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98" r:id="rId1"/>
  </p:sldMasterIdLst>
  <p:notesMasterIdLst>
    <p:notesMasterId r:id="rId27"/>
  </p:notesMasterIdLst>
  <p:handoutMasterIdLst>
    <p:handoutMasterId r:id="rId28"/>
  </p:handoutMasterIdLst>
  <p:sldIdLst>
    <p:sldId id="256" r:id="rId2"/>
    <p:sldId id="287" r:id="rId3"/>
    <p:sldId id="273" r:id="rId4"/>
    <p:sldId id="258" r:id="rId5"/>
    <p:sldId id="259" r:id="rId6"/>
    <p:sldId id="262" r:id="rId7"/>
    <p:sldId id="257" r:id="rId8"/>
    <p:sldId id="274" r:id="rId9"/>
    <p:sldId id="275" r:id="rId10"/>
    <p:sldId id="277" r:id="rId11"/>
    <p:sldId id="278" r:id="rId12"/>
    <p:sldId id="279" r:id="rId13"/>
    <p:sldId id="282" r:id="rId14"/>
    <p:sldId id="283" r:id="rId15"/>
    <p:sldId id="284" r:id="rId16"/>
    <p:sldId id="286" r:id="rId17"/>
    <p:sldId id="272" r:id="rId18"/>
    <p:sldId id="285" r:id="rId19"/>
    <p:sldId id="263" r:id="rId20"/>
    <p:sldId id="264" r:id="rId21"/>
    <p:sldId id="270" r:id="rId22"/>
    <p:sldId id="267" r:id="rId23"/>
    <p:sldId id="268" r:id="rId24"/>
    <p:sldId id="269"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Стандартный раздел" id="{DCE344D8-5F42-C948-9301-9B2A739A5C7D}">
          <p14:sldIdLst>
            <p14:sldId id="256"/>
          </p14:sldIdLst>
        </p14:section>
        <p14:section name="Архитектура" id="{4B6C5A9A-723C-FC41-8319-DED586B9F14C}">
          <p14:sldIdLst>
            <p14:sldId id="287"/>
            <p14:sldId id="273"/>
            <p14:sldId id="258"/>
            <p14:sldId id="259"/>
            <p14:sldId id="262"/>
          </p14:sldIdLst>
        </p14:section>
        <p14:section name="Схемотехника" id="{10BF0069-1637-4740-8AE1-6885B6DEAB23}">
          <p14:sldIdLst>
            <p14:sldId id="257"/>
            <p14:sldId id="274"/>
            <p14:sldId id="275"/>
            <p14:sldId id="277"/>
            <p14:sldId id="278"/>
            <p14:sldId id="279"/>
            <p14:sldId id="282"/>
            <p14:sldId id="283"/>
            <p14:sldId id="284"/>
            <p14:sldId id="286"/>
            <p14:sldId id="272"/>
          </p14:sldIdLst>
        </p14:section>
        <p14:section name="Особенности AVR" id="{AB5CA823-C827-6741-BCFE-B4E30068EE2C}">
          <p14:sldIdLst>
            <p14:sldId id="285"/>
            <p14:sldId id="263"/>
            <p14:sldId id="264"/>
          </p14:sldIdLst>
        </p14:section>
        <p14:section name="Операции" id="{2166E3A2-54C6-124C-ADB3-C0A428E9F607}">
          <p14:sldIdLst>
            <p14:sldId id="270"/>
            <p14:sldId id="267"/>
            <p14:sldId id="268"/>
            <p14:sldId id="269"/>
          </p14:sldIdLst>
        </p14:section>
        <p14:section name="Среда программирования" id="{F82ABD9C-5D13-4A4E-BBA7-7BC4372FB867}">
          <p14:sldIdLst>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917F"/>
    <a:srgbClr val="BEAE98"/>
    <a:srgbClr val="6F6F74"/>
    <a:srgbClr val="E721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Сред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FD4443E-F989-4FC4-A0C8-D5A2AF1F390B}" styleName="Темный стиль 1 - акцент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25E5076-3810-47DD-B79F-674D7AD40C01}" styleName="Темны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Средний стиль 4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0" autoAdjust="0"/>
  </p:normalViewPr>
  <p:slideViewPr>
    <p:cSldViewPr snapToGrid="0" snapToObjects="1">
      <p:cViewPr varScale="1">
        <p:scale>
          <a:sx n="89" d="100"/>
          <a:sy n="89" d="100"/>
        </p:scale>
        <p:origin x="131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09" d="100"/>
          <a:sy n="109" d="100"/>
        </p:scale>
        <p:origin x="-42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82EBB2-23C3-5142-A7DA-D33D5CE323CB}" type="datetimeFigureOut">
              <a:rPr lang="ru-RU" smtClean="0"/>
              <a:t>28.09.2018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DBE5C12-CD03-9243-BDF7-6F0FF1CFCAC5}" type="slidenum">
              <a:rPr lang="ru-RU" smtClean="0"/>
              <a:t>‹#›</a:t>
            </a:fld>
            <a:endParaRPr lang="ru-RU"/>
          </a:p>
        </p:txBody>
      </p:sp>
    </p:spTree>
    <p:extLst>
      <p:ext uri="{BB962C8B-B14F-4D97-AF65-F5344CB8AC3E}">
        <p14:creationId xmlns:p14="http://schemas.microsoft.com/office/powerpoint/2010/main" val="1220641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9C1893-36E2-714B-97ED-6D72769B0DA3}" type="datetimeFigureOut">
              <a:rPr lang="ru-RU" smtClean="0"/>
              <a:t>28.09.2018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9CB348-DCCE-6242-BF27-14536E5BE2CD}" type="slidenum">
              <a:rPr lang="ru-RU" smtClean="0"/>
              <a:t>‹#›</a:t>
            </a:fld>
            <a:endParaRPr lang="ru-RU"/>
          </a:p>
        </p:txBody>
      </p:sp>
    </p:spTree>
    <p:extLst>
      <p:ext uri="{BB962C8B-B14F-4D97-AF65-F5344CB8AC3E}">
        <p14:creationId xmlns:p14="http://schemas.microsoft.com/office/powerpoint/2010/main" val="24131867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Большинство</a:t>
            </a:r>
            <a:r>
              <a:rPr lang="ru-RU" baseline="0" dirty="0"/>
              <a:t> современных компьютеров построено на одной и той же архитектуре и многие даже не догадываются что бывают другие решения</a:t>
            </a:r>
            <a:r>
              <a:rPr lang="en-US" baseline="0" dirty="0"/>
              <a:t>.</a:t>
            </a:r>
            <a:r>
              <a:rPr lang="ru-RU" baseline="0" dirty="0"/>
              <a:t> В 30-х годах правительство США поручило Гарвардскому и Принстонскому университетам разработать архитектуру ЭВМ для военно-морской артиллерии. И в конце 1930-х годов в Гарвардском университете </a:t>
            </a:r>
            <a:r>
              <a:rPr lang="ru-RU" baseline="0" dirty="0" err="1"/>
              <a:t>Говардом</a:t>
            </a:r>
            <a:r>
              <a:rPr lang="ru-RU" baseline="0" dirty="0"/>
              <a:t> </a:t>
            </a:r>
            <a:r>
              <a:rPr lang="ru-RU" baseline="0" dirty="0" err="1"/>
              <a:t>Эйкеном</a:t>
            </a:r>
            <a:r>
              <a:rPr lang="ru-RU" baseline="0" dirty="0"/>
              <a:t> была разработана архитектура, называемая по имени этого университета. Однако, победила разработка Принстонского университета (более известная как архитектура фон Неймана, названная так по имени разработчика, первым предоставившего отчёт об архитектуре), так как она была проще в реализации.</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a:t>
            </a:fld>
            <a:endParaRPr lang="ru-RU"/>
          </a:p>
        </p:txBody>
      </p:sp>
    </p:spTree>
    <p:extLst>
      <p:ext uri="{BB962C8B-B14F-4D97-AF65-F5344CB8AC3E}">
        <p14:creationId xmlns:p14="http://schemas.microsoft.com/office/powerpoint/2010/main" val="2190952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11</a:t>
            </a:fld>
            <a:endParaRPr lang="ru-RU"/>
          </a:p>
        </p:txBody>
      </p:sp>
    </p:spTree>
    <p:extLst>
      <p:ext uri="{BB962C8B-B14F-4D97-AF65-F5344CB8AC3E}">
        <p14:creationId xmlns:p14="http://schemas.microsoft.com/office/powerpoint/2010/main" val="1013745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Поговорить о том что</a:t>
            </a:r>
            <a:r>
              <a:rPr lang="ru-RU" baseline="0" dirty="0"/>
              <a:t> называть старшим битом</a:t>
            </a:r>
            <a:r>
              <a:rPr lang="en-US" baseline="0" dirty="0"/>
              <a:t>, </a:t>
            </a:r>
            <a:r>
              <a:rPr lang="ru-RU" baseline="0" dirty="0"/>
              <a:t>что младшим</a:t>
            </a:r>
            <a:r>
              <a:rPr lang="en-US" baseline="0" dirty="0"/>
              <a:t>, </a:t>
            </a:r>
            <a:r>
              <a:rPr lang="ru-RU" baseline="0" dirty="0"/>
              <a:t>и что мы будем называть младший бит первым и отсчет вести с него</a:t>
            </a:r>
            <a:r>
              <a:rPr lang="en-US" baseline="0" dirty="0"/>
              <a:t>.</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12</a:t>
            </a:fld>
            <a:endParaRPr lang="ru-RU"/>
          </a:p>
        </p:txBody>
      </p:sp>
    </p:spTree>
    <p:extLst>
      <p:ext uri="{BB962C8B-B14F-4D97-AF65-F5344CB8AC3E}">
        <p14:creationId xmlns:p14="http://schemas.microsoft.com/office/powerpoint/2010/main" val="83673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13</a:t>
            </a:fld>
            <a:endParaRPr lang="ru-RU"/>
          </a:p>
        </p:txBody>
      </p:sp>
    </p:spTree>
    <p:extLst>
      <p:ext uri="{BB962C8B-B14F-4D97-AF65-F5344CB8AC3E}">
        <p14:creationId xmlns:p14="http://schemas.microsoft.com/office/powerpoint/2010/main" val="288985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14</a:t>
            </a:fld>
            <a:endParaRPr lang="ru-RU"/>
          </a:p>
        </p:txBody>
      </p:sp>
    </p:spTree>
    <p:extLst>
      <p:ext uri="{BB962C8B-B14F-4D97-AF65-F5344CB8AC3E}">
        <p14:creationId xmlns:p14="http://schemas.microsoft.com/office/powerpoint/2010/main" val="337628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15</a:t>
            </a:fld>
            <a:endParaRPr lang="ru-RU"/>
          </a:p>
        </p:txBody>
      </p:sp>
    </p:spTree>
    <p:extLst>
      <p:ext uri="{BB962C8B-B14F-4D97-AF65-F5344CB8AC3E}">
        <p14:creationId xmlns:p14="http://schemas.microsoft.com/office/powerpoint/2010/main" val="719500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16</a:t>
            </a:fld>
            <a:endParaRPr lang="ru-RU"/>
          </a:p>
        </p:txBody>
      </p:sp>
    </p:spTree>
    <p:extLst>
      <p:ext uri="{BB962C8B-B14F-4D97-AF65-F5344CB8AC3E}">
        <p14:creationId xmlns:p14="http://schemas.microsoft.com/office/powerpoint/2010/main" val="1182170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Обратить</a:t>
            </a:r>
            <a:r>
              <a:rPr lang="ru-RU" baseline="0" dirty="0"/>
              <a:t> внимание на </a:t>
            </a:r>
            <a:r>
              <a:rPr lang="en-US" baseline="0" dirty="0"/>
              <a:t>ALU, Status and control </a:t>
            </a:r>
            <a:r>
              <a:rPr lang="ru-RU" baseline="0" dirty="0"/>
              <a:t>и </a:t>
            </a:r>
            <a:r>
              <a:rPr lang="en-US" baseline="0" dirty="0"/>
              <a:t>Control Lines</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18</a:t>
            </a:fld>
            <a:endParaRPr lang="ru-RU"/>
          </a:p>
        </p:txBody>
      </p:sp>
    </p:spTree>
    <p:extLst>
      <p:ext uri="{BB962C8B-B14F-4D97-AF65-F5344CB8AC3E}">
        <p14:creationId xmlns:p14="http://schemas.microsoft.com/office/powerpoint/2010/main" val="2073642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Используются</a:t>
            </a:r>
            <a:r>
              <a:rPr lang="ru-RU" baseline="0" dirty="0"/>
              <a:t> в качестве операндов АЛУ</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19</a:t>
            </a:fld>
            <a:endParaRPr lang="ru-RU"/>
          </a:p>
        </p:txBody>
      </p:sp>
    </p:spTree>
    <p:extLst>
      <p:ext uri="{BB962C8B-B14F-4D97-AF65-F5344CB8AC3E}">
        <p14:creationId xmlns:p14="http://schemas.microsoft.com/office/powerpoint/2010/main" val="1358613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Память</a:t>
            </a:r>
            <a:r>
              <a:rPr lang="ru-RU" baseline="0" dirty="0"/>
              <a:t> программ</a:t>
            </a:r>
            <a:r>
              <a:rPr lang="en-US" baseline="0" dirty="0"/>
              <a:t>, </a:t>
            </a:r>
            <a:r>
              <a:rPr lang="ru-RU" baseline="0" dirty="0"/>
              <a:t>хранит команды</a:t>
            </a:r>
            <a:r>
              <a:rPr lang="en-US" baseline="0" dirty="0"/>
              <a:t>, </a:t>
            </a:r>
            <a:r>
              <a:rPr lang="ru-RU" baseline="0" dirty="0"/>
              <a:t>память данных хранит данные которые можно загрузить в регистры</a:t>
            </a:r>
            <a:r>
              <a:rPr lang="en-US" baseline="0" dirty="0"/>
              <a:t>.</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20</a:t>
            </a:fld>
            <a:endParaRPr lang="ru-RU"/>
          </a:p>
        </p:txBody>
      </p:sp>
    </p:spTree>
    <p:extLst>
      <p:ext uri="{BB962C8B-B14F-4D97-AF65-F5344CB8AC3E}">
        <p14:creationId xmlns:p14="http://schemas.microsoft.com/office/powerpoint/2010/main" val="342398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B59CB348-DCCE-6242-BF27-14536E5BE2CD}" type="slidenum">
              <a:rPr lang="ru-RU" smtClean="0"/>
              <a:t>21</a:t>
            </a:fld>
            <a:endParaRPr lang="ru-RU"/>
          </a:p>
        </p:txBody>
      </p:sp>
    </p:spTree>
    <p:extLst>
      <p:ext uri="{BB962C8B-B14F-4D97-AF65-F5344CB8AC3E}">
        <p14:creationId xmlns:p14="http://schemas.microsoft.com/office/powerpoint/2010/main" val="2983615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a:t>
            </a:r>
            <a:r>
              <a:rPr lang="ru-RU" baseline="0" dirty="0" smtClean="0"/>
              <a:t> то как испечь торт или построить дом.</a:t>
            </a:r>
          </a:p>
          <a:p>
            <a:r>
              <a:rPr lang="ru-RU" baseline="0" dirty="0" smtClean="0"/>
              <a:t>Что если ничего нет, и вам приходится делать все с самого нуля?</a:t>
            </a:r>
          </a:p>
          <a:p>
            <a:r>
              <a:rPr lang="ru-RU" baseline="0" dirty="0" smtClean="0"/>
              <a:t>Не выживите без тетрадок!</a:t>
            </a:r>
          </a:p>
          <a:p>
            <a:r>
              <a:rPr lang="ru-RU" baseline="0" dirty="0" smtClean="0"/>
              <a:t>Совершенно </a:t>
            </a:r>
            <a:r>
              <a:rPr lang="ru-RU" b="1" baseline="0" dirty="0" smtClean="0"/>
              <a:t>другая</a:t>
            </a:r>
            <a:r>
              <a:rPr lang="ru-RU" baseline="0" dirty="0" smtClean="0"/>
              <a:t> логика программирования</a:t>
            </a:r>
          </a:p>
          <a:p>
            <a:r>
              <a:rPr lang="ru-RU" baseline="0" dirty="0" smtClean="0"/>
              <a:t>Новая тетрадь</a:t>
            </a:r>
          </a:p>
          <a:p>
            <a:r>
              <a:rPr lang="ru-RU" baseline="0" dirty="0" smtClean="0"/>
              <a:t>будем говорить о том времени, когда </a:t>
            </a:r>
            <a:r>
              <a:rPr lang="en-US" baseline="0" dirty="0" smtClean="0"/>
              <a:t>^</a:t>
            </a:r>
            <a:r>
              <a:rPr lang="ru-RU" baseline="0" dirty="0" smtClean="0"/>
              <a:t> </a:t>
            </a:r>
            <a:r>
              <a:rPr lang="ru-RU" baseline="0" dirty="0" err="1" smtClean="0"/>
              <a:t>ур</a:t>
            </a:r>
            <a:r>
              <a:rPr lang="ru-RU" baseline="0" dirty="0" smtClean="0"/>
              <a:t> не </a:t>
            </a:r>
            <a:r>
              <a:rPr lang="ru-RU" baseline="0" dirty="0" err="1" smtClean="0"/>
              <a:t>сущ</a:t>
            </a:r>
            <a:endParaRPr lang="ru-RU" baseline="0" dirty="0" smtClean="0"/>
          </a:p>
          <a:p>
            <a:r>
              <a:rPr lang="ru-RU" baseline="0" dirty="0" smtClean="0"/>
              <a:t>Заказ единой процессорной архитектуры</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2</a:t>
            </a:fld>
            <a:endParaRPr lang="ru-RU"/>
          </a:p>
        </p:txBody>
      </p:sp>
    </p:spTree>
    <p:extLst>
      <p:ext uri="{BB962C8B-B14F-4D97-AF65-F5344CB8AC3E}">
        <p14:creationId xmlns:p14="http://schemas.microsoft.com/office/powerpoint/2010/main" val="583879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B59CB348-DCCE-6242-BF27-14536E5BE2CD}" type="slidenum">
              <a:rPr lang="ru-RU" smtClean="0"/>
              <a:t>22</a:t>
            </a:fld>
            <a:endParaRPr lang="ru-RU"/>
          </a:p>
        </p:txBody>
      </p:sp>
    </p:spTree>
    <p:extLst>
      <p:ext uri="{BB962C8B-B14F-4D97-AF65-F5344CB8AC3E}">
        <p14:creationId xmlns:p14="http://schemas.microsoft.com/office/powerpoint/2010/main" val="2983615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B59CB348-DCCE-6242-BF27-14536E5BE2CD}" type="slidenum">
              <a:rPr lang="ru-RU" smtClean="0"/>
              <a:t>23</a:t>
            </a:fld>
            <a:endParaRPr lang="ru-RU"/>
          </a:p>
        </p:txBody>
      </p:sp>
    </p:spTree>
    <p:extLst>
      <p:ext uri="{BB962C8B-B14F-4D97-AF65-F5344CB8AC3E}">
        <p14:creationId xmlns:p14="http://schemas.microsoft.com/office/powerpoint/2010/main" val="2983615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B59CB348-DCCE-6242-BF27-14536E5BE2CD}" type="slidenum">
              <a:rPr lang="ru-RU" smtClean="0"/>
              <a:t>24</a:t>
            </a:fld>
            <a:endParaRPr lang="ru-RU"/>
          </a:p>
        </p:txBody>
      </p:sp>
    </p:spTree>
    <p:extLst>
      <p:ext uri="{BB962C8B-B14F-4D97-AF65-F5344CB8AC3E}">
        <p14:creationId xmlns:p14="http://schemas.microsoft.com/office/powerpoint/2010/main" val="2983615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25</a:t>
            </a:fld>
            <a:endParaRPr lang="ru-RU"/>
          </a:p>
        </p:txBody>
      </p:sp>
    </p:spTree>
    <p:extLst>
      <p:ext uri="{BB962C8B-B14F-4D97-AF65-F5344CB8AC3E}">
        <p14:creationId xmlns:p14="http://schemas.microsoft.com/office/powerpoint/2010/main" val="1012931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600" b="1" dirty="0" smtClean="0"/>
              <a:t>Что такое архитектура?</a:t>
            </a:r>
          </a:p>
          <a:p>
            <a:r>
              <a:rPr lang="ru-RU" dirty="0" smtClean="0"/>
              <a:t>Принстонская </a:t>
            </a:r>
            <a:r>
              <a:rPr lang="ru-RU" dirty="0"/>
              <a:t>архитектура</a:t>
            </a:r>
            <a:r>
              <a:rPr lang="en-US" dirty="0"/>
              <a:t>,</a:t>
            </a:r>
            <a:r>
              <a:rPr lang="en-US" baseline="0" dirty="0"/>
              <a:t> </a:t>
            </a:r>
            <a:r>
              <a:rPr lang="ru-RU" baseline="0" dirty="0"/>
              <a:t>она же архитектура Джона Фон Неймана</a:t>
            </a:r>
            <a:r>
              <a:rPr lang="en-US" baseline="0" dirty="0"/>
              <a:t>, </a:t>
            </a:r>
            <a:r>
              <a:rPr lang="ru-RU" baseline="0" dirty="0"/>
              <a:t>наиболее популярная архитектура</a:t>
            </a:r>
            <a:r>
              <a:rPr lang="en-US" baseline="0" dirty="0"/>
              <a:t>, </a:t>
            </a:r>
            <a:r>
              <a:rPr lang="ru-RU" baseline="0" dirty="0"/>
              <a:t>использующаяся в большинстве современных компьютеров</a:t>
            </a:r>
            <a:r>
              <a:rPr lang="en-US" baseline="0" dirty="0"/>
              <a:t>. </a:t>
            </a:r>
            <a:r>
              <a:rPr lang="ru-RU" baseline="0" dirty="0"/>
              <a:t>Основная особенность архитектуры Джона Фон Неймана – хранение данных и команд в одной физической памяти и одной общей шины</a:t>
            </a:r>
            <a:r>
              <a:rPr lang="en-US" baseline="0" dirty="0"/>
              <a:t>, </a:t>
            </a:r>
            <a:r>
              <a:rPr lang="ru-RU" baseline="0" dirty="0"/>
              <a:t>благодаря чему она гораздо проще и дешевле в реализации</a:t>
            </a:r>
            <a:r>
              <a:rPr lang="en-US" baseline="0" dirty="0"/>
              <a:t>.</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3</a:t>
            </a:fld>
            <a:endParaRPr lang="ru-RU"/>
          </a:p>
        </p:txBody>
      </p:sp>
    </p:spTree>
    <p:extLst>
      <p:ext uri="{BB962C8B-B14F-4D97-AF65-F5344CB8AC3E}">
        <p14:creationId xmlns:p14="http://schemas.microsoft.com/office/powerpoint/2010/main" val="63132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Гарвардская</a:t>
            </a:r>
            <a:r>
              <a:rPr lang="ru-RU" baseline="0" dirty="0"/>
              <a:t> архитектура фактически быстрее чем архитектура Джона Фон Неймана</a:t>
            </a:r>
            <a:r>
              <a:rPr lang="en-US" baseline="0" dirty="0"/>
              <a:t>, </a:t>
            </a:r>
            <a:r>
              <a:rPr lang="ru-RU" baseline="0" dirty="0"/>
              <a:t>но при этом более сложная и дорогая в реализации</a:t>
            </a:r>
            <a:r>
              <a:rPr lang="en-US" baseline="0" dirty="0"/>
              <a:t>. </a:t>
            </a:r>
            <a:r>
              <a:rPr lang="ru-RU" baseline="0" dirty="0"/>
              <a:t>Основная особенность – физическое разделение памяти данных и памяти команд а также их шин данных</a:t>
            </a:r>
            <a:r>
              <a:rPr lang="en-US" baseline="0" dirty="0"/>
              <a:t>.</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4</a:t>
            </a:fld>
            <a:endParaRPr lang="ru-RU"/>
          </a:p>
        </p:txBody>
      </p:sp>
    </p:spTree>
    <p:extLst>
      <p:ext uri="{BB962C8B-B14F-4D97-AF65-F5344CB8AC3E}">
        <p14:creationId xmlns:p14="http://schemas.microsoft.com/office/powerpoint/2010/main" val="428829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Архитектуры</a:t>
            </a:r>
            <a:r>
              <a:rPr lang="ru-RU" baseline="0" dirty="0"/>
              <a:t> </a:t>
            </a:r>
            <a:r>
              <a:rPr lang="en-US" sz="1200" kern="1200" dirty="0">
                <a:solidFill>
                  <a:schemeClr val="tx1"/>
                </a:solidFill>
                <a:latin typeface="+mn-lt"/>
                <a:ea typeface="+mn-ea"/>
                <a:cs typeface="+mn-cs"/>
              </a:rPr>
              <a:t>CISC</a:t>
            </a:r>
            <a:r>
              <a:rPr lang="ru-RU" sz="1200" kern="1200" baseline="0" dirty="0">
                <a:solidFill>
                  <a:schemeClr val="tx1"/>
                </a:solidFill>
                <a:latin typeface="+mn-lt"/>
                <a:ea typeface="+mn-ea"/>
                <a:cs typeface="+mn-cs"/>
              </a:rPr>
              <a:t> и</a:t>
            </a:r>
            <a:r>
              <a:rPr lang="en-US" sz="1200" kern="1200" dirty="0">
                <a:solidFill>
                  <a:schemeClr val="tx1"/>
                </a:solidFill>
                <a:latin typeface="+mn-lt"/>
                <a:ea typeface="+mn-ea"/>
                <a:cs typeface="+mn-cs"/>
              </a:rPr>
              <a:t> RISC,</a:t>
            </a:r>
            <a:r>
              <a:rPr lang="ru-RU" sz="1200" kern="1200" dirty="0">
                <a:solidFill>
                  <a:schemeClr val="tx1"/>
                </a:solidFill>
                <a:latin typeface="+mn-lt"/>
                <a:ea typeface="+mn-ea"/>
                <a:cs typeface="+mn-cs"/>
              </a:rPr>
              <a:t> а также </a:t>
            </a:r>
            <a:r>
              <a:rPr lang="en-US" sz="1200" kern="1200" dirty="0">
                <a:solidFill>
                  <a:schemeClr val="tx1"/>
                </a:solidFill>
                <a:latin typeface="+mn-lt"/>
                <a:ea typeface="+mn-ea"/>
                <a:cs typeface="+mn-cs"/>
              </a:rPr>
              <a:t>MISC</a:t>
            </a:r>
            <a:r>
              <a:rPr lang="ru-RU" sz="1200" kern="1200" dirty="0">
                <a:solidFill>
                  <a:schemeClr val="tx1"/>
                </a:solidFill>
                <a:latin typeface="+mn-lt"/>
                <a:ea typeface="+mn-ea"/>
                <a:cs typeface="+mn-cs"/>
              </a:rPr>
              <a:t> которую</a:t>
            </a:r>
            <a:r>
              <a:rPr lang="ru-RU" sz="1200" kern="1200" baseline="0" dirty="0">
                <a:solidFill>
                  <a:schemeClr val="tx1"/>
                </a:solidFill>
                <a:latin typeface="+mn-lt"/>
                <a:ea typeface="+mn-ea"/>
                <a:cs typeface="+mn-cs"/>
              </a:rPr>
              <a:t> мы рассматривать не будем</a:t>
            </a:r>
            <a:r>
              <a:rPr lang="en-US" sz="1200" kern="1200" baseline="0" dirty="0">
                <a:solidFill>
                  <a:schemeClr val="tx1"/>
                </a:solidFill>
                <a:latin typeface="+mn-lt"/>
                <a:ea typeface="+mn-ea"/>
                <a:cs typeface="+mn-cs"/>
              </a:rPr>
              <a:t>, </a:t>
            </a:r>
            <a:r>
              <a:rPr lang="ru-RU" sz="1200" kern="1200" baseline="0" dirty="0">
                <a:solidFill>
                  <a:schemeClr val="tx1"/>
                </a:solidFill>
                <a:latin typeface="+mn-lt"/>
                <a:ea typeface="+mn-ea"/>
                <a:cs typeface="+mn-cs"/>
              </a:rPr>
              <a:t>относится к процессу выполнения команд</a:t>
            </a:r>
            <a:r>
              <a:rPr lang="en-US" sz="1200" kern="1200" baseline="0" dirty="0">
                <a:solidFill>
                  <a:schemeClr val="tx1"/>
                </a:solidFill>
                <a:latin typeface="+mn-lt"/>
                <a:ea typeface="+mn-ea"/>
                <a:cs typeface="+mn-cs"/>
              </a:rPr>
              <a:t>. </a:t>
            </a:r>
            <a:r>
              <a:rPr lang="ru-RU" sz="1200" kern="1200" baseline="0" dirty="0">
                <a:solidFill>
                  <a:schemeClr val="tx1"/>
                </a:solidFill>
                <a:latin typeface="+mn-lt"/>
                <a:ea typeface="+mn-ea"/>
                <a:cs typeface="+mn-cs"/>
              </a:rPr>
              <a:t>В архитектуре </a:t>
            </a:r>
            <a:r>
              <a:rPr lang="en-US" sz="1200" kern="1200" baseline="0" dirty="0">
                <a:solidFill>
                  <a:schemeClr val="tx1"/>
                </a:solidFill>
                <a:latin typeface="+mn-lt"/>
                <a:ea typeface="+mn-ea"/>
                <a:cs typeface="+mn-cs"/>
              </a:rPr>
              <a:t>CISC –</a:t>
            </a:r>
            <a:r>
              <a:rPr lang="ru-RU" sz="1200" kern="1200" baseline="0" dirty="0">
                <a:solidFill>
                  <a:schemeClr val="tx1"/>
                </a:solidFill>
                <a:latin typeface="+mn-lt"/>
                <a:ea typeface="+mn-ea"/>
                <a:cs typeface="+mn-cs"/>
              </a:rPr>
              <a:t> команд меньше но при этом они более содержательны</a:t>
            </a:r>
            <a:r>
              <a:rPr lang="en-US" sz="1200" kern="1200" baseline="0" dirty="0">
                <a:solidFill>
                  <a:schemeClr val="tx1"/>
                </a:solidFill>
                <a:latin typeface="+mn-lt"/>
                <a:ea typeface="+mn-ea"/>
                <a:cs typeface="+mn-cs"/>
              </a:rPr>
              <a:t>, </a:t>
            </a:r>
            <a:r>
              <a:rPr lang="ru-RU" sz="1200" kern="1200" baseline="0" dirty="0">
                <a:solidFill>
                  <a:schemeClr val="tx1"/>
                </a:solidFill>
                <a:latin typeface="+mn-lt"/>
                <a:ea typeface="+mn-ea"/>
                <a:cs typeface="+mn-cs"/>
              </a:rPr>
              <a:t>а также дольше выполняются</a:t>
            </a:r>
            <a:r>
              <a:rPr lang="en-US" sz="1200" kern="1200" baseline="0" dirty="0">
                <a:solidFill>
                  <a:schemeClr val="tx1"/>
                </a:solidFill>
                <a:latin typeface="+mn-lt"/>
                <a:ea typeface="+mn-ea"/>
                <a:cs typeface="+mn-cs"/>
              </a:rPr>
              <a:t>, </a:t>
            </a:r>
            <a:r>
              <a:rPr lang="ru-RU" sz="1200" kern="1200" baseline="0" dirty="0">
                <a:solidFill>
                  <a:schemeClr val="tx1"/>
                </a:solidFill>
                <a:latin typeface="+mn-lt"/>
                <a:ea typeface="+mn-ea"/>
                <a:cs typeface="+mn-cs"/>
              </a:rPr>
              <a:t>за счет чего </a:t>
            </a:r>
            <a:r>
              <a:rPr lang="en-US" sz="1200" kern="1200" baseline="0" dirty="0">
                <a:solidFill>
                  <a:schemeClr val="tx1"/>
                </a:solidFill>
                <a:latin typeface="+mn-lt"/>
                <a:ea typeface="+mn-ea"/>
                <a:cs typeface="+mn-cs"/>
              </a:rPr>
              <a:t>CISK </a:t>
            </a:r>
            <a:r>
              <a:rPr lang="ru-RU" sz="1200" kern="1200" baseline="0" dirty="0">
                <a:solidFill>
                  <a:schemeClr val="tx1"/>
                </a:solidFill>
                <a:latin typeface="+mn-lt"/>
                <a:ea typeface="+mn-ea"/>
                <a:cs typeface="+mn-cs"/>
              </a:rPr>
              <a:t>медленнее</a:t>
            </a:r>
            <a:r>
              <a:rPr lang="en-US" sz="1200" kern="1200" baseline="0" dirty="0">
                <a:solidFill>
                  <a:schemeClr val="tx1"/>
                </a:solidFill>
                <a:latin typeface="+mn-lt"/>
                <a:ea typeface="+mn-ea"/>
                <a:cs typeface="+mn-cs"/>
              </a:rPr>
              <a:t>, </a:t>
            </a:r>
            <a:r>
              <a:rPr lang="ru-RU" sz="1200" kern="1200" baseline="0" dirty="0">
                <a:solidFill>
                  <a:schemeClr val="tx1"/>
                </a:solidFill>
                <a:latin typeface="+mn-lt"/>
                <a:ea typeface="+mn-ea"/>
                <a:cs typeface="+mn-cs"/>
              </a:rPr>
              <a:t>но большинство современных компьютеров основано на этой архитектуре</a:t>
            </a:r>
            <a:r>
              <a:rPr lang="en-US" sz="1200" kern="1200" baseline="0" dirty="0">
                <a:solidFill>
                  <a:schemeClr val="tx1"/>
                </a:solidFill>
                <a:latin typeface="+mn-lt"/>
                <a:ea typeface="+mn-ea"/>
                <a:cs typeface="+mn-cs"/>
              </a:rPr>
              <a:t>. </a:t>
            </a:r>
            <a:r>
              <a:rPr lang="ru-RU" sz="1200" kern="1200" baseline="0" dirty="0">
                <a:solidFill>
                  <a:schemeClr val="tx1"/>
                </a:solidFill>
                <a:latin typeface="+mn-lt"/>
                <a:ea typeface="+mn-ea"/>
                <a:cs typeface="+mn-cs"/>
              </a:rPr>
              <a:t>В архитектуре </a:t>
            </a:r>
            <a:r>
              <a:rPr lang="en-US" sz="1200" kern="1200" baseline="0" dirty="0">
                <a:solidFill>
                  <a:schemeClr val="tx1"/>
                </a:solidFill>
                <a:latin typeface="+mn-lt"/>
                <a:ea typeface="+mn-ea"/>
                <a:cs typeface="+mn-cs"/>
              </a:rPr>
              <a:t>RISC –</a:t>
            </a:r>
            <a:r>
              <a:rPr lang="ru-RU" sz="1200" kern="1200" baseline="0" dirty="0">
                <a:solidFill>
                  <a:schemeClr val="tx1"/>
                </a:solidFill>
                <a:latin typeface="+mn-lt"/>
                <a:ea typeface="+mn-ea"/>
                <a:cs typeface="+mn-cs"/>
              </a:rPr>
              <a:t> команд гораздо больше</a:t>
            </a:r>
            <a:r>
              <a:rPr lang="en-US" sz="1200" kern="1200" baseline="0" dirty="0">
                <a:solidFill>
                  <a:schemeClr val="tx1"/>
                </a:solidFill>
                <a:latin typeface="+mn-lt"/>
                <a:ea typeface="+mn-ea"/>
                <a:cs typeface="+mn-cs"/>
              </a:rPr>
              <a:t>,</a:t>
            </a:r>
            <a:r>
              <a:rPr lang="ru-RU" sz="1200" kern="1200" baseline="0" dirty="0">
                <a:solidFill>
                  <a:schemeClr val="tx1"/>
                </a:solidFill>
                <a:latin typeface="+mn-lt"/>
                <a:ea typeface="+mn-ea"/>
                <a:cs typeface="+mn-cs"/>
              </a:rPr>
              <a:t> они выполняют более простые задачи</a:t>
            </a:r>
            <a:r>
              <a:rPr lang="en-US" sz="1200" kern="1200" baseline="0" dirty="0">
                <a:solidFill>
                  <a:schemeClr val="tx1"/>
                </a:solidFill>
                <a:latin typeface="+mn-lt"/>
                <a:ea typeface="+mn-ea"/>
                <a:cs typeface="+mn-cs"/>
              </a:rPr>
              <a:t>,</a:t>
            </a:r>
            <a:r>
              <a:rPr lang="ru-RU" sz="1200" kern="1200" baseline="0" dirty="0">
                <a:solidFill>
                  <a:schemeClr val="tx1"/>
                </a:solidFill>
                <a:latin typeface="+mn-lt"/>
                <a:ea typeface="+mn-ea"/>
                <a:cs typeface="+mn-cs"/>
              </a:rPr>
              <a:t> и выполняются гораздо быстрее</a:t>
            </a:r>
            <a:r>
              <a:rPr lang="en-US" sz="1200" kern="1200" baseline="0" dirty="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5</a:t>
            </a:fld>
            <a:endParaRPr lang="ru-RU"/>
          </a:p>
        </p:txBody>
      </p:sp>
    </p:spTree>
    <p:extLst>
      <p:ext uri="{BB962C8B-B14F-4D97-AF65-F5344CB8AC3E}">
        <p14:creationId xmlns:p14="http://schemas.microsoft.com/office/powerpoint/2010/main" val="1457155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7</a:t>
            </a:fld>
            <a:endParaRPr lang="ru-RU"/>
          </a:p>
        </p:txBody>
      </p:sp>
    </p:spTree>
    <p:extLst>
      <p:ext uri="{BB962C8B-B14F-4D97-AF65-F5344CB8AC3E}">
        <p14:creationId xmlns:p14="http://schemas.microsoft.com/office/powerpoint/2010/main" val="395151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8</a:t>
            </a:fld>
            <a:endParaRPr lang="ru-RU"/>
          </a:p>
        </p:txBody>
      </p:sp>
    </p:spTree>
    <p:extLst>
      <p:ext uri="{BB962C8B-B14F-4D97-AF65-F5344CB8AC3E}">
        <p14:creationId xmlns:p14="http://schemas.microsoft.com/office/powerpoint/2010/main" val="40860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Монтажное И</a:t>
            </a:r>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9</a:t>
            </a:fld>
            <a:endParaRPr lang="ru-RU"/>
          </a:p>
        </p:txBody>
      </p:sp>
    </p:spTree>
    <p:extLst>
      <p:ext uri="{BB962C8B-B14F-4D97-AF65-F5344CB8AC3E}">
        <p14:creationId xmlns:p14="http://schemas.microsoft.com/office/powerpoint/2010/main" val="1681157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59CB348-DCCE-6242-BF27-14536E5BE2CD}" type="slidenum">
              <a:rPr lang="ru-RU" smtClean="0"/>
              <a:t>10</a:t>
            </a:fld>
            <a:endParaRPr lang="ru-RU"/>
          </a:p>
        </p:txBody>
      </p:sp>
    </p:spTree>
    <p:extLst>
      <p:ext uri="{BB962C8B-B14F-4D97-AF65-F5344CB8AC3E}">
        <p14:creationId xmlns:p14="http://schemas.microsoft.com/office/powerpoint/2010/main" val="1437034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8000">
                <a:ln>
                  <a:noFill/>
                </a:ln>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pPr algn="ctr" eaLnBrk="1" latinLnBrk="0" hangingPunct="1"/>
            <a:fld id="{23A271A1-F6D6-438B-A432-4747EE7ECD40}" type="datetimeFigureOut">
              <a:rPr lang="en-US" smtClean="0"/>
              <a:pPr algn="ctr" eaLnBrk="1" latinLnBrk="0" hangingPunct="1"/>
              <a:t>9/28/2018</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9/28/2018</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9/28/2018</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B11D738E-8962-435F-8C43-147B8DD7E819}" type="datetime1">
              <a:rPr lang="en-US" smtClean="0"/>
              <a:t>9/28/2018</a:t>
            </a:fld>
            <a:endParaRPr lang="en-US"/>
          </a:p>
        </p:txBody>
      </p:sp>
      <p:sp>
        <p:nvSpPr>
          <p:cNvPr id="5" name="Footer Placeholder 4"/>
          <p:cNvSpPr>
            <a:spLocks noGrp="1"/>
          </p:cNvSpPr>
          <p:nvPr>
            <p:ph type="ftr" sz="quarter" idx="11"/>
          </p:nvPr>
        </p:nvSpPr>
        <p:spPr/>
        <p:txBody>
          <a:bodyPr/>
          <a:lstStyle/>
          <a:p>
            <a:r>
              <a:rPr lang="en-US"/>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4400" b="0" cap="all"/>
            </a:lvl1pPr>
          </a:lstStyle>
          <a:p>
            <a:r>
              <a:rPr lang="ru-RU" dirty="0"/>
              <a:t>Образец заголовка</a:t>
            </a:r>
            <a:endParaRPr lang="en-US" dirty="0"/>
          </a:p>
        </p:txBody>
      </p:sp>
      <p:sp>
        <p:nvSpPr>
          <p:cNvPr id="3" name="Text Placeholder 2"/>
          <p:cNvSpPr>
            <a:spLocks noGrp="1"/>
          </p:cNvSpPr>
          <p:nvPr>
            <p:ph type="body" idx="1"/>
          </p:nvPr>
        </p:nvSpPr>
        <p:spPr>
          <a:xfrm>
            <a:off x="722313" y="3852863"/>
            <a:ext cx="6135687" cy="1633538"/>
          </a:xfrm>
        </p:spPr>
        <p:txBody>
          <a:bodyPr anchor="b">
            <a:normAutofit/>
          </a:bodyPr>
          <a:lstStyle>
            <a:lvl1pPr marL="0" indent="0">
              <a:buNone/>
              <a:defRPr sz="2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9/28/2018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t>9/28/2018</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F7EAEB24-CE78-465C-A726-91D0868FA48F}" type="datetime1">
              <a:rPr lang="en-US" smtClean="0"/>
              <a:t>9/28/2018</a:t>
            </a:fld>
            <a:endParaRPr lang="en-US"/>
          </a:p>
        </p:txBody>
      </p:sp>
      <p:sp>
        <p:nvSpPr>
          <p:cNvPr id="8" name="Footer Placeholder 7"/>
          <p:cNvSpPr>
            <a:spLocks noGrp="1"/>
          </p:cNvSpPr>
          <p:nvPr>
            <p:ph type="ftr" sz="quarter" idx="11"/>
          </p:nvPr>
        </p:nvSpPr>
        <p:spPr/>
        <p:txBody>
          <a:bodyPr/>
          <a:lstStyle/>
          <a:p>
            <a:r>
              <a:rPr lang="en-US"/>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40BAADF0-1749-4E8B-9691-B44A5F8C0895}" type="datetime1">
              <a:rPr lang="en-US" smtClean="0"/>
              <a:t>9/28/2018</a:t>
            </a:fld>
            <a:endParaRPr lang="en-US"/>
          </a:p>
        </p:txBody>
      </p:sp>
      <p:sp>
        <p:nvSpPr>
          <p:cNvPr id="4" name="Footer Placeholder 3"/>
          <p:cNvSpPr>
            <a:spLocks noGrp="1"/>
          </p:cNvSpPr>
          <p:nvPr>
            <p:ph type="ftr" sz="quarter" idx="11"/>
          </p:nvPr>
        </p:nvSpPr>
        <p:spPr/>
        <p:txBody>
          <a:bodyPr/>
          <a:lstStyle/>
          <a:p>
            <a:r>
              <a:rPr lang="en-US"/>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9/28/2018</a:t>
            </a:fld>
            <a:endParaRPr lang="en-US"/>
          </a:p>
        </p:txBody>
      </p:sp>
      <p:sp>
        <p:nvSpPr>
          <p:cNvPr id="3" name="Footer Placeholder 2"/>
          <p:cNvSpPr>
            <a:spLocks noGrp="1"/>
          </p:cNvSpPr>
          <p:nvPr>
            <p:ph type="ftr" sz="quarter" idx="11"/>
          </p:nvPr>
        </p:nvSpPr>
        <p:spPr/>
        <p:txBody>
          <a:bodyPr/>
          <a:lstStyle/>
          <a:p>
            <a:r>
              <a:rPr lang="en-US"/>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ru-RU"/>
              <a:t>Образец заголовка</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18BBB94-68E6-4675-A946-F1C5994EDBD7}" type="datetime1">
              <a:rPr lang="en-US" smtClean="0"/>
              <a:t>9/28/2018</a:t>
            </a:fld>
            <a:endParaRPr lang="en-US"/>
          </a:p>
        </p:txBody>
      </p:sp>
      <p:sp>
        <p:nvSpPr>
          <p:cNvPr id="6" name="Footer Placeholder 5"/>
          <p:cNvSpPr>
            <a:spLocks noGrp="1"/>
          </p:cNvSpPr>
          <p:nvPr>
            <p:ph type="ftr" sz="quarter" idx="11"/>
          </p:nvPr>
        </p:nvSpPr>
        <p:spPr/>
        <p:txBody>
          <a:bodyPr/>
          <a:lstStyle/>
          <a:p>
            <a:r>
              <a:rPr lang="en-US"/>
              <a:t>Footer Text</a:t>
            </a:r>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ru-RU"/>
              <a:t>Образец заголовка</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Чтобы добавить рисунок, перетащите его на заполнитель или щелкните значок</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DC3B8377-21E3-4835-B75D-4E2847E2750F}" type="datetime1">
              <a:rPr lang="en-US" smtClean="0"/>
              <a:t>9/28/2018</a:t>
            </a:fld>
            <a:endParaRPr lang="en-US"/>
          </a:p>
        </p:txBody>
      </p:sp>
      <p:sp>
        <p:nvSpPr>
          <p:cNvPr id="9" name="Slide Number Placeholder 8"/>
          <p:cNvSpPr>
            <a:spLocks noGrp="1"/>
          </p:cNvSpPr>
          <p:nvPr>
            <p:ph type="sldNum" sz="quarter" idx="11"/>
          </p:nvPr>
        </p:nvSpPr>
        <p:spPr/>
        <p:txBody>
          <a:bodyPr/>
          <a:lstStyle/>
          <a:p>
            <a:fld id="{BA9B540C-44DA-4F69-89C9-7C84606640D3}" type="slidenum">
              <a:rPr lang="en-US" smtClean="0"/>
              <a:pPr/>
              <a:t>‹#›</a:t>
            </a:fld>
            <a:endParaRPr lang="en-US"/>
          </a:p>
        </p:txBody>
      </p:sp>
      <p:sp>
        <p:nvSpPr>
          <p:cNvPr id="10" name="Footer Placeholder 9"/>
          <p:cNvSpPr>
            <a:spLocks noGrp="1"/>
          </p:cNvSpPr>
          <p:nvPr>
            <p:ph type="ftr" sz="quarter" idx="12"/>
          </p:nvPr>
        </p:nvSpPr>
        <p:spPr/>
        <p:txBody>
          <a:bodyPr/>
          <a:lstStyle/>
          <a:p>
            <a:r>
              <a:rPr lang="en-US"/>
              <a:t>Footer Text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A9B540C-44DA-4F69-89C9-7C84606640D3}"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US"/>
              <a:t>Footer Text</a:t>
            </a:r>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0C4986D-6BE9-4264-908F-02DB36FD8D6C}" type="datetime1">
              <a:rPr lang="en-US" smtClean="0"/>
              <a:t>9/28/2018</a:t>
            </a:fld>
            <a:endParaRPr lang="en-US" dirty="0"/>
          </a:p>
        </p:txBody>
      </p:sp>
    </p:spTree>
  </p:cSld>
  <p:clrMap bg1="lt1" tx1="dk1" bg2="lt2" tx2="dk2" accent1="accent1" accent2="accent2" accent3="accent3" accent4="accent4" accent5="accent5" accent6="accent6" hlink="hlink" folHlink="folHlink"/>
  <p:sldLayoutIdLst>
    <p:sldLayoutId id="2147485299" r:id="rId1"/>
    <p:sldLayoutId id="2147485300" r:id="rId2"/>
    <p:sldLayoutId id="2147485301" r:id="rId3"/>
    <p:sldLayoutId id="2147485302" r:id="rId4"/>
    <p:sldLayoutId id="2147485303" r:id="rId5"/>
    <p:sldLayoutId id="2147485304" r:id="rId6"/>
    <p:sldLayoutId id="2147485305" r:id="rId7"/>
    <p:sldLayoutId id="2147485306" r:id="rId8"/>
    <p:sldLayoutId id="2147485307" r:id="rId9"/>
    <p:sldLayoutId id="2147485308" r:id="rId10"/>
    <p:sldLayoutId id="2147485309"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ctrTitle"/>
          </p:nvPr>
        </p:nvSpPr>
        <p:spPr/>
        <p:txBody>
          <a:bodyPr>
            <a:normAutofit/>
          </a:bodyPr>
          <a:lstStyle/>
          <a:p>
            <a:r>
              <a:rPr lang="ru-RU" dirty="0"/>
              <a:t>Ассемблер </a:t>
            </a:r>
            <a:r>
              <a:rPr lang="en-US" dirty="0"/>
              <a:t>Atmel AVR</a:t>
            </a:r>
            <a:endParaRPr lang="ru-RU" dirty="0"/>
          </a:p>
        </p:txBody>
      </p:sp>
      <p:sp>
        <p:nvSpPr>
          <p:cNvPr id="3" name="Подзаголовок 2"/>
          <p:cNvSpPr>
            <a:spLocks noGrp="1"/>
          </p:cNvSpPr>
          <p:nvPr>
            <p:ph type="subTitle" idx="1"/>
          </p:nvPr>
        </p:nvSpPr>
        <p:spPr/>
        <p:txBody>
          <a:bodyPr>
            <a:normAutofit/>
          </a:bodyPr>
          <a:lstStyle/>
          <a:p>
            <a:r>
              <a:rPr lang="ru-RU" dirty="0">
                <a:latin typeface="Calibri"/>
                <a:cs typeface="Calibri"/>
              </a:rPr>
              <a:t>Занятие №1</a:t>
            </a:r>
            <a:r>
              <a:rPr lang="en-US" dirty="0">
                <a:latin typeface="Calibri"/>
                <a:cs typeface="Calibri"/>
              </a:rPr>
              <a:t>: </a:t>
            </a:r>
            <a:r>
              <a:rPr lang="ru-RU" dirty="0">
                <a:latin typeface="Calibri"/>
                <a:cs typeface="Calibri"/>
              </a:rPr>
              <a:t>Архитектура </a:t>
            </a:r>
            <a:r>
              <a:rPr lang="en-US" dirty="0">
                <a:latin typeface="Calibri"/>
                <a:cs typeface="Calibri"/>
              </a:rPr>
              <a:t>AVR, </a:t>
            </a:r>
            <a:r>
              <a:rPr lang="ru-RU" dirty="0" err="1">
                <a:latin typeface="Calibri"/>
                <a:cs typeface="Calibri"/>
              </a:rPr>
              <a:t>схемотехника</a:t>
            </a:r>
            <a:r>
              <a:rPr lang="ru-RU" dirty="0">
                <a:latin typeface="Calibri"/>
                <a:cs typeface="Calibri"/>
              </a:rPr>
              <a:t> ЭВМ</a:t>
            </a:r>
            <a:r>
              <a:rPr lang="en-US" dirty="0">
                <a:latin typeface="Calibri"/>
                <a:cs typeface="Calibri"/>
              </a:rPr>
              <a:t>.</a:t>
            </a:r>
            <a:endParaRPr lang="ru-RU" dirty="0">
              <a:latin typeface="Calibri"/>
              <a:cs typeface="Calibri"/>
            </a:endParaRPr>
          </a:p>
        </p:txBody>
      </p:sp>
    </p:spTree>
    <p:extLst>
      <p:ext uri="{BB962C8B-B14F-4D97-AF65-F5344CB8AC3E}">
        <p14:creationId xmlns:p14="http://schemas.microsoft.com/office/powerpoint/2010/main" val="2867217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Half adder </a:t>
            </a:r>
            <a:r>
              <a:rPr lang="ru-RU" dirty="0"/>
              <a:t>- полусумматор</a:t>
            </a:r>
          </a:p>
        </p:txBody>
      </p:sp>
      <p:grpSp>
        <p:nvGrpSpPr>
          <p:cNvPr id="119" name="Группа 118"/>
          <p:cNvGrpSpPr/>
          <p:nvPr/>
        </p:nvGrpSpPr>
        <p:grpSpPr>
          <a:xfrm>
            <a:off x="233495" y="2342525"/>
            <a:ext cx="3023056" cy="1010653"/>
            <a:chOff x="2030209" y="1748589"/>
            <a:chExt cx="3023056" cy="1010653"/>
          </a:xfrm>
        </p:grpSpPr>
        <p:grpSp>
          <p:nvGrpSpPr>
            <p:cNvPr id="12" name="Группа 11"/>
            <p:cNvGrpSpPr/>
            <p:nvPr/>
          </p:nvGrpSpPr>
          <p:grpSpPr>
            <a:xfrm>
              <a:off x="2550695" y="1748589"/>
              <a:ext cx="2502570" cy="1010653"/>
              <a:chOff x="2550695" y="1748589"/>
              <a:chExt cx="2502570" cy="1010653"/>
            </a:xfrm>
          </p:grpSpPr>
          <p:sp>
            <p:nvSpPr>
              <p:cNvPr id="4" name="Задержка 3"/>
              <p:cNvSpPr/>
              <p:nvPr/>
            </p:nvSpPr>
            <p:spPr>
              <a:xfrm>
                <a:off x="3416969" y="1748589"/>
                <a:ext cx="1106905" cy="1010653"/>
              </a:xfrm>
              <a:prstGeom prst="flowChartDelay">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a:solidFill>
                      <a:srgbClr val="6F6F74"/>
                    </a:solidFill>
                  </a:rPr>
                  <a:t>&amp;</a:t>
                </a:r>
              </a:p>
              <a:p>
                <a:pPr algn="ctr"/>
                <a:endParaRPr lang="ru-RU" sz="2000" dirty="0">
                  <a:solidFill>
                    <a:srgbClr val="6F6F74"/>
                  </a:solidFill>
                </a:endParaRPr>
              </a:p>
            </p:txBody>
          </p:sp>
          <p:cxnSp>
            <p:nvCxnSpPr>
              <p:cNvPr id="9" name="Прямая соединительная линия 8"/>
              <p:cNvCxnSpPr/>
              <p:nvPr/>
            </p:nvCxnSpPr>
            <p:spPr>
              <a:xfrm flipH="1">
                <a:off x="2550695" y="1973178"/>
                <a:ext cx="866274" cy="0"/>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H="1">
                <a:off x="2550695" y="2502565"/>
                <a:ext cx="866274" cy="0"/>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flipH="1">
                <a:off x="4620128" y="2269955"/>
                <a:ext cx="433137" cy="0"/>
              </a:xfrm>
              <a:prstGeom prst="line">
                <a:avLst/>
              </a:prstGeom>
              <a:ln w="635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 name="Овал 4"/>
              <p:cNvSpPr/>
              <p:nvPr/>
            </p:nvSpPr>
            <p:spPr>
              <a:xfrm>
                <a:off x="4411580" y="2149641"/>
                <a:ext cx="208548" cy="208548"/>
              </a:xfrm>
              <a:prstGeom prst="ellipse">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sp>
          <p:nvSpPr>
            <p:cNvPr id="41" name="Название 1"/>
            <p:cNvSpPr txBox="1">
              <a:spLocks/>
            </p:cNvSpPr>
            <p:nvPr/>
          </p:nvSpPr>
          <p:spPr>
            <a:xfrm>
              <a:off x="2030209" y="1841131"/>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p>
          </p:txBody>
        </p:sp>
        <p:sp>
          <p:nvSpPr>
            <p:cNvPr id="42" name="Название 1"/>
            <p:cNvSpPr txBox="1">
              <a:spLocks/>
            </p:cNvSpPr>
            <p:nvPr/>
          </p:nvSpPr>
          <p:spPr>
            <a:xfrm>
              <a:off x="2038231" y="2362497"/>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70C0"/>
                  </a:solidFill>
                </a:rPr>
                <a:t>B</a:t>
              </a:r>
            </a:p>
          </p:txBody>
        </p:sp>
      </p:grpSp>
      <p:grpSp>
        <p:nvGrpSpPr>
          <p:cNvPr id="73" name="Группа 72"/>
          <p:cNvGrpSpPr/>
          <p:nvPr/>
        </p:nvGrpSpPr>
        <p:grpSpPr>
          <a:xfrm>
            <a:off x="1187118" y="3240889"/>
            <a:ext cx="4126391" cy="1010653"/>
            <a:chOff x="934896" y="1748589"/>
            <a:chExt cx="4126391" cy="1010653"/>
          </a:xfrm>
        </p:grpSpPr>
        <p:sp>
          <p:nvSpPr>
            <p:cNvPr id="76" name="Задержка 75"/>
            <p:cNvSpPr/>
            <p:nvPr/>
          </p:nvSpPr>
          <p:spPr>
            <a:xfrm>
              <a:off x="3416969" y="1748589"/>
              <a:ext cx="1106905" cy="1010653"/>
            </a:xfrm>
            <a:prstGeom prst="flowChartDelay">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a:solidFill>
                    <a:srgbClr val="6F6F74"/>
                  </a:solidFill>
                </a:rPr>
                <a:t>&amp;</a:t>
              </a:r>
            </a:p>
            <a:p>
              <a:pPr algn="ctr"/>
              <a:endParaRPr lang="ru-RU" sz="2000" dirty="0">
                <a:solidFill>
                  <a:srgbClr val="6F6F74"/>
                </a:solidFill>
              </a:endParaRPr>
            </a:p>
          </p:txBody>
        </p:sp>
        <p:cxnSp>
          <p:nvCxnSpPr>
            <p:cNvPr id="77" name="Прямая соединительная линия 76"/>
            <p:cNvCxnSpPr/>
            <p:nvPr/>
          </p:nvCxnSpPr>
          <p:spPr>
            <a:xfrm flipH="1">
              <a:off x="2991854" y="1973178"/>
              <a:ext cx="425115" cy="0"/>
            </a:xfrm>
            <a:prstGeom prst="line">
              <a:avLst/>
            </a:prstGeom>
            <a:ln w="63500">
              <a:headEnd type="none"/>
              <a:tailEnd type="oval" w="med" len="med"/>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flipH="1" flipV="1">
              <a:off x="934896" y="2502565"/>
              <a:ext cx="2482074" cy="1"/>
            </a:xfrm>
            <a:prstGeom prst="line">
              <a:avLst/>
            </a:prstGeom>
            <a:ln w="63500">
              <a:tailEnd type="none" w="sm" len="sm"/>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p:nvPr/>
          </p:nvCxnSpPr>
          <p:spPr>
            <a:xfrm flipH="1">
              <a:off x="4620128" y="2269955"/>
              <a:ext cx="441159" cy="0"/>
            </a:xfrm>
            <a:prstGeom prst="line">
              <a:avLst/>
            </a:prstGeom>
            <a:ln w="635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80" name="Овал 79"/>
            <p:cNvSpPr/>
            <p:nvPr/>
          </p:nvSpPr>
          <p:spPr>
            <a:xfrm>
              <a:off x="4411580" y="2149641"/>
              <a:ext cx="208548" cy="208548"/>
            </a:xfrm>
            <a:prstGeom prst="ellipse">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grpSp>
        <p:nvGrpSpPr>
          <p:cNvPr id="88" name="Группа 87"/>
          <p:cNvGrpSpPr/>
          <p:nvPr/>
        </p:nvGrpSpPr>
        <p:grpSpPr>
          <a:xfrm>
            <a:off x="1187118" y="1454038"/>
            <a:ext cx="4126391" cy="1010653"/>
            <a:chOff x="926874" y="1748589"/>
            <a:chExt cx="4126391" cy="1010653"/>
          </a:xfrm>
        </p:grpSpPr>
        <p:sp>
          <p:nvSpPr>
            <p:cNvPr id="122" name="Задержка 121"/>
            <p:cNvSpPr/>
            <p:nvPr/>
          </p:nvSpPr>
          <p:spPr>
            <a:xfrm>
              <a:off x="3416969" y="1748589"/>
              <a:ext cx="1106905" cy="1010653"/>
            </a:xfrm>
            <a:prstGeom prst="flowChartDelay">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a:solidFill>
                    <a:srgbClr val="6F6F74"/>
                  </a:solidFill>
                </a:rPr>
                <a:t>&amp;</a:t>
              </a:r>
            </a:p>
            <a:p>
              <a:pPr algn="ctr"/>
              <a:endParaRPr lang="ru-RU" sz="2000" dirty="0">
                <a:solidFill>
                  <a:srgbClr val="6F6F74"/>
                </a:solidFill>
              </a:endParaRPr>
            </a:p>
          </p:txBody>
        </p:sp>
        <p:cxnSp>
          <p:nvCxnSpPr>
            <p:cNvPr id="123" name="Прямая соединительная линия 122"/>
            <p:cNvCxnSpPr/>
            <p:nvPr/>
          </p:nvCxnSpPr>
          <p:spPr>
            <a:xfrm flipH="1">
              <a:off x="926874" y="1973178"/>
              <a:ext cx="2490095" cy="0"/>
            </a:xfrm>
            <a:prstGeom prst="line">
              <a:avLst/>
            </a:prstGeom>
            <a:ln w="63500">
              <a:tailEnd type="none" w="sm" len="sm"/>
            </a:ln>
          </p:spPr>
          <p:style>
            <a:lnRef idx="1">
              <a:schemeClr val="accent1"/>
            </a:lnRef>
            <a:fillRef idx="0">
              <a:schemeClr val="accent1"/>
            </a:fillRef>
            <a:effectRef idx="0">
              <a:schemeClr val="accent1"/>
            </a:effectRef>
            <a:fontRef idx="minor">
              <a:schemeClr val="tx1"/>
            </a:fontRef>
          </p:style>
        </p:cxnSp>
        <p:cxnSp>
          <p:nvCxnSpPr>
            <p:cNvPr id="124" name="Прямая соединительная линия 123"/>
            <p:cNvCxnSpPr/>
            <p:nvPr/>
          </p:nvCxnSpPr>
          <p:spPr>
            <a:xfrm flipH="1">
              <a:off x="2983832" y="2502565"/>
              <a:ext cx="433137" cy="0"/>
            </a:xfrm>
            <a:prstGeom prst="line">
              <a:avLst/>
            </a:prstGeom>
            <a:ln w="63500">
              <a:tailEnd type="none" w="sm" len="sm"/>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p:nvPr/>
          </p:nvCxnSpPr>
          <p:spPr>
            <a:xfrm flipH="1">
              <a:off x="4620128" y="2269955"/>
              <a:ext cx="433137" cy="0"/>
            </a:xfrm>
            <a:prstGeom prst="line">
              <a:avLst/>
            </a:prstGeom>
            <a:ln w="635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26" name="Овал 125"/>
            <p:cNvSpPr/>
            <p:nvPr/>
          </p:nvSpPr>
          <p:spPr>
            <a:xfrm>
              <a:off x="4411580" y="2149641"/>
              <a:ext cx="208548" cy="208548"/>
            </a:xfrm>
            <a:prstGeom prst="ellipse">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grpSp>
        <p:nvGrpSpPr>
          <p:cNvPr id="136" name="Группа 135"/>
          <p:cNvGrpSpPr/>
          <p:nvPr/>
        </p:nvGrpSpPr>
        <p:grpSpPr>
          <a:xfrm>
            <a:off x="5305487" y="2342531"/>
            <a:ext cx="2962458" cy="1010653"/>
            <a:chOff x="2980263" y="1748589"/>
            <a:chExt cx="2962458" cy="1010653"/>
          </a:xfrm>
        </p:grpSpPr>
        <p:grpSp>
          <p:nvGrpSpPr>
            <p:cNvPr id="137" name="Группа 136"/>
            <p:cNvGrpSpPr/>
            <p:nvPr/>
          </p:nvGrpSpPr>
          <p:grpSpPr>
            <a:xfrm>
              <a:off x="2980263" y="1748589"/>
              <a:ext cx="2506139" cy="1010653"/>
              <a:chOff x="2980263" y="1748589"/>
              <a:chExt cx="2506139" cy="1010653"/>
            </a:xfrm>
          </p:grpSpPr>
          <p:sp>
            <p:nvSpPr>
              <p:cNvPr id="142" name="Задержка 141"/>
              <p:cNvSpPr/>
              <p:nvPr/>
            </p:nvSpPr>
            <p:spPr>
              <a:xfrm>
                <a:off x="3416969" y="1748589"/>
                <a:ext cx="1106905" cy="1010653"/>
              </a:xfrm>
              <a:prstGeom prst="flowChartDelay">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a:solidFill>
                      <a:srgbClr val="6F6F74"/>
                    </a:solidFill>
                  </a:rPr>
                  <a:t>&amp;</a:t>
                </a:r>
              </a:p>
              <a:p>
                <a:pPr algn="ctr"/>
                <a:endParaRPr lang="ru-RU" sz="2000" dirty="0">
                  <a:solidFill>
                    <a:srgbClr val="6F6F74"/>
                  </a:solidFill>
                </a:endParaRPr>
              </a:p>
            </p:txBody>
          </p:sp>
          <p:cxnSp>
            <p:nvCxnSpPr>
              <p:cNvPr id="143" name="Прямая соединительная линия 142"/>
              <p:cNvCxnSpPr/>
              <p:nvPr/>
            </p:nvCxnSpPr>
            <p:spPr>
              <a:xfrm flipH="1">
                <a:off x="2988285" y="1973178"/>
                <a:ext cx="428684" cy="0"/>
              </a:xfrm>
              <a:prstGeom prst="line">
                <a:avLst/>
              </a:prstGeom>
              <a:ln w="63500">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44" name="Прямая соединительная линия 143"/>
              <p:cNvCxnSpPr/>
              <p:nvPr/>
            </p:nvCxnSpPr>
            <p:spPr>
              <a:xfrm flipH="1">
                <a:off x="2980263" y="2502565"/>
                <a:ext cx="436706" cy="0"/>
              </a:xfrm>
              <a:prstGeom prst="line">
                <a:avLst/>
              </a:prstGeom>
              <a:ln w="63500">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45" name="Прямая соединительная линия 144"/>
              <p:cNvCxnSpPr/>
              <p:nvPr/>
            </p:nvCxnSpPr>
            <p:spPr>
              <a:xfrm flipH="1">
                <a:off x="4620128" y="2269955"/>
                <a:ext cx="866274" cy="0"/>
              </a:xfrm>
              <a:prstGeom prst="line">
                <a:avLst/>
              </a:prstGeom>
              <a:ln w="63500">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146" name="Овал 145"/>
              <p:cNvSpPr/>
              <p:nvPr/>
            </p:nvSpPr>
            <p:spPr>
              <a:xfrm>
                <a:off x="4411580" y="2149641"/>
                <a:ext cx="208548" cy="208548"/>
              </a:xfrm>
              <a:prstGeom prst="ellipse">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sp>
          <p:nvSpPr>
            <p:cNvPr id="140" name="Название 1"/>
            <p:cNvSpPr txBox="1">
              <a:spLocks/>
            </p:cNvSpPr>
            <p:nvPr/>
          </p:nvSpPr>
          <p:spPr>
            <a:xfrm>
              <a:off x="5486403" y="2113843"/>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p>
          </p:txBody>
        </p:sp>
      </p:grpSp>
      <p:cxnSp>
        <p:nvCxnSpPr>
          <p:cNvPr id="147" name="Прямая соединительная линия 146"/>
          <p:cNvCxnSpPr/>
          <p:nvPr/>
        </p:nvCxnSpPr>
        <p:spPr>
          <a:xfrm flipV="1">
            <a:off x="1187118" y="1678627"/>
            <a:ext cx="0" cy="888487"/>
          </a:xfrm>
          <a:prstGeom prst="line">
            <a:avLst/>
          </a:prstGeom>
          <a:ln w="63500" cap="rnd">
            <a:tailEnd type="none" w="sm" len="sm"/>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p:nvPr/>
        </p:nvCxnSpPr>
        <p:spPr>
          <a:xfrm flipV="1">
            <a:off x="1187118" y="3090337"/>
            <a:ext cx="0" cy="904528"/>
          </a:xfrm>
          <a:prstGeom prst="line">
            <a:avLst/>
          </a:prstGeom>
          <a:ln w="63500" cap="rnd">
            <a:tailEnd type="none" w="sm" len="sm"/>
          </a:ln>
        </p:spPr>
        <p:style>
          <a:lnRef idx="1">
            <a:schemeClr val="accent1"/>
          </a:lnRef>
          <a:fillRef idx="0">
            <a:schemeClr val="accent1"/>
          </a:fillRef>
          <a:effectRef idx="0">
            <a:schemeClr val="accent1"/>
          </a:effectRef>
          <a:fontRef idx="minor">
            <a:schemeClr val="tx1"/>
          </a:fontRef>
        </p:style>
      </p:cxnSp>
      <p:cxnSp>
        <p:nvCxnSpPr>
          <p:cNvPr id="149" name="Прямая соединительная линия 148"/>
          <p:cNvCxnSpPr/>
          <p:nvPr/>
        </p:nvCxnSpPr>
        <p:spPr>
          <a:xfrm flipV="1">
            <a:off x="3240510" y="2208016"/>
            <a:ext cx="0" cy="2488988"/>
          </a:xfrm>
          <a:prstGeom prst="line">
            <a:avLst/>
          </a:prstGeom>
          <a:ln w="63500" cap="rnd">
            <a:tailEnd type="none" w="sm" len="sm"/>
          </a:ln>
        </p:spPr>
        <p:style>
          <a:lnRef idx="1">
            <a:schemeClr val="accent1"/>
          </a:lnRef>
          <a:fillRef idx="0">
            <a:schemeClr val="accent1"/>
          </a:fillRef>
          <a:effectRef idx="0">
            <a:schemeClr val="accent1"/>
          </a:effectRef>
          <a:fontRef idx="minor">
            <a:schemeClr val="tx1"/>
          </a:fontRef>
        </p:style>
      </p:cxnSp>
      <p:cxnSp>
        <p:nvCxnSpPr>
          <p:cNvPr id="150" name="Прямая соединительная линия 149"/>
          <p:cNvCxnSpPr/>
          <p:nvPr/>
        </p:nvCxnSpPr>
        <p:spPr>
          <a:xfrm flipH="1" flipV="1">
            <a:off x="5305487" y="1975404"/>
            <a:ext cx="8022" cy="591711"/>
          </a:xfrm>
          <a:prstGeom prst="line">
            <a:avLst/>
          </a:prstGeom>
          <a:ln w="63500" cap="rnd">
            <a:tailEnd type="none" w="sm" len="sm"/>
          </a:ln>
        </p:spPr>
        <p:style>
          <a:lnRef idx="1">
            <a:schemeClr val="accent1"/>
          </a:lnRef>
          <a:fillRef idx="0">
            <a:schemeClr val="accent1"/>
          </a:fillRef>
          <a:effectRef idx="0">
            <a:schemeClr val="accent1"/>
          </a:effectRef>
          <a:fontRef idx="minor">
            <a:schemeClr val="tx1"/>
          </a:fontRef>
        </p:style>
      </p:cxnSp>
      <p:cxnSp>
        <p:nvCxnSpPr>
          <p:cNvPr id="151" name="Прямая соединительная линия 150"/>
          <p:cNvCxnSpPr/>
          <p:nvPr/>
        </p:nvCxnSpPr>
        <p:spPr>
          <a:xfrm flipH="1" flipV="1">
            <a:off x="5305487" y="3090338"/>
            <a:ext cx="8022" cy="671917"/>
          </a:xfrm>
          <a:prstGeom prst="line">
            <a:avLst/>
          </a:prstGeom>
          <a:ln w="63500" cap="rnd">
            <a:tailEnd type="none" w="sm" len="sm"/>
          </a:ln>
        </p:spPr>
        <p:style>
          <a:lnRef idx="1">
            <a:schemeClr val="accent1"/>
          </a:lnRef>
          <a:fillRef idx="0">
            <a:schemeClr val="accent1"/>
          </a:fillRef>
          <a:effectRef idx="0">
            <a:schemeClr val="accent1"/>
          </a:effectRef>
          <a:fontRef idx="minor">
            <a:schemeClr val="tx1"/>
          </a:fontRef>
        </p:style>
      </p:cxnSp>
      <p:grpSp>
        <p:nvGrpSpPr>
          <p:cNvPr id="155" name="Группа 154"/>
          <p:cNvGrpSpPr/>
          <p:nvPr/>
        </p:nvGrpSpPr>
        <p:grpSpPr>
          <a:xfrm>
            <a:off x="5313509" y="4191680"/>
            <a:ext cx="2962458" cy="1010653"/>
            <a:chOff x="2980263" y="1748589"/>
            <a:chExt cx="2962458" cy="1010653"/>
          </a:xfrm>
        </p:grpSpPr>
        <p:grpSp>
          <p:nvGrpSpPr>
            <p:cNvPr id="156" name="Группа 155"/>
            <p:cNvGrpSpPr/>
            <p:nvPr/>
          </p:nvGrpSpPr>
          <p:grpSpPr>
            <a:xfrm>
              <a:off x="2980263" y="1748589"/>
              <a:ext cx="2506139" cy="1010653"/>
              <a:chOff x="2980263" y="1748589"/>
              <a:chExt cx="2506139" cy="1010653"/>
            </a:xfrm>
          </p:grpSpPr>
          <p:sp>
            <p:nvSpPr>
              <p:cNvPr id="158" name="Задержка 157"/>
              <p:cNvSpPr/>
              <p:nvPr/>
            </p:nvSpPr>
            <p:spPr>
              <a:xfrm>
                <a:off x="3416969" y="1748589"/>
                <a:ext cx="1106905" cy="1010653"/>
              </a:xfrm>
              <a:prstGeom prst="flowChartDelay">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a:solidFill>
                      <a:srgbClr val="6F6F74"/>
                    </a:solidFill>
                  </a:rPr>
                  <a:t>&amp;</a:t>
                </a:r>
              </a:p>
              <a:p>
                <a:pPr algn="ctr"/>
                <a:endParaRPr lang="ru-RU" sz="2000" dirty="0">
                  <a:solidFill>
                    <a:srgbClr val="6F6F74"/>
                  </a:solidFill>
                </a:endParaRPr>
              </a:p>
            </p:txBody>
          </p:sp>
          <p:cxnSp>
            <p:nvCxnSpPr>
              <p:cNvPr id="159" name="Прямая соединительная линия 158"/>
              <p:cNvCxnSpPr/>
              <p:nvPr/>
            </p:nvCxnSpPr>
            <p:spPr>
              <a:xfrm flipH="1">
                <a:off x="2996305" y="1973178"/>
                <a:ext cx="420664" cy="0"/>
              </a:xfrm>
              <a:prstGeom prst="line">
                <a:avLst/>
              </a:prstGeom>
              <a:ln w="63500">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60" name="Прямая соединительная линия 159"/>
              <p:cNvCxnSpPr/>
              <p:nvPr/>
            </p:nvCxnSpPr>
            <p:spPr>
              <a:xfrm flipH="1">
                <a:off x="2980263" y="2534649"/>
                <a:ext cx="436706" cy="0"/>
              </a:xfrm>
              <a:prstGeom prst="line">
                <a:avLst/>
              </a:prstGeom>
              <a:ln w="63500">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61" name="Прямая соединительная линия 160"/>
              <p:cNvCxnSpPr/>
              <p:nvPr/>
            </p:nvCxnSpPr>
            <p:spPr>
              <a:xfrm flipH="1">
                <a:off x="4620128" y="2269955"/>
                <a:ext cx="866274" cy="0"/>
              </a:xfrm>
              <a:prstGeom prst="line">
                <a:avLst/>
              </a:prstGeom>
              <a:ln w="63500">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162" name="Овал 161"/>
              <p:cNvSpPr/>
              <p:nvPr/>
            </p:nvSpPr>
            <p:spPr>
              <a:xfrm>
                <a:off x="4411580" y="2149641"/>
                <a:ext cx="208548" cy="208548"/>
              </a:xfrm>
              <a:prstGeom prst="ellipse">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sp>
          <p:nvSpPr>
            <p:cNvPr id="157" name="Название 1"/>
            <p:cNvSpPr txBox="1">
              <a:spLocks/>
            </p:cNvSpPr>
            <p:nvPr/>
          </p:nvSpPr>
          <p:spPr>
            <a:xfrm>
              <a:off x="5486403" y="2113843"/>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C00000"/>
                  </a:solidFill>
                </a:rPr>
                <a:t>C</a:t>
              </a:r>
            </a:p>
          </p:txBody>
        </p:sp>
      </p:grpSp>
      <p:cxnSp>
        <p:nvCxnSpPr>
          <p:cNvPr id="171" name="Прямая соединительная линия 170"/>
          <p:cNvCxnSpPr/>
          <p:nvPr/>
        </p:nvCxnSpPr>
        <p:spPr>
          <a:xfrm flipV="1">
            <a:off x="5329551" y="4432313"/>
            <a:ext cx="0" cy="537407"/>
          </a:xfrm>
          <a:prstGeom prst="line">
            <a:avLst/>
          </a:prstGeom>
          <a:ln w="63500" cap="rnd">
            <a:tailEnd type="none" w="sm" len="sm"/>
          </a:ln>
        </p:spPr>
        <p:style>
          <a:lnRef idx="1">
            <a:schemeClr val="accent1"/>
          </a:lnRef>
          <a:fillRef idx="0">
            <a:schemeClr val="accent1"/>
          </a:fillRef>
          <a:effectRef idx="0">
            <a:schemeClr val="accent1"/>
          </a:effectRef>
          <a:fontRef idx="minor">
            <a:schemeClr val="tx1"/>
          </a:fontRef>
        </p:style>
      </p:cxnSp>
      <p:cxnSp>
        <p:nvCxnSpPr>
          <p:cNvPr id="172" name="Прямая соединительная линия 171"/>
          <p:cNvCxnSpPr/>
          <p:nvPr/>
        </p:nvCxnSpPr>
        <p:spPr>
          <a:xfrm flipH="1">
            <a:off x="3240509" y="4697004"/>
            <a:ext cx="2060526" cy="0"/>
          </a:xfrm>
          <a:prstGeom prst="line">
            <a:avLst/>
          </a:prstGeom>
          <a:ln w="63500">
            <a:headEnd type="none"/>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173" name="Таблица 172"/>
          <p:cNvGraphicFramePr>
            <a:graphicFrameLocks noGrp="1"/>
          </p:cNvGraphicFramePr>
          <p:nvPr>
            <p:extLst>
              <p:ext uri="{D42A27DB-BD31-4B8C-83A1-F6EECF244321}">
                <p14:modId xmlns:p14="http://schemas.microsoft.com/office/powerpoint/2010/main" val="1483266982"/>
              </p:ext>
            </p:extLst>
          </p:nvPr>
        </p:nvGraphicFramePr>
        <p:xfrm>
          <a:off x="466112" y="4348089"/>
          <a:ext cx="2405428" cy="2286000"/>
        </p:xfrm>
        <a:graphic>
          <a:graphicData uri="http://schemas.openxmlformats.org/drawingml/2006/table">
            <a:tbl>
              <a:tblPr firstRow="1" lastCol="1" bandRow="1">
                <a:tableStyleId>{5C22544A-7EE6-4342-B048-85BDC9FD1C3A}</a:tableStyleId>
              </a:tblPr>
              <a:tblGrid>
                <a:gridCol w="601357">
                  <a:extLst>
                    <a:ext uri="{9D8B030D-6E8A-4147-A177-3AD203B41FA5}">
                      <a16:colId xmlns:a16="http://schemas.microsoft.com/office/drawing/2014/main" val="20000"/>
                    </a:ext>
                  </a:extLst>
                </a:gridCol>
                <a:gridCol w="601357">
                  <a:extLst>
                    <a:ext uri="{9D8B030D-6E8A-4147-A177-3AD203B41FA5}">
                      <a16:colId xmlns:a16="http://schemas.microsoft.com/office/drawing/2014/main" val="20001"/>
                    </a:ext>
                  </a:extLst>
                </a:gridCol>
                <a:gridCol w="601357">
                  <a:extLst>
                    <a:ext uri="{9D8B030D-6E8A-4147-A177-3AD203B41FA5}">
                      <a16:colId xmlns:a16="http://schemas.microsoft.com/office/drawing/2014/main" val="20002"/>
                    </a:ext>
                  </a:extLst>
                </a:gridCol>
                <a:gridCol w="601357">
                  <a:extLst>
                    <a:ext uri="{9D8B030D-6E8A-4147-A177-3AD203B41FA5}">
                      <a16:colId xmlns:a16="http://schemas.microsoft.com/office/drawing/2014/main" val="20003"/>
                    </a:ext>
                  </a:extLst>
                </a:gridCol>
              </a:tblGrid>
              <a:tr h="417018">
                <a:tc>
                  <a:txBody>
                    <a:bodyPr/>
                    <a:lstStyle/>
                    <a:p>
                      <a:pPr algn="ctr"/>
                      <a:r>
                        <a:rPr lang="en-US" sz="2400" dirty="0">
                          <a:solidFill>
                            <a:schemeClr val="bg1"/>
                          </a:solidFill>
                        </a:rPr>
                        <a:t>A</a:t>
                      </a:r>
                    </a:p>
                  </a:txBody>
                  <a:tcPr/>
                </a:tc>
                <a:tc>
                  <a:txBody>
                    <a:bodyPr/>
                    <a:lstStyle/>
                    <a:p>
                      <a:pPr algn="ctr"/>
                      <a:r>
                        <a:rPr lang="en-US" sz="2400" dirty="0">
                          <a:solidFill>
                            <a:schemeClr val="bg1"/>
                          </a:solidFill>
                        </a:rPr>
                        <a:t>B</a:t>
                      </a:r>
                      <a:endParaRPr lang="ru-RU" sz="2400" dirty="0">
                        <a:solidFill>
                          <a:schemeClr val="bg1"/>
                        </a:solidFill>
                      </a:endParaRPr>
                    </a:p>
                  </a:txBody>
                  <a:tcPr/>
                </a:tc>
                <a:tc>
                  <a:txBody>
                    <a:bodyPr/>
                    <a:lstStyle/>
                    <a:p>
                      <a:pPr algn="ctr"/>
                      <a:r>
                        <a:rPr lang="en-US" sz="2400" dirty="0">
                          <a:solidFill>
                            <a:schemeClr val="bg1"/>
                          </a:solidFill>
                        </a:rPr>
                        <a:t>S</a:t>
                      </a:r>
                      <a:endParaRPr lang="ru-RU" sz="2400" dirty="0">
                        <a:solidFill>
                          <a:schemeClr val="bg1"/>
                        </a:solidFill>
                      </a:endParaRPr>
                    </a:p>
                  </a:txBody>
                  <a:tcPr>
                    <a:solidFill>
                      <a:srgbClr val="A0917F"/>
                    </a:solidFill>
                  </a:tcPr>
                </a:tc>
                <a:tc>
                  <a:txBody>
                    <a:bodyPr/>
                    <a:lstStyle/>
                    <a:p>
                      <a:pPr algn="ctr"/>
                      <a:r>
                        <a:rPr lang="en-US" sz="2400" dirty="0">
                          <a:solidFill>
                            <a:schemeClr val="bg1"/>
                          </a:solidFill>
                        </a:rPr>
                        <a:t>C</a:t>
                      </a:r>
                      <a:endParaRPr lang="ru-RU" sz="2400" dirty="0">
                        <a:solidFill>
                          <a:schemeClr val="bg1"/>
                        </a:solidFill>
                      </a:endParaRPr>
                    </a:p>
                  </a:txBody>
                  <a:tcPr>
                    <a:solidFill>
                      <a:srgbClr val="A0917F"/>
                    </a:solidFill>
                  </a:tcPr>
                </a:tc>
                <a:extLst>
                  <a:ext uri="{0D108BD9-81ED-4DB2-BD59-A6C34878D82A}">
                    <a16:rowId xmlns:a16="http://schemas.microsoft.com/office/drawing/2014/main" val="10000"/>
                  </a:ext>
                </a:extLst>
              </a:tr>
              <a:tr h="417018">
                <a:tc>
                  <a:txBody>
                    <a:bodyPr/>
                    <a:lstStyle/>
                    <a:p>
                      <a:pPr algn="ctr"/>
                      <a:r>
                        <a:rPr lang="en-US" sz="2400" dirty="0"/>
                        <a:t>0</a:t>
                      </a:r>
                      <a:endParaRPr lang="ru-RU" sz="2400" dirty="0"/>
                    </a:p>
                  </a:txBody>
                  <a:tcPr/>
                </a:tc>
                <a:tc>
                  <a:txBody>
                    <a:bodyPr/>
                    <a:lstStyle/>
                    <a:p>
                      <a:pPr algn="ctr"/>
                      <a:r>
                        <a:rPr lang="en-US" sz="2400" dirty="0"/>
                        <a:t>0</a:t>
                      </a:r>
                      <a:endParaRPr lang="ru-RU" sz="2400" dirty="0"/>
                    </a:p>
                  </a:txBody>
                  <a:tcPr/>
                </a:tc>
                <a:tc>
                  <a:txBody>
                    <a:bodyPr/>
                    <a:lstStyle/>
                    <a:p>
                      <a:pPr algn="ctr"/>
                      <a:r>
                        <a:rPr lang="en-US" sz="2400" b="1" dirty="0">
                          <a:ln>
                            <a:noFill/>
                          </a:ln>
                          <a:solidFill>
                            <a:schemeClr val="tx1"/>
                          </a:solidFill>
                        </a:rPr>
                        <a:t>0</a:t>
                      </a:r>
                      <a:endParaRPr lang="ru-RU" sz="2400" b="1" dirty="0">
                        <a:ln>
                          <a:noFill/>
                        </a:ln>
                        <a:solidFill>
                          <a:schemeClr val="tx1"/>
                        </a:solidFill>
                      </a:endParaRPr>
                    </a:p>
                  </a:txBody>
                  <a:tcPr>
                    <a:solidFill>
                      <a:schemeClr val="bg2">
                        <a:lumMod val="90000"/>
                      </a:schemeClr>
                    </a:solidFill>
                  </a:tcPr>
                </a:tc>
                <a:tc>
                  <a:txBody>
                    <a:bodyPr/>
                    <a:lstStyle/>
                    <a:p>
                      <a:pPr algn="ctr"/>
                      <a:r>
                        <a:rPr lang="en-US" sz="2400" b="1" dirty="0">
                          <a:ln>
                            <a:noFill/>
                          </a:ln>
                          <a:solidFill>
                            <a:schemeClr val="tx1"/>
                          </a:solidFill>
                        </a:rPr>
                        <a:t>0</a:t>
                      </a:r>
                      <a:endParaRPr lang="ru-RU" sz="2400" b="1" dirty="0">
                        <a:ln>
                          <a:noFill/>
                        </a:ln>
                        <a:solidFill>
                          <a:schemeClr val="tx1"/>
                        </a:solidFill>
                      </a:endParaRPr>
                    </a:p>
                  </a:txBody>
                  <a:tcPr>
                    <a:solidFill>
                      <a:schemeClr val="bg2">
                        <a:lumMod val="90000"/>
                      </a:schemeClr>
                    </a:solidFill>
                  </a:tcPr>
                </a:tc>
                <a:extLst>
                  <a:ext uri="{0D108BD9-81ED-4DB2-BD59-A6C34878D82A}">
                    <a16:rowId xmlns:a16="http://schemas.microsoft.com/office/drawing/2014/main" val="10001"/>
                  </a:ext>
                </a:extLst>
              </a:tr>
              <a:tr h="417018">
                <a:tc>
                  <a:txBody>
                    <a:bodyPr/>
                    <a:lstStyle/>
                    <a:p>
                      <a:pPr algn="ctr"/>
                      <a:r>
                        <a:rPr lang="ru-RU" sz="2400" dirty="0"/>
                        <a:t>0</a:t>
                      </a:r>
                    </a:p>
                  </a:txBody>
                  <a:tcPr/>
                </a:tc>
                <a:tc>
                  <a:txBody>
                    <a:bodyPr/>
                    <a:lstStyle/>
                    <a:p>
                      <a:pPr algn="ctr"/>
                      <a:r>
                        <a:rPr lang="ru-RU" sz="2400" dirty="0"/>
                        <a:t>1</a:t>
                      </a:r>
                    </a:p>
                  </a:txBody>
                  <a:tcPr/>
                </a:tc>
                <a:tc>
                  <a:txBody>
                    <a:bodyPr/>
                    <a:lstStyle/>
                    <a:p>
                      <a:pPr algn="ctr"/>
                      <a:r>
                        <a:rPr lang="en-US" sz="2400" b="1" dirty="0">
                          <a:ln>
                            <a:noFill/>
                          </a:ln>
                          <a:solidFill>
                            <a:schemeClr val="tx1"/>
                          </a:solidFill>
                        </a:rPr>
                        <a:t>1</a:t>
                      </a:r>
                      <a:endParaRPr lang="ru-RU" sz="2400" b="1" dirty="0">
                        <a:ln>
                          <a:noFill/>
                        </a:ln>
                        <a:solidFill>
                          <a:schemeClr val="tx1"/>
                        </a:solidFill>
                      </a:endParaRPr>
                    </a:p>
                  </a:txBody>
                  <a:tcPr>
                    <a:solidFill>
                      <a:schemeClr val="bg2"/>
                    </a:solidFill>
                  </a:tcPr>
                </a:tc>
                <a:tc>
                  <a:txBody>
                    <a:bodyPr/>
                    <a:lstStyle/>
                    <a:p>
                      <a:pPr algn="ctr"/>
                      <a:r>
                        <a:rPr lang="en-US" sz="2400" b="1" dirty="0">
                          <a:ln>
                            <a:noFill/>
                          </a:ln>
                          <a:solidFill>
                            <a:schemeClr val="tx1"/>
                          </a:solidFill>
                        </a:rPr>
                        <a:t>0</a:t>
                      </a:r>
                      <a:endParaRPr lang="ru-RU" sz="2400" b="1" dirty="0">
                        <a:ln>
                          <a:noFill/>
                        </a:ln>
                        <a:solidFill>
                          <a:schemeClr val="tx1"/>
                        </a:solidFill>
                      </a:endParaRPr>
                    </a:p>
                  </a:txBody>
                  <a:tcPr>
                    <a:solidFill>
                      <a:schemeClr val="bg2"/>
                    </a:solidFill>
                  </a:tcPr>
                </a:tc>
                <a:extLst>
                  <a:ext uri="{0D108BD9-81ED-4DB2-BD59-A6C34878D82A}">
                    <a16:rowId xmlns:a16="http://schemas.microsoft.com/office/drawing/2014/main" val="10002"/>
                  </a:ext>
                </a:extLst>
              </a:tr>
              <a:tr h="417018">
                <a:tc>
                  <a:txBody>
                    <a:bodyPr/>
                    <a:lstStyle/>
                    <a:p>
                      <a:pPr algn="ctr"/>
                      <a:r>
                        <a:rPr lang="en-US" sz="2400" dirty="0"/>
                        <a:t>1</a:t>
                      </a:r>
                      <a:endParaRPr lang="ru-RU" sz="2400" dirty="0"/>
                    </a:p>
                  </a:txBody>
                  <a:tcPr/>
                </a:tc>
                <a:tc>
                  <a:txBody>
                    <a:bodyPr/>
                    <a:lstStyle/>
                    <a:p>
                      <a:pPr algn="ctr"/>
                      <a:r>
                        <a:rPr lang="en-US" sz="2400" dirty="0"/>
                        <a:t>0</a:t>
                      </a:r>
                      <a:endParaRPr lang="ru-RU" sz="2400" dirty="0"/>
                    </a:p>
                  </a:txBody>
                  <a:tcPr/>
                </a:tc>
                <a:tc>
                  <a:txBody>
                    <a:bodyPr/>
                    <a:lstStyle/>
                    <a:p>
                      <a:pPr algn="ctr"/>
                      <a:r>
                        <a:rPr lang="en-US" sz="2400" b="1" dirty="0">
                          <a:ln>
                            <a:noFill/>
                          </a:ln>
                          <a:solidFill>
                            <a:schemeClr val="tx1"/>
                          </a:solidFill>
                        </a:rPr>
                        <a:t>1</a:t>
                      </a:r>
                      <a:endParaRPr lang="ru-RU" sz="2400" b="1" dirty="0">
                        <a:ln>
                          <a:noFill/>
                        </a:ln>
                        <a:solidFill>
                          <a:schemeClr val="tx1"/>
                        </a:solidFill>
                      </a:endParaRPr>
                    </a:p>
                  </a:txBody>
                  <a:tcPr>
                    <a:solidFill>
                      <a:schemeClr val="bg2">
                        <a:lumMod val="90000"/>
                      </a:schemeClr>
                    </a:solidFill>
                  </a:tcPr>
                </a:tc>
                <a:tc>
                  <a:txBody>
                    <a:bodyPr/>
                    <a:lstStyle/>
                    <a:p>
                      <a:pPr algn="ctr"/>
                      <a:r>
                        <a:rPr lang="en-US" sz="2400" b="1" dirty="0">
                          <a:ln>
                            <a:noFill/>
                          </a:ln>
                          <a:solidFill>
                            <a:schemeClr val="tx1"/>
                          </a:solidFill>
                        </a:rPr>
                        <a:t>0</a:t>
                      </a:r>
                      <a:endParaRPr lang="ru-RU" sz="2400" b="1" dirty="0">
                        <a:ln>
                          <a:noFill/>
                        </a:ln>
                        <a:solidFill>
                          <a:schemeClr val="tx1"/>
                        </a:solidFill>
                      </a:endParaRPr>
                    </a:p>
                  </a:txBody>
                  <a:tcPr>
                    <a:solidFill>
                      <a:schemeClr val="bg2">
                        <a:lumMod val="90000"/>
                      </a:schemeClr>
                    </a:solidFill>
                  </a:tcPr>
                </a:tc>
                <a:extLst>
                  <a:ext uri="{0D108BD9-81ED-4DB2-BD59-A6C34878D82A}">
                    <a16:rowId xmlns:a16="http://schemas.microsoft.com/office/drawing/2014/main" val="10003"/>
                  </a:ext>
                </a:extLst>
              </a:tr>
              <a:tr h="417018">
                <a:tc>
                  <a:txBody>
                    <a:bodyPr/>
                    <a:lstStyle/>
                    <a:p>
                      <a:pPr algn="ctr"/>
                      <a:r>
                        <a:rPr lang="en-US" sz="2400" dirty="0"/>
                        <a:t>1</a:t>
                      </a:r>
                      <a:endParaRPr lang="ru-RU" sz="2400" dirty="0"/>
                    </a:p>
                  </a:txBody>
                  <a:tcPr/>
                </a:tc>
                <a:tc>
                  <a:txBody>
                    <a:bodyPr/>
                    <a:lstStyle/>
                    <a:p>
                      <a:pPr algn="ctr"/>
                      <a:r>
                        <a:rPr lang="en-US" sz="2400" dirty="0"/>
                        <a:t>1</a:t>
                      </a:r>
                      <a:endParaRPr lang="ru-RU" sz="2400" dirty="0"/>
                    </a:p>
                  </a:txBody>
                  <a:tcPr/>
                </a:tc>
                <a:tc>
                  <a:txBody>
                    <a:bodyPr/>
                    <a:lstStyle/>
                    <a:p>
                      <a:pPr algn="ctr"/>
                      <a:r>
                        <a:rPr lang="en-US" sz="2400" b="1" dirty="0">
                          <a:ln>
                            <a:noFill/>
                          </a:ln>
                          <a:solidFill>
                            <a:schemeClr val="tx1"/>
                          </a:solidFill>
                        </a:rPr>
                        <a:t>0</a:t>
                      </a:r>
                      <a:endParaRPr lang="ru-RU" sz="2400" b="1" dirty="0">
                        <a:ln>
                          <a:noFill/>
                        </a:ln>
                        <a:solidFill>
                          <a:schemeClr val="tx1"/>
                        </a:solidFill>
                      </a:endParaRPr>
                    </a:p>
                  </a:txBody>
                  <a:tcPr>
                    <a:solidFill>
                      <a:schemeClr val="bg2"/>
                    </a:solidFill>
                  </a:tcPr>
                </a:tc>
                <a:tc>
                  <a:txBody>
                    <a:bodyPr/>
                    <a:lstStyle/>
                    <a:p>
                      <a:pPr algn="ctr"/>
                      <a:r>
                        <a:rPr lang="en-US" sz="2400" b="1" dirty="0">
                          <a:ln>
                            <a:noFill/>
                          </a:ln>
                          <a:solidFill>
                            <a:schemeClr val="tx1"/>
                          </a:solidFill>
                        </a:rPr>
                        <a:t>1</a:t>
                      </a:r>
                      <a:endParaRPr lang="ru-RU" sz="2400" b="1" dirty="0">
                        <a:ln>
                          <a:noFill/>
                        </a:ln>
                        <a:solidFill>
                          <a:schemeClr val="tx1"/>
                        </a:solidFill>
                      </a:endParaRPr>
                    </a:p>
                  </a:txBody>
                  <a:tcPr>
                    <a:solidFill>
                      <a:schemeClr val="bg2"/>
                    </a:solidFill>
                  </a:tcPr>
                </a:tc>
                <a:extLst>
                  <a:ext uri="{0D108BD9-81ED-4DB2-BD59-A6C34878D82A}">
                    <a16:rowId xmlns:a16="http://schemas.microsoft.com/office/drawing/2014/main" val="10004"/>
                  </a:ext>
                </a:extLst>
              </a:tr>
            </a:tbl>
          </a:graphicData>
        </a:graphic>
      </p:graphicFrame>
      <p:sp>
        <p:nvSpPr>
          <p:cNvPr id="174" name="TextBox 173"/>
          <p:cNvSpPr txBox="1"/>
          <p:nvPr/>
        </p:nvSpPr>
        <p:spPr>
          <a:xfrm>
            <a:off x="3304676" y="5358722"/>
            <a:ext cx="4836691" cy="1200329"/>
          </a:xfrm>
          <a:prstGeom prst="rect">
            <a:avLst/>
          </a:prstGeom>
          <a:noFill/>
        </p:spPr>
        <p:txBody>
          <a:bodyPr wrap="square" rtlCol="0">
            <a:spAutoFit/>
          </a:bodyPr>
          <a:lstStyle/>
          <a:p>
            <a:r>
              <a:rPr lang="ru-RU" sz="2400" b="1" dirty="0"/>
              <a:t>Полусумматор</a:t>
            </a:r>
            <a:r>
              <a:rPr lang="ru-RU" sz="2400" dirty="0"/>
              <a:t> – суммирует два входящих бита</a:t>
            </a:r>
            <a:r>
              <a:rPr lang="en-US" sz="2400" dirty="0"/>
              <a:t>, </a:t>
            </a:r>
            <a:r>
              <a:rPr lang="ru-RU" sz="2400" dirty="0"/>
              <a:t>получая бит результата и бит переполнения</a:t>
            </a:r>
            <a:r>
              <a:rPr lang="en-US" sz="2400" dirty="0"/>
              <a:t>.</a:t>
            </a:r>
            <a:endParaRPr lang="ru-RU" sz="2400" dirty="0"/>
          </a:p>
        </p:txBody>
      </p:sp>
    </p:spTree>
    <p:extLst>
      <p:ext uri="{BB962C8B-B14F-4D97-AF65-F5344CB8AC3E}">
        <p14:creationId xmlns:p14="http://schemas.microsoft.com/office/powerpoint/2010/main" val="84799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Full adder </a:t>
            </a:r>
            <a:r>
              <a:rPr lang="ru-RU" dirty="0"/>
              <a:t>- сумматор</a:t>
            </a:r>
          </a:p>
        </p:txBody>
      </p:sp>
      <p:cxnSp>
        <p:nvCxnSpPr>
          <p:cNvPr id="9" name="Прямая соединительная линия 8"/>
          <p:cNvCxnSpPr/>
          <p:nvPr/>
        </p:nvCxnSpPr>
        <p:spPr>
          <a:xfrm flipH="1">
            <a:off x="977686" y="2310441"/>
            <a:ext cx="401935" cy="0"/>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H="1">
            <a:off x="977686" y="2839828"/>
            <a:ext cx="401935" cy="0"/>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41" name="Название 1"/>
          <p:cNvSpPr txBox="1">
            <a:spLocks/>
          </p:cNvSpPr>
          <p:nvPr/>
        </p:nvSpPr>
        <p:spPr>
          <a:xfrm>
            <a:off x="376990" y="2178394"/>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p>
        </p:txBody>
      </p:sp>
      <p:sp>
        <p:nvSpPr>
          <p:cNvPr id="42" name="Название 1"/>
          <p:cNvSpPr txBox="1">
            <a:spLocks/>
          </p:cNvSpPr>
          <p:nvPr/>
        </p:nvSpPr>
        <p:spPr>
          <a:xfrm>
            <a:off x="385012" y="2699760"/>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70C0"/>
                </a:solidFill>
              </a:rPr>
              <a:t>B</a:t>
            </a:r>
          </a:p>
        </p:txBody>
      </p:sp>
      <p:cxnSp>
        <p:nvCxnSpPr>
          <p:cNvPr id="145" name="Прямая соединительная линия 144"/>
          <p:cNvCxnSpPr/>
          <p:nvPr/>
        </p:nvCxnSpPr>
        <p:spPr>
          <a:xfrm flipH="1">
            <a:off x="2967352" y="2307103"/>
            <a:ext cx="393250" cy="0"/>
          </a:xfrm>
          <a:prstGeom prst="line">
            <a:avLst/>
          </a:prstGeom>
          <a:ln w="63500">
            <a:headEnd type="triangle" w="med" len="med"/>
            <a:tailEnd type="none" w="sm" len="sm"/>
          </a:ln>
        </p:spPr>
        <p:style>
          <a:lnRef idx="1">
            <a:schemeClr val="accent1"/>
          </a:lnRef>
          <a:fillRef idx="0">
            <a:schemeClr val="accent1"/>
          </a:fillRef>
          <a:effectRef idx="0">
            <a:schemeClr val="accent1"/>
          </a:effectRef>
          <a:fontRef idx="minor">
            <a:schemeClr val="tx1"/>
          </a:fontRef>
        </p:style>
      </p:cxnSp>
      <p:sp>
        <p:nvSpPr>
          <p:cNvPr id="140" name="Название 1"/>
          <p:cNvSpPr txBox="1">
            <a:spLocks/>
          </p:cNvSpPr>
          <p:nvPr/>
        </p:nvSpPr>
        <p:spPr>
          <a:xfrm>
            <a:off x="4234677" y="2150991"/>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p>
        </p:txBody>
      </p:sp>
      <p:cxnSp>
        <p:nvCxnSpPr>
          <p:cNvPr id="161" name="Прямая соединительная линия 160"/>
          <p:cNvCxnSpPr/>
          <p:nvPr/>
        </p:nvCxnSpPr>
        <p:spPr>
          <a:xfrm flipH="1">
            <a:off x="2967352" y="2836867"/>
            <a:ext cx="2388515" cy="0"/>
          </a:xfrm>
          <a:prstGeom prst="line">
            <a:avLst/>
          </a:prstGeom>
          <a:ln w="63500">
            <a:headEnd type="triangle" w="med" len="med"/>
            <a:tailEnd type="none" w="sm" len="sm"/>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1418848" y="2085852"/>
            <a:ext cx="1523998" cy="1010653"/>
          </a:xfrm>
          <a:prstGeom prst="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solidFill>
                  <a:srgbClr val="6F6F74"/>
                </a:solidFill>
              </a:rPr>
              <a:t>Half</a:t>
            </a:r>
          </a:p>
          <a:p>
            <a:pPr algn="ctr"/>
            <a:r>
              <a:rPr lang="en-US" sz="2800" dirty="0">
                <a:solidFill>
                  <a:srgbClr val="6F6F74"/>
                </a:solidFill>
              </a:rPr>
              <a:t>adder</a:t>
            </a:r>
            <a:endParaRPr lang="ru-RU" sz="2800" dirty="0">
              <a:solidFill>
                <a:srgbClr val="6F6F74"/>
              </a:solidFill>
            </a:endParaRPr>
          </a:p>
        </p:txBody>
      </p:sp>
      <p:cxnSp>
        <p:nvCxnSpPr>
          <p:cNvPr id="50" name="Прямая соединительная линия 49"/>
          <p:cNvCxnSpPr/>
          <p:nvPr/>
        </p:nvCxnSpPr>
        <p:spPr>
          <a:xfrm flipH="1">
            <a:off x="977686" y="1781532"/>
            <a:ext cx="2382916" cy="0"/>
          </a:xfrm>
          <a:prstGeom prst="line">
            <a:avLst/>
          </a:prstGeom>
          <a:ln w="63500">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a:xfrm flipH="1">
            <a:off x="4944651" y="1778194"/>
            <a:ext cx="2346044" cy="0"/>
          </a:xfrm>
          <a:prstGeom prst="line">
            <a:avLst/>
          </a:prstGeom>
          <a:ln w="63500">
            <a:headEnd type="triangle" w="med" len="med"/>
            <a:tailEnd type="none" w="sm" len="sm"/>
          </a:ln>
        </p:spPr>
        <p:style>
          <a:lnRef idx="1">
            <a:schemeClr val="accent1"/>
          </a:lnRef>
          <a:fillRef idx="0">
            <a:schemeClr val="accent1"/>
          </a:fillRef>
          <a:effectRef idx="0">
            <a:schemeClr val="accent1"/>
          </a:effectRef>
          <a:fontRef idx="minor">
            <a:schemeClr val="tx1"/>
          </a:fontRef>
        </p:style>
      </p:cxnSp>
      <p:sp>
        <p:nvSpPr>
          <p:cNvPr id="55" name="Название 1"/>
          <p:cNvSpPr txBox="1">
            <a:spLocks/>
          </p:cNvSpPr>
          <p:nvPr/>
        </p:nvSpPr>
        <p:spPr>
          <a:xfrm>
            <a:off x="7402989" y="1622082"/>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p>
        </p:txBody>
      </p:sp>
      <p:cxnSp>
        <p:nvCxnSpPr>
          <p:cNvPr id="56" name="Прямая соединительная линия 55"/>
          <p:cNvCxnSpPr/>
          <p:nvPr/>
        </p:nvCxnSpPr>
        <p:spPr>
          <a:xfrm flipH="1">
            <a:off x="6879865" y="2580672"/>
            <a:ext cx="403029" cy="0"/>
          </a:xfrm>
          <a:prstGeom prst="line">
            <a:avLst/>
          </a:prstGeom>
          <a:ln w="63500">
            <a:headEnd type="triangle" w="med" len="med"/>
            <a:tailEnd type="none" w="sm" len="sm"/>
          </a:ln>
        </p:spPr>
        <p:style>
          <a:lnRef idx="1">
            <a:schemeClr val="accent1"/>
          </a:lnRef>
          <a:fillRef idx="0">
            <a:schemeClr val="accent1"/>
          </a:fillRef>
          <a:effectRef idx="0">
            <a:schemeClr val="accent1"/>
          </a:effectRef>
          <a:fontRef idx="minor">
            <a:schemeClr val="tx1"/>
          </a:fontRef>
        </p:style>
      </p:cxnSp>
      <p:sp>
        <p:nvSpPr>
          <p:cNvPr id="57" name="Название 1"/>
          <p:cNvSpPr txBox="1">
            <a:spLocks/>
          </p:cNvSpPr>
          <p:nvPr/>
        </p:nvSpPr>
        <p:spPr>
          <a:xfrm>
            <a:off x="7282894" y="2424560"/>
            <a:ext cx="794305" cy="275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C00000"/>
                </a:solidFill>
              </a:rPr>
              <a:t>C</a:t>
            </a:r>
            <a:r>
              <a:rPr lang="ru-RU" sz="2400" b="1" baseline="-25000" dirty="0">
                <a:solidFill>
                  <a:srgbClr val="C00000"/>
                </a:solidFill>
              </a:rPr>
              <a:t> </a:t>
            </a:r>
            <a:r>
              <a:rPr lang="en-US" sz="2400" b="1" baseline="-25000" dirty="0">
                <a:solidFill>
                  <a:srgbClr val="C00000"/>
                </a:solidFill>
              </a:rPr>
              <a:t>out</a:t>
            </a:r>
          </a:p>
        </p:txBody>
      </p:sp>
      <p:sp>
        <p:nvSpPr>
          <p:cNvPr id="58" name="Прямоугольник 57"/>
          <p:cNvSpPr/>
          <p:nvPr/>
        </p:nvSpPr>
        <p:spPr>
          <a:xfrm>
            <a:off x="3383348" y="1556943"/>
            <a:ext cx="1523998" cy="1010653"/>
          </a:xfrm>
          <a:prstGeom prst="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solidFill>
                  <a:srgbClr val="6F6F74"/>
                </a:solidFill>
              </a:rPr>
              <a:t>Half</a:t>
            </a:r>
          </a:p>
          <a:p>
            <a:pPr algn="ctr"/>
            <a:r>
              <a:rPr lang="en-US" sz="2800" dirty="0">
                <a:solidFill>
                  <a:srgbClr val="6F6F74"/>
                </a:solidFill>
              </a:rPr>
              <a:t>adder</a:t>
            </a:r>
            <a:endParaRPr lang="ru-RU" sz="2800" dirty="0">
              <a:solidFill>
                <a:srgbClr val="6F6F74"/>
              </a:solidFill>
            </a:endParaRPr>
          </a:p>
        </p:txBody>
      </p:sp>
      <p:sp>
        <p:nvSpPr>
          <p:cNvPr id="67" name="Прямоугольник 66"/>
          <p:cNvSpPr/>
          <p:nvPr/>
        </p:nvSpPr>
        <p:spPr>
          <a:xfrm>
            <a:off x="5355867" y="2084609"/>
            <a:ext cx="1523998" cy="1010653"/>
          </a:xfrm>
          <a:prstGeom prst="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solidFill>
                  <a:srgbClr val="6F6F74"/>
                </a:solidFill>
              </a:rPr>
              <a:t>OR</a:t>
            </a:r>
            <a:endParaRPr lang="ru-RU" sz="2800" dirty="0">
              <a:solidFill>
                <a:srgbClr val="6F6F74"/>
              </a:solidFill>
            </a:endParaRPr>
          </a:p>
        </p:txBody>
      </p:sp>
      <p:cxnSp>
        <p:nvCxnSpPr>
          <p:cNvPr id="68" name="Прямая соединительная линия 67"/>
          <p:cNvCxnSpPr/>
          <p:nvPr/>
        </p:nvCxnSpPr>
        <p:spPr>
          <a:xfrm flipH="1">
            <a:off x="4944651" y="2312163"/>
            <a:ext cx="393250" cy="0"/>
          </a:xfrm>
          <a:prstGeom prst="line">
            <a:avLst/>
          </a:prstGeom>
          <a:ln w="63500">
            <a:headEnd type="triangle" w="med" len="me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75" name="Таблица 74"/>
          <p:cNvGraphicFramePr>
            <a:graphicFrameLocks noGrp="1"/>
          </p:cNvGraphicFramePr>
          <p:nvPr>
            <p:extLst>
              <p:ext uri="{D42A27DB-BD31-4B8C-83A1-F6EECF244321}">
                <p14:modId xmlns:p14="http://schemas.microsoft.com/office/powerpoint/2010/main" val="1949874215"/>
              </p:ext>
            </p:extLst>
          </p:nvPr>
        </p:nvGraphicFramePr>
        <p:xfrm>
          <a:off x="465882" y="3377224"/>
          <a:ext cx="3111505" cy="3291840"/>
        </p:xfrm>
        <a:graphic>
          <a:graphicData uri="http://schemas.openxmlformats.org/drawingml/2006/table">
            <a:tbl>
              <a:tblPr firstRow="1" lastCol="1" bandRow="1">
                <a:tableStyleId>{5C22544A-7EE6-4342-B048-85BDC9FD1C3A}</a:tableStyleId>
              </a:tblPr>
              <a:tblGrid>
                <a:gridCol w="622301">
                  <a:extLst>
                    <a:ext uri="{9D8B030D-6E8A-4147-A177-3AD203B41FA5}">
                      <a16:colId xmlns:a16="http://schemas.microsoft.com/office/drawing/2014/main" val="20000"/>
                    </a:ext>
                  </a:extLst>
                </a:gridCol>
                <a:gridCol w="622301">
                  <a:extLst>
                    <a:ext uri="{9D8B030D-6E8A-4147-A177-3AD203B41FA5}">
                      <a16:colId xmlns:a16="http://schemas.microsoft.com/office/drawing/2014/main" val="20001"/>
                    </a:ext>
                  </a:extLst>
                </a:gridCol>
                <a:gridCol w="622301">
                  <a:extLst>
                    <a:ext uri="{9D8B030D-6E8A-4147-A177-3AD203B41FA5}">
                      <a16:colId xmlns:a16="http://schemas.microsoft.com/office/drawing/2014/main" val="20002"/>
                    </a:ext>
                  </a:extLst>
                </a:gridCol>
                <a:gridCol w="622301">
                  <a:extLst>
                    <a:ext uri="{9D8B030D-6E8A-4147-A177-3AD203B41FA5}">
                      <a16:colId xmlns:a16="http://schemas.microsoft.com/office/drawing/2014/main" val="20003"/>
                    </a:ext>
                  </a:extLst>
                </a:gridCol>
                <a:gridCol w="622301">
                  <a:extLst>
                    <a:ext uri="{9D8B030D-6E8A-4147-A177-3AD203B41FA5}">
                      <a16:colId xmlns:a16="http://schemas.microsoft.com/office/drawing/2014/main" val="20004"/>
                    </a:ext>
                  </a:extLst>
                </a:gridCol>
              </a:tblGrid>
              <a:tr h="332386">
                <a:tc>
                  <a:txBody>
                    <a:bodyPr/>
                    <a:lstStyle/>
                    <a:p>
                      <a:pPr algn="ctr"/>
                      <a:r>
                        <a:rPr lang="en-US" sz="1800" dirty="0">
                          <a:solidFill>
                            <a:schemeClr val="bg1"/>
                          </a:solidFill>
                        </a:rPr>
                        <a:t>A</a:t>
                      </a:r>
                    </a:p>
                  </a:txBody>
                  <a:tcPr/>
                </a:tc>
                <a:tc>
                  <a:txBody>
                    <a:bodyPr/>
                    <a:lstStyle/>
                    <a:p>
                      <a:pPr algn="ctr"/>
                      <a:r>
                        <a:rPr lang="en-US" sz="1800" dirty="0">
                          <a:solidFill>
                            <a:schemeClr val="bg1"/>
                          </a:solidFill>
                        </a:rPr>
                        <a:t>B</a:t>
                      </a:r>
                      <a:endParaRPr lang="ru-RU" sz="1800" dirty="0">
                        <a:solidFill>
                          <a:schemeClr val="bg1"/>
                        </a:solidFill>
                      </a:endParaRPr>
                    </a:p>
                  </a:txBody>
                  <a:tcPr/>
                </a:tc>
                <a:tc>
                  <a:txBody>
                    <a:bodyPr/>
                    <a:lstStyle/>
                    <a:p>
                      <a:pPr algn="ctr"/>
                      <a:r>
                        <a:rPr lang="ru-RU" sz="1800" dirty="0">
                          <a:solidFill>
                            <a:schemeClr val="bg1"/>
                          </a:solidFill>
                        </a:rPr>
                        <a:t>С</a:t>
                      </a:r>
                      <a:r>
                        <a:rPr lang="ru-RU" sz="1800" baseline="-25000" dirty="0">
                          <a:solidFill>
                            <a:schemeClr val="bg1"/>
                          </a:solidFill>
                        </a:rPr>
                        <a:t> </a:t>
                      </a:r>
                      <a:r>
                        <a:rPr lang="en-US" sz="1800" baseline="-25000" dirty="0">
                          <a:solidFill>
                            <a:schemeClr val="bg1"/>
                          </a:solidFill>
                        </a:rPr>
                        <a:t>in</a:t>
                      </a:r>
                      <a:endParaRPr lang="ru-RU" sz="1800" baseline="-25000" dirty="0">
                        <a:solidFill>
                          <a:schemeClr val="bg1"/>
                        </a:solidFill>
                      </a:endParaRPr>
                    </a:p>
                  </a:txBody>
                  <a:tcPr/>
                </a:tc>
                <a:tc>
                  <a:txBody>
                    <a:bodyPr/>
                    <a:lstStyle/>
                    <a:p>
                      <a:pPr algn="ctr"/>
                      <a:r>
                        <a:rPr lang="en-US" sz="1800" dirty="0">
                          <a:solidFill>
                            <a:schemeClr val="bg1"/>
                          </a:solidFill>
                        </a:rPr>
                        <a:t>S</a:t>
                      </a:r>
                      <a:endParaRPr lang="ru-RU" sz="1800" dirty="0">
                        <a:solidFill>
                          <a:schemeClr val="bg1"/>
                        </a:solidFill>
                      </a:endParaRPr>
                    </a:p>
                  </a:txBody>
                  <a:tcPr>
                    <a:solidFill>
                      <a:srgbClr val="A0917F"/>
                    </a:solidFill>
                  </a:tcPr>
                </a:tc>
                <a:tc>
                  <a:txBody>
                    <a:bodyPr/>
                    <a:lstStyle/>
                    <a:p>
                      <a:pPr algn="ctr"/>
                      <a:r>
                        <a:rPr lang="en-US" sz="1800" dirty="0">
                          <a:solidFill>
                            <a:schemeClr val="bg1"/>
                          </a:solidFill>
                        </a:rPr>
                        <a:t>C</a:t>
                      </a:r>
                      <a:r>
                        <a:rPr lang="en-US" sz="1800" baseline="-25000" dirty="0">
                          <a:solidFill>
                            <a:schemeClr val="bg1"/>
                          </a:solidFill>
                        </a:rPr>
                        <a:t> out</a:t>
                      </a:r>
                      <a:endParaRPr lang="ru-RU" sz="1800" baseline="-25000" dirty="0">
                        <a:solidFill>
                          <a:schemeClr val="bg1"/>
                        </a:solidFill>
                      </a:endParaRPr>
                    </a:p>
                  </a:txBody>
                  <a:tcPr>
                    <a:solidFill>
                      <a:srgbClr val="A0917F"/>
                    </a:solidFill>
                  </a:tcPr>
                </a:tc>
                <a:extLst>
                  <a:ext uri="{0D108BD9-81ED-4DB2-BD59-A6C34878D82A}">
                    <a16:rowId xmlns:a16="http://schemas.microsoft.com/office/drawing/2014/main" val="10000"/>
                  </a:ext>
                </a:extLst>
              </a:tr>
              <a:tr h="332386">
                <a:tc>
                  <a:txBody>
                    <a:bodyPr/>
                    <a:lstStyle/>
                    <a:p>
                      <a:pPr algn="ctr"/>
                      <a:r>
                        <a:rPr lang="en-US" sz="1800" dirty="0"/>
                        <a:t>0</a:t>
                      </a:r>
                      <a:endParaRPr lang="ru-RU" sz="1800" dirty="0"/>
                    </a:p>
                  </a:txBody>
                  <a:tcPr/>
                </a:tc>
                <a:tc>
                  <a:txBody>
                    <a:bodyPr/>
                    <a:lstStyle/>
                    <a:p>
                      <a:pPr algn="ctr"/>
                      <a:r>
                        <a:rPr lang="en-US" sz="1800" dirty="0"/>
                        <a:t>0</a:t>
                      </a:r>
                      <a:endParaRPr lang="ru-RU" sz="1800" dirty="0"/>
                    </a:p>
                  </a:txBody>
                  <a:tcPr/>
                </a:tc>
                <a:tc>
                  <a:txBody>
                    <a:bodyPr/>
                    <a:lstStyle/>
                    <a:p>
                      <a:pPr algn="ctr"/>
                      <a:r>
                        <a:rPr lang="en-US" sz="1800" dirty="0"/>
                        <a:t>0</a:t>
                      </a:r>
                      <a:endParaRPr lang="ru-RU" sz="1800" dirty="0"/>
                    </a:p>
                  </a:txBody>
                  <a:tcPr/>
                </a:tc>
                <a:tc>
                  <a:txBody>
                    <a:bodyPr/>
                    <a:lstStyle/>
                    <a:p>
                      <a:pPr algn="ctr"/>
                      <a:r>
                        <a:rPr lang="en-US" sz="1800" b="1" dirty="0">
                          <a:ln>
                            <a:noFill/>
                          </a:ln>
                          <a:solidFill>
                            <a:schemeClr val="tx1"/>
                          </a:solidFill>
                        </a:rPr>
                        <a:t>0</a:t>
                      </a:r>
                      <a:endParaRPr lang="ru-RU" sz="1800" b="1" dirty="0">
                        <a:ln>
                          <a:noFill/>
                        </a:ln>
                        <a:solidFill>
                          <a:schemeClr val="tx1"/>
                        </a:solidFill>
                      </a:endParaRPr>
                    </a:p>
                  </a:txBody>
                  <a:tcPr>
                    <a:solidFill>
                      <a:schemeClr val="bg2">
                        <a:lumMod val="90000"/>
                      </a:schemeClr>
                    </a:solidFill>
                  </a:tcPr>
                </a:tc>
                <a:tc>
                  <a:txBody>
                    <a:bodyPr/>
                    <a:lstStyle/>
                    <a:p>
                      <a:pPr algn="ctr"/>
                      <a:r>
                        <a:rPr lang="en-US" sz="1800" b="1" dirty="0">
                          <a:ln>
                            <a:noFill/>
                          </a:ln>
                          <a:solidFill>
                            <a:schemeClr val="tx1"/>
                          </a:solidFill>
                        </a:rPr>
                        <a:t>0</a:t>
                      </a:r>
                      <a:endParaRPr lang="ru-RU" sz="1800" b="1" dirty="0">
                        <a:ln>
                          <a:noFill/>
                        </a:ln>
                        <a:solidFill>
                          <a:schemeClr val="tx1"/>
                        </a:solidFill>
                      </a:endParaRPr>
                    </a:p>
                  </a:txBody>
                  <a:tcPr>
                    <a:solidFill>
                      <a:schemeClr val="bg2">
                        <a:lumMod val="90000"/>
                      </a:schemeClr>
                    </a:solidFill>
                  </a:tcPr>
                </a:tc>
                <a:extLst>
                  <a:ext uri="{0D108BD9-81ED-4DB2-BD59-A6C34878D82A}">
                    <a16:rowId xmlns:a16="http://schemas.microsoft.com/office/drawing/2014/main" val="10001"/>
                  </a:ext>
                </a:extLst>
              </a:tr>
              <a:tr h="332386">
                <a:tc>
                  <a:txBody>
                    <a:bodyPr/>
                    <a:lstStyle/>
                    <a:p>
                      <a:pPr algn="ctr"/>
                      <a:r>
                        <a:rPr lang="ru-RU" sz="1800" dirty="0"/>
                        <a:t>0</a:t>
                      </a:r>
                    </a:p>
                  </a:txBody>
                  <a:tcPr/>
                </a:tc>
                <a:tc>
                  <a:txBody>
                    <a:bodyPr/>
                    <a:lstStyle/>
                    <a:p>
                      <a:pPr algn="ctr"/>
                      <a:r>
                        <a:rPr lang="ru-RU" sz="1800" dirty="0"/>
                        <a:t>1</a:t>
                      </a:r>
                    </a:p>
                  </a:txBody>
                  <a:tcPr/>
                </a:tc>
                <a:tc>
                  <a:txBody>
                    <a:bodyPr/>
                    <a:lstStyle/>
                    <a:p>
                      <a:pPr algn="ctr"/>
                      <a:r>
                        <a:rPr lang="en-US" sz="1800" dirty="0"/>
                        <a:t>0</a:t>
                      </a:r>
                      <a:endParaRPr lang="ru-RU" sz="1800" dirty="0"/>
                    </a:p>
                  </a:txBody>
                  <a:tcPr/>
                </a:tc>
                <a:tc>
                  <a:txBody>
                    <a:bodyPr/>
                    <a:lstStyle/>
                    <a:p>
                      <a:pPr algn="ctr"/>
                      <a:r>
                        <a:rPr lang="en-US" sz="1800" b="1" dirty="0">
                          <a:ln>
                            <a:noFill/>
                          </a:ln>
                          <a:solidFill>
                            <a:schemeClr val="tx1"/>
                          </a:solidFill>
                        </a:rPr>
                        <a:t>1</a:t>
                      </a:r>
                      <a:endParaRPr lang="ru-RU" sz="1800" b="1" dirty="0">
                        <a:ln>
                          <a:noFill/>
                        </a:ln>
                        <a:solidFill>
                          <a:schemeClr val="tx1"/>
                        </a:solidFill>
                      </a:endParaRPr>
                    </a:p>
                  </a:txBody>
                  <a:tcPr>
                    <a:solidFill>
                      <a:schemeClr val="bg2"/>
                    </a:solidFill>
                  </a:tcPr>
                </a:tc>
                <a:tc>
                  <a:txBody>
                    <a:bodyPr/>
                    <a:lstStyle/>
                    <a:p>
                      <a:pPr algn="ctr"/>
                      <a:r>
                        <a:rPr lang="en-US" sz="1800" b="1" dirty="0">
                          <a:ln>
                            <a:noFill/>
                          </a:ln>
                          <a:solidFill>
                            <a:schemeClr val="tx1"/>
                          </a:solidFill>
                        </a:rPr>
                        <a:t>0</a:t>
                      </a:r>
                      <a:endParaRPr lang="ru-RU" sz="1800" b="1" dirty="0">
                        <a:ln>
                          <a:noFill/>
                        </a:ln>
                        <a:solidFill>
                          <a:schemeClr val="tx1"/>
                        </a:solidFill>
                      </a:endParaRPr>
                    </a:p>
                  </a:txBody>
                  <a:tcPr>
                    <a:solidFill>
                      <a:schemeClr val="bg2"/>
                    </a:solidFill>
                  </a:tcPr>
                </a:tc>
                <a:extLst>
                  <a:ext uri="{0D108BD9-81ED-4DB2-BD59-A6C34878D82A}">
                    <a16:rowId xmlns:a16="http://schemas.microsoft.com/office/drawing/2014/main" val="10002"/>
                  </a:ext>
                </a:extLst>
              </a:tr>
              <a:tr h="332386">
                <a:tc>
                  <a:txBody>
                    <a:bodyPr/>
                    <a:lstStyle/>
                    <a:p>
                      <a:pPr algn="ctr"/>
                      <a:r>
                        <a:rPr lang="en-US" sz="1800" dirty="0"/>
                        <a:t>1</a:t>
                      </a:r>
                      <a:endParaRPr lang="ru-RU" sz="1800" dirty="0"/>
                    </a:p>
                  </a:txBody>
                  <a:tcPr/>
                </a:tc>
                <a:tc>
                  <a:txBody>
                    <a:bodyPr/>
                    <a:lstStyle/>
                    <a:p>
                      <a:pPr algn="ctr"/>
                      <a:r>
                        <a:rPr lang="en-US" sz="1800" dirty="0"/>
                        <a:t>0</a:t>
                      </a:r>
                      <a:endParaRPr lang="ru-RU" sz="1800" dirty="0"/>
                    </a:p>
                  </a:txBody>
                  <a:tcPr/>
                </a:tc>
                <a:tc>
                  <a:txBody>
                    <a:bodyPr/>
                    <a:lstStyle/>
                    <a:p>
                      <a:pPr algn="ctr"/>
                      <a:r>
                        <a:rPr lang="en-US" sz="1800" dirty="0"/>
                        <a:t>0</a:t>
                      </a:r>
                      <a:endParaRPr lang="ru-RU" sz="1800" dirty="0"/>
                    </a:p>
                  </a:txBody>
                  <a:tcPr/>
                </a:tc>
                <a:tc>
                  <a:txBody>
                    <a:bodyPr/>
                    <a:lstStyle/>
                    <a:p>
                      <a:pPr algn="ctr"/>
                      <a:r>
                        <a:rPr lang="en-US" sz="1800" b="1" dirty="0">
                          <a:ln>
                            <a:noFill/>
                          </a:ln>
                          <a:solidFill>
                            <a:schemeClr val="tx1"/>
                          </a:solidFill>
                        </a:rPr>
                        <a:t>1</a:t>
                      </a:r>
                      <a:endParaRPr lang="ru-RU" sz="1800" b="1" dirty="0">
                        <a:ln>
                          <a:noFill/>
                        </a:ln>
                        <a:solidFill>
                          <a:schemeClr val="tx1"/>
                        </a:solidFill>
                      </a:endParaRPr>
                    </a:p>
                  </a:txBody>
                  <a:tcPr>
                    <a:solidFill>
                      <a:schemeClr val="bg2">
                        <a:lumMod val="90000"/>
                      </a:schemeClr>
                    </a:solidFill>
                  </a:tcPr>
                </a:tc>
                <a:tc>
                  <a:txBody>
                    <a:bodyPr/>
                    <a:lstStyle/>
                    <a:p>
                      <a:pPr algn="ctr"/>
                      <a:r>
                        <a:rPr lang="en-US" sz="1800" b="1" dirty="0">
                          <a:ln>
                            <a:noFill/>
                          </a:ln>
                          <a:solidFill>
                            <a:schemeClr val="tx1"/>
                          </a:solidFill>
                        </a:rPr>
                        <a:t>0</a:t>
                      </a:r>
                      <a:endParaRPr lang="ru-RU" sz="1800" b="1" dirty="0">
                        <a:ln>
                          <a:noFill/>
                        </a:ln>
                        <a:solidFill>
                          <a:schemeClr val="tx1"/>
                        </a:solidFill>
                      </a:endParaRPr>
                    </a:p>
                  </a:txBody>
                  <a:tcPr>
                    <a:solidFill>
                      <a:schemeClr val="bg2">
                        <a:lumMod val="90000"/>
                      </a:schemeClr>
                    </a:solidFill>
                  </a:tcPr>
                </a:tc>
                <a:extLst>
                  <a:ext uri="{0D108BD9-81ED-4DB2-BD59-A6C34878D82A}">
                    <a16:rowId xmlns:a16="http://schemas.microsoft.com/office/drawing/2014/main" val="10003"/>
                  </a:ext>
                </a:extLst>
              </a:tr>
              <a:tr h="332386">
                <a:tc>
                  <a:txBody>
                    <a:bodyPr/>
                    <a:lstStyle/>
                    <a:p>
                      <a:pPr algn="ctr"/>
                      <a:r>
                        <a:rPr lang="en-US" sz="1800" dirty="0"/>
                        <a:t>1</a:t>
                      </a:r>
                      <a:endParaRPr lang="ru-RU" sz="1800" dirty="0"/>
                    </a:p>
                  </a:txBody>
                  <a:tcPr/>
                </a:tc>
                <a:tc>
                  <a:txBody>
                    <a:bodyPr/>
                    <a:lstStyle/>
                    <a:p>
                      <a:pPr algn="ctr"/>
                      <a:r>
                        <a:rPr lang="en-US" sz="1800" dirty="0"/>
                        <a:t>1</a:t>
                      </a:r>
                      <a:endParaRPr lang="ru-RU" sz="1800" dirty="0"/>
                    </a:p>
                  </a:txBody>
                  <a:tcPr/>
                </a:tc>
                <a:tc>
                  <a:txBody>
                    <a:bodyPr/>
                    <a:lstStyle/>
                    <a:p>
                      <a:pPr algn="ctr"/>
                      <a:r>
                        <a:rPr lang="en-US" sz="1800" dirty="0"/>
                        <a:t>0</a:t>
                      </a:r>
                      <a:endParaRPr lang="ru-RU" sz="1800" dirty="0"/>
                    </a:p>
                  </a:txBody>
                  <a:tcPr/>
                </a:tc>
                <a:tc>
                  <a:txBody>
                    <a:bodyPr/>
                    <a:lstStyle/>
                    <a:p>
                      <a:pPr algn="ctr"/>
                      <a:r>
                        <a:rPr lang="en-US" sz="1800" b="1" dirty="0">
                          <a:ln>
                            <a:noFill/>
                          </a:ln>
                          <a:solidFill>
                            <a:schemeClr val="tx1"/>
                          </a:solidFill>
                        </a:rPr>
                        <a:t>0</a:t>
                      </a:r>
                      <a:endParaRPr lang="ru-RU" sz="1800" b="1" dirty="0">
                        <a:ln>
                          <a:noFill/>
                        </a:ln>
                        <a:solidFill>
                          <a:schemeClr val="tx1"/>
                        </a:solidFill>
                      </a:endParaRPr>
                    </a:p>
                  </a:txBody>
                  <a:tcPr>
                    <a:solidFill>
                      <a:schemeClr val="bg2"/>
                    </a:solidFill>
                  </a:tcPr>
                </a:tc>
                <a:tc>
                  <a:txBody>
                    <a:bodyPr/>
                    <a:lstStyle/>
                    <a:p>
                      <a:pPr algn="ctr"/>
                      <a:r>
                        <a:rPr lang="en-US" sz="1800" b="1" dirty="0">
                          <a:ln>
                            <a:noFill/>
                          </a:ln>
                          <a:solidFill>
                            <a:schemeClr val="tx1"/>
                          </a:solidFill>
                        </a:rPr>
                        <a:t>1</a:t>
                      </a:r>
                      <a:endParaRPr lang="ru-RU" sz="1800" b="1" dirty="0">
                        <a:ln>
                          <a:noFill/>
                        </a:ln>
                        <a:solidFill>
                          <a:schemeClr val="tx1"/>
                        </a:solidFill>
                      </a:endParaRPr>
                    </a:p>
                  </a:txBody>
                  <a:tcPr>
                    <a:solidFill>
                      <a:schemeClr val="bg2"/>
                    </a:solidFill>
                  </a:tcPr>
                </a:tc>
                <a:extLst>
                  <a:ext uri="{0D108BD9-81ED-4DB2-BD59-A6C34878D82A}">
                    <a16:rowId xmlns:a16="http://schemas.microsoft.com/office/drawing/2014/main" val="10004"/>
                  </a:ext>
                </a:extLst>
              </a:tr>
              <a:tr h="332386">
                <a:tc>
                  <a:txBody>
                    <a:bodyPr/>
                    <a:lstStyle/>
                    <a:p>
                      <a:pPr algn="ctr"/>
                      <a:r>
                        <a:rPr lang="en-US" sz="1800" dirty="0"/>
                        <a:t>0</a:t>
                      </a:r>
                      <a:endParaRPr lang="ru-RU" sz="1800" dirty="0"/>
                    </a:p>
                  </a:txBody>
                  <a:tcPr/>
                </a:tc>
                <a:tc>
                  <a:txBody>
                    <a:bodyPr/>
                    <a:lstStyle/>
                    <a:p>
                      <a:pPr algn="ctr"/>
                      <a:r>
                        <a:rPr lang="en-US" sz="1800" dirty="0"/>
                        <a:t>0</a:t>
                      </a:r>
                      <a:endParaRPr lang="ru-RU" sz="1800" dirty="0"/>
                    </a:p>
                  </a:txBody>
                  <a:tcPr/>
                </a:tc>
                <a:tc>
                  <a:txBody>
                    <a:bodyPr/>
                    <a:lstStyle/>
                    <a:p>
                      <a:pPr algn="ctr"/>
                      <a:r>
                        <a:rPr lang="en-US" sz="1800" dirty="0"/>
                        <a:t>1</a:t>
                      </a:r>
                      <a:endParaRPr lang="ru-RU" sz="1800" dirty="0"/>
                    </a:p>
                  </a:txBody>
                  <a:tcPr/>
                </a:tc>
                <a:tc>
                  <a:txBody>
                    <a:bodyPr/>
                    <a:lstStyle/>
                    <a:p>
                      <a:pPr algn="ctr"/>
                      <a:r>
                        <a:rPr lang="en-US" sz="1800" b="1" dirty="0">
                          <a:ln>
                            <a:noFill/>
                          </a:ln>
                          <a:solidFill>
                            <a:schemeClr val="tx1"/>
                          </a:solidFill>
                        </a:rPr>
                        <a:t>1</a:t>
                      </a:r>
                      <a:endParaRPr lang="ru-RU" sz="1800" b="1" dirty="0">
                        <a:ln>
                          <a:noFill/>
                        </a:ln>
                        <a:solidFill>
                          <a:schemeClr val="tx1"/>
                        </a:solidFill>
                      </a:endParaRPr>
                    </a:p>
                  </a:txBody>
                  <a:tcPr>
                    <a:solidFill>
                      <a:schemeClr val="bg2"/>
                    </a:solidFill>
                  </a:tcPr>
                </a:tc>
                <a:tc>
                  <a:txBody>
                    <a:bodyPr/>
                    <a:lstStyle/>
                    <a:p>
                      <a:pPr algn="ctr"/>
                      <a:r>
                        <a:rPr lang="en-US" sz="1800" b="1" dirty="0">
                          <a:ln>
                            <a:noFill/>
                          </a:ln>
                          <a:solidFill>
                            <a:schemeClr val="tx1"/>
                          </a:solidFill>
                        </a:rPr>
                        <a:t>0</a:t>
                      </a:r>
                      <a:endParaRPr lang="ru-RU" sz="1800" b="1" dirty="0">
                        <a:ln>
                          <a:noFill/>
                        </a:ln>
                        <a:solidFill>
                          <a:schemeClr val="tx1"/>
                        </a:solidFill>
                      </a:endParaRPr>
                    </a:p>
                  </a:txBody>
                  <a:tcPr>
                    <a:solidFill>
                      <a:schemeClr val="bg2"/>
                    </a:solidFill>
                  </a:tcPr>
                </a:tc>
                <a:extLst>
                  <a:ext uri="{0D108BD9-81ED-4DB2-BD59-A6C34878D82A}">
                    <a16:rowId xmlns:a16="http://schemas.microsoft.com/office/drawing/2014/main" val="10005"/>
                  </a:ext>
                </a:extLst>
              </a:tr>
              <a:tr h="332386">
                <a:tc>
                  <a:txBody>
                    <a:bodyPr/>
                    <a:lstStyle/>
                    <a:p>
                      <a:pPr algn="ctr"/>
                      <a:r>
                        <a:rPr lang="en-US" sz="1800" dirty="0"/>
                        <a:t>0</a:t>
                      </a:r>
                      <a:endParaRPr lang="ru-RU" sz="1800" dirty="0"/>
                    </a:p>
                  </a:txBody>
                  <a:tcPr/>
                </a:tc>
                <a:tc>
                  <a:txBody>
                    <a:bodyPr/>
                    <a:lstStyle/>
                    <a:p>
                      <a:pPr algn="ctr"/>
                      <a:r>
                        <a:rPr lang="en-US" sz="1800" dirty="0"/>
                        <a:t>1</a:t>
                      </a:r>
                      <a:endParaRPr lang="ru-RU" sz="1800" dirty="0"/>
                    </a:p>
                  </a:txBody>
                  <a:tcPr/>
                </a:tc>
                <a:tc>
                  <a:txBody>
                    <a:bodyPr/>
                    <a:lstStyle/>
                    <a:p>
                      <a:pPr algn="ctr"/>
                      <a:r>
                        <a:rPr lang="en-US" sz="1800" dirty="0"/>
                        <a:t>1</a:t>
                      </a:r>
                      <a:endParaRPr lang="ru-RU" sz="1800" dirty="0"/>
                    </a:p>
                  </a:txBody>
                  <a:tcPr/>
                </a:tc>
                <a:tc>
                  <a:txBody>
                    <a:bodyPr/>
                    <a:lstStyle/>
                    <a:p>
                      <a:pPr algn="ctr"/>
                      <a:r>
                        <a:rPr lang="en-US" sz="1800" b="1" dirty="0">
                          <a:ln>
                            <a:noFill/>
                          </a:ln>
                          <a:solidFill>
                            <a:schemeClr val="tx1"/>
                          </a:solidFill>
                        </a:rPr>
                        <a:t>0</a:t>
                      </a:r>
                      <a:endParaRPr lang="ru-RU" sz="1800" b="1" dirty="0">
                        <a:ln>
                          <a:noFill/>
                        </a:ln>
                        <a:solidFill>
                          <a:schemeClr val="tx1"/>
                        </a:solidFill>
                      </a:endParaRPr>
                    </a:p>
                  </a:txBody>
                  <a:tcPr>
                    <a:solidFill>
                      <a:schemeClr val="bg2"/>
                    </a:solidFill>
                  </a:tcPr>
                </a:tc>
                <a:tc>
                  <a:txBody>
                    <a:bodyPr/>
                    <a:lstStyle/>
                    <a:p>
                      <a:pPr algn="ctr"/>
                      <a:r>
                        <a:rPr lang="en-US" sz="1800" b="1" dirty="0">
                          <a:ln>
                            <a:noFill/>
                          </a:ln>
                          <a:solidFill>
                            <a:schemeClr val="tx1"/>
                          </a:solidFill>
                        </a:rPr>
                        <a:t>1</a:t>
                      </a:r>
                      <a:endParaRPr lang="ru-RU" sz="1800" b="1" dirty="0">
                        <a:ln>
                          <a:noFill/>
                        </a:ln>
                        <a:solidFill>
                          <a:schemeClr val="tx1"/>
                        </a:solidFill>
                      </a:endParaRPr>
                    </a:p>
                  </a:txBody>
                  <a:tcPr>
                    <a:solidFill>
                      <a:schemeClr val="bg2"/>
                    </a:solidFill>
                  </a:tcPr>
                </a:tc>
                <a:extLst>
                  <a:ext uri="{0D108BD9-81ED-4DB2-BD59-A6C34878D82A}">
                    <a16:rowId xmlns:a16="http://schemas.microsoft.com/office/drawing/2014/main" val="10006"/>
                  </a:ext>
                </a:extLst>
              </a:tr>
              <a:tr h="332386">
                <a:tc>
                  <a:txBody>
                    <a:bodyPr/>
                    <a:lstStyle/>
                    <a:p>
                      <a:pPr algn="ctr"/>
                      <a:r>
                        <a:rPr lang="en-US" sz="1800" dirty="0"/>
                        <a:t>1</a:t>
                      </a:r>
                      <a:endParaRPr lang="ru-RU" sz="1800" dirty="0"/>
                    </a:p>
                  </a:txBody>
                  <a:tcPr/>
                </a:tc>
                <a:tc>
                  <a:txBody>
                    <a:bodyPr/>
                    <a:lstStyle/>
                    <a:p>
                      <a:pPr algn="ctr"/>
                      <a:r>
                        <a:rPr lang="en-US" sz="1800" dirty="0"/>
                        <a:t>0</a:t>
                      </a:r>
                      <a:endParaRPr lang="ru-RU" sz="1800" dirty="0"/>
                    </a:p>
                  </a:txBody>
                  <a:tcPr/>
                </a:tc>
                <a:tc>
                  <a:txBody>
                    <a:bodyPr/>
                    <a:lstStyle/>
                    <a:p>
                      <a:pPr algn="ctr"/>
                      <a:r>
                        <a:rPr lang="en-US" sz="1800" dirty="0"/>
                        <a:t>1</a:t>
                      </a:r>
                      <a:endParaRPr lang="ru-RU" sz="1800" dirty="0"/>
                    </a:p>
                  </a:txBody>
                  <a:tcPr/>
                </a:tc>
                <a:tc>
                  <a:txBody>
                    <a:bodyPr/>
                    <a:lstStyle/>
                    <a:p>
                      <a:pPr algn="ctr"/>
                      <a:r>
                        <a:rPr lang="en-US" sz="1800" b="1" dirty="0">
                          <a:ln>
                            <a:noFill/>
                          </a:ln>
                          <a:solidFill>
                            <a:schemeClr val="tx1"/>
                          </a:solidFill>
                        </a:rPr>
                        <a:t>0</a:t>
                      </a:r>
                      <a:endParaRPr lang="ru-RU" sz="1800" b="1" dirty="0">
                        <a:ln>
                          <a:noFill/>
                        </a:ln>
                        <a:solidFill>
                          <a:schemeClr val="tx1"/>
                        </a:solidFill>
                      </a:endParaRPr>
                    </a:p>
                  </a:txBody>
                  <a:tcPr>
                    <a:solidFill>
                      <a:schemeClr val="bg2"/>
                    </a:solidFill>
                  </a:tcPr>
                </a:tc>
                <a:tc>
                  <a:txBody>
                    <a:bodyPr/>
                    <a:lstStyle/>
                    <a:p>
                      <a:pPr algn="ctr"/>
                      <a:r>
                        <a:rPr lang="en-US" sz="1800" b="1" dirty="0">
                          <a:ln>
                            <a:noFill/>
                          </a:ln>
                          <a:solidFill>
                            <a:schemeClr val="tx1"/>
                          </a:solidFill>
                        </a:rPr>
                        <a:t>1</a:t>
                      </a:r>
                      <a:endParaRPr lang="ru-RU" sz="1800" b="1" dirty="0">
                        <a:ln>
                          <a:noFill/>
                        </a:ln>
                        <a:solidFill>
                          <a:schemeClr val="tx1"/>
                        </a:solidFill>
                      </a:endParaRPr>
                    </a:p>
                  </a:txBody>
                  <a:tcPr>
                    <a:solidFill>
                      <a:schemeClr val="bg2"/>
                    </a:solidFill>
                  </a:tcPr>
                </a:tc>
                <a:extLst>
                  <a:ext uri="{0D108BD9-81ED-4DB2-BD59-A6C34878D82A}">
                    <a16:rowId xmlns:a16="http://schemas.microsoft.com/office/drawing/2014/main" val="10007"/>
                  </a:ext>
                </a:extLst>
              </a:tr>
              <a:tr h="332386">
                <a:tc>
                  <a:txBody>
                    <a:bodyPr/>
                    <a:lstStyle/>
                    <a:p>
                      <a:pPr algn="ctr"/>
                      <a:r>
                        <a:rPr lang="en-US" sz="1800" dirty="0"/>
                        <a:t>1</a:t>
                      </a:r>
                      <a:endParaRPr lang="ru-RU" sz="1800" dirty="0"/>
                    </a:p>
                  </a:txBody>
                  <a:tcPr/>
                </a:tc>
                <a:tc>
                  <a:txBody>
                    <a:bodyPr/>
                    <a:lstStyle/>
                    <a:p>
                      <a:pPr algn="ctr"/>
                      <a:r>
                        <a:rPr lang="en-US" sz="1800" dirty="0"/>
                        <a:t>1</a:t>
                      </a:r>
                      <a:endParaRPr lang="ru-RU" sz="1800" dirty="0"/>
                    </a:p>
                  </a:txBody>
                  <a:tcPr/>
                </a:tc>
                <a:tc>
                  <a:txBody>
                    <a:bodyPr/>
                    <a:lstStyle/>
                    <a:p>
                      <a:pPr algn="ctr"/>
                      <a:r>
                        <a:rPr lang="en-US" sz="1800" dirty="0"/>
                        <a:t>1</a:t>
                      </a:r>
                      <a:endParaRPr lang="ru-RU" sz="1800" dirty="0"/>
                    </a:p>
                  </a:txBody>
                  <a:tcPr/>
                </a:tc>
                <a:tc>
                  <a:txBody>
                    <a:bodyPr/>
                    <a:lstStyle/>
                    <a:p>
                      <a:pPr algn="ctr"/>
                      <a:r>
                        <a:rPr lang="en-US" sz="1800" b="1" dirty="0">
                          <a:ln>
                            <a:noFill/>
                          </a:ln>
                          <a:solidFill>
                            <a:schemeClr val="tx1"/>
                          </a:solidFill>
                        </a:rPr>
                        <a:t>1</a:t>
                      </a:r>
                      <a:endParaRPr lang="ru-RU" sz="1800" b="1" dirty="0">
                        <a:ln>
                          <a:noFill/>
                        </a:ln>
                        <a:solidFill>
                          <a:schemeClr val="tx1"/>
                        </a:solidFill>
                      </a:endParaRPr>
                    </a:p>
                  </a:txBody>
                  <a:tcPr>
                    <a:solidFill>
                      <a:schemeClr val="bg2"/>
                    </a:solidFill>
                  </a:tcPr>
                </a:tc>
                <a:tc>
                  <a:txBody>
                    <a:bodyPr/>
                    <a:lstStyle/>
                    <a:p>
                      <a:pPr algn="ctr"/>
                      <a:r>
                        <a:rPr lang="en-US" sz="1800" b="1" dirty="0">
                          <a:ln>
                            <a:noFill/>
                          </a:ln>
                          <a:solidFill>
                            <a:schemeClr val="tx1"/>
                          </a:solidFill>
                        </a:rPr>
                        <a:t>1</a:t>
                      </a:r>
                      <a:endParaRPr lang="ru-RU" sz="1800" b="1" dirty="0">
                        <a:ln>
                          <a:noFill/>
                        </a:ln>
                        <a:solidFill>
                          <a:schemeClr val="tx1"/>
                        </a:solidFill>
                      </a:endParaRPr>
                    </a:p>
                  </a:txBody>
                  <a:tcPr>
                    <a:solidFill>
                      <a:schemeClr val="bg2"/>
                    </a:solidFill>
                  </a:tcPr>
                </a:tc>
                <a:extLst>
                  <a:ext uri="{0D108BD9-81ED-4DB2-BD59-A6C34878D82A}">
                    <a16:rowId xmlns:a16="http://schemas.microsoft.com/office/drawing/2014/main" val="10008"/>
                  </a:ext>
                </a:extLst>
              </a:tr>
            </a:tbl>
          </a:graphicData>
        </a:graphic>
      </p:graphicFrame>
      <p:sp>
        <p:nvSpPr>
          <p:cNvPr id="81" name="TextBox 80"/>
          <p:cNvSpPr txBox="1"/>
          <p:nvPr/>
        </p:nvSpPr>
        <p:spPr>
          <a:xfrm>
            <a:off x="3737810" y="3358779"/>
            <a:ext cx="4555957" cy="1200329"/>
          </a:xfrm>
          <a:prstGeom prst="rect">
            <a:avLst/>
          </a:prstGeom>
          <a:noFill/>
        </p:spPr>
        <p:txBody>
          <a:bodyPr wrap="square" rtlCol="0">
            <a:spAutoFit/>
          </a:bodyPr>
          <a:lstStyle/>
          <a:p>
            <a:r>
              <a:rPr lang="ru-RU" sz="2400" b="1" dirty="0"/>
              <a:t>Сумматор </a:t>
            </a:r>
            <a:r>
              <a:rPr lang="ru-RU" sz="2400" dirty="0"/>
              <a:t>– суммирует </a:t>
            </a:r>
            <a:r>
              <a:rPr lang="ru-RU" sz="2400"/>
              <a:t>два бита </a:t>
            </a:r>
            <a:r>
              <a:rPr lang="ru-RU" sz="2400" dirty="0"/>
              <a:t>и бит перехода</a:t>
            </a:r>
            <a:r>
              <a:rPr lang="en-US" sz="2400" dirty="0"/>
              <a:t>, </a:t>
            </a:r>
            <a:r>
              <a:rPr lang="ru-RU" sz="2400" dirty="0"/>
              <a:t>получая бит результата и бит переполнения</a:t>
            </a:r>
            <a:r>
              <a:rPr lang="en-US" sz="2400" dirty="0"/>
              <a:t>.</a:t>
            </a:r>
            <a:r>
              <a:rPr lang="ru-RU" sz="2400" dirty="0"/>
              <a:t> </a:t>
            </a:r>
          </a:p>
        </p:txBody>
      </p:sp>
      <p:grpSp>
        <p:nvGrpSpPr>
          <p:cNvPr id="29" name="Группа 28"/>
          <p:cNvGrpSpPr/>
          <p:nvPr/>
        </p:nvGrpSpPr>
        <p:grpSpPr>
          <a:xfrm>
            <a:off x="4169688" y="4847430"/>
            <a:ext cx="3798124" cy="1743041"/>
            <a:chOff x="4169688" y="5007850"/>
            <a:chExt cx="3798124" cy="1743041"/>
          </a:xfrm>
        </p:grpSpPr>
        <p:sp>
          <p:nvSpPr>
            <p:cNvPr id="52" name="Название 1"/>
            <p:cNvSpPr txBox="1">
              <a:spLocks/>
            </p:cNvSpPr>
            <p:nvPr/>
          </p:nvSpPr>
          <p:spPr>
            <a:xfrm>
              <a:off x="4169688" y="5729364"/>
              <a:ext cx="625644" cy="27223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C00000"/>
                  </a:solidFill>
                </a:rPr>
                <a:t>C </a:t>
              </a:r>
              <a:r>
                <a:rPr lang="en-US" sz="2400" b="1" baseline="-25000" dirty="0">
                  <a:solidFill>
                    <a:srgbClr val="C00000"/>
                  </a:solidFill>
                </a:rPr>
                <a:t>in</a:t>
              </a:r>
            </a:p>
          </p:txBody>
        </p:sp>
        <p:sp>
          <p:nvSpPr>
            <p:cNvPr id="82" name="Прямоугольник 81"/>
            <p:cNvSpPr/>
            <p:nvPr/>
          </p:nvSpPr>
          <p:spPr>
            <a:xfrm>
              <a:off x="5193523" y="5361638"/>
              <a:ext cx="1523998" cy="1010653"/>
            </a:xfrm>
            <a:prstGeom prst="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solidFill>
                    <a:srgbClr val="6F6F74"/>
                  </a:solidFill>
                </a:rPr>
                <a:t>Full adder</a:t>
              </a:r>
              <a:endParaRPr lang="ru-RU" sz="2800" dirty="0">
                <a:solidFill>
                  <a:srgbClr val="6F6F74"/>
                </a:solidFill>
              </a:endParaRPr>
            </a:p>
          </p:txBody>
        </p:sp>
        <p:cxnSp>
          <p:nvCxnSpPr>
            <p:cNvPr id="84" name="Прямая соединительная линия 83"/>
            <p:cNvCxnSpPr/>
            <p:nvPr/>
          </p:nvCxnSpPr>
          <p:spPr>
            <a:xfrm flipV="1">
              <a:off x="5613201" y="5054220"/>
              <a:ext cx="1" cy="270160"/>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86" name="Название 1"/>
            <p:cNvSpPr txBox="1">
              <a:spLocks/>
            </p:cNvSpPr>
            <p:nvPr/>
          </p:nvSpPr>
          <p:spPr>
            <a:xfrm>
              <a:off x="5108754" y="5007850"/>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p>
          </p:txBody>
        </p:sp>
        <p:sp>
          <p:nvSpPr>
            <p:cNvPr id="87" name="Название 1"/>
            <p:cNvSpPr txBox="1">
              <a:spLocks/>
            </p:cNvSpPr>
            <p:nvPr/>
          </p:nvSpPr>
          <p:spPr>
            <a:xfrm>
              <a:off x="6319935" y="5015866"/>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70C0"/>
                  </a:solidFill>
                </a:rPr>
                <a:t>B</a:t>
              </a:r>
            </a:p>
          </p:txBody>
        </p:sp>
        <p:sp>
          <p:nvSpPr>
            <p:cNvPr id="89" name="Название 1"/>
            <p:cNvSpPr txBox="1">
              <a:spLocks/>
            </p:cNvSpPr>
            <p:nvPr/>
          </p:nvSpPr>
          <p:spPr>
            <a:xfrm>
              <a:off x="6024138" y="6474461"/>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p>
          </p:txBody>
        </p:sp>
        <p:cxnSp>
          <p:nvCxnSpPr>
            <p:cNvPr id="90" name="Прямая соединительная линия 89"/>
            <p:cNvCxnSpPr/>
            <p:nvPr/>
          </p:nvCxnSpPr>
          <p:spPr>
            <a:xfrm flipH="1">
              <a:off x="6733563" y="5866964"/>
              <a:ext cx="403029" cy="0"/>
            </a:xfrm>
            <a:prstGeom prst="line">
              <a:avLst/>
            </a:prstGeom>
            <a:ln w="63500">
              <a:headEnd type="triangle" w="med" len="med"/>
              <a:tailEnd type="none" w="sm" len="sm"/>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p:cNvCxnSpPr/>
            <p:nvPr/>
          </p:nvCxnSpPr>
          <p:spPr>
            <a:xfrm flipV="1">
              <a:off x="6253908" y="5034645"/>
              <a:ext cx="1" cy="289735"/>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p:cNvCxnSpPr/>
            <p:nvPr/>
          </p:nvCxnSpPr>
          <p:spPr>
            <a:xfrm>
              <a:off x="5973295" y="6397239"/>
              <a:ext cx="0" cy="353652"/>
            </a:xfrm>
            <a:prstGeom prst="line">
              <a:avLst/>
            </a:prstGeom>
            <a:ln w="63500">
              <a:tailEnd type="triangle" w="med" len="med"/>
            </a:ln>
          </p:spPr>
          <p:style>
            <a:lnRef idx="1">
              <a:schemeClr val="accent1"/>
            </a:lnRef>
            <a:fillRef idx="0">
              <a:schemeClr val="accent1"/>
            </a:fillRef>
            <a:effectRef idx="0">
              <a:schemeClr val="accent1"/>
            </a:effectRef>
            <a:fontRef idx="minor">
              <a:schemeClr val="tx1"/>
            </a:fontRef>
          </p:style>
        </p:cxnSp>
        <p:sp>
          <p:nvSpPr>
            <p:cNvPr id="98" name="Название 1"/>
            <p:cNvSpPr txBox="1">
              <a:spLocks/>
            </p:cNvSpPr>
            <p:nvPr/>
          </p:nvSpPr>
          <p:spPr>
            <a:xfrm>
              <a:off x="7173507" y="5729364"/>
              <a:ext cx="794305" cy="275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C00000"/>
                  </a:solidFill>
                </a:rPr>
                <a:t>C</a:t>
              </a:r>
              <a:r>
                <a:rPr lang="ru-RU" sz="2400" b="1" baseline="-25000" dirty="0">
                  <a:solidFill>
                    <a:srgbClr val="C00000"/>
                  </a:solidFill>
                </a:rPr>
                <a:t> </a:t>
              </a:r>
              <a:r>
                <a:rPr lang="en-US" sz="2400" b="1" baseline="-25000" dirty="0">
                  <a:solidFill>
                    <a:srgbClr val="C00000"/>
                  </a:solidFill>
                </a:rPr>
                <a:t>out</a:t>
              </a:r>
            </a:p>
          </p:txBody>
        </p:sp>
        <p:cxnSp>
          <p:nvCxnSpPr>
            <p:cNvPr id="99" name="Прямая соединительная линия 98"/>
            <p:cNvCxnSpPr/>
            <p:nvPr/>
          </p:nvCxnSpPr>
          <p:spPr>
            <a:xfrm flipH="1">
              <a:off x="4779010" y="5857834"/>
              <a:ext cx="401935" cy="0"/>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grpSp>
      <p:sp>
        <p:nvSpPr>
          <p:cNvPr id="100" name="Название 1"/>
          <p:cNvSpPr txBox="1">
            <a:spLocks/>
          </p:cNvSpPr>
          <p:nvPr/>
        </p:nvSpPr>
        <p:spPr>
          <a:xfrm>
            <a:off x="292543" y="1641410"/>
            <a:ext cx="625644" cy="27223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C00000"/>
                </a:solidFill>
              </a:rPr>
              <a:t>C </a:t>
            </a:r>
            <a:r>
              <a:rPr lang="en-US" sz="2400" b="1" baseline="-25000" dirty="0">
                <a:solidFill>
                  <a:srgbClr val="C00000"/>
                </a:solidFill>
              </a:rPr>
              <a:t>in</a:t>
            </a:r>
          </a:p>
        </p:txBody>
      </p:sp>
    </p:spTree>
    <p:extLst>
      <p:ext uri="{BB962C8B-B14F-4D97-AF65-F5344CB8AC3E}">
        <p14:creationId xmlns:p14="http://schemas.microsoft.com/office/powerpoint/2010/main" val="113011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Полный 8 битный сумматор</a:t>
            </a:r>
          </a:p>
        </p:txBody>
      </p:sp>
      <p:grpSp>
        <p:nvGrpSpPr>
          <p:cNvPr id="6" name="Группа 5"/>
          <p:cNvGrpSpPr/>
          <p:nvPr/>
        </p:nvGrpSpPr>
        <p:grpSpPr>
          <a:xfrm>
            <a:off x="207288" y="2216538"/>
            <a:ext cx="7970247" cy="2483810"/>
            <a:chOff x="207288" y="2216538"/>
            <a:chExt cx="7970247" cy="2483810"/>
          </a:xfrm>
        </p:grpSpPr>
        <p:sp>
          <p:nvSpPr>
            <p:cNvPr id="52" name="Название 1"/>
            <p:cNvSpPr txBox="1">
              <a:spLocks/>
            </p:cNvSpPr>
            <p:nvPr/>
          </p:nvSpPr>
          <p:spPr>
            <a:xfrm>
              <a:off x="207288" y="3371186"/>
              <a:ext cx="625644" cy="27223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a:solidFill>
                    <a:srgbClr val="C00000"/>
                  </a:solidFill>
                </a:rPr>
                <a:t>0</a:t>
              </a:r>
              <a:endParaRPr lang="en-US" sz="2400" b="1" baseline="-25000" dirty="0">
                <a:solidFill>
                  <a:srgbClr val="C00000"/>
                </a:solidFill>
              </a:endParaRPr>
            </a:p>
          </p:txBody>
        </p:sp>
        <p:sp>
          <p:nvSpPr>
            <p:cNvPr id="82" name="Прямоугольник 81"/>
            <p:cNvSpPr/>
            <p:nvPr/>
          </p:nvSpPr>
          <p:spPr>
            <a:xfrm>
              <a:off x="1231123" y="3019502"/>
              <a:ext cx="1060385" cy="1010653"/>
            </a:xfrm>
            <a:prstGeom prst="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solidFill>
                    <a:srgbClr val="6F6F74"/>
                  </a:solidFill>
                </a:rPr>
                <a:t>Full adder</a:t>
              </a:r>
              <a:endParaRPr lang="ru-RU" sz="2800" dirty="0">
                <a:solidFill>
                  <a:srgbClr val="6F6F74"/>
                </a:solidFill>
              </a:endParaRPr>
            </a:p>
          </p:txBody>
        </p:sp>
        <p:cxnSp>
          <p:nvCxnSpPr>
            <p:cNvPr id="84" name="Прямая соединительная линия 83"/>
            <p:cNvCxnSpPr/>
            <p:nvPr/>
          </p:nvCxnSpPr>
          <p:spPr>
            <a:xfrm flipV="1">
              <a:off x="1570591" y="2712084"/>
              <a:ext cx="1" cy="270160"/>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86" name="Название 1"/>
            <p:cNvSpPr txBox="1">
              <a:spLocks/>
            </p:cNvSpPr>
            <p:nvPr/>
          </p:nvSpPr>
          <p:spPr>
            <a:xfrm>
              <a:off x="1194479" y="2232580"/>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r>
                <a:rPr lang="ru-RU" sz="2400" b="1" baseline="-25000" dirty="0">
                  <a:solidFill>
                    <a:srgbClr val="00B050"/>
                  </a:solidFill>
                </a:rPr>
                <a:t> 1</a:t>
              </a:r>
              <a:endParaRPr lang="en-US" sz="2400" b="1" baseline="-25000" dirty="0">
                <a:solidFill>
                  <a:srgbClr val="00B050"/>
                </a:solidFill>
              </a:endParaRPr>
            </a:p>
          </p:txBody>
        </p:sp>
        <p:sp>
          <p:nvSpPr>
            <p:cNvPr id="89" name="Название 1"/>
            <p:cNvSpPr txBox="1">
              <a:spLocks/>
            </p:cNvSpPr>
            <p:nvPr/>
          </p:nvSpPr>
          <p:spPr>
            <a:xfrm>
              <a:off x="1466224" y="4428359"/>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r>
                <a:rPr lang="en-US" sz="2400" b="1" baseline="-25000" dirty="0">
                  <a:solidFill>
                    <a:srgbClr val="FFC000"/>
                  </a:solidFill>
                </a:rPr>
                <a:t> 1</a:t>
              </a:r>
            </a:p>
          </p:txBody>
        </p:sp>
        <p:cxnSp>
          <p:nvCxnSpPr>
            <p:cNvPr id="92" name="Прямая соединительная линия 91"/>
            <p:cNvCxnSpPr/>
            <p:nvPr/>
          </p:nvCxnSpPr>
          <p:spPr>
            <a:xfrm flipV="1">
              <a:off x="1970668" y="2692509"/>
              <a:ext cx="1" cy="289735"/>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p:cNvCxnSpPr/>
            <p:nvPr/>
          </p:nvCxnSpPr>
          <p:spPr>
            <a:xfrm>
              <a:off x="1770265" y="4055103"/>
              <a:ext cx="0" cy="357214"/>
            </a:xfrm>
            <a:prstGeom prst="line">
              <a:avLst/>
            </a:prstGeom>
            <a:ln w="63500">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Прямая соединительная линия 98"/>
            <p:cNvCxnSpPr/>
            <p:nvPr/>
          </p:nvCxnSpPr>
          <p:spPr>
            <a:xfrm flipH="1">
              <a:off x="816610" y="3515698"/>
              <a:ext cx="401935" cy="0"/>
            </a:xfrm>
            <a:prstGeom prst="line">
              <a:avLst/>
            </a:prstGeom>
            <a:ln w="63500">
              <a:headEnd type="none"/>
              <a:tailEnd type="oval" w="sm" len="sm"/>
            </a:ln>
          </p:spPr>
          <p:style>
            <a:lnRef idx="1">
              <a:schemeClr val="accent1"/>
            </a:lnRef>
            <a:fillRef idx="0">
              <a:schemeClr val="accent1"/>
            </a:fillRef>
            <a:effectRef idx="0">
              <a:schemeClr val="accent1"/>
            </a:effectRef>
            <a:fontRef idx="minor">
              <a:schemeClr val="tx1"/>
            </a:fontRef>
          </p:style>
        </p:cxnSp>
        <p:sp>
          <p:nvSpPr>
            <p:cNvPr id="32" name="Название 1"/>
            <p:cNvSpPr txBox="1">
              <a:spLocks/>
            </p:cNvSpPr>
            <p:nvPr/>
          </p:nvSpPr>
          <p:spPr>
            <a:xfrm>
              <a:off x="1715723" y="2245054"/>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70C0"/>
                  </a:solidFill>
                </a:rPr>
                <a:t>B</a:t>
              </a:r>
              <a:r>
                <a:rPr lang="ru-RU" sz="2400" b="1" baseline="-25000" dirty="0">
                  <a:solidFill>
                    <a:srgbClr val="0070C0"/>
                  </a:solidFill>
                </a:rPr>
                <a:t> 1</a:t>
              </a:r>
              <a:endParaRPr lang="en-US" sz="2400" b="1" baseline="-25000" dirty="0">
                <a:solidFill>
                  <a:srgbClr val="0070C0"/>
                </a:solidFill>
              </a:endParaRPr>
            </a:p>
          </p:txBody>
        </p:sp>
        <p:sp>
          <p:nvSpPr>
            <p:cNvPr id="36" name="Прямоугольник 35"/>
            <p:cNvSpPr/>
            <p:nvPr/>
          </p:nvSpPr>
          <p:spPr>
            <a:xfrm>
              <a:off x="6044926" y="3011415"/>
              <a:ext cx="1060385" cy="1010653"/>
            </a:xfrm>
            <a:prstGeom prst="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solidFill>
                    <a:srgbClr val="6F6F74"/>
                  </a:solidFill>
                </a:rPr>
                <a:t>Full adder</a:t>
              </a:r>
              <a:endParaRPr lang="ru-RU" sz="2800" dirty="0">
                <a:solidFill>
                  <a:srgbClr val="6F6F74"/>
                </a:solidFill>
              </a:endParaRPr>
            </a:p>
          </p:txBody>
        </p:sp>
        <p:cxnSp>
          <p:nvCxnSpPr>
            <p:cNvPr id="37" name="Прямая соединительная линия 36"/>
            <p:cNvCxnSpPr/>
            <p:nvPr/>
          </p:nvCxnSpPr>
          <p:spPr>
            <a:xfrm flipV="1">
              <a:off x="6384394" y="2703997"/>
              <a:ext cx="1" cy="270160"/>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38" name="Название 1"/>
            <p:cNvSpPr txBox="1">
              <a:spLocks/>
            </p:cNvSpPr>
            <p:nvPr/>
          </p:nvSpPr>
          <p:spPr>
            <a:xfrm>
              <a:off x="6008282" y="2224493"/>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r>
                <a:rPr lang="ru-RU" sz="2400" b="1" baseline="-25000" dirty="0">
                  <a:solidFill>
                    <a:srgbClr val="00B050"/>
                  </a:solidFill>
                </a:rPr>
                <a:t> </a:t>
              </a:r>
              <a:r>
                <a:rPr lang="en-US" sz="2400" b="1" baseline="-25000" dirty="0">
                  <a:solidFill>
                    <a:srgbClr val="00B050"/>
                  </a:solidFill>
                </a:rPr>
                <a:t>8</a:t>
              </a:r>
            </a:p>
          </p:txBody>
        </p:sp>
        <p:sp>
          <p:nvSpPr>
            <p:cNvPr id="39" name="Название 1"/>
            <p:cNvSpPr txBox="1">
              <a:spLocks/>
            </p:cNvSpPr>
            <p:nvPr/>
          </p:nvSpPr>
          <p:spPr>
            <a:xfrm>
              <a:off x="6280027" y="4420272"/>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r>
                <a:rPr lang="en-US" sz="2400" b="1" baseline="-25000" dirty="0">
                  <a:solidFill>
                    <a:srgbClr val="FFC000"/>
                  </a:solidFill>
                </a:rPr>
                <a:t> 8</a:t>
              </a:r>
            </a:p>
          </p:txBody>
        </p:sp>
        <p:cxnSp>
          <p:nvCxnSpPr>
            <p:cNvPr id="40" name="Прямая соединительная линия 39"/>
            <p:cNvCxnSpPr/>
            <p:nvPr/>
          </p:nvCxnSpPr>
          <p:spPr>
            <a:xfrm flipH="1">
              <a:off x="7119748" y="3516741"/>
              <a:ext cx="403029" cy="0"/>
            </a:xfrm>
            <a:prstGeom prst="line">
              <a:avLst/>
            </a:prstGeom>
            <a:ln w="63500">
              <a:headEnd type="triangle" w="med" len="med"/>
              <a:tailEnd type="none" w="sm" len="sm"/>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a:xfrm flipV="1">
              <a:off x="6784471" y="2700464"/>
              <a:ext cx="1" cy="289735"/>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a:off x="6584068" y="4047016"/>
              <a:ext cx="0" cy="365301"/>
            </a:xfrm>
            <a:prstGeom prst="line">
              <a:avLst/>
            </a:prstGeom>
            <a:ln w="63500">
              <a:tailEnd type="triangle" w="med" len="med"/>
            </a:ln>
          </p:spPr>
          <p:style>
            <a:lnRef idx="1">
              <a:schemeClr val="accent1"/>
            </a:lnRef>
            <a:fillRef idx="0">
              <a:schemeClr val="accent1"/>
            </a:fillRef>
            <a:effectRef idx="0">
              <a:schemeClr val="accent1"/>
            </a:effectRef>
            <a:fontRef idx="minor">
              <a:schemeClr val="tx1"/>
            </a:fontRef>
          </p:style>
        </p:cxnSp>
        <p:sp>
          <p:nvSpPr>
            <p:cNvPr id="45" name="Название 1"/>
            <p:cNvSpPr txBox="1">
              <a:spLocks/>
            </p:cNvSpPr>
            <p:nvPr/>
          </p:nvSpPr>
          <p:spPr>
            <a:xfrm>
              <a:off x="7383230" y="3379141"/>
              <a:ext cx="794305" cy="275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a:solidFill>
                    <a:srgbClr val="C00000"/>
                  </a:solidFill>
                </a:rPr>
                <a:t>C</a:t>
              </a:r>
              <a:endParaRPr lang="en-US" sz="2400" b="1" baseline="-25000" dirty="0">
                <a:solidFill>
                  <a:srgbClr val="C00000"/>
                </a:solidFill>
              </a:endParaRPr>
            </a:p>
          </p:txBody>
        </p:sp>
        <p:cxnSp>
          <p:nvCxnSpPr>
            <p:cNvPr id="46" name="Прямая соединительная линия 45"/>
            <p:cNvCxnSpPr/>
            <p:nvPr/>
          </p:nvCxnSpPr>
          <p:spPr>
            <a:xfrm flipH="1">
              <a:off x="5630413" y="3507611"/>
              <a:ext cx="401935" cy="0"/>
            </a:xfrm>
            <a:prstGeom prst="line">
              <a:avLst/>
            </a:prstGeom>
            <a:ln w="63500">
              <a:headEnd type="triangle"/>
              <a:tailEnd type="none" w="sm" len="sm"/>
            </a:ln>
          </p:spPr>
          <p:style>
            <a:lnRef idx="1">
              <a:schemeClr val="accent1"/>
            </a:lnRef>
            <a:fillRef idx="0">
              <a:schemeClr val="accent1"/>
            </a:fillRef>
            <a:effectRef idx="0">
              <a:schemeClr val="accent1"/>
            </a:effectRef>
            <a:fontRef idx="minor">
              <a:schemeClr val="tx1"/>
            </a:fontRef>
          </p:style>
        </p:cxnSp>
        <p:sp>
          <p:nvSpPr>
            <p:cNvPr id="47" name="Название 1"/>
            <p:cNvSpPr txBox="1">
              <a:spLocks/>
            </p:cNvSpPr>
            <p:nvPr/>
          </p:nvSpPr>
          <p:spPr>
            <a:xfrm>
              <a:off x="6529526" y="2236967"/>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a:solidFill>
                    <a:srgbClr val="0070C0"/>
                  </a:solidFill>
                </a:rPr>
                <a:t>B</a:t>
              </a:r>
              <a:r>
                <a:rPr lang="ru-RU" sz="2400" b="1" baseline="-25000" dirty="0">
                  <a:solidFill>
                    <a:srgbClr val="0070C0"/>
                  </a:solidFill>
                </a:rPr>
                <a:t> </a:t>
              </a:r>
              <a:r>
                <a:rPr lang="en-US" sz="2400" b="1" baseline="-25000" dirty="0">
                  <a:solidFill>
                    <a:srgbClr val="0070C0"/>
                  </a:solidFill>
                </a:rPr>
                <a:t>8</a:t>
              </a:r>
            </a:p>
          </p:txBody>
        </p:sp>
        <p:sp>
          <p:nvSpPr>
            <p:cNvPr id="48" name="Прямоугольник 47"/>
            <p:cNvSpPr/>
            <p:nvPr/>
          </p:nvSpPr>
          <p:spPr>
            <a:xfrm>
              <a:off x="2758977" y="3003460"/>
              <a:ext cx="1060385" cy="1010653"/>
            </a:xfrm>
            <a:prstGeom prst="rect">
              <a:avLst/>
            </a:prstGeom>
            <a:ln w="63500"/>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solidFill>
                    <a:srgbClr val="6F6F74"/>
                  </a:solidFill>
                </a:rPr>
                <a:t>Full adder</a:t>
              </a:r>
              <a:endParaRPr lang="ru-RU" sz="2800" dirty="0">
                <a:solidFill>
                  <a:srgbClr val="6F6F74"/>
                </a:solidFill>
              </a:endParaRPr>
            </a:p>
          </p:txBody>
        </p:sp>
        <p:cxnSp>
          <p:nvCxnSpPr>
            <p:cNvPr id="49" name="Прямая соединительная линия 48"/>
            <p:cNvCxnSpPr/>
            <p:nvPr/>
          </p:nvCxnSpPr>
          <p:spPr>
            <a:xfrm flipV="1">
              <a:off x="3098445" y="2696042"/>
              <a:ext cx="1" cy="270160"/>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51" name="Название 1"/>
            <p:cNvSpPr txBox="1">
              <a:spLocks/>
            </p:cNvSpPr>
            <p:nvPr/>
          </p:nvSpPr>
          <p:spPr>
            <a:xfrm>
              <a:off x="2722333" y="2216538"/>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r>
                <a:rPr lang="ru-RU" sz="2400" b="1" baseline="-25000" dirty="0">
                  <a:solidFill>
                    <a:srgbClr val="00B050"/>
                  </a:solidFill>
                </a:rPr>
                <a:t> </a:t>
              </a:r>
              <a:r>
                <a:rPr lang="en-US" sz="2400" b="1" baseline="-25000" dirty="0">
                  <a:solidFill>
                    <a:srgbClr val="00B050"/>
                  </a:solidFill>
                </a:rPr>
                <a:t>2</a:t>
              </a:r>
            </a:p>
          </p:txBody>
        </p:sp>
        <p:sp>
          <p:nvSpPr>
            <p:cNvPr id="53" name="Название 1"/>
            <p:cNvSpPr txBox="1">
              <a:spLocks/>
            </p:cNvSpPr>
            <p:nvPr/>
          </p:nvSpPr>
          <p:spPr>
            <a:xfrm>
              <a:off x="2994078" y="4412317"/>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r>
                <a:rPr lang="en-US" sz="2400" b="1" baseline="-25000" dirty="0">
                  <a:solidFill>
                    <a:srgbClr val="FFC000"/>
                  </a:solidFill>
                </a:rPr>
                <a:t> 2</a:t>
              </a:r>
            </a:p>
          </p:txBody>
        </p:sp>
        <p:cxnSp>
          <p:nvCxnSpPr>
            <p:cNvPr id="59" name="Прямая соединительная линия 58"/>
            <p:cNvCxnSpPr/>
            <p:nvPr/>
          </p:nvCxnSpPr>
          <p:spPr>
            <a:xfrm flipH="1">
              <a:off x="3833799" y="3508786"/>
              <a:ext cx="403029" cy="0"/>
            </a:xfrm>
            <a:prstGeom prst="line">
              <a:avLst/>
            </a:prstGeom>
            <a:ln w="635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p:nvPr/>
          </p:nvCxnSpPr>
          <p:spPr>
            <a:xfrm flipV="1">
              <a:off x="3498522" y="2676467"/>
              <a:ext cx="1" cy="289735"/>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p:nvPr/>
          </p:nvCxnSpPr>
          <p:spPr>
            <a:xfrm>
              <a:off x="3298119" y="4039061"/>
              <a:ext cx="0" cy="373256"/>
            </a:xfrm>
            <a:prstGeom prst="line">
              <a:avLst/>
            </a:prstGeom>
            <a:ln w="63500">
              <a:tailEnd type="triangle" w="med" len="med"/>
            </a:ln>
          </p:spPr>
          <p:style>
            <a:lnRef idx="1">
              <a:schemeClr val="accent1"/>
            </a:lnRef>
            <a:fillRef idx="0">
              <a:schemeClr val="accent1"/>
            </a:fillRef>
            <a:effectRef idx="0">
              <a:schemeClr val="accent1"/>
            </a:effectRef>
            <a:fontRef idx="minor">
              <a:schemeClr val="tx1"/>
            </a:fontRef>
          </p:style>
        </p:cxnSp>
        <p:sp>
          <p:nvSpPr>
            <p:cNvPr id="64" name="Название 1"/>
            <p:cNvSpPr txBox="1">
              <a:spLocks/>
            </p:cNvSpPr>
            <p:nvPr/>
          </p:nvSpPr>
          <p:spPr>
            <a:xfrm>
              <a:off x="3243577" y="2229012"/>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70C0"/>
                  </a:solidFill>
                </a:rPr>
                <a:t>B</a:t>
              </a:r>
              <a:r>
                <a:rPr lang="ru-RU" sz="2400" b="1" baseline="-25000" dirty="0">
                  <a:solidFill>
                    <a:srgbClr val="0070C0"/>
                  </a:solidFill>
                </a:rPr>
                <a:t> </a:t>
              </a:r>
              <a:r>
                <a:rPr lang="en-US" sz="2400" b="1" baseline="-25000" dirty="0">
                  <a:solidFill>
                    <a:srgbClr val="0070C0"/>
                  </a:solidFill>
                </a:rPr>
                <a:t>2</a:t>
              </a:r>
            </a:p>
          </p:txBody>
        </p:sp>
        <p:cxnSp>
          <p:nvCxnSpPr>
            <p:cNvPr id="71" name="Прямая соединительная линия 70"/>
            <p:cNvCxnSpPr/>
            <p:nvPr/>
          </p:nvCxnSpPr>
          <p:spPr>
            <a:xfrm flipH="1">
              <a:off x="2327956" y="3500381"/>
              <a:ext cx="403029" cy="0"/>
            </a:xfrm>
            <a:prstGeom prst="line">
              <a:avLst/>
            </a:prstGeom>
            <a:ln w="63500">
              <a:headEnd type="triangle" w="med" len="med"/>
              <a:tailEnd type="none" w="sm" len="sm"/>
            </a:ln>
          </p:spPr>
          <p:style>
            <a:lnRef idx="1">
              <a:schemeClr val="accent1"/>
            </a:lnRef>
            <a:fillRef idx="0">
              <a:schemeClr val="accent1"/>
            </a:fillRef>
            <a:effectRef idx="0">
              <a:schemeClr val="accent1"/>
            </a:effectRef>
            <a:fontRef idx="minor">
              <a:schemeClr val="tx1"/>
            </a:fontRef>
          </p:style>
        </p:cxnSp>
        <p:sp>
          <p:nvSpPr>
            <p:cNvPr id="77" name="Название 1"/>
            <p:cNvSpPr txBox="1">
              <a:spLocks/>
            </p:cNvSpPr>
            <p:nvPr/>
          </p:nvSpPr>
          <p:spPr>
            <a:xfrm>
              <a:off x="4634906" y="3336766"/>
              <a:ext cx="625644" cy="38686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4400" b="1" dirty="0">
                  <a:solidFill>
                    <a:srgbClr val="6F6F74"/>
                  </a:solidFill>
                </a:rPr>
                <a:t>…</a:t>
              </a:r>
              <a:endParaRPr lang="en-US" sz="4400" b="1" baseline="-25000" dirty="0">
                <a:solidFill>
                  <a:srgbClr val="6F6F74"/>
                </a:solidFill>
              </a:endParaRPr>
            </a:p>
          </p:txBody>
        </p:sp>
      </p:grpSp>
      <p:sp>
        <p:nvSpPr>
          <p:cNvPr id="124" name="TextBox 123"/>
          <p:cNvSpPr txBox="1"/>
          <p:nvPr/>
        </p:nvSpPr>
        <p:spPr>
          <a:xfrm>
            <a:off x="457200" y="5118092"/>
            <a:ext cx="7620000" cy="1200329"/>
          </a:xfrm>
          <a:prstGeom prst="rect">
            <a:avLst/>
          </a:prstGeom>
          <a:noFill/>
        </p:spPr>
        <p:txBody>
          <a:bodyPr wrap="square" rtlCol="0">
            <a:spAutoFit/>
          </a:bodyPr>
          <a:lstStyle/>
          <a:p>
            <a:r>
              <a:rPr lang="ru-RU" sz="2400" b="1" dirty="0"/>
              <a:t>Итого</a:t>
            </a:r>
            <a:r>
              <a:rPr lang="en-US" sz="2400" b="1" dirty="0"/>
              <a:t>:</a:t>
            </a:r>
            <a:r>
              <a:rPr lang="ru-RU" sz="2400" dirty="0"/>
              <a:t> для создания полного 8 битного сумматора</a:t>
            </a:r>
            <a:r>
              <a:rPr lang="en-US" sz="2400" dirty="0"/>
              <a:t>, </a:t>
            </a:r>
            <a:r>
              <a:rPr lang="ru-RU" sz="2400" dirty="0"/>
              <a:t>основанного на базисе логических элементов </a:t>
            </a:r>
            <a:r>
              <a:rPr lang="en-US" sz="2400" dirty="0"/>
              <a:t>NAND </a:t>
            </a:r>
            <a:r>
              <a:rPr lang="ru-RU" sz="2400" dirty="0"/>
              <a:t>потребуется </a:t>
            </a:r>
            <a:r>
              <a:rPr lang="en-US" sz="2400" dirty="0"/>
              <a:t>2*((</a:t>
            </a:r>
            <a:r>
              <a:rPr lang="ru-RU" sz="2400" dirty="0"/>
              <a:t>2</a:t>
            </a:r>
            <a:r>
              <a:rPr lang="en-US" sz="2400" dirty="0"/>
              <a:t>*5+3)*8)</a:t>
            </a:r>
            <a:r>
              <a:rPr lang="ru-RU" sz="2400" dirty="0"/>
              <a:t> </a:t>
            </a:r>
            <a:r>
              <a:rPr lang="en-US" sz="2400" dirty="0"/>
              <a:t>=</a:t>
            </a:r>
            <a:r>
              <a:rPr lang="ru-RU" sz="2400" dirty="0"/>
              <a:t> </a:t>
            </a:r>
            <a:r>
              <a:rPr lang="en-US" sz="2400" dirty="0"/>
              <a:t>208 </a:t>
            </a:r>
            <a:r>
              <a:rPr lang="ru-RU" sz="2400" dirty="0"/>
              <a:t>транзисторов</a:t>
            </a:r>
            <a:r>
              <a:rPr lang="en-US" sz="2400" dirty="0"/>
              <a:t>. </a:t>
            </a:r>
            <a:endParaRPr lang="ru-RU" sz="2400" dirty="0"/>
          </a:p>
        </p:txBody>
      </p:sp>
    </p:spTree>
    <p:extLst>
      <p:ext uri="{BB962C8B-B14F-4D97-AF65-F5344CB8AC3E}">
        <p14:creationId xmlns:p14="http://schemas.microsoft.com/office/powerpoint/2010/main" val="522852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8 битные операции</a:t>
            </a:r>
          </a:p>
        </p:txBody>
      </p:sp>
      <p:sp>
        <p:nvSpPr>
          <p:cNvPr id="124" name="TextBox 123"/>
          <p:cNvSpPr txBox="1"/>
          <p:nvPr/>
        </p:nvSpPr>
        <p:spPr>
          <a:xfrm>
            <a:off x="457200" y="4717042"/>
            <a:ext cx="7620000" cy="1938992"/>
          </a:xfrm>
          <a:prstGeom prst="rect">
            <a:avLst/>
          </a:prstGeom>
          <a:noFill/>
        </p:spPr>
        <p:txBody>
          <a:bodyPr wrap="square" rtlCol="0">
            <a:spAutoFit/>
          </a:bodyPr>
          <a:lstStyle/>
          <a:p>
            <a:r>
              <a:rPr lang="ru-RU" sz="2400" dirty="0"/>
              <a:t>Проводники операндов (8 проводов каждый) можно подсоединить одновременно к блокам всех операций</a:t>
            </a:r>
            <a:r>
              <a:rPr lang="en-US" sz="2400" dirty="0"/>
              <a:t>. </a:t>
            </a:r>
            <a:r>
              <a:rPr lang="ru-RU" sz="2400" b="1" dirty="0"/>
              <a:t>Итого</a:t>
            </a:r>
            <a:r>
              <a:rPr lang="en-US" sz="2400" b="1" dirty="0"/>
              <a:t>: </a:t>
            </a:r>
            <a:r>
              <a:rPr lang="ru-RU" sz="2400" dirty="0"/>
              <a:t>на 16 входящих проводников</a:t>
            </a:r>
            <a:r>
              <a:rPr lang="en-US" sz="2400" dirty="0"/>
              <a:t>, </a:t>
            </a:r>
            <a:r>
              <a:rPr lang="ru-RU" sz="2400" dirty="0"/>
              <a:t>получиться по 8 или 9 проводников с каждой операции</a:t>
            </a:r>
            <a:r>
              <a:rPr lang="en-US" sz="2400" dirty="0"/>
              <a:t>, </a:t>
            </a:r>
            <a:r>
              <a:rPr lang="ru-RU" sz="2400" dirty="0"/>
              <a:t>которые объединить нельзя (монтажный </a:t>
            </a:r>
            <a:r>
              <a:rPr lang="en-US" sz="2400" dirty="0"/>
              <a:t>OR).</a:t>
            </a:r>
          </a:p>
        </p:txBody>
      </p:sp>
      <p:grpSp>
        <p:nvGrpSpPr>
          <p:cNvPr id="13" name="Группа 12"/>
          <p:cNvGrpSpPr/>
          <p:nvPr/>
        </p:nvGrpSpPr>
        <p:grpSpPr>
          <a:xfrm>
            <a:off x="537925" y="1675497"/>
            <a:ext cx="1744909" cy="2968638"/>
            <a:chOff x="5719526" y="2012379"/>
            <a:chExt cx="1744909" cy="2968638"/>
          </a:xfrm>
        </p:grpSpPr>
        <p:cxnSp>
          <p:nvCxnSpPr>
            <p:cNvPr id="37" name="Прямая соединительная линия 36"/>
            <p:cNvCxnSpPr/>
            <p:nvPr/>
          </p:nvCxnSpPr>
          <p:spPr>
            <a:xfrm flipV="1">
              <a:off x="6015428" y="2524981"/>
              <a:ext cx="0" cy="465218"/>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38" name="Название 1"/>
            <p:cNvSpPr txBox="1">
              <a:spLocks/>
            </p:cNvSpPr>
            <p:nvPr/>
          </p:nvSpPr>
          <p:spPr>
            <a:xfrm>
              <a:off x="5719526" y="203198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endParaRPr lang="en-US" sz="2400" b="1" baseline="-25000" dirty="0">
                <a:solidFill>
                  <a:srgbClr val="00B050"/>
                </a:solidFill>
              </a:endParaRPr>
            </a:p>
          </p:txBody>
        </p:sp>
        <p:sp>
          <p:nvSpPr>
            <p:cNvPr id="39" name="Название 1"/>
            <p:cNvSpPr txBox="1">
              <a:spLocks/>
            </p:cNvSpPr>
            <p:nvPr/>
          </p:nvSpPr>
          <p:spPr>
            <a:xfrm>
              <a:off x="6023355" y="4709028"/>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endParaRPr lang="en-US" sz="2400" b="1" baseline="-25000" dirty="0">
                <a:solidFill>
                  <a:srgbClr val="FFC000"/>
                </a:solidFill>
              </a:endParaRPr>
            </a:p>
          </p:txBody>
        </p:sp>
        <p:cxnSp>
          <p:nvCxnSpPr>
            <p:cNvPr id="43" name="Прямая соединительная линия 42"/>
            <p:cNvCxnSpPr/>
            <p:nvPr/>
          </p:nvCxnSpPr>
          <p:spPr>
            <a:xfrm flipV="1">
              <a:off x="7121353" y="2508939"/>
              <a:ext cx="0" cy="481261"/>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a:off x="6327396" y="4047016"/>
              <a:ext cx="0" cy="54102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7" name="Название 1"/>
            <p:cNvSpPr txBox="1">
              <a:spLocks/>
            </p:cNvSpPr>
            <p:nvPr/>
          </p:nvSpPr>
          <p:spPr>
            <a:xfrm>
              <a:off x="6818282" y="201237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70C0"/>
                  </a:solidFill>
                </a:rPr>
                <a:t>B</a:t>
              </a:r>
              <a:endParaRPr lang="en-US" sz="2400" b="1" baseline="-25000" dirty="0">
                <a:solidFill>
                  <a:srgbClr val="0070C0"/>
                </a:solidFill>
              </a:endParaRPr>
            </a:p>
          </p:txBody>
        </p:sp>
        <p:sp>
          <p:nvSpPr>
            <p:cNvPr id="14" name="Название 1"/>
            <p:cNvSpPr txBox="1">
              <a:spLocks/>
            </p:cNvSpPr>
            <p:nvPr/>
          </p:nvSpPr>
          <p:spPr>
            <a:xfrm>
              <a:off x="6528679" y="4701008"/>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ru-RU" sz="2400" b="1" dirty="0">
                  <a:solidFill>
                    <a:srgbClr val="C00000"/>
                  </a:solidFill>
                </a:rPr>
                <a:t>С</a:t>
              </a:r>
              <a:endParaRPr lang="en-US" sz="2400" b="1" baseline="-25000" dirty="0">
                <a:solidFill>
                  <a:srgbClr val="C00000"/>
                </a:solidFill>
              </a:endParaRPr>
            </a:p>
          </p:txBody>
        </p:sp>
        <p:cxnSp>
          <p:nvCxnSpPr>
            <p:cNvPr id="15" name="Прямая соединительная линия 14"/>
            <p:cNvCxnSpPr/>
            <p:nvPr/>
          </p:nvCxnSpPr>
          <p:spPr>
            <a:xfrm>
              <a:off x="6832720" y="4038996"/>
              <a:ext cx="0" cy="54904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 name="Трапеция 3"/>
            <p:cNvSpPr/>
            <p:nvPr/>
          </p:nvSpPr>
          <p:spPr>
            <a:xfrm rot="10800000">
              <a:off x="5775332" y="3023207"/>
              <a:ext cx="1617468" cy="980997"/>
            </a:xfrm>
            <a:prstGeom prst="trapezoid">
              <a:avLst>
                <a:gd name="adj" fmla="val 17641"/>
              </a:avLst>
            </a:prstGeom>
            <a:ln w="60325"/>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ru-RU" dirty="0"/>
            </a:p>
          </p:txBody>
        </p:sp>
        <p:sp>
          <p:nvSpPr>
            <p:cNvPr id="5" name="TextBox 4"/>
            <p:cNvSpPr txBox="1"/>
            <p:nvPr/>
          </p:nvSpPr>
          <p:spPr>
            <a:xfrm>
              <a:off x="6033006" y="3092535"/>
              <a:ext cx="1122946" cy="830997"/>
            </a:xfrm>
            <a:prstGeom prst="rect">
              <a:avLst/>
            </a:prstGeom>
            <a:noFill/>
          </p:spPr>
          <p:txBody>
            <a:bodyPr wrap="square" rtlCol="0">
              <a:spAutoFit/>
            </a:bodyPr>
            <a:lstStyle/>
            <a:p>
              <a:pPr algn="ctr"/>
              <a:r>
                <a:rPr lang="en-US" sz="2400" dirty="0">
                  <a:solidFill>
                    <a:srgbClr val="6F6F74"/>
                  </a:solidFill>
                </a:rPr>
                <a:t>8-bit adder</a:t>
              </a:r>
              <a:endParaRPr lang="ru-RU" sz="2400" dirty="0">
                <a:solidFill>
                  <a:srgbClr val="6F6F74"/>
                </a:solidFill>
              </a:endParaRPr>
            </a:p>
          </p:txBody>
        </p:sp>
        <p:cxnSp>
          <p:nvCxnSpPr>
            <p:cNvPr id="9" name="Прямая соединительная линия 8"/>
            <p:cNvCxnSpPr/>
            <p:nvPr/>
          </p:nvCxnSpPr>
          <p:spPr>
            <a:xfrm>
              <a:off x="5943144" y="268195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10" name="Прямоугольник 9"/>
            <p:cNvSpPr/>
            <p:nvPr/>
          </p:nvSpPr>
          <p:spPr>
            <a:xfrm>
              <a:off x="6076689" y="2666822"/>
              <a:ext cx="288862" cy="338554"/>
            </a:xfrm>
            <a:prstGeom prst="rect">
              <a:avLst/>
            </a:prstGeom>
          </p:spPr>
          <p:txBody>
            <a:bodyPr wrap="none">
              <a:spAutoFit/>
            </a:bodyPr>
            <a:lstStyle/>
            <a:p>
              <a:r>
                <a:rPr lang="en-US" sz="1600" b="1" dirty="0">
                  <a:solidFill>
                    <a:srgbClr val="00B050"/>
                  </a:solidFill>
                </a:rPr>
                <a:t>8</a:t>
              </a:r>
              <a:endParaRPr lang="ru-RU" sz="1600" dirty="0">
                <a:solidFill>
                  <a:srgbClr val="00B050"/>
                </a:solidFill>
              </a:endParaRPr>
            </a:p>
          </p:txBody>
        </p:sp>
        <p:cxnSp>
          <p:nvCxnSpPr>
            <p:cNvPr id="23" name="Прямая соединительная линия 22"/>
            <p:cNvCxnSpPr/>
            <p:nvPr/>
          </p:nvCxnSpPr>
          <p:spPr>
            <a:xfrm>
              <a:off x="7042028" y="267393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24" name="Прямоугольник 23"/>
            <p:cNvSpPr/>
            <p:nvPr/>
          </p:nvSpPr>
          <p:spPr>
            <a:xfrm>
              <a:off x="7175573" y="2658802"/>
              <a:ext cx="288862" cy="338554"/>
            </a:xfrm>
            <a:prstGeom prst="rect">
              <a:avLst/>
            </a:prstGeom>
          </p:spPr>
          <p:txBody>
            <a:bodyPr wrap="none">
              <a:spAutoFit/>
            </a:bodyPr>
            <a:lstStyle/>
            <a:p>
              <a:r>
                <a:rPr lang="en-US" sz="1600" b="1" dirty="0">
                  <a:solidFill>
                    <a:srgbClr val="0070C0"/>
                  </a:solidFill>
                </a:rPr>
                <a:t>8</a:t>
              </a:r>
              <a:endParaRPr lang="ru-RU" sz="1600" dirty="0">
                <a:solidFill>
                  <a:srgbClr val="0070C0"/>
                </a:solidFill>
              </a:endParaRPr>
            </a:p>
          </p:txBody>
        </p:sp>
        <p:cxnSp>
          <p:nvCxnSpPr>
            <p:cNvPr id="27" name="Прямая соединительная линия 26"/>
            <p:cNvCxnSpPr/>
            <p:nvPr/>
          </p:nvCxnSpPr>
          <p:spPr>
            <a:xfrm>
              <a:off x="6239922" y="413376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28" name="Прямоугольник 27"/>
            <p:cNvSpPr/>
            <p:nvPr/>
          </p:nvSpPr>
          <p:spPr>
            <a:xfrm>
              <a:off x="6373467" y="4118632"/>
              <a:ext cx="288862" cy="338554"/>
            </a:xfrm>
            <a:prstGeom prst="rect">
              <a:avLst/>
            </a:prstGeom>
          </p:spPr>
          <p:txBody>
            <a:bodyPr wrap="none">
              <a:spAutoFit/>
            </a:bodyPr>
            <a:lstStyle/>
            <a:p>
              <a:r>
                <a:rPr lang="en-US" sz="1600" b="1" dirty="0">
                  <a:solidFill>
                    <a:srgbClr val="FFC000"/>
                  </a:solidFill>
                </a:rPr>
                <a:t>8</a:t>
              </a:r>
              <a:endParaRPr lang="ru-RU" sz="1600" dirty="0">
                <a:solidFill>
                  <a:srgbClr val="FFC000"/>
                </a:solidFill>
              </a:endParaRPr>
            </a:p>
          </p:txBody>
        </p:sp>
      </p:grpSp>
      <p:grpSp>
        <p:nvGrpSpPr>
          <p:cNvPr id="30" name="Группа 29"/>
          <p:cNvGrpSpPr/>
          <p:nvPr/>
        </p:nvGrpSpPr>
        <p:grpSpPr>
          <a:xfrm>
            <a:off x="2526492" y="1687087"/>
            <a:ext cx="1140304" cy="2949028"/>
            <a:chOff x="6031690" y="2031989"/>
            <a:chExt cx="1140304" cy="2949028"/>
          </a:xfrm>
        </p:grpSpPr>
        <p:cxnSp>
          <p:nvCxnSpPr>
            <p:cNvPr id="31" name="Прямая соединительная линия 30"/>
            <p:cNvCxnSpPr/>
            <p:nvPr/>
          </p:nvCxnSpPr>
          <p:spPr>
            <a:xfrm flipV="1">
              <a:off x="6576898" y="2524981"/>
              <a:ext cx="0" cy="465218"/>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32" name="Название 1"/>
            <p:cNvSpPr txBox="1">
              <a:spLocks/>
            </p:cNvSpPr>
            <p:nvPr/>
          </p:nvSpPr>
          <p:spPr>
            <a:xfrm>
              <a:off x="6280996" y="203198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endParaRPr lang="en-US" sz="2400" b="1" baseline="-25000" dirty="0">
                <a:solidFill>
                  <a:srgbClr val="00B050"/>
                </a:solidFill>
              </a:endParaRPr>
            </a:p>
          </p:txBody>
        </p:sp>
        <p:sp>
          <p:nvSpPr>
            <p:cNvPr id="33" name="Название 1"/>
            <p:cNvSpPr txBox="1">
              <a:spLocks/>
            </p:cNvSpPr>
            <p:nvPr/>
          </p:nvSpPr>
          <p:spPr>
            <a:xfrm>
              <a:off x="6280027" y="4709028"/>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endParaRPr lang="en-US" sz="2400" b="1" baseline="-25000" dirty="0">
                <a:solidFill>
                  <a:srgbClr val="FFC000"/>
                </a:solidFill>
              </a:endParaRPr>
            </a:p>
          </p:txBody>
        </p:sp>
        <p:cxnSp>
          <p:nvCxnSpPr>
            <p:cNvPr id="35" name="Прямая соединительная линия 34"/>
            <p:cNvCxnSpPr/>
            <p:nvPr/>
          </p:nvCxnSpPr>
          <p:spPr>
            <a:xfrm>
              <a:off x="6584068" y="4030974"/>
              <a:ext cx="0" cy="54102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8" name="Трапеция 47"/>
            <p:cNvSpPr/>
            <p:nvPr/>
          </p:nvSpPr>
          <p:spPr>
            <a:xfrm rot="10800000">
              <a:off x="6031690" y="3023207"/>
              <a:ext cx="1104752" cy="980997"/>
            </a:xfrm>
            <a:prstGeom prst="trapezoid">
              <a:avLst>
                <a:gd name="adj" fmla="val 17641"/>
              </a:avLst>
            </a:prstGeom>
            <a:ln w="60325"/>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ru-RU" dirty="0"/>
            </a:p>
          </p:txBody>
        </p:sp>
        <p:sp>
          <p:nvSpPr>
            <p:cNvPr id="49" name="TextBox 48"/>
            <p:cNvSpPr txBox="1"/>
            <p:nvPr/>
          </p:nvSpPr>
          <p:spPr>
            <a:xfrm>
              <a:off x="6049048" y="3092535"/>
              <a:ext cx="1122946" cy="830997"/>
            </a:xfrm>
            <a:prstGeom prst="rect">
              <a:avLst/>
            </a:prstGeom>
            <a:noFill/>
          </p:spPr>
          <p:txBody>
            <a:bodyPr wrap="square" rtlCol="0">
              <a:spAutoFit/>
            </a:bodyPr>
            <a:lstStyle/>
            <a:p>
              <a:pPr algn="ctr"/>
              <a:r>
                <a:rPr lang="en-US" sz="2400" dirty="0">
                  <a:solidFill>
                    <a:srgbClr val="6F6F74"/>
                  </a:solidFill>
                </a:rPr>
                <a:t>8-bit NOT</a:t>
              </a:r>
              <a:endParaRPr lang="ru-RU" sz="2400" dirty="0">
                <a:solidFill>
                  <a:srgbClr val="6F6F74"/>
                </a:solidFill>
              </a:endParaRPr>
            </a:p>
          </p:txBody>
        </p:sp>
        <p:cxnSp>
          <p:nvCxnSpPr>
            <p:cNvPr id="50" name="Прямая соединительная линия 49"/>
            <p:cNvCxnSpPr/>
            <p:nvPr/>
          </p:nvCxnSpPr>
          <p:spPr>
            <a:xfrm>
              <a:off x="6504614" y="268195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51" name="Прямоугольник 50"/>
            <p:cNvSpPr/>
            <p:nvPr/>
          </p:nvSpPr>
          <p:spPr>
            <a:xfrm>
              <a:off x="6638159" y="2666822"/>
              <a:ext cx="288862" cy="338554"/>
            </a:xfrm>
            <a:prstGeom prst="rect">
              <a:avLst/>
            </a:prstGeom>
          </p:spPr>
          <p:txBody>
            <a:bodyPr wrap="none">
              <a:spAutoFit/>
            </a:bodyPr>
            <a:lstStyle/>
            <a:p>
              <a:r>
                <a:rPr lang="en-US" sz="1600" b="1" dirty="0">
                  <a:solidFill>
                    <a:srgbClr val="00B050"/>
                  </a:solidFill>
                </a:rPr>
                <a:t>8</a:t>
              </a:r>
              <a:endParaRPr lang="ru-RU" sz="1600" dirty="0">
                <a:solidFill>
                  <a:srgbClr val="00B050"/>
                </a:solidFill>
              </a:endParaRPr>
            </a:p>
          </p:txBody>
        </p:sp>
        <p:cxnSp>
          <p:nvCxnSpPr>
            <p:cNvPr id="54" name="Прямая соединительная линия 53"/>
            <p:cNvCxnSpPr/>
            <p:nvPr/>
          </p:nvCxnSpPr>
          <p:spPr>
            <a:xfrm>
              <a:off x="6496594" y="413376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55" name="Прямоугольник 54"/>
            <p:cNvSpPr/>
            <p:nvPr/>
          </p:nvSpPr>
          <p:spPr>
            <a:xfrm>
              <a:off x="6630139" y="4118632"/>
              <a:ext cx="288862" cy="338554"/>
            </a:xfrm>
            <a:prstGeom prst="rect">
              <a:avLst/>
            </a:prstGeom>
          </p:spPr>
          <p:txBody>
            <a:bodyPr wrap="none">
              <a:spAutoFit/>
            </a:bodyPr>
            <a:lstStyle/>
            <a:p>
              <a:r>
                <a:rPr lang="en-US" sz="1600" b="1" dirty="0">
                  <a:solidFill>
                    <a:srgbClr val="FFC000"/>
                  </a:solidFill>
                </a:rPr>
                <a:t>8</a:t>
              </a:r>
              <a:endParaRPr lang="ru-RU" sz="1600" dirty="0">
                <a:solidFill>
                  <a:srgbClr val="FFC000"/>
                </a:solidFill>
              </a:endParaRPr>
            </a:p>
          </p:txBody>
        </p:sp>
      </p:grpSp>
      <p:grpSp>
        <p:nvGrpSpPr>
          <p:cNvPr id="56" name="Группа 55"/>
          <p:cNvGrpSpPr/>
          <p:nvPr/>
        </p:nvGrpSpPr>
        <p:grpSpPr>
          <a:xfrm>
            <a:off x="3897113" y="1662592"/>
            <a:ext cx="1456153" cy="2968638"/>
            <a:chOff x="5847862" y="2012379"/>
            <a:chExt cx="1456153" cy="2968638"/>
          </a:xfrm>
        </p:grpSpPr>
        <p:cxnSp>
          <p:nvCxnSpPr>
            <p:cNvPr id="57" name="Прямая соединительная линия 56"/>
            <p:cNvCxnSpPr/>
            <p:nvPr/>
          </p:nvCxnSpPr>
          <p:spPr>
            <a:xfrm flipV="1">
              <a:off x="6143764" y="2524981"/>
              <a:ext cx="0" cy="465218"/>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58" name="Название 1"/>
            <p:cNvSpPr txBox="1">
              <a:spLocks/>
            </p:cNvSpPr>
            <p:nvPr/>
          </p:nvSpPr>
          <p:spPr>
            <a:xfrm>
              <a:off x="5847862" y="203198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endParaRPr lang="en-US" sz="2400" b="1" baseline="-25000" dirty="0">
                <a:solidFill>
                  <a:srgbClr val="00B050"/>
                </a:solidFill>
              </a:endParaRPr>
            </a:p>
          </p:txBody>
        </p:sp>
        <p:sp>
          <p:nvSpPr>
            <p:cNvPr id="59" name="Название 1"/>
            <p:cNvSpPr txBox="1">
              <a:spLocks/>
            </p:cNvSpPr>
            <p:nvPr/>
          </p:nvSpPr>
          <p:spPr>
            <a:xfrm>
              <a:off x="6280027" y="4709028"/>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endParaRPr lang="en-US" sz="2400" b="1" baseline="-25000" dirty="0">
                <a:solidFill>
                  <a:srgbClr val="FFC000"/>
                </a:solidFill>
              </a:endParaRPr>
            </a:p>
          </p:txBody>
        </p:sp>
        <p:cxnSp>
          <p:nvCxnSpPr>
            <p:cNvPr id="60" name="Прямая соединительная линия 59"/>
            <p:cNvCxnSpPr/>
            <p:nvPr/>
          </p:nvCxnSpPr>
          <p:spPr>
            <a:xfrm flipV="1">
              <a:off x="6960933" y="2508939"/>
              <a:ext cx="0" cy="481261"/>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61" name="Прямая соединительная линия 60"/>
            <p:cNvCxnSpPr/>
            <p:nvPr/>
          </p:nvCxnSpPr>
          <p:spPr>
            <a:xfrm>
              <a:off x="6584068" y="4030974"/>
              <a:ext cx="0" cy="54102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62" name="Название 1"/>
            <p:cNvSpPr txBox="1">
              <a:spLocks/>
            </p:cNvSpPr>
            <p:nvPr/>
          </p:nvSpPr>
          <p:spPr>
            <a:xfrm>
              <a:off x="6657862" y="201237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70C0"/>
                  </a:solidFill>
                </a:rPr>
                <a:t>B</a:t>
              </a:r>
              <a:endParaRPr lang="en-US" sz="2400" b="1" baseline="-25000" dirty="0">
                <a:solidFill>
                  <a:srgbClr val="0070C0"/>
                </a:solidFill>
              </a:endParaRPr>
            </a:p>
          </p:txBody>
        </p:sp>
        <p:sp>
          <p:nvSpPr>
            <p:cNvPr id="63" name="Трапеция 62"/>
            <p:cNvSpPr/>
            <p:nvPr/>
          </p:nvSpPr>
          <p:spPr>
            <a:xfrm rot="10800000">
              <a:off x="5915691" y="3023207"/>
              <a:ext cx="1336750" cy="980997"/>
            </a:xfrm>
            <a:prstGeom prst="trapezoid">
              <a:avLst>
                <a:gd name="adj" fmla="val 19276"/>
              </a:avLst>
            </a:prstGeom>
            <a:ln w="60325"/>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ru-RU" dirty="0"/>
            </a:p>
          </p:txBody>
        </p:sp>
        <p:sp>
          <p:nvSpPr>
            <p:cNvPr id="64" name="TextBox 63"/>
            <p:cNvSpPr txBox="1"/>
            <p:nvPr/>
          </p:nvSpPr>
          <p:spPr>
            <a:xfrm>
              <a:off x="6049048" y="3092535"/>
              <a:ext cx="1122946" cy="830997"/>
            </a:xfrm>
            <a:prstGeom prst="rect">
              <a:avLst/>
            </a:prstGeom>
            <a:noFill/>
          </p:spPr>
          <p:txBody>
            <a:bodyPr wrap="square" rtlCol="0">
              <a:spAutoFit/>
            </a:bodyPr>
            <a:lstStyle/>
            <a:p>
              <a:pPr algn="ctr"/>
              <a:r>
                <a:rPr lang="en-US" sz="2400" dirty="0">
                  <a:solidFill>
                    <a:srgbClr val="6F6F74"/>
                  </a:solidFill>
                </a:rPr>
                <a:t>8-bit AND</a:t>
              </a:r>
              <a:endParaRPr lang="ru-RU" sz="2400" dirty="0">
                <a:solidFill>
                  <a:srgbClr val="6F6F74"/>
                </a:solidFill>
              </a:endParaRPr>
            </a:p>
          </p:txBody>
        </p:sp>
        <p:cxnSp>
          <p:nvCxnSpPr>
            <p:cNvPr id="65" name="Прямая соединительная линия 64"/>
            <p:cNvCxnSpPr/>
            <p:nvPr/>
          </p:nvCxnSpPr>
          <p:spPr>
            <a:xfrm>
              <a:off x="6071480" y="268195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66" name="Прямоугольник 65"/>
            <p:cNvSpPr/>
            <p:nvPr/>
          </p:nvSpPr>
          <p:spPr>
            <a:xfrm>
              <a:off x="6205025" y="2666822"/>
              <a:ext cx="288862" cy="338554"/>
            </a:xfrm>
            <a:prstGeom prst="rect">
              <a:avLst/>
            </a:prstGeom>
          </p:spPr>
          <p:txBody>
            <a:bodyPr wrap="none">
              <a:spAutoFit/>
            </a:bodyPr>
            <a:lstStyle/>
            <a:p>
              <a:r>
                <a:rPr lang="en-US" sz="1600" b="1" dirty="0">
                  <a:solidFill>
                    <a:srgbClr val="00B050"/>
                  </a:solidFill>
                </a:rPr>
                <a:t>8</a:t>
              </a:r>
              <a:endParaRPr lang="ru-RU" sz="1600" dirty="0">
                <a:solidFill>
                  <a:srgbClr val="00B050"/>
                </a:solidFill>
              </a:endParaRPr>
            </a:p>
          </p:txBody>
        </p:sp>
        <p:cxnSp>
          <p:nvCxnSpPr>
            <p:cNvPr id="67" name="Прямая соединительная линия 66"/>
            <p:cNvCxnSpPr/>
            <p:nvPr/>
          </p:nvCxnSpPr>
          <p:spPr>
            <a:xfrm>
              <a:off x="6881608" y="267393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68" name="Прямоугольник 67"/>
            <p:cNvSpPr/>
            <p:nvPr/>
          </p:nvSpPr>
          <p:spPr>
            <a:xfrm>
              <a:off x="7015153" y="2658802"/>
              <a:ext cx="288862" cy="338554"/>
            </a:xfrm>
            <a:prstGeom prst="rect">
              <a:avLst/>
            </a:prstGeom>
          </p:spPr>
          <p:txBody>
            <a:bodyPr wrap="none">
              <a:spAutoFit/>
            </a:bodyPr>
            <a:lstStyle/>
            <a:p>
              <a:r>
                <a:rPr lang="en-US" sz="1600" b="1" dirty="0">
                  <a:solidFill>
                    <a:srgbClr val="0070C0"/>
                  </a:solidFill>
                </a:rPr>
                <a:t>8</a:t>
              </a:r>
              <a:endParaRPr lang="ru-RU" sz="1600" dirty="0">
                <a:solidFill>
                  <a:srgbClr val="0070C0"/>
                </a:solidFill>
              </a:endParaRPr>
            </a:p>
          </p:txBody>
        </p:sp>
        <p:cxnSp>
          <p:nvCxnSpPr>
            <p:cNvPr id="69" name="Прямая соединительная линия 68"/>
            <p:cNvCxnSpPr/>
            <p:nvPr/>
          </p:nvCxnSpPr>
          <p:spPr>
            <a:xfrm>
              <a:off x="6496594" y="413376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70" name="Прямоугольник 69"/>
            <p:cNvSpPr/>
            <p:nvPr/>
          </p:nvSpPr>
          <p:spPr>
            <a:xfrm>
              <a:off x="6630139" y="4118632"/>
              <a:ext cx="288862" cy="338554"/>
            </a:xfrm>
            <a:prstGeom prst="rect">
              <a:avLst/>
            </a:prstGeom>
          </p:spPr>
          <p:txBody>
            <a:bodyPr wrap="none">
              <a:spAutoFit/>
            </a:bodyPr>
            <a:lstStyle/>
            <a:p>
              <a:r>
                <a:rPr lang="en-US" sz="1600" b="1" dirty="0">
                  <a:solidFill>
                    <a:srgbClr val="FFC000"/>
                  </a:solidFill>
                </a:rPr>
                <a:t>8</a:t>
              </a:r>
              <a:endParaRPr lang="ru-RU" sz="1600" dirty="0">
                <a:solidFill>
                  <a:srgbClr val="FFC000"/>
                </a:solidFill>
              </a:endParaRPr>
            </a:p>
          </p:txBody>
        </p:sp>
      </p:grpSp>
      <p:grpSp>
        <p:nvGrpSpPr>
          <p:cNvPr id="16" name="Группа 15"/>
          <p:cNvGrpSpPr/>
          <p:nvPr/>
        </p:nvGrpSpPr>
        <p:grpSpPr>
          <a:xfrm>
            <a:off x="6652020" y="1690976"/>
            <a:ext cx="1336750" cy="2945139"/>
            <a:chOff x="6748272" y="1690976"/>
            <a:chExt cx="1336750" cy="2945139"/>
          </a:xfrm>
        </p:grpSpPr>
        <p:grpSp>
          <p:nvGrpSpPr>
            <p:cNvPr id="71" name="Группа 70"/>
            <p:cNvGrpSpPr/>
            <p:nvPr/>
          </p:nvGrpSpPr>
          <p:grpSpPr>
            <a:xfrm>
              <a:off x="6748272" y="1690976"/>
              <a:ext cx="1336750" cy="1972215"/>
              <a:chOff x="5915691" y="2031989"/>
              <a:chExt cx="1336750" cy="1972215"/>
            </a:xfrm>
          </p:grpSpPr>
          <p:cxnSp>
            <p:nvCxnSpPr>
              <p:cNvPr id="72" name="Прямая соединительная линия 71"/>
              <p:cNvCxnSpPr/>
              <p:nvPr/>
            </p:nvCxnSpPr>
            <p:spPr>
              <a:xfrm flipV="1">
                <a:off x="6592940" y="2524981"/>
                <a:ext cx="0" cy="465218"/>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73" name="Название 1"/>
              <p:cNvSpPr txBox="1">
                <a:spLocks/>
              </p:cNvSpPr>
              <p:nvPr/>
            </p:nvSpPr>
            <p:spPr>
              <a:xfrm>
                <a:off x="6297038" y="203198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endParaRPr lang="en-US" sz="2400" b="1" baseline="-25000" dirty="0">
                  <a:solidFill>
                    <a:srgbClr val="00B050"/>
                  </a:solidFill>
                </a:endParaRPr>
              </a:p>
            </p:txBody>
          </p:sp>
          <p:sp>
            <p:nvSpPr>
              <p:cNvPr id="78" name="Трапеция 77"/>
              <p:cNvSpPr/>
              <p:nvPr/>
            </p:nvSpPr>
            <p:spPr>
              <a:xfrm rot="10800000">
                <a:off x="5915691" y="3023207"/>
                <a:ext cx="1336750" cy="980997"/>
              </a:xfrm>
              <a:prstGeom prst="trapezoid">
                <a:avLst>
                  <a:gd name="adj" fmla="val 19276"/>
                </a:avLst>
              </a:prstGeom>
              <a:ln w="60325"/>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ru-RU" dirty="0"/>
              </a:p>
            </p:txBody>
          </p:sp>
          <p:sp>
            <p:nvSpPr>
              <p:cNvPr id="79" name="TextBox 78"/>
              <p:cNvSpPr txBox="1"/>
              <p:nvPr/>
            </p:nvSpPr>
            <p:spPr>
              <a:xfrm>
                <a:off x="6049048" y="3092535"/>
                <a:ext cx="1122946" cy="830997"/>
              </a:xfrm>
              <a:prstGeom prst="rect">
                <a:avLst/>
              </a:prstGeom>
              <a:noFill/>
            </p:spPr>
            <p:txBody>
              <a:bodyPr wrap="square" rtlCol="0">
                <a:spAutoFit/>
              </a:bodyPr>
              <a:lstStyle/>
              <a:p>
                <a:pPr algn="ctr"/>
                <a:r>
                  <a:rPr lang="en-US" sz="2400" dirty="0">
                    <a:solidFill>
                      <a:srgbClr val="6F6F74"/>
                    </a:solidFill>
                  </a:rPr>
                  <a:t>8-bit LSR</a:t>
                </a:r>
                <a:endParaRPr lang="ru-RU" sz="2400" dirty="0">
                  <a:solidFill>
                    <a:srgbClr val="6F6F74"/>
                  </a:solidFill>
                </a:endParaRPr>
              </a:p>
            </p:txBody>
          </p:sp>
          <p:cxnSp>
            <p:nvCxnSpPr>
              <p:cNvPr id="80" name="Прямая соединительная линия 79"/>
              <p:cNvCxnSpPr/>
              <p:nvPr/>
            </p:nvCxnSpPr>
            <p:spPr>
              <a:xfrm>
                <a:off x="6520656" y="268195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81" name="Прямоугольник 80"/>
              <p:cNvSpPr/>
              <p:nvPr/>
            </p:nvSpPr>
            <p:spPr>
              <a:xfrm>
                <a:off x="6654201" y="2666822"/>
                <a:ext cx="288862" cy="338554"/>
              </a:xfrm>
              <a:prstGeom prst="rect">
                <a:avLst/>
              </a:prstGeom>
            </p:spPr>
            <p:txBody>
              <a:bodyPr wrap="none">
                <a:spAutoFit/>
              </a:bodyPr>
              <a:lstStyle/>
              <a:p>
                <a:r>
                  <a:rPr lang="en-US" sz="1600" b="1" dirty="0">
                    <a:solidFill>
                      <a:srgbClr val="00B050"/>
                    </a:solidFill>
                  </a:rPr>
                  <a:t>8</a:t>
                </a:r>
                <a:endParaRPr lang="ru-RU" sz="1600" dirty="0">
                  <a:solidFill>
                    <a:srgbClr val="00B050"/>
                  </a:solidFill>
                </a:endParaRPr>
              </a:p>
            </p:txBody>
          </p:sp>
        </p:grpSp>
        <p:sp>
          <p:nvSpPr>
            <p:cNvPr id="86" name="Название 1"/>
            <p:cNvSpPr txBox="1">
              <a:spLocks/>
            </p:cNvSpPr>
            <p:nvPr/>
          </p:nvSpPr>
          <p:spPr>
            <a:xfrm>
              <a:off x="6881608" y="4364126"/>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endParaRPr lang="en-US" sz="2400" b="1" baseline="-25000" dirty="0">
                <a:solidFill>
                  <a:srgbClr val="FFC000"/>
                </a:solidFill>
              </a:endParaRPr>
            </a:p>
          </p:txBody>
        </p:sp>
        <p:cxnSp>
          <p:nvCxnSpPr>
            <p:cNvPr id="87" name="Прямая соединительная линия 86"/>
            <p:cNvCxnSpPr/>
            <p:nvPr/>
          </p:nvCxnSpPr>
          <p:spPr>
            <a:xfrm>
              <a:off x="7185649" y="3686072"/>
              <a:ext cx="0" cy="54102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88" name="Название 1"/>
            <p:cNvSpPr txBox="1">
              <a:spLocks/>
            </p:cNvSpPr>
            <p:nvPr/>
          </p:nvSpPr>
          <p:spPr>
            <a:xfrm>
              <a:off x="7386932" y="4356106"/>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ru-RU" sz="2400" b="1" dirty="0">
                  <a:solidFill>
                    <a:srgbClr val="C00000"/>
                  </a:solidFill>
                </a:rPr>
                <a:t>С</a:t>
              </a:r>
              <a:endParaRPr lang="en-US" sz="2400" b="1" baseline="-25000" dirty="0">
                <a:solidFill>
                  <a:srgbClr val="C00000"/>
                </a:solidFill>
              </a:endParaRPr>
            </a:p>
          </p:txBody>
        </p:sp>
        <p:cxnSp>
          <p:nvCxnSpPr>
            <p:cNvPr id="89" name="Прямая соединительная линия 88"/>
            <p:cNvCxnSpPr/>
            <p:nvPr/>
          </p:nvCxnSpPr>
          <p:spPr>
            <a:xfrm>
              <a:off x="7690973" y="3694094"/>
              <a:ext cx="0" cy="54904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Прямая соединительная линия 89"/>
            <p:cNvCxnSpPr/>
            <p:nvPr/>
          </p:nvCxnSpPr>
          <p:spPr>
            <a:xfrm>
              <a:off x="7098175" y="3788861"/>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91" name="Прямоугольник 90"/>
            <p:cNvSpPr/>
            <p:nvPr/>
          </p:nvSpPr>
          <p:spPr>
            <a:xfrm>
              <a:off x="7231720" y="3773730"/>
              <a:ext cx="288862" cy="338554"/>
            </a:xfrm>
            <a:prstGeom prst="rect">
              <a:avLst/>
            </a:prstGeom>
          </p:spPr>
          <p:txBody>
            <a:bodyPr wrap="none">
              <a:spAutoFit/>
            </a:bodyPr>
            <a:lstStyle/>
            <a:p>
              <a:r>
                <a:rPr lang="en-US" sz="1600" b="1" dirty="0">
                  <a:solidFill>
                    <a:srgbClr val="FFC000"/>
                  </a:solidFill>
                </a:rPr>
                <a:t>8</a:t>
              </a:r>
              <a:endParaRPr lang="ru-RU" sz="1600" dirty="0">
                <a:solidFill>
                  <a:srgbClr val="FFC000"/>
                </a:solidFill>
              </a:endParaRPr>
            </a:p>
          </p:txBody>
        </p:sp>
      </p:grpSp>
      <p:sp>
        <p:nvSpPr>
          <p:cNvPr id="92" name="Название 1"/>
          <p:cNvSpPr txBox="1">
            <a:spLocks/>
          </p:cNvSpPr>
          <p:nvPr/>
        </p:nvSpPr>
        <p:spPr>
          <a:xfrm>
            <a:off x="5709724" y="3015926"/>
            <a:ext cx="625644" cy="38686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4400" b="1" dirty="0">
                <a:solidFill>
                  <a:srgbClr val="6F6F74"/>
                </a:solidFill>
              </a:rPr>
              <a:t>…</a:t>
            </a:r>
            <a:endParaRPr lang="en-US" sz="4400" b="1" baseline="-25000" dirty="0">
              <a:solidFill>
                <a:srgbClr val="6F6F74"/>
              </a:solidFill>
            </a:endParaRPr>
          </a:p>
        </p:txBody>
      </p:sp>
    </p:spTree>
    <p:extLst>
      <p:ext uri="{BB962C8B-B14F-4D97-AF65-F5344CB8AC3E}">
        <p14:creationId xmlns:p14="http://schemas.microsoft.com/office/powerpoint/2010/main" val="39882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Защелка выключатель</a:t>
            </a:r>
          </a:p>
        </p:txBody>
      </p:sp>
      <p:sp>
        <p:nvSpPr>
          <p:cNvPr id="124" name="TextBox 123"/>
          <p:cNvSpPr txBox="1"/>
          <p:nvPr/>
        </p:nvSpPr>
        <p:spPr>
          <a:xfrm>
            <a:off x="469630" y="5037882"/>
            <a:ext cx="8144978" cy="1569660"/>
          </a:xfrm>
          <a:prstGeom prst="rect">
            <a:avLst/>
          </a:prstGeom>
          <a:noFill/>
        </p:spPr>
        <p:txBody>
          <a:bodyPr wrap="square" rtlCol="0">
            <a:spAutoFit/>
          </a:bodyPr>
          <a:lstStyle/>
          <a:p>
            <a:r>
              <a:rPr lang="ru-RU" sz="2400" dirty="0"/>
              <a:t>Добавив на выход каждого блока операции по выключателю</a:t>
            </a:r>
            <a:r>
              <a:rPr lang="en-US" sz="2400" dirty="0"/>
              <a:t>, </a:t>
            </a:r>
            <a:r>
              <a:rPr lang="ru-RU" sz="2400" dirty="0"/>
              <a:t>мы можем объединить все выходы получив 16 проводников входов и 8 + 1 выходов</a:t>
            </a:r>
            <a:r>
              <a:rPr lang="en-US" sz="2400" dirty="0"/>
              <a:t>, </a:t>
            </a:r>
            <a:r>
              <a:rPr lang="ru-RU" sz="2400" dirty="0"/>
              <a:t>плюс по одному управляющему проводнику на каждую операцию</a:t>
            </a:r>
            <a:r>
              <a:rPr lang="en-US" sz="2400" dirty="0"/>
              <a:t>.</a:t>
            </a:r>
          </a:p>
        </p:txBody>
      </p:sp>
      <p:grpSp>
        <p:nvGrpSpPr>
          <p:cNvPr id="3" name="Группа 2"/>
          <p:cNvGrpSpPr/>
          <p:nvPr/>
        </p:nvGrpSpPr>
        <p:grpSpPr>
          <a:xfrm>
            <a:off x="3215953" y="1695109"/>
            <a:ext cx="1779215" cy="2957048"/>
            <a:chOff x="3215953" y="1679067"/>
            <a:chExt cx="1779215" cy="2957048"/>
          </a:xfrm>
        </p:grpSpPr>
        <p:grpSp>
          <p:nvGrpSpPr>
            <p:cNvPr id="74" name="Группа 73"/>
            <p:cNvGrpSpPr/>
            <p:nvPr/>
          </p:nvGrpSpPr>
          <p:grpSpPr>
            <a:xfrm>
              <a:off x="3215953" y="1687087"/>
              <a:ext cx="1779215" cy="2949028"/>
              <a:chOff x="5694459" y="2031989"/>
              <a:chExt cx="1779215" cy="2949028"/>
            </a:xfrm>
          </p:grpSpPr>
          <p:cxnSp>
            <p:nvCxnSpPr>
              <p:cNvPr id="75" name="Прямая соединительная линия 74"/>
              <p:cNvCxnSpPr/>
              <p:nvPr/>
            </p:nvCxnSpPr>
            <p:spPr>
              <a:xfrm flipV="1">
                <a:off x="6127722" y="2524981"/>
                <a:ext cx="0" cy="465218"/>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76" name="Название 1"/>
              <p:cNvSpPr txBox="1">
                <a:spLocks/>
              </p:cNvSpPr>
              <p:nvPr/>
            </p:nvSpPr>
            <p:spPr>
              <a:xfrm>
                <a:off x="5831820" y="203198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IN</a:t>
                </a:r>
                <a:endParaRPr lang="en-US" sz="2400" b="1" baseline="-25000" dirty="0">
                  <a:solidFill>
                    <a:srgbClr val="00B050"/>
                  </a:solidFill>
                </a:endParaRPr>
              </a:p>
            </p:txBody>
          </p:sp>
          <p:sp>
            <p:nvSpPr>
              <p:cNvPr id="77" name="Название 1"/>
              <p:cNvSpPr txBox="1">
                <a:spLocks/>
              </p:cNvSpPr>
              <p:nvPr/>
            </p:nvSpPr>
            <p:spPr>
              <a:xfrm>
                <a:off x="6140053" y="4709028"/>
                <a:ext cx="883157"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OUT</a:t>
                </a:r>
                <a:endParaRPr lang="en-US" sz="2400" b="1" baseline="-25000" dirty="0">
                  <a:solidFill>
                    <a:srgbClr val="FFC000"/>
                  </a:solidFill>
                </a:endParaRPr>
              </a:p>
            </p:txBody>
          </p:sp>
          <p:cxnSp>
            <p:nvCxnSpPr>
              <p:cNvPr id="82" name="Прямая соединительная линия 81"/>
              <p:cNvCxnSpPr/>
              <p:nvPr/>
            </p:nvCxnSpPr>
            <p:spPr>
              <a:xfrm>
                <a:off x="6584068" y="4030974"/>
                <a:ext cx="0" cy="54102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83" name="Трапеция 82"/>
              <p:cNvSpPr/>
              <p:nvPr/>
            </p:nvSpPr>
            <p:spPr>
              <a:xfrm rot="10800000">
                <a:off x="5694459" y="3023207"/>
                <a:ext cx="1779215" cy="980997"/>
              </a:xfrm>
              <a:prstGeom prst="trapezoid">
                <a:avLst>
                  <a:gd name="adj" fmla="val 17641"/>
                </a:avLst>
              </a:prstGeom>
              <a:ln w="60325"/>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ru-RU" dirty="0"/>
              </a:p>
            </p:txBody>
          </p:sp>
          <p:sp>
            <p:nvSpPr>
              <p:cNvPr id="84" name="TextBox 83"/>
              <p:cNvSpPr txBox="1"/>
              <p:nvPr/>
            </p:nvSpPr>
            <p:spPr>
              <a:xfrm>
                <a:off x="6049048" y="3285039"/>
                <a:ext cx="1122946" cy="461665"/>
              </a:xfrm>
              <a:prstGeom prst="rect">
                <a:avLst/>
              </a:prstGeom>
              <a:noFill/>
            </p:spPr>
            <p:txBody>
              <a:bodyPr wrap="square" rtlCol="0">
                <a:spAutoFit/>
              </a:bodyPr>
              <a:lstStyle/>
              <a:p>
                <a:pPr algn="ctr"/>
                <a:r>
                  <a:rPr lang="en-US" sz="2400">
                    <a:solidFill>
                      <a:srgbClr val="6F6F74"/>
                    </a:solidFill>
                  </a:rPr>
                  <a:t>Enable</a:t>
                </a:r>
                <a:endParaRPr lang="ru-RU" sz="2400" dirty="0">
                  <a:solidFill>
                    <a:srgbClr val="6F6F74"/>
                  </a:solidFill>
                </a:endParaRPr>
              </a:p>
            </p:txBody>
          </p:sp>
          <p:cxnSp>
            <p:nvCxnSpPr>
              <p:cNvPr id="85" name="Прямая соединительная линия 84"/>
              <p:cNvCxnSpPr/>
              <p:nvPr/>
            </p:nvCxnSpPr>
            <p:spPr>
              <a:xfrm>
                <a:off x="6055438" y="268195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6188983" y="2666822"/>
                <a:ext cx="288862" cy="338554"/>
              </a:xfrm>
              <a:prstGeom prst="rect">
                <a:avLst/>
              </a:prstGeom>
            </p:spPr>
            <p:txBody>
              <a:bodyPr wrap="none">
                <a:spAutoFit/>
              </a:bodyPr>
              <a:lstStyle/>
              <a:p>
                <a:r>
                  <a:rPr lang="en-US" sz="1600" b="1" dirty="0">
                    <a:solidFill>
                      <a:srgbClr val="00B050"/>
                    </a:solidFill>
                  </a:rPr>
                  <a:t>8</a:t>
                </a:r>
                <a:endParaRPr lang="ru-RU" sz="1600" dirty="0">
                  <a:solidFill>
                    <a:srgbClr val="00B050"/>
                  </a:solidFill>
                </a:endParaRPr>
              </a:p>
            </p:txBody>
          </p:sp>
          <p:cxnSp>
            <p:nvCxnSpPr>
              <p:cNvPr id="94" name="Прямая соединительная линия 93"/>
              <p:cNvCxnSpPr/>
              <p:nvPr/>
            </p:nvCxnSpPr>
            <p:spPr>
              <a:xfrm>
                <a:off x="6496594" y="413376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95" name="Прямоугольник 94"/>
              <p:cNvSpPr/>
              <p:nvPr/>
            </p:nvSpPr>
            <p:spPr>
              <a:xfrm>
                <a:off x="6630139" y="4118632"/>
                <a:ext cx="288862" cy="338554"/>
              </a:xfrm>
              <a:prstGeom prst="rect">
                <a:avLst/>
              </a:prstGeom>
            </p:spPr>
            <p:txBody>
              <a:bodyPr wrap="none">
                <a:spAutoFit/>
              </a:bodyPr>
              <a:lstStyle/>
              <a:p>
                <a:r>
                  <a:rPr lang="en-US" sz="1600" b="1" dirty="0">
                    <a:solidFill>
                      <a:srgbClr val="FFC000"/>
                    </a:solidFill>
                  </a:rPr>
                  <a:t>8</a:t>
                </a:r>
                <a:endParaRPr lang="ru-RU" sz="1600" dirty="0">
                  <a:solidFill>
                    <a:srgbClr val="FFC000"/>
                  </a:solidFill>
                </a:endParaRPr>
              </a:p>
            </p:txBody>
          </p:sp>
        </p:grpSp>
        <p:cxnSp>
          <p:nvCxnSpPr>
            <p:cNvPr id="96" name="Прямая соединительная линия 95"/>
            <p:cNvCxnSpPr/>
            <p:nvPr/>
          </p:nvCxnSpPr>
          <p:spPr>
            <a:xfrm flipV="1">
              <a:off x="4651847" y="2188101"/>
              <a:ext cx="0" cy="465218"/>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97" name="Название 1"/>
            <p:cNvSpPr txBox="1">
              <a:spLocks/>
            </p:cNvSpPr>
            <p:nvPr/>
          </p:nvSpPr>
          <p:spPr>
            <a:xfrm>
              <a:off x="4355945" y="1679067"/>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7030A0"/>
                  </a:solidFill>
                </a:rPr>
                <a:t>EN</a:t>
              </a:r>
              <a:endParaRPr lang="en-US" sz="2400" b="1" baseline="-25000" dirty="0">
                <a:solidFill>
                  <a:srgbClr val="7030A0"/>
                </a:solidFill>
              </a:endParaRPr>
            </a:p>
          </p:txBody>
        </p:sp>
      </p:grpSp>
    </p:spTree>
    <p:extLst>
      <p:ext uri="{BB962C8B-B14F-4D97-AF65-F5344CB8AC3E}">
        <p14:creationId xmlns:p14="http://schemas.microsoft.com/office/powerpoint/2010/main" val="982467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Дешифратор</a:t>
            </a:r>
          </a:p>
        </p:txBody>
      </p:sp>
      <p:graphicFrame>
        <p:nvGraphicFramePr>
          <p:cNvPr id="27" name="Таблица 26"/>
          <p:cNvGraphicFramePr>
            <a:graphicFrameLocks noGrp="1"/>
          </p:cNvGraphicFramePr>
          <p:nvPr>
            <p:extLst>
              <p:ext uri="{D42A27DB-BD31-4B8C-83A1-F6EECF244321}">
                <p14:modId xmlns:p14="http://schemas.microsoft.com/office/powerpoint/2010/main" val="1339464794"/>
              </p:ext>
            </p:extLst>
          </p:nvPr>
        </p:nvGraphicFramePr>
        <p:xfrm>
          <a:off x="3445987" y="1502707"/>
          <a:ext cx="4671315" cy="4978305"/>
        </p:xfrm>
        <a:graphic>
          <a:graphicData uri="http://schemas.openxmlformats.org/drawingml/2006/table">
            <a:tbl>
              <a:tblPr firstRow="1" lastCol="1" bandRow="1">
                <a:tableStyleId>{5C22544A-7EE6-4342-B048-85BDC9FD1C3A}</a:tableStyleId>
              </a:tblPr>
              <a:tblGrid>
                <a:gridCol w="424665">
                  <a:extLst>
                    <a:ext uri="{9D8B030D-6E8A-4147-A177-3AD203B41FA5}">
                      <a16:colId xmlns:a16="http://schemas.microsoft.com/office/drawing/2014/main" val="20000"/>
                    </a:ext>
                  </a:extLst>
                </a:gridCol>
                <a:gridCol w="424665">
                  <a:extLst>
                    <a:ext uri="{9D8B030D-6E8A-4147-A177-3AD203B41FA5}">
                      <a16:colId xmlns:a16="http://schemas.microsoft.com/office/drawing/2014/main" val="20001"/>
                    </a:ext>
                  </a:extLst>
                </a:gridCol>
                <a:gridCol w="424665">
                  <a:extLst>
                    <a:ext uri="{9D8B030D-6E8A-4147-A177-3AD203B41FA5}">
                      <a16:colId xmlns:a16="http://schemas.microsoft.com/office/drawing/2014/main" val="20002"/>
                    </a:ext>
                  </a:extLst>
                </a:gridCol>
                <a:gridCol w="424665">
                  <a:extLst>
                    <a:ext uri="{9D8B030D-6E8A-4147-A177-3AD203B41FA5}">
                      <a16:colId xmlns:a16="http://schemas.microsoft.com/office/drawing/2014/main" val="20003"/>
                    </a:ext>
                  </a:extLst>
                </a:gridCol>
                <a:gridCol w="424665">
                  <a:extLst>
                    <a:ext uri="{9D8B030D-6E8A-4147-A177-3AD203B41FA5}">
                      <a16:colId xmlns:a16="http://schemas.microsoft.com/office/drawing/2014/main" val="20004"/>
                    </a:ext>
                  </a:extLst>
                </a:gridCol>
                <a:gridCol w="424665">
                  <a:extLst>
                    <a:ext uri="{9D8B030D-6E8A-4147-A177-3AD203B41FA5}">
                      <a16:colId xmlns:a16="http://schemas.microsoft.com/office/drawing/2014/main" val="20005"/>
                    </a:ext>
                  </a:extLst>
                </a:gridCol>
                <a:gridCol w="424665">
                  <a:extLst>
                    <a:ext uri="{9D8B030D-6E8A-4147-A177-3AD203B41FA5}">
                      <a16:colId xmlns:a16="http://schemas.microsoft.com/office/drawing/2014/main" val="20006"/>
                    </a:ext>
                  </a:extLst>
                </a:gridCol>
                <a:gridCol w="424665">
                  <a:extLst>
                    <a:ext uri="{9D8B030D-6E8A-4147-A177-3AD203B41FA5}">
                      <a16:colId xmlns:a16="http://schemas.microsoft.com/office/drawing/2014/main" val="20007"/>
                    </a:ext>
                  </a:extLst>
                </a:gridCol>
                <a:gridCol w="424665">
                  <a:extLst>
                    <a:ext uri="{9D8B030D-6E8A-4147-A177-3AD203B41FA5}">
                      <a16:colId xmlns:a16="http://schemas.microsoft.com/office/drawing/2014/main" val="20008"/>
                    </a:ext>
                  </a:extLst>
                </a:gridCol>
                <a:gridCol w="424665">
                  <a:extLst>
                    <a:ext uri="{9D8B030D-6E8A-4147-A177-3AD203B41FA5}">
                      <a16:colId xmlns:a16="http://schemas.microsoft.com/office/drawing/2014/main" val="20009"/>
                    </a:ext>
                  </a:extLst>
                </a:gridCol>
                <a:gridCol w="424665">
                  <a:extLst>
                    <a:ext uri="{9D8B030D-6E8A-4147-A177-3AD203B41FA5}">
                      <a16:colId xmlns:a16="http://schemas.microsoft.com/office/drawing/2014/main" val="20010"/>
                    </a:ext>
                  </a:extLst>
                </a:gridCol>
              </a:tblGrid>
              <a:tr h="7172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aseline="0" dirty="0">
                          <a:solidFill>
                            <a:schemeClr val="bg1"/>
                          </a:solidFill>
                        </a:rPr>
                        <a:t>A</a:t>
                      </a:r>
                      <a:r>
                        <a:rPr lang="en-US" sz="1900" baseline="-25000" dirty="0">
                          <a:solidFill>
                            <a:schemeClr val="bg1"/>
                          </a:solidFill>
                        </a:rPr>
                        <a:t>3</a:t>
                      </a:r>
                      <a:endParaRPr lang="ru-RU" sz="1900" baseline="-25000" dirty="0">
                        <a:solidFill>
                          <a:schemeClr val="bg1"/>
                        </a:solidFill>
                      </a:endParaRPr>
                    </a:p>
                  </a:txBody>
                  <a:tcPr marL="94731" marR="94731" marT="47365" marB="4736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aseline="0" dirty="0">
                          <a:solidFill>
                            <a:schemeClr val="bg1"/>
                          </a:solidFill>
                        </a:rPr>
                        <a:t>A</a:t>
                      </a:r>
                      <a:r>
                        <a:rPr lang="en-US" sz="1900" baseline="-25000" dirty="0">
                          <a:solidFill>
                            <a:schemeClr val="bg1"/>
                          </a:solidFill>
                        </a:rPr>
                        <a:t>2</a:t>
                      </a:r>
                      <a:endParaRPr lang="ru-RU" sz="1900" baseline="-25000" dirty="0">
                        <a:solidFill>
                          <a:schemeClr val="bg1"/>
                        </a:solidFill>
                      </a:endParaRPr>
                    </a:p>
                  </a:txBody>
                  <a:tcPr marL="94731" marR="94731" marT="47365" marB="4736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aseline="0" dirty="0">
                          <a:solidFill>
                            <a:schemeClr val="bg1"/>
                          </a:solidFill>
                        </a:rPr>
                        <a:t>A</a:t>
                      </a:r>
                      <a:r>
                        <a:rPr lang="en-US" sz="1900" baseline="-25000" dirty="0">
                          <a:solidFill>
                            <a:schemeClr val="bg1"/>
                          </a:solidFill>
                        </a:rPr>
                        <a:t>1</a:t>
                      </a:r>
                      <a:endParaRPr lang="ru-RU" sz="1900" baseline="-25000" dirty="0">
                        <a:solidFill>
                          <a:schemeClr val="bg1"/>
                        </a:solidFill>
                      </a:endParaRPr>
                    </a:p>
                  </a:txBody>
                  <a:tcPr marL="94731" marR="94731" marT="47365" marB="47365" anchor="ctr"/>
                </a:tc>
                <a:tc>
                  <a:txBody>
                    <a:bodyPr/>
                    <a:lstStyle/>
                    <a:p>
                      <a:pPr algn="ctr"/>
                      <a:r>
                        <a:rPr lang="en-US" sz="1900" dirty="0">
                          <a:solidFill>
                            <a:schemeClr val="bg1"/>
                          </a:solidFill>
                        </a:rPr>
                        <a:t>S</a:t>
                      </a:r>
                      <a:r>
                        <a:rPr lang="en-US" sz="1900" baseline="-25000" dirty="0">
                          <a:solidFill>
                            <a:schemeClr val="bg1"/>
                          </a:solidFill>
                        </a:rPr>
                        <a:t>1</a:t>
                      </a:r>
                      <a:endParaRPr lang="ru-RU" sz="1900" baseline="-25000" dirty="0">
                        <a:solidFill>
                          <a:schemeClr val="bg1"/>
                        </a:solidFill>
                      </a:endParaRPr>
                    </a:p>
                  </a:txBody>
                  <a:tcPr marL="94731" marR="94731" marT="47365" marB="47365" anchor="ctr">
                    <a:solidFill>
                      <a:srgbClr val="A0917F"/>
                    </a:solidFill>
                  </a:tcPr>
                </a:tc>
                <a:tc>
                  <a:txBody>
                    <a:bodyPr/>
                    <a:lstStyle/>
                    <a:p>
                      <a:pPr algn="ctr"/>
                      <a:r>
                        <a:rPr lang="en-US" sz="1900" dirty="0">
                          <a:solidFill>
                            <a:schemeClr val="bg1"/>
                          </a:solidFill>
                        </a:rPr>
                        <a:t>S</a:t>
                      </a:r>
                      <a:r>
                        <a:rPr lang="en-US" sz="1900" baseline="-25000" dirty="0">
                          <a:solidFill>
                            <a:schemeClr val="bg1"/>
                          </a:solidFill>
                        </a:rPr>
                        <a:t>2</a:t>
                      </a:r>
                      <a:endParaRPr lang="ru-RU" sz="1900" baseline="-25000" dirty="0">
                        <a:solidFill>
                          <a:schemeClr val="bg1"/>
                        </a:solidFill>
                      </a:endParaRPr>
                    </a:p>
                  </a:txBody>
                  <a:tcPr marL="94731" marR="94731" marT="47365" marB="47365" anchor="ctr">
                    <a:solidFill>
                      <a:srgbClr val="A0917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S</a:t>
                      </a:r>
                      <a:r>
                        <a:rPr lang="en-US" sz="1900" baseline="-25000" dirty="0">
                          <a:solidFill>
                            <a:schemeClr val="bg1"/>
                          </a:solidFill>
                        </a:rPr>
                        <a:t>3</a:t>
                      </a:r>
                      <a:endParaRPr lang="ru-RU" sz="1900" baseline="-25000" dirty="0">
                        <a:solidFill>
                          <a:schemeClr val="bg1"/>
                        </a:solidFill>
                      </a:endParaRPr>
                    </a:p>
                  </a:txBody>
                  <a:tcPr marL="94731" marR="94731" marT="47365" marB="47365" anchor="ctr">
                    <a:solidFill>
                      <a:srgbClr val="A0917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S</a:t>
                      </a:r>
                      <a:r>
                        <a:rPr lang="en-US" sz="1900" baseline="-25000" dirty="0">
                          <a:solidFill>
                            <a:schemeClr val="bg1"/>
                          </a:solidFill>
                        </a:rPr>
                        <a:t>4</a:t>
                      </a:r>
                      <a:endParaRPr lang="ru-RU" sz="1900" baseline="-25000" dirty="0">
                        <a:solidFill>
                          <a:schemeClr val="bg1"/>
                        </a:solidFill>
                      </a:endParaRPr>
                    </a:p>
                  </a:txBody>
                  <a:tcPr marL="94731" marR="94731" marT="47365" marB="47365" anchor="ctr">
                    <a:solidFill>
                      <a:srgbClr val="A0917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S</a:t>
                      </a:r>
                      <a:r>
                        <a:rPr lang="en-US" sz="1900" baseline="-25000" dirty="0">
                          <a:solidFill>
                            <a:schemeClr val="bg1"/>
                          </a:solidFill>
                        </a:rPr>
                        <a:t>5</a:t>
                      </a:r>
                      <a:endParaRPr lang="ru-RU" sz="1900" baseline="-25000" dirty="0">
                        <a:solidFill>
                          <a:schemeClr val="bg1"/>
                        </a:solidFill>
                      </a:endParaRPr>
                    </a:p>
                  </a:txBody>
                  <a:tcPr marL="94731" marR="94731" marT="47365" marB="47365" anchor="ctr">
                    <a:solidFill>
                      <a:srgbClr val="A0917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S</a:t>
                      </a:r>
                      <a:r>
                        <a:rPr lang="en-US" sz="1900" baseline="-25000" dirty="0">
                          <a:solidFill>
                            <a:schemeClr val="bg1"/>
                          </a:solidFill>
                        </a:rPr>
                        <a:t>6</a:t>
                      </a:r>
                      <a:endParaRPr lang="ru-RU" sz="1900" baseline="-25000" dirty="0">
                        <a:solidFill>
                          <a:schemeClr val="bg1"/>
                        </a:solidFill>
                      </a:endParaRPr>
                    </a:p>
                  </a:txBody>
                  <a:tcPr marL="94731" marR="94731" marT="47365" marB="47365" anchor="ctr">
                    <a:solidFill>
                      <a:srgbClr val="A0917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S</a:t>
                      </a:r>
                      <a:r>
                        <a:rPr lang="en-US" sz="1900" baseline="-25000" dirty="0">
                          <a:solidFill>
                            <a:schemeClr val="bg1"/>
                          </a:solidFill>
                        </a:rPr>
                        <a:t>7</a:t>
                      </a:r>
                      <a:endParaRPr lang="ru-RU" sz="1900" baseline="-25000" dirty="0">
                        <a:solidFill>
                          <a:schemeClr val="bg1"/>
                        </a:solidFill>
                      </a:endParaRPr>
                    </a:p>
                  </a:txBody>
                  <a:tcPr marL="94731" marR="94731" marT="47365" marB="47365" anchor="ctr">
                    <a:solidFill>
                      <a:srgbClr val="A0917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S</a:t>
                      </a:r>
                      <a:r>
                        <a:rPr lang="en-US" sz="1900" baseline="-25000" dirty="0">
                          <a:solidFill>
                            <a:schemeClr val="bg1"/>
                          </a:solidFill>
                        </a:rPr>
                        <a:t>8</a:t>
                      </a:r>
                      <a:endParaRPr lang="ru-RU" sz="1900" baseline="-25000" dirty="0">
                        <a:solidFill>
                          <a:schemeClr val="bg1"/>
                        </a:solidFill>
                      </a:endParaRPr>
                    </a:p>
                  </a:txBody>
                  <a:tcPr marL="94731" marR="94731" marT="47365" marB="47365" anchor="ctr">
                    <a:solidFill>
                      <a:srgbClr val="A0917F"/>
                    </a:solidFill>
                  </a:tcPr>
                </a:tc>
                <a:extLst>
                  <a:ext uri="{0D108BD9-81ED-4DB2-BD59-A6C34878D82A}">
                    <a16:rowId xmlns:a16="http://schemas.microsoft.com/office/drawing/2014/main" val="10000"/>
                  </a:ext>
                </a:extLst>
              </a:tr>
              <a:tr h="532633">
                <a:tc>
                  <a:txBody>
                    <a:bodyPr/>
                    <a:lstStyle/>
                    <a:p>
                      <a:pPr algn="ctr"/>
                      <a:r>
                        <a:rPr lang="en-US" sz="2400" b="1" dirty="0"/>
                        <a:t>0</a:t>
                      </a:r>
                      <a:endParaRPr lang="ru-RU" sz="2400" b="1" dirty="0"/>
                    </a:p>
                  </a:txBody>
                  <a:tcPr marL="94731" marR="94731" marT="47365" marB="47365" anchor="ctr"/>
                </a:tc>
                <a:tc>
                  <a:txBody>
                    <a:bodyPr/>
                    <a:lstStyle/>
                    <a:p>
                      <a:pPr algn="ctr"/>
                      <a:r>
                        <a:rPr lang="en-US" sz="2400" b="1" dirty="0"/>
                        <a:t>0</a:t>
                      </a:r>
                      <a:endParaRPr lang="ru-RU" sz="2400" b="1" dirty="0"/>
                    </a:p>
                  </a:txBody>
                  <a:tcPr marL="94731" marR="94731" marT="47365" marB="47365" anchor="ctr"/>
                </a:tc>
                <a:tc>
                  <a:txBody>
                    <a:bodyPr/>
                    <a:lstStyle/>
                    <a:p>
                      <a:pPr algn="ctr"/>
                      <a:r>
                        <a:rPr lang="en-US" sz="2400" b="1" dirty="0"/>
                        <a:t>0</a:t>
                      </a:r>
                      <a:endParaRPr lang="ru-RU" sz="2400" b="1" dirty="0"/>
                    </a:p>
                  </a:txBody>
                  <a:tcPr marL="94731" marR="94731" marT="47365" marB="47365" anchor="ct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lumMod val="90000"/>
                      </a:schemeClr>
                    </a:solidFill>
                  </a:tcPr>
                </a:tc>
                <a:tc>
                  <a:txBody>
                    <a:bodyPr/>
                    <a:lstStyle/>
                    <a:p>
                      <a:pPr algn="ctr"/>
                      <a:r>
                        <a:rPr lang="en-US" sz="2400" b="1" dirty="0">
                          <a:ln>
                            <a:noFill/>
                          </a:ln>
                          <a:solidFill>
                            <a:schemeClr val="tx1"/>
                          </a:solidFill>
                        </a:rPr>
                        <a:t>1</a:t>
                      </a:r>
                      <a:endParaRPr lang="ru-RU" sz="2400" b="1" dirty="0">
                        <a:ln>
                          <a:noFill/>
                        </a:ln>
                        <a:solidFill>
                          <a:schemeClr val="tx1"/>
                        </a:solidFill>
                      </a:endParaRPr>
                    </a:p>
                  </a:txBody>
                  <a:tcPr marL="94731" marR="94731" marT="47365" marB="47365" anchor="ctr">
                    <a:solidFill>
                      <a:schemeClr val="bg2">
                        <a:lumMod val="90000"/>
                      </a:schemeClr>
                    </a:solidFill>
                  </a:tcPr>
                </a:tc>
                <a:extLst>
                  <a:ext uri="{0D108BD9-81ED-4DB2-BD59-A6C34878D82A}">
                    <a16:rowId xmlns:a16="http://schemas.microsoft.com/office/drawing/2014/main" val="10001"/>
                  </a:ext>
                </a:extLst>
              </a:tr>
              <a:tr h="532633">
                <a:tc>
                  <a:txBody>
                    <a:bodyPr/>
                    <a:lstStyle/>
                    <a:p>
                      <a:pPr algn="ctr"/>
                      <a:r>
                        <a:rPr lang="ru-RU" sz="2400" b="1" dirty="0"/>
                        <a:t>0</a:t>
                      </a:r>
                    </a:p>
                  </a:txBody>
                  <a:tcPr marL="94731" marR="94731" marT="47365" marB="47365" anchor="ctr"/>
                </a:tc>
                <a:tc>
                  <a:txBody>
                    <a:bodyPr/>
                    <a:lstStyle/>
                    <a:p>
                      <a:pPr algn="ctr"/>
                      <a:r>
                        <a:rPr lang="ru-RU" sz="2400" b="1" dirty="0"/>
                        <a:t>0</a:t>
                      </a:r>
                    </a:p>
                  </a:txBody>
                  <a:tcPr marL="94731" marR="94731" marT="47365" marB="47365" anchor="ctr"/>
                </a:tc>
                <a:tc>
                  <a:txBody>
                    <a:bodyPr/>
                    <a:lstStyle/>
                    <a:p>
                      <a:pPr algn="ctr"/>
                      <a:r>
                        <a:rPr lang="ru-RU" sz="2400" b="1" dirty="0"/>
                        <a:t>1</a:t>
                      </a:r>
                    </a:p>
                  </a:txBody>
                  <a:tcPr marL="94731" marR="94731" marT="47365" marB="47365" anchor="ct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1" dirty="0">
                          <a:ln>
                            <a:noFill/>
                          </a:ln>
                          <a:solidFill>
                            <a:schemeClr val="tx1"/>
                          </a:solidFill>
                        </a:rPr>
                        <a:t>1</a:t>
                      </a:r>
                      <a:endParaRPr lang="ru-RU" sz="2400" b="1" dirty="0">
                        <a:ln>
                          <a:noFill/>
                        </a:ln>
                        <a:solidFill>
                          <a:schemeClr val="tx1"/>
                        </a:solidFill>
                      </a:endParaRPr>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extLst>
                  <a:ext uri="{0D108BD9-81ED-4DB2-BD59-A6C34878D82A}">
                    <a16:rowId xmlns:a16="http://schemas.microsoft.com/office/drawing/2014/main" val="10002"/>
                  </a:ext>
                </a:extLst>
              </a:tr>
              <a:tr h="532633">
                <a:tc>
                  <a:txBody>
                    <a:bodyPr/>
                    <a:lstStyle/>
                    <a:p>
                      <a:pPr algn="ctr"/>
                      <a:r>
                        <a:rPr lang="ru-RU" sz="2400" b="1" dirty="0"/>
                        <a:t>0</a:t>
                      </a:r>
                    </a:p>
                  </a:txBody>
                  <a:tcPr marL="94731" marR="94731" marT="47365" marB="47365" anchor="ctr"/>
                </a:tc>
                <a:tc>
                  <a:txBody>
                    <a:bodyPr/>
                    <a:lstStyle/>
                    <a:p>
                      <a:pPr algn="ctr"/>
                      <a:r>
                        <a:rPr lang="ru-RU" sz="2400" b="1" dirty="0"/>
                        <a:t>1</a:t>
                      </a:r>
                    </a:p>
                  </a:txBody>
                  <a:tcPr marL="94731" marR="94731" marT="47365" marB="47365" anchor="ctr"/>
                </a:tc>
                <a:tc>
                  <a:txBody>
                    <a:bodyPr/>
                    <a:lstStyle/>
                    <a:p>
                      <a:pPr algn="ctr"/>
                      <a:r>
                        <a:rPr lang="en-US" sz="2400" b="1" dirty="0"/>
                        <a:t>0</a:t>
                      </a:r>
                      <a:endParaRPr lang="ru-RU" sz="2400" b="1" dirty="0"/>
                    </a:p>
                  </a:txBody>
                  <a:tcPr marL="94731" marR="94731" marT="47365" marB="47365" anchor="ct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0" dirty="0"/>
                        <a:t>0</a:t>
                      </a:r>
                      <a:endParaRPr lang="ru-RU" sz="2400" b="0" dirty="0"/>
                    </a:p>
                  </a:txBody>
                  <a:tcPr marL="94731" marR="94731" marT="47365" marB="47365" anchor="ctr">
                    <a:solidFill>
                      <a:schemeClr val="bg2">
                        <a:lumMod val="90000"/>
                      </a:schemeClr>
                    </a:solidFill>
                  </a:tcPr>
                </a:tc>
                <a:tc>
                  <a:txBody>
                    <a:bodyPr/>
                    <a:lstStyle/>
                    <a:p>
                      <a:pPr algn="ctr"/>
                      <a:r>
                        <a:rPr lang="en-US" sz="2400" b="1" dirty="0"/>
                        <a:t>1</a:t>
                      </a:r>
                      <a:endParaRPr lang="ru-RU" sz="2400" b="1" dirty="0"/>
                    </a:p>
                  </a:txBody>
                  <a:tcPr marL="94731" marR="94731" marT="47365" marB="47365" anchor="ctr">
                    <a:solidFill>
                      <a:schemeClr val="bg2">
                        <a:lumMod val="90000"/>
                      </a:schemeClr>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lumMod val="90000"/>
                      </a:schemeClr>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lumMod val="90000"/>
                      </a:schemeClr>
                    </a:solidFill>
                  </a:tcPr>
                </a:tc>
                <a:extLst>
                  <a:ext uri="{0D108BD9-81ED-4DB2-BD59-A6C34878D82A}">
                    <a16:rowId xmlns:a16="http://schemas.microsoft.com/office/drawing/2014/main" val="10003"/>
                  </a:ext>
                </a:extLst>
              </a:tr>
              <a:tr h="532633">
                <a:tc>
                  <a:txBody>
                    <a:bodyPr/>
                    <a:lstStyle/>
                    <a:p>
                      <a:pPr algn="ctr"/>
                      <a:r>
                        <a:rPr lang="ru-RU" sz="2400" b="1" dirty="0"/>
                        <a:t>0</a:t>
                      </a:r>
                    </a:p>
                  </a:txBody>
                  <a:tcPr marL="94731" marR="94731" marT="47365" marB="47365" anchor="ctr"/>
                </a:tc>
                <a:tc>
                  <a:txBody>
                    <a:bodyPr/>
                    <a:lstStyle/>
                    <a:p>
                      <a:pPr algn="ctr"/>
                      <a:r>
                        <a:rPr lang="en-US" sz="2400" b="1" dirty="0"/>
                        <a:t>1</a:t>
                      </a:r>
                      <a:endParaRPr lang="ru-RU" sz="2400" b="1" dirty="0"/>
                    </a:p>
                  </a:txBody>
                  <a:tcPr marL="94731" marR="94731" marT="47365" marB="47365" anchor="ctr"/>
                </a:tc>
                <a:tc>
                  <a:txBody>
                    <a:bodyPr/>
                    <a:lstStyle/>
                    <a:p>
                      <a:pPr algn="ctr"/>
                      <a:r>
                        <a:rPr lang="ru-RU" sz="2400" b="1" dirty="0"/>
                        <a:t>1</a:t>
                      </a:r>
                    </a:p>
                  </a:txBody>
                  <a:tcPr marL="94731" marR="94731" marT="47365" marB="47365" anchor="ct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1" dirty="0"/>
                        <a:t>1</a:t>
                      </a:r>
                      <a:endParaRPr lang="ru-RU" sz="2400" b="1"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extLst>
                  <a:ext uri="{0D108BD9-81ED-4DB2-BD59-A6C34878D82A}">
                    <a16:rowId xmlns:a16="http://schemas.microsoft.com/office/drawing/2014/main" val="10004"/>
                  </a:ext>
                </a:extLst>
              </a:tr>
              <a:tr h="532633">
                <a:tc>
                  <a:txBody>
                    <a:bodyPr/>
                    <a:lstStyle/>
                    <a:p>
                      <a:pPr algn="ctr"/>
                      <a:r>
                        <a:rPr lang="ru-RU" sz="2400" b="1" dirty="0"/>
                        <a:t>1</a:t>
                      </a:r>
                    </a:p>
                  </a:txBody>
                  <a:tcPr marL="94731" marR="94731" marT="47365" marB="47365" anchor="ctr"/>
                </a:tc>
                <a:tc>
                  <a:txBody>
                    <a:bodyPr/>
                    <a:lstStyle/>
                    <a:p>
                      <a:pPr algn="ctr"/>
                      <a:r>
                        <a:rPr lang="en-US" sz="2400" b="1" dirty="0"/>
                        <a:t>0</a:t>
                      </a:r>
                      <a:endParaRPr lang="ru-RU" sz="2400" b="1" dirty="0"/>
                    </a:p>
                  </a:txBody>
                  <a:tcPr marL="94731" marR="94731" marT="47365" marB="47365" anchor="ctr"/>
                </a:tc>
                <a:tc>
                  <a:txBody>
                    <a:bodyPr/>
                    <a:lstStyle/>
                    <a:p>
                      <a:pPr algn="ctr"/>
                      <a:r>
                        <a:rPr lang="ru-RU" sz="2400" b="1" dirty="0"/>
                        <a:t>0</a:t>
                      </a:r>
                    </a:p>
                  </a:txBody>
                  <a:tcPr marL="94731" marR="94731" marT="47365" marB="47365" anchor="ct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1" dirty="0"/>
                        <a:t>1</a:t>
                      </a:r>
                      <a:endParaRPr lang="ru-RU" sz="2400" b="1"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extLst>
                  <a:ext uri="{0D108BD9-81ED-4DB2-BD59-A6C34878D82A}">
                    <a16:rowId xmlns:a16="http://schemas.microsoft.com/office/drawing/2014/main" val="10005"/>
                  </a:ext>
                </a:extLst>
              </a:tr>
              <a:tr h="532633">
                <a:tc>
                  <a:txBody>
                    <a:bodyPr/>
                    <a:lstStyle/>
                    <a:p>
                      <a:pPr algn="ctr"/>
                      <a:r>
                        <a:rPr lang="ru-RU" sz="2400" b="1" dirty="0"/>
                        <a:t>1</a:t>
                      </a:r>
                    </a:p>
                  </a:txBody>
                  <a:tcPr marL="94731" marR="94731" marT="47365" marB="47365" anchor="ctr"/>
                </a:tc>
                <a:tc>
                  <a:txBody>
                    <a:bodyPr/>
                    <a:lstStyle/>
                    <a:p>
                      <a:pPr algn="ctr"/>
                      <a:r>
                        <a:rPr lang="ru-RU" sz="2400" b="1" dirty="0"/>
                        <a:t>0</a:t>
                      </a:r>
                    </a:p>
                  </a:txBody>
                  <a:tcPr marL="94731" marR="94731" marT="47365" marB="47365" anchor="ctr"/>
                </a:tc>
                <a:tc>
                  <a:txBody>
                    <a:bodyPr/>
                    <a:lstStyle/>
                    <a:p>
                      <a:pPr algn="ctr"/>
                      <a:r>
                        <a:rPr lang="en-US" sz="2400" b="1" dirty="0"/>
                        <a:t>1</a:t>
                      </a:r>
                      <a:endParaRPr lang="ru-RU" sz="2400" b="1" dirty="0"/>
                    </a:p>
                  </a:txBody>
                  <a:tcPr marL="94731" marR="94731" marT="47365" marB="47365" anchor="ct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1" dirty="0"/>
                        <a:t>1</a:t>
                      </a:r>
                      <a:endParaRPr lang="ru-RU" sz="2400" b="1"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extLst>
                  <a:ext uri="{0D108BD9-81ED-4DB2-BD59-A6C34878D82A}">
                    <a16:rowId xmlns:a16="http://schemas.microsoft.com/office/drawing/2014/main" val="10006"/>
                  </a:ext>
                </a:extLst>
              </a:tr>
              <a:tr h="532633">
                <a:tc>
                  <a:txBody>
                    <a:bodyPr/>
                    <a:lstStyle/>
                    <a:p>
                      <a:pPr algn="ctr"/>
                      <a:r>
                        <a:rPr lang="en-US" sz="2400" b="1" dirty="0"/>
                        <a:t>1</a:t>
                      </a:r>
                      <a:endParaRPr lang="ru-RU" sz="2400" b="1" dirty="0"/>
                    </a:p>
                  </a:txBody>
                  <a:tcPr marL="94731" marR="94731" marT="47365" marB="47365" anchor="ctr"/>
                </a:tc>
                <a:tc>
                  <a:txBody>
                    <a:bodyPr/>
                    <a:lstStyle/>
                    <a:p>
                      <a:pPr algn="ctr"/>
                      <a:r>
                        <a:rPr lang="ru-RU" sz="2400" b="1" dirty="0"/>
                        <a:t>1</a:t>
                      </a:r>
                    </a:p>
                  </a:txBody>
                  <a:tcPr marL="94731" marR="94731" marT="47365" marB="47365" anchor="ctr"/>
                </a:tc>
                <a:tc>
                  <a:txBody>
                    <a:bodyPr/>
                    <a:lstStyle/>
                    <a:p>
                      <a:pPr algn="ctr"/>
                      <a:r>
                        <a:rPr lang="ru-RU" sz="2400" b="1" dirty="0"/>
                        <a:t>0</a:t>
                      </a:r>
                    </a:p>
                  </a:txBody>
                  <a:tcPr marL="94731" marR="94731" marT="47365" marB="47365" anchor="ct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1" dirty="0"/>
                        <a:t>1</a:t>
                      </a:r>
                      <a:endParaRPr lang="ru-RU" sz="2400" b="1"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extLst>
                  <a:ext uri="{0D108BD9-81ED-4DB2-BD59-A6C34878D82A}">
                    <a16:rowId xmlns:a16="http://schemas.microsoft.com/office/drawing/2014/main" val="10007"/>
                  </a:ext>
                </a:extLst>
              </a:tr>
              <a:tr h="532633">
                <a:tc>
                  <a:txBody>
                    <a:bodyPr/>
                    <a:lstStyle/>
                    <a:p>
                      <a:pPr algn="ctr"/>
                      <a:r>
                        <a:rPr lang="en-US" sz="2400" b="1" dirty="0"/>
                        <a:t>1</a:t>
                      </a:r>
                      <a:endParaRPr lang="ru-RU" sz="2400" b="1" dirty="0"/>
                    </a:p>
                  </a:txBody>
                  <a:tcPr marL="94731" marR="94731" marT="47365" marB="47365" anchor="ctr"/>
                </a:tc>
                <a:tc>
                  <a:txBody>
                    <a:bodyPr/>
                    <a:lstStyle/>
                    <a:p>
                      <a:pPr algn="ctr"/>
                      <a:r>
                        <a:rPr lang="en-US" sz="2400" b="1" dirty="0"/>
                        <a:t>1</a:t>
                      </a:r>
                      <a:endParaRPr lang="ru-RU" sz="2400" b="1" dirty="0"/>
                    </a:p>
                  </a:txBody>
                  <a:tcPr marL="94731" marR="94731" marT="47365" marB="47365" anchor="ctr"/>
                </a:tc>
                <a:tc>
                  <a:txBody>
                    <a:bodyPr/>
                    <a:lstStyle/>
                    <a:p>
                      <a:pPr algn="ctr"/>
                      <a:r>
                        <a:rPr lang="en-US" sz="2400" b="1" dirty="0"/>
                        <a:t>1</a:t>
                      </a:r>
                      <a:endParaRPr lang="ru-RU" sz="2400" b="1" dirty="0"/>
                    </a:p>
                  </a:txBody>
                  <a:tcPr marL="94731" marR="94731" marT="47365" marB="47365" anchor="ctr"/>
                </a:tc>
                <a:tc>
                  <a:txBody>
                    <a:bodyPr/>
                    <a:lstStyle/>
                    <a:p>
                      <a:pPr algn="ctr"/>
                      <a:r>
                        <a:rPr lang="en-US" sz="2400" b="1" dirty="0"/>
                        <a:t>1</a:t>
                      </a:r>
                      <a:endParaRPr lang="ru-RU" sz="2400" b="1"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t>0</a:t>
                      </a:r>
                      <a:endParaRPr lang="ru-RU" sz="2400" b="0" dirty="0"/>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tc>
                  <a:txBody>
                    <a:bodyPr/>
                    <a:lstStyle/>
                    <a:p>
                      <a:pPr algn="ctr"/>
                      <a:r>
                        <a:rPr lang="en-US" sz="2400" b="0" dirty="0">
                          <a:ln>
                            <a:noFill/>
                          </a:ln>
                          <a:solidFill>
                            <a:schemeClr val="tx1"/>
                          </a:solidFill>
                        </a:rPr>
                        <a:t>0</a:t>
                      </a:r>
                      <a:endParaRPr lang="ru-RU" sz="2400" b="0" dirty="0">
                        <a:ln>
                          <a:noFill/>
                        </a:ln>
                        <a:solidFill>
                          <a:schemeClr val="tx1"/>
                        </a:solidFill>
                      </a:endParaRPr>
                    </a:p>
                  </a:txBody>
                  <a:tcPr marL="94731" marR="94731" marT="47365" marB="47365" anchor="ctr">
                    <a:solidFill>
                      <a:schemeClr val="bg2"/>
                    </a:solidFill>
                  </a:tcPr>
                </a:tc>
                <a:extLst>
                  <a:ext uri="{0D108BD9-81ED-4DB2-BD59-A6C34878D82A}">
                    <a16:rowId xmlns:a16="http://schemas.microsoft.com/office/drawing/2014/main" val="10008"/>
                  </a:ext>
                </a:extLst>
              </a:tr>
            </a:tbl>
          </a:graphicData>
        </a:graphic>
      </p:graphicFrame>
      <p:grpSp>
        <p:nvGrpSpPr>
          <p:cNvPr id="36" name="Группа 35"/>
          <p:cNvGrpSpPr/>
          <p:nvPr/>
        </p:nvGrpSpPr>
        <p:grpSpPr>
          <a:xfrm>
            <a:off x="343821" y="1433450"/>
            <a:ext cx="2950016" cy="5047564"/>
            <a:chOff x="343821" y="1433450"/>
            <a:chExt cx="2950016" cy="5047564"/>
          </a:xfrm>
        </p:grpSpPr>
        <p:grpSp>
          <p:nvGrpSpPr>
            <p:cNvPr id="60" name="Группа 59"/>
            <p:cNvGrpSpPr/>
            <p:nvPr/>
          </p:nvGrpSpPr>
          <p:grpSpPr>
            <a:xfrm>
              <a:off x="713876" y="3035248"/>
              <a:ext cx="2579961" cy="646409"/>
              <a:chOff x="705854" y="1711780"/>
              <a:chExt cx="2579961" cy="646409"/>
            </a:xfrm>
          </p:grpSpPr>
          <p:grpSp>
            <p:nvGrpSpPr>
              <p:cNvPr id="61" name="Группа 60"/>
              <p:cNvGrpSpPr/>
              <p:nvPr/>
            </p:nvGrpSpPr>
            <p:grpSpPr>
              <a:xfrm>
                <a:off x="705854" y="1711780"/>
                <a:ext cx="2037346" cy="646409"/>
                <a:chOff x="705854" y="1711780"/>
                <a:chExt cx="2037346" cy="646409"/>
              </a:xfrm>
            </p:grpSpPr>
            <p:grpSp>
              <p:nvGrpSpPr>
                <p:cNvPr id="63" name="Группа 62"/>
                <p:cNvGrpSpPr/>
                <p:nvPr/>
              </p:nvGrpSpPr>
              <p:grpSpPr>
                <a:xfrm>
                  <a:off x="705854" y="1711780"/>
                  <a:ext cx="2037346" cy="646409"/>
                  <a:chOff x="705854" y="1711780"/>
                  <a:chExt cx="2037346" cy="646409"/>
                </a:xfrm>
              </p:grpSpPr>
              <p:grpSp>
                <p:nvGrpSpPr>
                  <p:cNvPr id="66" name="Группа 65"/>
                  <p:cNvGrpSpPr/>
                  <p:nvPr/>
                </p:nvGrpSpPr>
                <p:grpSpPr>
                  <a:xfrm>
                    <a:off x="1010653" y="1711780"/>
                    <a:ext cx="1732547" cy="646409"/>
                    <a:chOff x="1948593" y="1748589"/>
                    <a:chExt cx="3386914" cy="1223925"/>
                  </a:xfrm>
                </p:grpSpPr>
                <p:sp>
                  <p:nvSpPr>
                    <p:cNvPr id="68" name="Задержка 67"/>
                    <p:cNvSpPr/>
                    <p:nvPr/>
                  </p:nvSpPr>
                  <p:spPr>
                    <a:xfrm>
                      <a:off x="3416969" y="1748589"/>
                      <a:ext cx="1106905" cy="1223925"/>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2000" dirty="0">
                        <a:solidFill>
                          <a:srgbClr val="6F6F74"/>
                        </a:solidFill>
                      </a:endParaRPr>
                    </a:p>
                  </p:txBody>
                </p:sp>
                <p:cxnSp>
                  <p:nvCxnSpPr>
                    <p:cNvPr id="69" name="Прямая соединительная линия 68"/>
                    <p:cNvCxnSpPr/>
                    <p:nvPr/>
                  </p:nvCxnSpPr>
                  <p:spPr>
                    <a:xfrm flipH="1">
                      <a:off x="2544439" y="2003552"/>
                      <a:ext cx="872531" cy="0"/>
                    </a:xfrm>
                    <a:prstGeom prst="line">
                      <a:avLst/>
                    </a:prstGeom>
                    <a:ln w="53975">
                      <a:tailEnd type="oval" w="med" len="med"/>
                    </a:ln>
                  </p:spPr>
                  <p:style>
                    <a:lnRef idx="1">
                      <a:schemeClr val="accent1"/>
                    </a:lnRef>
                    <a:fillRef idx="0">
                      <a:schemeClr val="accent1"/>
                    </a:fillRef>
                    <a:effectRef idx="0">
                      <a:schemeClr val="accent1"/>
                    </a:effectRef>
                    <a:fontRef idx="minor">
                      <a:schemeClr val="tx1"/>
                    </a:fontRef>
                  </p:style>
                </p:cxnSp>
                <p:cxnSp>
                  <p:nvCxnSpPr>
                    <p:cNvPr id="70" name="Прямая соединительная линия 69"/>
                    <p:cNvCxnSpPr/>
                    <p:nvPr/>
                  </p:nvCxnSpPr>
                  <p:spPr>
                    <a:xfrm flipH="1">
                      <a:off x="1948593" y="2350693"/>
                      <a:ext cx="1468380" cy="0"/>
                    </a:xfrm>
                    <a:prstGeom prst="line">
                      <a:avLst/>
                    </a:prstGeom>
                    <a:ln w="53975">
                      <a:tailEnd type="oval" w="med" len="med"/>
                    </a:ln>
                  </p:spPr>
                  <p:style>
                    <a:lnRef idx="1">
                      <a:schemeClr val="accent1"/>
                    </a:lnRef>
                    <a:fillRef idx="0">
                      <a:schemeClr val="accent1"/>
                    </a:fillRef>
                    <a:effectRef idx="0">
                      <a:schemeClr val="accent1"/>
                    </a:effectRef>
                    <a:fontRef idx="minor">
                      <a:schemeClr val="tx1"/>
                    </a:fontRef>
                  </p:style>
                </p:cxnSp>
                <p:cxnSp>
                  <p:nvCxnSpPr>
                    <p:cNvPr id="71" name="Прямая соединительная линия 70"/>
                    <p:cNvCxnSpPr/>
                    <p:nvPr/>
                  </p:nvCxnSpPr>
                  <p:spPr>
                    <a:xfrm flipH="1">
                      <a:off x="4557414" y="2330703"/>
                      <a:ext cx="778093" cy="0"/>
                    </a:xfrm>
                    <a:prstGeom prst="line">
                      <a:avLst/>
                    </a:prstGeom>
                    <a:ln w="53975">
                      <a:headEnd type="oval" w="sm" len="sm"/>
                      <a:tailEnd type="none" w="sm" len="sm"/>
                    </a:ln>
                  </p:spPr>
                  <p:style>
                    <a:lnRef idx="1">
                      <a:schemeClr val="accent1"/>
                    </a:lnRef>
                    <a:fillRef idx="0">
                      <a:schemeClr val="accent1"/>
                    </a:fillRef>
                    <a:effectRef idx="0">
                      <a:schemeClr val="accent1"/>
                    </a:effectRef>
                    <a:fontRef idx="minor">
                      <a:schemeClr val="tx1"/>
                    </a:fontRef>
                  </p:style>
                </p:cxnSp>
              </p:grpSp>
              <p:cxnSp>
                <p:nvCxnSpPr>
                  <p:cNvPr id="67" name="Прямая соединительная линия 66"/>
                  <p:cNvCxnSpPr/>
                  <p:nvPr/>
                </p:nvCxnSpPr>
                <p:spPr>
                  <a:xfrm flipH="1">
                    <a:off x="705854" y="2230304"/>
                    <a:ext cx="1031876" cy="0"/>
                  </a:xfrm>
                  <a:prstGeom prst="line">
                    <a:avLst/>
                  </a:prstGeom>
                  <a:ln w="53975">
                    <a:headEnd w="lg" len="lg"/>
                    <a:tailEnd type="oval" w="med" len="med"/>
                  </a:ln>
                </p:spPr>
                <p:style>
                  <a:lnRef idx="1">
                    <a:schemeClr val="accent1"/>
                  </a:lnRef>
                  <a:fillRef idx="0">
                    <a:schemeClr val="accent1"/>
                  </a:fillRef>
                  <a:effectRef idx="0">
                    <a:schemeClr val="accent1"/>
                  </a:effectRef>
                  <a:fontRef idx="minor">
                    <a:schemeClr val="tx1"/>
                  </a:fontRef>
                </p:style>
              </p:cxnSp>
            </p:grpSp>
            <p:sp>
              <p:nvSpPr>
                <p:cNvPr id="65" name="Овал 64"/>
                <p:cNvSpPr/>
                <p:nvPr/>
              </p:nvSpPr>
              <p:spPr>
                <a:xfrm>
                  <a:off x="1709105" y="2185273"/>
                  <a:ext cx="106681" cy="100130"/>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sp>
            <p:nvSpPr>
              <p:cNvPr id="62" name="Название 1"/>
              <p:cNvSpPr txBox="1">
                <a:spLocks/>
              </p:cNvSpPr>
              <p:nvPr/>
            </p:nvSpPr>
            <p:spPr>
              <a:xfrm>
                <a:off x="2710030" y="1874608"/>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7030A0"/>
                    </a:solidFill>
                  </a:rPr>
                  <a:t>S</a:t>
                </a:r>
                <a:r>
                  <a:rPr lang="en-US" sz="2000" b="1" baseline="-25000" dirty="0">
                    <a:solidFill>
                      <a:srgbClr val="7030A0"/>
                    </a:solidFill>
                  </a:rPr>
                  <a:t> 2</a:t>
                </a:r>
              </a:p>
            </p:txBody>
          </p:sp>
        </p:grpSp>
        <p:grpSp>
          <p:nvGrpSpPr>
            <p:cNvPr id="33" name="Группа 32"/>
            <p:cNvGrpSpPr/>
            <p:nvPr/>
          </p:nvGrpSpPr>
          <p:grpSpPr>
            <a:xfrm>
              <a:off x="343821" y="1433450"/>
              <a:ext cx="2941996" cy="5047564"/>
              <a:chOff x="343821" y="1433450"/>
              <a:chExt cx="2941996" cy="5047564"/>
            </a:xfrm>
          </p:grpSpPr>
          <p:cxnSp>
            <p:nvCxnSpPr>
              <p:cNvPr id="11" name="Прямая соединительная линия 10"/>
              <p:cNvCxnSpPr/>
              <p:nvPr/>
            </p:nvCxnSpPr>
            <p:spPr>
              <a:xfrm>
                <a:off x="705854" y="1796716"/>
                <a:ext cx="0" cy="4684296"/>
              </a:xfrm>
              <a:prstGeom prst="line">
                <a:avLst/>
              </a:prstGeom>
              <a:ln w="53975">
                <a:headEnd type="oval" w="sm" len="sm"/>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1002632" y="1796716"/>
                <a:ext cx="0" cy="4676276"/>
              </a:xfrm>
              <a:prstGeom prst="line">
                <a:avLst/>
              </a:prstGeom>
              <a:ln w="53975">
                <a:headEnd type="oval" w="sm" len="sm"/>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p:cNvCxnSpPr/>
              <p:nvPr/>
            </p:nvCxnSpPr>
            <p:spPr>
              <a:xfrm>
                <a:off x="1315452" y="1796716"/>
                <a:ext cx="0" cy="4684298"/>
              </a:xfrm>
              <a:prstGeom prst="line">
                <a:avLst/>
              </a:prstGeom>
              <a:ln w="53975">
                <a:headEnd type="oval" w="sm" len="sm"/>
              </a:ln>
            </p:spPr>
            <p:style>
              <a:lnRef idx="1">
                <a:schemeClr val="accent1"/>
              </a:lnRef>
              <a:fillRef idx="0">
                <a:schemeClr val="accent1"/>
              </a:fillRef>
              <a:effectRef idx="0">
                <a:schemeClr val="accent1"/>
              </a:effectRef>
              <a:fontRef idx="minor">
                <a:schemeClr val="tx1"/>
              </a:fontRef>
            </p:style>
          </p:cxnSp>
          <p:grpSp>
            <p:nvGrpSpPr>
              <p:cNvPr id="28" name="Группа 27"/>
              <p:cNvGrpSpPr/>
              <p:nvPr/>
            </p:nvGrpSpPr>
            <p:grpSpPr>
              <a:xfrm>
                <a:off x="705854" y="2016578"/>
                <a:ext cx="2579961" cy="646409"/>
                <a:chOff x="705854" y="1711780"/>
                <a:chExt cx="2579961" cy="646409"/>
              </a:xfrm>
            </p:grpSpPr>
            <p:grpSp>
              <p:nvGrpSpPr>
                <p:cNvPr id="8" name="Группа 7"/>
                <p:cNvGrpSpPr/>
                <p:nvPr/>
              </p:nvGrpSpPr>
              <p:grpSpPr>
                <a:xfrm>
                  <a:off x="705854" y="1711780"/>
                  <a:ext cx="2037346" cy="646409"/>
                  <a:chOff x="705854" y="1711780"/>
                  <a:chExt cx="2037346" cy="646409"/>
                </a:xfrm>
              </p:grpSpPr>
              <p:grpSp>
                <p:nvGrpSpPr>
                  <p:cNvPr id="19" name="Группа 18"/>
                  <p:cNvGrpSpPr/>
                  <p:nvPr/>
                </p:nvGrpSpPr>
                <p:grpSpPr>
                  <a:xfrm>
                    <a:off x="1010653" y="1711780"/>
                    <a:ext cx="1732547" cy="646409"/>
                    <a:chOff x="1948593" y="1748589"/>
                    <a:chExt cx="3386914" cy="1223925"/>
                  </a:xfrm>
                </p:grpSpPr>
                <p:sp>
                  <p:nvSpPr>
                    <p:cNvPr id="22" name="Задержка 21"/>
                    <p:cNvSpPr/>
                    <p:nvPr/>
                  </p:nvSpPr>
                  <p:spPr>
                    <a:xfrm>
                      <a:off x="3416969" y="1748589"/>
                      <a:ext cx="1106905" cy="1223925"/>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2000" dirty="0">
                        <a:solidFill>
                          <a:srgbClr val="6F6F74"/>
                        </a:solidFill>
                      </a:endParaRPr>
                    </a:p>
                  </p:txBody>
                </p:sp>
                <p:cxnSp>
                  <p:nvCxnSpPr>
                    <p:cNvPr id="23" name="Прямая соединительная линия 22"/>
                    <p:cNvCxnSpPr/>
                    <p:nvPr/>
                  </p:nvCxnSpPr>
                  <p:spPr>
                    <a:xfrm flipH="1">
                      <a:off x="2544439" y="2003552"/>
                      <a:ext cx="872531" cy="0"/>
                    </a:xfrm>
                    <a:prstGeom prst="line">
                      <a:avLst/>
                    </a:prstGeom>
                    <a:ln w="53975">
                      <a:tailEnd type="oval" w="med" len="med"/>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H="1">
                      <a:off x="1948593" y="2350693"/>
                      <a:ext cx="1468380" cy="0"/>
                    </a:xfrm>
                    <a:prstGeom prst="line">
                      <a:avLst/>
                    </a:prstGeom>
                    <a:ln w="53975">
                      <a:tailEnd type="oval" w="med" len="med"/>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H="1">
                      <a:off x="4557414" y="2330703"/>
                      <a:ext cx="778093" cy="0"/>
                    </a:xfrm>
                    <a:prstGeom prst="line">
                      <a:avLst/>
                    </a:prstGeom>
                    <a:ln w="53975">
                      <a:headEnd type="oval" w="sm" len="sm"/>
                      <a:tailEnd type="none" w="sm" len="sm"/>
                    </a:ln>
                  </p:spPr>
                  <p:style>
                    <a:lnRef idx="1">
                      <a:schemeClr val="accent1"/>
                    </a:lnRef>
                    <a:fillRef idx="0">
                      <a:schemeClr val="accent1"/>
                    </a:fillRef>
                    <a:effectRef idx="0">
                      <a:schemeClr val="accent1"/>
                    </a:effectRef>
                    <a:fontRef idx="minor">
                      <a:schemeClr val="tx1"/>
                    </a:fontRef>
                  </p:style>
                </p:cxnSp>
              </p:grpSp>
              <p:cxnSp>
                <p:nvCxnSpPr>
                  <p:cNvPr id="30" name="Прямая соединительная линия 29"/>
                  <p:cNvCxnSpPr/>
                  <p:nvPr/>
                </p:nvCxnSpPr>
                <p:spPr>
                  <a:xfrm flipH="1">
                    <a:off x="705854" y="2230304"/>
                    <a:ext cx="1031876" cy="0"/>
                  </a:xfrm>
                  <a:prstGeom prst="line">
                    <a:avLst/>
                  </a:prstGeom>
                  <a:ln w="53975">
                    <a:headEnd w="lg" len="lg"/>
                    <a:tailEnd type="oval" w="med" len="med"/>
                  </a:ln>
                </p:spPr>
                <p:style>
                  <a:lnRef idx="1">
                    <a:schemeClr val="accent1"/>
                  </a:lnRef>
                  <a:fillRef idx="0">
                    <a:schemeClr val="accent1"/>
                  </a:fillRef>
                  <a:effectRef idx="0">
                    <a:schemeClr val="accent1"/>
                  </a:effectRef>
                  <a:fontRef idx="minor">
                    <a:schemeClr val="tx1"/>
                  </a:fontRef>
                </p:style>
              </p:cxnSp>
            </p:grpSp>
            <p:sp>
              <p:nvSpPr>
                <p:cNvPr id="58" name="Название 1"/>
                <p:cNvSpPr txBox="1">
                  <a:spLocks/>
                </p:cNvSpPr>
                <p:nvPr/>
              </p:nvSpPr>
              <p:spPr>
                <a:xfrm>
                  <a:off x="2710030" y="1874608"/>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7030A0"/>
                      </a:solidFill>
                    </a:rPr>
                    <a:t>S</a:t>
                  </a:r>
                  <a:r>
                    <a:rPr lang="en-US" sz="2000" b="1" baseline="-25000" dirty="0">
                      <a:solidFill>
                        <a:srgbClr val="7030A0"/>
                      </a:solidFill>
                    </a:rPr>
                    <a:t> 1</a:t>
                  </a:r>
                </a:p>
              </p:txBody>
            </p:sp>
          </p:grpSp>
          <p:grpSp>
            <p:nvGrpSpPr>
              <p:cNvPr id="73" name="Группа 72"/>
              <p:cNvGrpSpPr/>
              <p:nvPr/>
            </p:nvGrpSpPr>
            <p:grpSpPr>
              <a:xfrm>
                <a:off x="705856" y="4037874"/>
                <a:ext cx="2579961" cy="646409"/>
                <a:chOff x="705854" y="1711780"/>
                <a:chExt cx="2579961" cy="646409"/>
              </a:xfrm>
            </p:grpSpPr>
            <p:grpSp>
              <p:nvGrpSpPr>
                <p:cNvPr id="78" name="Группа 77"/>
                <p:cNvGrpSpPr/>
                <p:nvPr/>
              </p:nvGrpSpPr>
              <p:grpSpPr>
                <a:xfrm>
                  <a:off x="705854" y="1711780"/>
                  <a:ext cx="2037346" cy="646409"/>
                  <a:chOff x="705854" y="1711780"/>
                  <a:chExt cx="2037346" cy="646409"/>
                </a:xfrm>
              </p:grpSpPr>
              <p:grpSp>
                <p:nvGrpSpPr>
                  <p:cNvPr id="80" name="Группа 79"/>
                  <p:cNvGrpSpPr/>
                  <p:nvPr/>
                </p:nvGrpSpPr>
                <p:grpSpPr>
                  <a:xfrm>
                    <a:off x="705854" y="1711780"/>
                    <a:ext cx="2037346" cy="646409"/>
                    <a:chOff x="705854" y="1711780"/>
                    <a:chExt cx="2037346" cy="646409"/>
                  </a:xfrm>
                </p:grpSpPr>
                <p:grpSp>
                  <p:nvGrpSpPr>
                    <p:cNvPr id="87" name="Группа 86"/>
                    <p:cNvGrpSpPr/>
                    <p:nvPr/>
                  </p:nvGrpSpPr>
                  <p:grpSpPr>
                    <a:xfrm>
                      <a:off x="1010653" y="1711780"/>
                      <a:ext cx="1732547" cy="646409"/>
                      <a:chOff x="1948593" y="1748589"/>
                      <a:chExt cx="3386914" cy="1223925"/>
                    </a:xfrm>
                  </p:grpSpPr>
                  <p:sp>
                    <p:nvSpPr>
                      <p:cNvPr id="89" name="Задержка 88"/>
                      <p:cNvSpPr/>
                      <p:nvPr/>
                    </p:nvSpPr>
                    <p:spPr>
                      <a:xfrm>
                        <a:off x="3416969" y="1748589"/>
                        <a:ext cx="1106905" cy="1223925"/>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2000" dirty="0">
                          <a:solidFill>
                            <a:srgbClr val="6F6F74"/>
                          </a:solidFill>
                        </a:endParaRPr>
                      </a:p>
                    </p:txBody>
                  </p:sp>
                  <p:cxnSp>
                    <p:nvCxnSpPr>
                      <p:cNvPr id="90" name="Прямая соединительная линия 89"/>
                      <p:cNvCxnSpPr/>
                      <p:nvPr/>
                    </p:nvCxnSpPr>
                    <p:spPr>
                      <a:xfrm flipH="1">
                        <a:off x="2544439" y="2003552"/>
                        <a:ext cx="872531" cy="0"/>
                      </a:xfrm>
                      <a:prstGeom prst="line">
                        <a:avLst/>
                      </a:prstGeom>
                      <a:ln w="53975">
                        <a:tailEnd type="oval" w="med" len="med"/>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p:nvPr/>
                    </p:nvCxnSpPr>
                    <p:spPr>
                      <a:xfrm flipH="1">
                        <a:off x="1948593" y="2350693"/>
                        <a:ext cx="1468380" cy="0"/>
                      </a:xfrm>
                      <a:prstGeom prst="line">
                        <a:avLst/>
                      </a:prstGeom>
                      <a:ln w="53975">
                        <a:tailEnd type="oval" w="med" len="med"/>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p:cNvCxnSpPr/>
                      <p:nvPr/>
                    </p:nvCxnSpPr>
                    <p:spPr>
                      <a:xfrm flipH="1">
                        <a:off x="4557414" y="2330703"/>
                        <a:ext cx="778093" cy="0"/>
                      </a:xfrm>
                      <a:prstGeom prst="line">
                        <a:avLst/>
                      </a:prstGeom>
                      <a:ln w="53975">
                        <a:headEnd type="oval" w="sm" len="sm"/>
                        <a:tailEnd type="none" w="sm" len="sm"/>
                      </a:ln>
                    </p:spPr>
                    <p:style>
                      <a:lnRef idx="1">
                        <a:schemeClr val="accent1"/>
                      </a:lnRef>
                      <a:fillRef idx="0">
                        <a:schemeClr val="accent1"/>
                      </a:fillRef>
                      <a:effectRef idx="0">
                        <a:schemeClr val="accent1"/>
                      </a:effectRef>
                      <a:fontRef idx="minor">
                        <a:schemeClr val="tx1"/>
                      </a:fontRef>
                    </p:style>
                  </p:cxnSp>
                </p:grpSp>
                <p:cxnSp>
                  <p:nvCxnSpPr>
                    <p:cNvPr id="88" name="Прямая соединительная линия 87"/>
                    <p:cNvCxnSpPr/>
                    <p:nvPr/>
                  </p:nvCxnSpPr>
                  <p:spPr>
                    <a:xfrm flipH="1">
                      <a:off x="705854" y="2230304"/>
                      <a:ext cx="1031876" cy="0"/>
                    </a:xfrm>
                    <a:prstGeom prst="line">
                      <a:avLst/>
                    </a:prstGeom>
                    <a:ln w="53975">
                      <a:headEnd w="lg" len="lg"/>
                      <a:tailEnd type="oval" w="med" len="med"/>
                    </a:ln>
                  </p:spPr>
                  <p:style>
                    <a:lnRef idx="1">
                      <a:schemeClr val="accent1"/>
                    </a:lnRef>
                    <a:fillRef idx="0">
                      <a:schemeClr val="accent1"/>
                    </a:fillRef>
                    <a:effectRef idx="0">
                      <a:schemeClr val="accent1"/>
                    </a:effectRef>
                    <a:fontRef idx="minor">
                      <a:schemeClr val="tx1"/>
                    </a:fontRef>
                  </p:style>
                </p:cxnSp>
              </p:grpSp>
              <p:sp>
                <p:nvSpPr>
                  <p:cNvPr id="81" name="Овал 80"/>
                  <p:cNvSpPr/>
                  <p:nvPr/>
                </p:nvSpPr>
                <p:spPr>
                  <a:xfrm>
                    <a:off x="1717125" y="1984747"/>
                    <a:ext cx="106681" cy="100130"/>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sp>
              <p:nvSpPr>
                <p:cNvPr id="79" name="Название 1"/>
                <p:cNvSpPr txBox="1">
                  <a:spLocks/>
                </p:cNvSpPr>
                <p:nvPr/>
              </p:nvSpPr>
              <p:spPr>
                <a:xfrm>
                  <a:off x="2710030" y="1874608"/>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7030A0"/>
                      </a:solidFill>
                    </a:rPr>
                    <a:t>S</a:t>
                  </a:r>
                  <a:r>
                    <a:rPr lang="en-US" sz="2000" b="1" baseline="-25000" dirty="0">
                      <a:solidFill>
                        <a:srgbClr val="7030A0"/>
                      </a:solidFill>
                    </a:rPr>
                    <a:t> 3</a:t>
                  </a:r>
                </a:p>
              </p:txBody>
            </p:sp>
          </p:grpSp>
          <p:grpSp>
            <p:nvGrpSpPr>
              <p:cNvPr id="112" name="Группа 111"/>
              <p:cNvGrpSpPr/>
              <p:nvPr/>
            </p:nvGrpSpPr>
            <p:grpSpPr>
              <a:xfrm>
                <a:off x="705854" y="5636650"/>
                <a:ext cx="2579961" cy="646409"/>
                <a:chOff x="705854" y="1711780"/>
                <a:chExt cx="2579961" cy="646409"/>
              </a:xfrm>
            </p:grpSpPr>
            <p:grpSp>
              <p:nvGrpSpPr>
                <p:cNvPr id="113" name="Группа 112"/>
                <p:cNvGrpSpPr/>
                <p:nvPr/>
              </p:nvGrpSpPr>
              <p:grpSpPr>
                <a:xfrm>
                  <a:off x="705854" y="1711780"/>
                  <a:ext cx="2037346" cy="646409"/>
                  <a:chOff x="705854" y="1711780"/>
                  <a:chExt cx="2037346" cy="646409"/>
                </a:xfrm>
              </p:grpSpPr>
              <p:grpSp>
                <p:nvGrpSpPr>
                  <p:cNvPr id="115" name="Группа 114"/>
                  <p:cNvGrpSpPr/>
                  <p:nvPr/>
                </p:nvGrpSpPr>
                <p:grpSpPr>
                  <a:xfrm>
                    <a:off x="705854" y="1711780"/>
                    <a:ext cx="2037346" cy="646409"/>
                    <a:chOff x="705854" y="1711780"/>
                    <a:chExt cx="2037346" cy="646409"/>
                  </a:xfrm>
                </p:grpSpPr>
                <p:grpSp>
                  <p:nvGrpSpPr>
                    <p:cNvPr id="118" name="Группа 117"/>
                    <p:cNvGrpSpPr/>
                    <p:nvPr/>
                  </p:nvGrpSpPr>
                  <p:grpSpPr>
                    <a:xfrm>
                      <a:off x="1010653" y="1711780"/>
                      <a:ext cx="1732547" cy="646409"/>
                      <a:chOff x="1948593" y="1748589"/>
                      <a:chExt cx="3386914" cy="1223925"/>
                    </a:xfrm>
                  </p:grpSpPr>
                  <p:sp>
                    <p:nvSpPr>
                      <p:cNvPr id="120" name="Задержка 119"/>
                      <p:cNvSpPr/>
                      <p:nvPr/>
                    </p:nvSpPr>
                    <p:spPr>
                      <a:xfrm>
                        <a:off x="3416969" y="1748589"/>
                        <a:ext cx="1106905" cy="1223925"/>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2000" dirty="0">
                          <a:solidFill>
                            <a:srgbClr val="6F6F74"/>
                          </a:solidFill>
                        </a:endParaRPr>
                      </a:p>
                    </p:txBody>
                  </p:sp>
                  <p:cxnSp>
                    <p:nvCxnSpPr>
                      <p:cNvPr id="121" name="Прямая соединительная линия 120"/>
                      <p:cNvCxnSpPr/>
                      <p:nvPr/>
                    </p:nvCxnSpPr>
                    <p:spPr>
                      <a:xfrm flipH="1">
                        <a:off x="2544439" y="2003552"/>
                        <a:ext cx="872531" cy="0"/>
                      </a:xfrm>
                      <a:prstGeom prst="line">
                        <a:avLst/>
                      </a:prstGeom>
                      <a:ln w="53975">
                        <a:tailEnd type="oval" w="med" len="med"/>
                      </a:ln>
                    </p:spPr>
                    <p:style>
                      <a:lnRef idx="1">
                        <a:schemeClr val="accent1"/>
                      </a:lnRef>
                      <a:fillRef idx="0">
                        <a:schemeClr val="accent1"/>
                      </a:fillRef>
                      <a:effectRef idx="0">
                        <a:schemeClr val="accent1"/>
                      </a:effectRef>
                      <a:fontRef idx="minor">
                        <a:schemeClr val="tx1"/>
                      </a:fontRef>
                    </p:style>
                  </p:cxnSp>
                  <p:cxnSp>
                    <p:nvCxnSpPr>
                      <p:cNvPr id="122" name="Прямая соединительная линия 121"/>
                      <p:cNvCxnSpPr/>
                      <p:nvPr/>
                    </p:nvCxnSpPr>
                    <p:spPr>
                      <a:xfrm flipH="1">
                        <a:off x="1948593" y="2350693"/>
                        <a:ext cx="1468380" cy="0"/>
                      </a:xfrm>
                      <a:prstGeom prst="line">
                        <a:avLst/>
                      </a:prstGeom>
                      <a:ln w="53975">
                        <a:tailEnd type="oval" w="med" len="med"/>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a:xfrm flipH="1">
                        <a:off x="4557414" y="2330703"/>
                        <a:ext cx="778093" cy="0"/>
                      </a:xfrm>
                      <a:prstGeom prst="line">
                        <a:avLst/>
                      </a:prstGeom>
                      <a:ln w="53975">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125" name="Овал 124"/>
                      <p:cNvSpPr/>
                      <p:nvPr/>
                    </p:nvSpPr>
                    <p:spPr>
                      <a:xfrm>
                        <a:off x="3313976" y="1916125"/>
                        <a:ext cx="208548" cy="189588"/>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cxnSp>
                  <p:nvCxnSpPr>
                    <p:cNvPr id="119" name="Прямая соединительная линия 118"/>
                    <p:cNvCxnSpPr/>
                    <p:nvPr/>
                  </p:nvCxnSpPr>
                  <p:spPr>
                    <a:xfrm flipH="1">
                      <a:off x="705854" y="2230304"/>
                      <a:ext cx="1031876" cy="0"/>
                    </a:xfrm>
                    <a:prstGeom prst="line">
                      <a:avLst/>
                    </a:prstGeom>
                    <a:ln w="53975">
                      <a:headEnd w="lg" len="lg"/>
                      <a:tailEnd type="oval" w="med" len="med"/>
                    </a:ln>
                  </p:spPr>
                  <p:style>
                    <a:lnRef idx="1">
                      <a:schemeClr val="accent1"/>
                    </a:lnRef>
                    <a:fillRef idx="0">
                      <a:schemeClr val="accent1"/>
                    </a:fillRef>
                    <a:effectRef idx="0">
                      <a:schemeClr val="accent1"/>
                    </a:effectRef>
                    <a:fontRef idx="minor">
                      <a:schemeClr val="tx1"/>
                    </a:fontRef>
                  </p:style>
                </p:cxnSp>
              </p:grpSp>
              <p:sp>
                <p:nvSpPr>
                  <p:cNvPr id="117" name="Овал 116"/>
                  <p:cNvSpPr/>
                  <p:nvPr/>
                </p:nvSpPr>
                <p:spPr>
                  <a:xfrm>
                    <a:off x="1713954" y="2185273"/>
                    <a:ext cx="96983" cy="100130"/>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sp>
              <p:nvSpPr>
                <p:cNvPr id="114" name="Название 1"/>
                <p:cNvSpPr txBox="1">
                  <a:spLocks/>
                </p:cNvSpPr>
                <p:nvPr/>
              </p:nvSpPr>
              <p:spPr>
                <a:xfrm>
                  <a:off x="2710030" y="1874608"/>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7030A0"/>
                      </a:solidFill>
                    </a:rPr>
                    <a:t>S</a:t>
                  </a:r>
                  <a:r>
                    <a:rPr lang="en-US" sz="2000" b="1" baseline="-25000" dirty="0">
                      <a:solidFill>
                        <a:srgbClr val="7030A0"/>
                      </a:solidFill>
                    </a:rPr>
                    <a:t> 8</a:t>
                  </a:r>
                </a:p>
              </p:txBody>
            </p:sp>
          </p:grpSp>
          <p:sp>
            <p:nvSpPr>
              <p:cNvPr id="126" name="Название 1"/>
              <p:cNvSpPr txBox="1">
                <a:spLocks/>
              </p:cNvSpPr>
              <p:nvPr/>
            </p:nvSpPr>
            <p:spPr>
              <a:xfrm rot="5400000">
                <a:off x="1860880" y="4972207"/>
                <a:ext cx="625644" cy="38686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4400" b="1" dirty="0">
                    <a:solidFill>
                      <a:srgbClr val="6F6F74"/>
                    </a:solidFill>
                  </a:rPr>
                  <a:t>…</a:t>
                </a:r>
                <a:endParaRPr lang="en-US" sz="4400" b="1" baseline="-25000" dirty="0">
                  <a:solidFill>
                    <a:srgbClr val="6F6F74"/>
                  </a:solidFill>
                </a:endParaRPr>
              </a:p>
            </p:txBody>
          </p:sp>
          <p:sp>
            <p:nvSpPr>
              <p:cNvPr id="127" name="Название 1"/>
              <p:cNvSpPr txBox="1">
                <a:spLocks/>
              </p:cNvSpPr>
              <p:nvPr/>
            </p:nvSpPr>
            <p:spPr>
              <a:xfrm>
                <a:off x="343821" y="1433450"/>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7030A0"/>
                    </a:solidFill>
                  </a:rPr>
                  <a:t>A</a:t>
                </a:r>
                <a:r>
                  <a:rPr lang="en-US" sz="2000" b="1" baseline="-25000" dirty="0">
                    <a:solidFill>
                      <a:srgbClr val="7030A0"/>
                    </a:solidFill>
                  </a:rPr>
                  <a:t> 1</a:t>
                </a:r>
              </a:p>
            </p:txBody>
          </p:sp>
          <p:sp>
            <p:nvSpPr>
              <p:cNvPr id="128" name="Название 1"/>
              <p:cNvSpPr txBox="1">
                <a:spLocks/>
              </p:cNvSpPr>
              <p:nvPr/>
            </p:nvSpPr>
            <p:spPr>
              <a:xfrm>
                <a:off x="736851" y="1441472"/>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7030A0"/>
                    </a:solidFill>
                  </a:rPr>
                  <a:t>A</a:t>
                </a:r>
                <a:r>
                  <a:rPr lang="en-US" sz="2000" b="1" baseline="-25000" dirty="0">
                    <a:solidFill>
                      <a:srgbClr val="7030A0"/>
                    </a:solidFill>
                  </a:rPr>
                  <a:t> 2</a:t>
                </a:r>
              </a:p>
            </p:txBody>
          </p:sp>
          <p:sp>
            <p:nvSpPr>
              <p:cNvPr id="129" name="Название 1"/>
              <p:cNvSpPr txBox="1">
                <a:spLocks/>
              </p:cNvSpPr>
              <p:nvPr/>
            </p:nvSpPr>
            <p:spPr>
              <a:xfrm>
                <a:off x="1129881" y="1449494"/>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7030A0"/>
                    </a:solidFill>
                  </a:rPr>
                  <a:t>A</a:t>
                </a:r>
                <a:r>
                  <a:rPr lang="en-US" sz="2000" b="1" baseline="-25000" dirty="0">
                    <a:solidFill>
                      <a:srgbClr val="7030A0"/>
                    </a:solidFill>
                  </a:rPr>
                  <a:t> 3</a:t>
                </a:r>
              </a:p>
            </p:txBody>
          </p:sp>
          <p:sp>
            <p:nvSpPr>
              <p:cNvPr id="131" name="Овал 130"/>
              <p:cNvSpPr/>
              <p:nvPr/>
            </p:nvSpPr>
            <p:spPr>
              <a:xfrm>
                <a:off x="1701085" y="5909619"/>
                <a:ext cx="106681" cy="100130"/>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a:p>
            </p:txBody>
          </p:sp>
        </p:grpSp>
      </p:grpSp>
    </p:spTree>
    <p:extLst>
      <p:ext uri="{BB962C8B-B14F-4D97-AF65-F5344CB8AC3E}">
        <p14:creationId xmlns:p14="http://schemas.microsoft.com/office/powerpoint/2010/main" val="858295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Статус результата</a:t>
            </a:r>
          </a:p>
        </p:txBody>
      </p:sp>
      <p:grpSp>
        <p:nvGrpSpPr>
          <p:cNvPr id="3" name="Группа 2"/>
          <p:cNvGrpSpPr/>
          <p:nvPr/>
        </p:nvGrpSpPr>
        <p:grpSpPr>
          <a:xfrm>
            <a:off x="762513" y="1579245"/>
            <a:ext cx="7011056" cy="2968640"/>
            <a:chOff x="762513" y="1675497"/>
            <a:chExt cx="7011056" cy="2968640"/>
          </a:xfrm>
        </p:grpSpPr>
        <p:grpSp>
          <p:nvGrpSpPr>
            <p:cNvPr id="56" name="Группа 55"/>
            <p:cNvGrpSpPr/>
            <p:nvPr/>
          </p:nvGrpSpPr>
          <p:grpSpPr>
            <a:xfrm>
              <a:off x="762513" y="1675497"/>
              <a:ext cx="1744909" cy="2968638"/>
              <a:chOff x="5719526" y="2012379"/>
              <a:chExt cx="1744909" cy="2968638"/>
            </a:xfrm>
          </p:grpSpPr>
          <p:cxnSp>
            <p:nvCxnSpPr>
              <p:cNvPr id="57" name="Прямая соединительная линия 56"/>
              <p:cNvCxnSpPr/>
              <p:nvPr/>
            </p:nvCxnSpPr>
            <p:spPr>
              <a:xfrm flipV="1">
                <a:off x="6015428" y="2524981"/>
                <a:ext cx="0" cy="465218"/>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59" name="Название 1"/>
              <p:cNvSpPr txBox="1">
                <a:spLocks/>
              </p:cNvSpPr>
              <p:nvPr/>
            </p:nvSpPr>
            <p:spPr>
              <a:xfrm>
                <a:off x="5719526" y="203198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B050"/>
                    </a:solidFill>
                  </a:rPr>
                  <a:t>A</a:t>
                </a:r>
                <a:endParaRPr lang="en-US" sz="2400" b="1" baseline="-25000" dirty="0">
                  <a:solidFill>
                    <a:srgbClr val="00B050"/>
                  </a:solidFill>
                </a:endParaRPr>
              </a:p>
            </p:txBody>
          </p:sp>
          <p:sp>
            <p:nvSpPr>
              <p:cNvPr id="64" name="Название 1"/>
              <p:cNvSpPr txBox="1">
                <a:spLocks/>
              </p:cNvSpPr>
              <p:nvPr/>
            </p:nvSpPr>
            <p:spPr>
              <a:xfrm>
                <a:off x="6023355" y="4709028"/>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endParaRPr lang="en-US" sz="2400" b="1" baseline="-25000" dirty="0">
                  <a:solidFill>
                    <a:srgbClr val="FFC000"/>
                  </a:solidFill>
                </a:endParaRPr>
              </a:p>
            </p:txBody>
          </p:sp>
          <p:cxnSp>
            <p:nvCxnSpPr>
              <p:cNvPr id="72" name="Прямая соединительная линия 71"/>
              <p:cNvCxnSpPr/>
              <p:nvPr/>
            </p:nvCxnSpPr>
            <p:spPr>
              <a:xfrm flipV="1">
                <a:off x="7121353" y="2508939"/>
                <a:ext cx="0" cy="481261"/>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cxnSp>
            <p:nvCxnSpPr>
              <p:cNvPr id="74" name="Прямая соединительная линия 73"/>
              <p:cNvCxnSpPr/>
              <p:nvPr/>
            </p:nvCxnSpPr>
            <p:spPr>
              <a:xfrm>
                <a:off x="6327396" y="4047016"/>
                <a:ext cx="0" cy="54102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75" name="Название 1"/>
              <p:cNvSpPr txBox="1">
                <a:spLocks/>
              </p:cNvSpPr>
              <p:nvPr/>
            </p:nvSpPr>
            <p:spPr>
              <a:xfrm>
                <a:off x="6818282" y="201237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0070C0"/>
                    </a:solidFill>
                  </a:rPr>
                  <a:t>B</a:t>
                </a:r>
                <a:endParaRPr lang="en-US" sz="2400" b="1" baseline="-25000" dirty="0">
                  <a:solidFill>
                    <a:srgbClr val="0070C0"/>
                  </a:solidFill>
                </a:endParaRPr>
              </a:p>
            </p:txBody>
          </p:sp>
          <p:sp>
            <p:nvSpPr>
              <p:cNvPr id="76" name="Название 1"/>
              <p:cNvSpPr txBox="1">
                <a:spLocks/>
              </p:cNvSpPr>
              <p:nvPr/>
            </p:nvSpPr>
            <p:spPr>
              <a:xfrm>
                <a:off x="6528679" y="4701008"/>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ru-RU" sz="2400" b="1" dirty="0">
                    <a:solidFill>
                      <a:srgbClr val="C00000"/>
                    </a:solidFill>
                  </a:rPr>
                  <a:t>С</a:t>
                </a:r>
                <a:endParaRPr lang="en-US" sz="2400" b="1" baseline="-25000" dirty="0">
                  <a:solidFill>
                    <a:srgbClr val="C00000"/>
                  </a:solidFill>
                </a:endParaRPr>
              </a:p>
            </p:txBody>
          </p:sp>
          <p:cxnSp>
            <p:nvCxnSpPr>
              <p:cNvPr id="77" name="Прямая соединительная линия 76"/>
              <p:cNvCxnSpPr/>
              <p:nvPr/>
            </p:nvCxnSpPr>
            <p:spPr>
              <a:xfrm>
                <a:off x="6832720" y="4038996"/>
                <a:ext cx="0" cy="54904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82" name="Трапеция 81"/>
              <p:cNvSpPr/>
              <p:nvPr/>
            </p:nvSpPr>
            <p:spPr>
              <a:xfrm rot="10800000">
                <a:off x="5775332" y="3023207"/>
                <a:ext cx="1617468" cy="980997"/>
              </a:xfrm>
              <a:prstGeom prst="trapezoid">
                <a:avLst>
                  <a:gd name="adj" fmla="val 17641"/>
                </a:avLst>
              </a:prstGeom>
              <a:ln w="60325"/>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ru-RU" dirty="0"/>
              </a:p>
            </p:txBody>
          </p:sp>
          <p:sp>
            <p:nvSpPr>
              <p:cNvPr id="83" name="TextBox 82"/>
              <p:cNvSpPr txBox="1"/>
              <p:nvPr/>
            </p:nvSpPr>
            <p:spPr>
              <a:xfrm>
                <a:off x="6033006" y="3092535"/>
                <a:ext cx="1122946" cy="830997"/>
              </a:xfrm>
              <a:prstGeom prst="rect">
                <a:avLst/>
              </a:prstGeom>
              <a:noFill/>
            </p:spPr>
            <p:txBody>
              <a:bodyPr wrap="square" rtlCol="0">
                <a:spAutoFit/>
              </a:bodyPr>
              <a:lstStyle/>
              <a:p>
                <a:pPr algn="ctr"/>
                <a:r>
                  <a:rPr lang="en-US" sz="2400" dirty="0">
                    <a:solidFill>
                      <a:srgbClr val="6F6F74"/>
                    </a:solidFill>
                  </a:rPr>
                  <a:t>8-bit adder</a:t>
                </a:r>
                <a:endParaRPr lang="ru-RU" sz="2400" dirty="0">
                  <a:solidFill>
                    <a:srgbClr val="6F6F74"/>
                  </a:solidFill>
                </a:endParaRPr>
              </a:p>
            </p:txBody>
          </p:sp>
          <p:cxnSp>
            <p:nvCxnSpPr>
              <p:cNvPr id="84" name="Прямая соединительная линия 83"/>
              <p:cNvCxnSpPr/>
              <p:nvPr/>
            </p:nvCxnSpPr>
            <p:spPr>
              <a:xfrm>
                <a:off x="5943144" y="268195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85" name="Прямоугольник 84"/>
              <p:cNvSpPr/>
              <p:nvPr/>
            </p:nvSpPr>
            <p:spPr>
              <a:xfrm>
                <a:off x="6076689" y="2666822"/>
                <a:ext cx="288862" cy="338554"/>
              </a:xfrm>
              <a:prstGeom prst="rect">
                <a:avLst/>
              </a:prstGeom>
            </p:spPr>
            <p:txBody>
              <a:bodyPr wrap="none">
                <a:spAutoFit/>
              </a:bodyPr>
              <a:lstStyle/>
              <a:p>
                <a:r>
                  <a:rPr lang="en-US" sz="1600" b="1" dirty="0">
                    <a:solidFill>
                      <a:srgbClr val="00B050"/>
                    </a:solidFill>
                  </a:rPr>
                  <a:t>8</a:t>
                </a:r>
                <a:endParaRPr lang="ru-RU" sz="1600" dirty="0">
                  <a:solidFill>
                    <a:srgbClr val="00B050"/>
                  </a:solidFill>
                </a:endParaRPr>
              </a:p>
            </p:txBody>
          </p:sp>
          <p:cxnSp>
            <p:nvCxnSpPr>
              <p:cNvPr id="86" name="Прямая соединительная линия 85"/>
              <p:cNvCxnSpPr/>
              <p:nvPr/>
            </p:nvCxnSpPr>
            <p:spPr>
              <a:xfrm>
                <a:off x="7042028" y="267393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7175573" y="2658802"/>
                <a:ext cx="288862" cy="338554"/>
              </a:xfrm>
              <a:prstGeom prst="rect">
                <a:avLst/>
              </a:prstGeom>
            </p:spPr>
            <p:txBody>
              <a:bodyPr wrap="none">
                <a:spAutoFit/>
              </a:bodyPr>
              <a:lstStyle/>
              <a:p>
                <a:r>
                  <a:rPr lang="en-US" sz="1600" b="1" dirty="0">
                    <a:solidFill>
                      <a:srgbClr val="0070C0"/>
                    </a:solidFill>
                  </a:rPr>
                  <a:t>8</a:t>
                </a:r>
                <a:endParaRPr lang="ru-RU" sz="1600" dirty="0">
                  <a:solidFill>
                    <a:srgbClr val="0070C0"/>
                  </a:solidFill>
                </a:endParaRPr>
              </a:p>
            </p:txBody>
          </p:sp>
          <p:cxnSp>
            <p:nvCxnSpPr>
              <p:cNvPr id="94" name="Прямая соединительная линия 93"/>
              <p:cNvCxnSpPr/>
              <p:nvPr/>
            </p:nvCxnSpPr>
            <p:spPr>
              <a:xfrm>
                <a:off x="6239922" y="413376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95" name="Прямоугольник 94"/>
              <p:cNvSpPr/>
              <p:nvPr/>
            </p:nvSpPr>
            <p:spPr>
              <a:xfrm>
                <a:off x="6373467" y="4118632"/>
                <a:ext cx="288862" cy="338554"/>
              </a:xfrm>
              <a:prstGeom prst="rect">
                <a:avLst/>
              </a:prstGeom>
            </p:spPr>
            <p:txBody>
              <a:bodyPr wrap="none">
                <a:spAutoFit/>
              </a:bodyPr>
              <a:lstStyle/>
              <a:p>
                <a:r>
                  <a:rPr lang="en-US" sz="1600" b="1" dirty="0">
                    <a:solidFill>
                      <a:srgbClr val="FFC000"/>
                    </a:solidFill>
                  </a:rPr>
                  <a:t>8</a:t>
                </a:r>
                <a:endParaRPr lang="ru-RU" sz="1600" dirty="0">
                  <a:solidFill>
                    <a:srgbClr val="FFC000"/>
                  </a:solidFill>
                </a:endParaRPr>
              </a:p>
            </p:txBody>
          </p:sp>
        </p:grpSp>
        <p:grpSp>
          <p:nvGrpSpPr>
            <p:cNvPr id="124" name="Группа 123"/>
            <p:cNvGrpSpPr/>
            <p:nvPr/>
          </p:nvGrpSpPr>
          <p:grpSpPr>
            <a:xfrm>
              <a:off x="6633265" y="1687087"/>
              <a:ext cx="1140304" cy="2949028"/>
              <a:chOff x="6031690" y="2031989"/>
              <a:chExt cx="1140304" cy="2949028"/>
            </a:xfrm>
          </p:grpSpPr>
          <p:cxnSp>
            <p:nvCxnSpPr>
              <p:cNvPr id="130" name="Прямая соединительная линия 129"/>
              <p:cNvCxnSpPr/>
              <p:nvPr/>
            </p:nvCxnSpPr>
            <p:spPr>
              <a:xfrm flipV="1">
                <a:off x="6576898" y="2524981"/>
                <a:ext cx="0" cy="465218"/>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132" name="Название 1"/>
              <p:cNvSpPr txBox="1">
                <a:spLocks/>
              </p:cNvSpPr>
              <p:nvPr/>
            </p:nvSpPr>
            <p:spPr>
              <a:xfrm>
                <a:off x="6280996" y="203198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endParaRPr lang="en-US" sz="2400" b="1" baseline="-25000" dirty="0">
                  <a:solidFill>
                    <a:srgbClr val="FFC000"/>
                  </a:solidFill>
                </a:endParaRPr>
              </a:p>
            </p:txBody>
          </p:sp>
          <p:sp>
            <p:nvSpPr>
              <p:cNvPr id="133" name="Название 1"/>
              <p:cNvSpPr txBox="1">
                <a:spLocks/>
              </p:cNvSpPr>
              <p:nvPr/>
            </p:nvSpPr>
            <p:spPr>
              <a:xfrm>
                <a:off x="6280027" y="4709028"/>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C00000"/>
                    </a:solidFill>
                  </a:rPr>
                  <a:t>Z</a:t>
                </a:r>
                <a:endParaRPr lang="en-US" sz="2400" b="1" baseline="-25000" dirty="0">
                  <a:solidFill>
                    <a:srgbClr val="C00000"/>
                  </a:solidFill>
                </a:endParaRPr>
              </a:p>
            </p:txBody>
          </p:sp>
          <p:cxnSp>
            <p:nvCxnSpPr>
              <p:cNvPr id="134" name="Прямая соединительная линия 133"/>
              <p:cNvCxnSpPr/>
              <p:nvPr/>
            </p:nvCxnSpPr>
            <p:spPr>
              <a:xfrm>
                <a:off x="6584068" y="4030974"/>
                <a:ext cx="0" cy="54102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5" name="Трапеция 134"/>
              <p:cNvSpPr/>
              <p:nvPr/>
            </p:nvSpPr>
            <p:spPr>
              <a:xfrm rot="10800000">
                <a:off x="6031690" y="3023207"/>
                <a:ext cx="1104752" cy="980997"/>
              </a:xfrm>
              <a:prstGeom prst="trapezoid">
                <a:avLst>
                  <a:gd name="adj" fmla="val 17641"/>
                </a:avLst>
              </a:prstGeom>
              <a:ln w="60325"/>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ru-RU" dirty="0"/>
              </a:p>
            </p:txBody>
          </p:sp>
          <p:sp>
            <p:nvSpPr>
              <p:cNvPr id="136" name="TextBox 135"/>
              <p:cNvSpPr txBox="1"/>
              <p:nvPr/>
            </p:nvSpPr>
            <p:spPr>
              <a:xfrm>
                <a:off x="6049048" y="3252955"/>
                <a:ext cx="1122946" cy="461665"/>
              </a:xfrm>
              <a:prstGeom prst="rect">
                <a:avLst/>
              </a:prstGeom>
              <a:noFill/>
            </p:spPr>
            <p:txBody>
              <a:bodyPr wrap="square" rtlCol="0">
                <a:spAutoFit/>
              </a:bodyPr>
              <a:lstStyle/>
              <a:p>
                <a:pPr algn="ctr"/>
                <a:r>
                  <a:rPr lang="en-US" sz="2400">
                    <a:solidFill>
                      <a:srgbClr val="6F6F74"/>
                    </a:solidFill>
                  </a:rPr>
                  <a:t>Zero</a:t>
                </a:r>
                <a:endParaRPr lang="ru-RU" sz="2400" dirty="0">
                  <a:solidFill>
                    <a:srgbClr val="6F6F74"/>
                  </a:solidFill>
                </a:endParaRPr>
              </a:p>
            </p:txBody>
          </p:sp>
          <p:cxnSp>
            <p:nvCxnSpPr>
              <p:cNvPr id="137" name="Прямая соединительная линия 136"/>
              <p:cNvCxnSpPr/>
              <p:nvPr/>
            </p:nvCxnSpPr>
            <p:spPr>
              <a:xfrm>
                <a:off x="6504614" y="268195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6638159" y="2666822"/>
                <a:ext cx="288862" cy="338554"/>
              </a:xfrm>
              <a:prstGeom prst="rect">
                <a:avLst/>
              </a:prstGeom>
            </p:spPr>
            <p:txBody>
              <a:bodyPr wrap="none">
                <a:spAutoFit/>
              </a:bodyPr>
              <a:lstStyle/>
              <a:p>
                <a:r>
                  <a:rPr lang="en-US" sz="1600" b="1" dirty="0">
                    <a:solidFill>
                      <a:srgbClr val="FFC000"/>
                    </a:solidFill>
                  </a:rPr>
                  <a:t>8</a:t>
                </a:r>
                <a:endParaRPr lang="ru-RU" sz="1600" dirty="0">
                  <a:solidFill>
                    <a:srgbClr val="FFC000"/>
                  </a:solidFill>
                </a:endParaRPr>
              </a:p>
            </p:txBody>
          </p:sp>
        </p:grpSp>
        <p:grpSp>
          <p:nvGrpSpPr>
            <p:cNvPr id="141" name="Группа 140"/>
            <p:cNvGrpSpPr/>
            <p:nvPr/>
          </p:nvGrpSpPr>
          <p:grpSpPr>
            <a:xfrm>
              <a:off x="2919830" y="1695109"/>
              <a:ext cx="1617468" cy="2949028"/>
              <a:chOff x="5775332" y="2031989"/>
              <a:chExt cx="1617468" cy="2949028"/>
            </a:xfrm>
          </p:grpSpPr>
          <p:cxnSp>
            <p:nvCxnSpPr>
              <p:cNvPr id="142" name="Прямая соединительная линия 141"/>
              <p:cNvCxnSpPr/>
              <p:nvPr/>
            </p:nvCxnSpPr>
            <p:spPr>
              <a:xfrm flipV="1">
                <a:off x="6576898" y="2524981"/>
                <a:ext cx="0" cy="465218"/>
              </a:xfrm>
              <a:prstGeom prst="line">
                <a:avLst/>
              </a:prstGeom>
              <a:ln w="63500">
                <a:tailEnd type="oval" w="sm" len="sm"/>
              </a:ln>
            </p:spPr>
            <p:style>
              <a:lnRef idx="1">
                <a:schemeClr val="accent1"/>
              </a:lnRef>
              <a:fillRef idx="0">
                <a:schemeClr val="accent1"/>
              </a:fillRef>
              <a:effectRef idx="0">
                <a:schemeClr val="accent1"/>
              </a:effectRef>
              <a:fontRef idx="minor">
                <a:schemeClr val="tx1"/>
              </a:fontRef>
            </p:style>
          </p:cxnSp>
          <p:sp>
            <p:nvSpPr>
              <p:cNvPr id="143" name="Название 1"/>
              <p:cNvSpPr txBox="1">
                <a:spLocks/>
              </p:cNvSpPr>
              <p:nvPr/>
            </p:nvSpPr>
            <p:spPr>
              <a:xfrm>
                <a:off x="6280996" y="2031989"/>
                <a:ext cx="575785" cy="2844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FFC000"/>
                    </a:solidFill>
                  </a:rPr>
                  <a:t>S</a:t>
                </a:r>
                <a:endParaRPr lang="en-US" sz="2400" b="1" baseline="-25000" dirty="0">
                  <a:solidFill>
                    <a:srgbClr val="FFC000"/>
                  </a:solidFill>
                </a:endParaRPr>
              </a:p>
            </p:txBody>
          </p:sp>
          <p:sp>
            <p:nvSpPr>
              <p:cNvPr id="144" name="Название 1"/>
              <p:cNvSpPr txBox="1">
                <a:spLocks/>
              </p:cNvSpPr>
              <p:nvPr/>
            </p:nvSpPr>
            <p:spPr>
              <a:xfrm>
                <a:off x="6280027" y="4709028"/>
                <a:ext cx="603208" cy="27198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400" b="1" dirty="0">
                    <a:solidFill>
                      <a:srgbClr val="C00000"/>
                    </a:solidFill>
                  </a:rPr>
                  <a:t>N</a:t>
                </a:r>
                <a:endParaRPr lang="en-US" sz="2400" b="1" baseline="-25000" dirty="0">
                  <a:solidFill>
                    <a:srgbClr val="C00000"/>
                  </a:solidFill>
                </a:endParaRPr>
              </a:p>
            </p:txBody>
          </p:sp>
          <p:cxnSp>
            <p:nvCxnSpPr>
              <p:cNvPr id="145" name="Прямая соединительная линия 144"/>
              <p:cNvCxnSpPr/>
              <p:nvPr/>
            </p:nvCxnSpPr>
            <p:spPr>
              <a:xfrm>
                <a:off x="6584068" y="4030974"/>
                <a:ext cx="0" cy="541026"/>
              </a:xfrm>
              <a:prstGeom prst="line">
                <a:avLst/>
              </a:prstGeom>
              <a:ln w="635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46" name="Трапеция 145"/>
              <p:cNvSpPr/>
              <p:nvPr/>
            </p:nvSpPr>
            <p:spPr>
              <a:xfrm rot="10800000">
                <a:off x="5775332" y="3023207"/>
                <a:ext cx="1617468" cy="980997"/>
              </a:xfrm>
              <a:prstGeom prst="trapezoid">
                <a:avLst>
                  <a:gd name="adj" fmla="val 17641"/>
                </a:avLst>
              </a:prstGeom>
              <a:ln w="60325"/>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ru-RU" dirty="0"/>
              </a:p>
            </p:txBody>
          </p:sp>
          <p:sp>
            <p:nvSpPr>
              <p:cNvPr id="147" name="TextBox 146"/>
              <p:cNvSpPr txBox="1"/>
              <p:nvPr/>
            </p:nvSpPr>
            <p:spPr>
              <a:xfrm>
                <a:off x="5931139" y="3252955"/>
                <a:ext cx="1358765" cy="830997"/>
              </a:xfrm>
              <a:prstGeom prst="rect">
                <a:avLst/>
              </a:prstGeom>
              <a:noFill/>
            </p:spPr>
            <p:txBody>
              <a:bodyPr wrap="square" rtlCol="0">
                <a:spAutoFit/>
              </a:bodyPr>
              <a:lstStyle/>
              <a:p>
                <a:pPr algn="ctr"/>
                <a:r>
                  <a:rPr lang="en-US" sz="2400" dirty="0">
                    <a:solidFill>
                      <a:srgbClr val="6F6F74"/>
                    </a:solidFill>
                  </a:rPr>
                  <a:t>Negative</a:t>
                </a:r>
                <a:endParaRPr lang="ru-RU" sz="2400" dirty="0">
                  <a:solidFill>
                    <a:srgbClr val="6F6F74"/>
                  </a:solidFill>
                </a:endParaRPr>
              </a:p>
            </p:txBody>
          </p:sp>
          <p:cxnSp>
            <p:nvCxnSpPr>
              <p:cNvPr id="148" name="Прямая соединительная линия 147"/>
              <p:cNvCxnSpPr/>
              <p:nvPr/>
            </p:nvCxnSpPr>
            <p:spPr>
              <a:xfrm>
                <a:off x="6504614" y="2681953"/>
                <a:ext cx="160421" cy="160421"/>
              </a:xfrm>
              <a:prstGeom prst="line">
                <a:avLst/>
              </a:prstGeom>
              <a:ln w="63500" cap="rnd"/>
            </p:spPr>
            <p:style>
              <a:lnRef idx="1">
                <a:schemeClr val="accent1"/>
              </a:lnRef>
              <a:fillRef idx="0">
                <a:schemeClr val="accent1"/>
              </a:fillRef>
              <a:effectRef idx="0">
                <a:schemeClr val="accent1"/>
              </a:effectRef>
              <a:fontRef idx="minor">
                <a:schemeClr val="tx1"/>
              </a:fontRef>
            </p:style>
          </p:cxnSp>
          <p:sp>
            <p:nvSpPr>
              <p:cNvPr id="149" name="Прямоугольник 148"/>
              <p:cNvSpPr/>
              <p:nvPr/>
            </p:nvSpPr>
            <p:spPr>
              <a:xfrm>
                <a:off x="6638159" y="2666822"/>
                <a:ext cx="288862" cy="338554"/>
              </a:xfrm>
              <a:prstGeom prst="rect">
                <a:avLst/>
              </a:prstGeom>
            </p:spPr>
            <p:txBody>
              <a:bodyPr wrap="none">
                <a:spAutoFit/>
              </a:bodyPr>
              <a:lstStyle/>
              <a:p>
                <a:r>
                  <a:rPr lang="en-US" sz="1600" b="1" dirty="0">
                    <a:solidFill>
                      <a:srgbClr val="FFC000"/>
                    </a:solidFill>
                  </a:rPr>
                  <a:t>8</a:t>
                </a:r>
                <a:endParaRPr lang="ru-RU" sz="1600" dirty="0">
                  <a:solidFill>
                    <a:srgbClr val="FFC000"/>
                  </a:solidFill>
                </a:endParaRPr>
              </a:p>
            </p:txBody>
          </p:sp>
        </p:grpSp>
        <p:sp>
          <p:nvSpPr>
            <p:cNvPr id="150" name="Название 1"/>
            <p:cNvSpPr txBox="1">
              <a:spLocks/>
            </p:cNvSpPr>
            <p:nvPr/>
          </p:nvSpPr>
          <p:spPr>
            <a:xfrm>
              <a:off x="5404926" y="3015926"/>
              <a:ext cx="625644" cy="38686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4400" b="1" dirty="0">
                  <a:solidFill>
                    <a:srgbClr val="6F6F74"/>
                  </a:solidFill>
                </a:rPr>
                <a:t>…</a:t>
              </a:r>
              <a:endParaRPr lang="en-US" sz="4400" b="1" baseline="-25000" dirty="0">
                <a:solidFill>
                  <a:srgbClr val="6F6F74"/>
                </a:solidFill>
              </a:endParaRPr>
            </a:p>
          </p:txBody>
        </p:sp>
      </p:grpSp>
      <p:sp>
        <p:nvSpPr>
          <p:cNvPr id="151" name="TextBox 150"/>
          <p:cNvSpPr txBox="1"/>
          <p:nvPr/>
        </p:nvSpPr>
        <p:spPr>
          <a:xfrm>
            <a:off x="457200" y="4717042"/>
            <a:ext cx="7620000" cy="1938992"/>
          </a:xfrm>
          <a:prstGeom prst="rect">
            <a:avLst/>
          </a:prstGeom>
          <a:noFill/>
        </p:spPr>
        <p:txBody>
          <a:bodyPr wrap="square" rtlCol="0">
            <a:spAutoFit/>
          </a:bodyPr>
          <a:lstStyle/>
          <a:p>
            <a:r>
              <a:rPr lang="ru-RU" sz="2400" dirty="0"/>
              <a:t>Из результата операции можно сразу же получить полезную информацию например </a:t>
            </a:r>
            <a:r>
              <a:rPr lang="en-US" sz="2400" dirty="0"/>
              <a:t>(</a:t>
            </a:r>
            <a:r>
              <a:rPr lang="en-US" sz="2400" b="1" dirty="0"/>
              <a:t>C</a:t>
            </a:r>
            <a:r>
              <a:rPr lang="en-US" sz="2400" dirty="0"/>
              <a:t>)</a:t>
            </a:r>
            <a:r>
              <a:rPr lang="ru-RU" sz="2400" dirty="0"/>
              <a:t> переполнение разряда при сложении или особый блок </a:t>
            </a:r>
            <a:r>
              <a:rPr lang="en-US" sz="2400" b="1" dirty="0"/>
              <a:t>Zero</a:t>
            </a:r>
            <a:r>
              <a:rPr lang="en-US" sz="2400" dirty="0"/>
              <a:t> </a:t>
            </a:r>
            <a:r>
              <a:rPr lang="ru-RU" sz="2400" dirty="0"/>
              <a:t>который выполняет </a:t>
            </a:r>
            <a:r>
              <a:rPr lang="en-US" sz="2400" b="1" dirty="0"/>
              <a:t>XOR</a:t>
            </a:r>
            <a:r>
              <a:rPr lang="en-US" sz="2400" dirty="0"/>
              <a:t> </a:t>
            </a:r>
            <a:r>
              <a:rPr lang="ru-RU" sz="2400" dirty="0"/>
              <a:t>между всеми</a:t>
            </a:r>
            <a:r>
              <a:rPr lang="en-US" sz="2400" dirty="0"/>
              <a:t> </a:t>
            </a:r>
            <a:r>
              <a:rPr lang="ru-RU" sz="2400" dirty="0"/>
              <a:t>8 проводниками результата</a:t>
            </a:r>
            <a:r>
              <a:rPr lang="en-US" sz="2400" dirty="0"/>
              <a:t> </a:t>
            </a:r>
            <a:r>
              <a:rPr lang="ru-RU" sz="2400" dirty="0"/>
              <a:t>и если он равен 0 то </a:t>
            </a:r>
            <a:r>
              <a:rPr lang="en-US" sz="2400" dirty="0"/>
              <a:t>Z = 1.</a:t>
            </a:r>
          </a:p>
        </p:txBody>
      </p:sp>
    </p:spTree>
    <p:extLst>
      <p:ext uri="{BB962C8B-B14F-4D97-AF65-F5344CB8AC3E}">
        <p14:creationId xmlns:p14="http://schemas.microsoft.com/office/powerpoint/2010/main" val="514229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Арифметико-логическое устройство</a:t>
            </a:r>
          </a:p>
        </p:txBody>
      </p:sp>
      <p:grpSp>
        <p:nvGrpSpPr>
          <p:cNvPr id="6" name="Группа 5"/>
          <p:cNvGrpSpPr/>
          <p:nvPr/>
        </p:nvGrpSpPr>
        <p:grpSpPr>
          <a:xfrm>
            <a:off x="2346611" y="3055637"/>
            <a:ext cx="4214873" cy="1914074"/>
            <a:chOff x="1950913" y="2742280"/>
            <a:chExt cx="4214873" cy="1914074"/>
          </a:xfrm>
          <a:solidFill>
            <a:schemeClr val="bg2">
              <a:lumMod val="75000"/>
            </a:schemeClr>
          </a:solidFill>
          <a:effectLst>
            <a:outerShdw blurRad="50800" dist="38100" dir="2700000" algn="tl" rotWithShape="0">
              <a:prstClr val="black">
                <a:alpha val="40000"/>
              </a:prstClr>
            </a:outerShdw>
          </a:effectLst>
        </p:grpSpPr>
        <p:sp>
          <p:nvSpPr>
            <p:cNvPr id="3" name="Данные 2"/>
            <p:cNvSpPr/>
            <p:nvPr/>
          </p:nvSpPr>
          <p:spPr>
            <a:xfrm>
              <a:off x="3773093" y="2742280"/>
              <a:ext cx="2392693" cy="1914074"/>
            </a:xfrm>
            <a:prstGeom prst="flowChartInputOutput">
              <a:avLst/>
            </a:prstGeom>
            <a:grp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5" name="Данные 4"/>
            <p:cNvSpPr/>
            <p:nvPr/>
          </p:nvSpPr>
          <p:spPr>
            <a:xfrm flipH="1">
              <a:off x="1950913" y="2742280"/>
              <a:ext cx="2392693" cy="1914074"/>
            </a:xfrm>
            <a:prstGeom prst="flowChartInputOutput">
              <a:avLst/>
            </a:prstGeom>
            <a:grp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
        <p:nvSpPr>
          <p:cNvPr id="9" name="Стрелка вниз 8"/>
          <p:cNvSpPr/>
          <p:nvPr/>
        </p:nvSpPr>
        <p:spPr>
          <a:xfrm>
            <a:off x="3188731" y="2024982"/>
            <a:ext cx="266877" cy="93863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0" name="Стрелка вниз 9"/>
          <p:cNvSpPr/>
          <p:nvPr/>
        </p:nvSpPr>
        <p:spPr>
          <a:xfrm>
            <a:off x="5457744" y="2024982"/>
            <a:ext cx="266877" cy="93863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1" name="Стрелка вниз 10"/>
          <p:cNvSpPr/>
          <p:nvPr/>
        </p:nvSpPr>
        <p:spPr>
          <a:xfrm>
            <a:off x="4330973" y="5085303"/>
            <a:ext cx="266877" cy="93863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2" name="Стрелка вниз 11"/>
          <p:cNvSpPr/>
          <p:nvPr/>
        </p:nvSpPr>
        <p:spPr>
          <a:xfrm rot="16200000">
            <a:off x="1908348" y="3331680"/>
            <a:ext cx="266877" cy="6280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3" name="Стрелка вниз 12"/>
          <p:cNvSpPr/>
          <p:nvPr/>
        </p:nvSpPr>
        <p:spPr>
          <a:xfrm rot="16200000">
            <a:off x="2037353" y="4144174"/>
            <a:ext cx="266877" cy="62805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4" name="Стрелка вниз 13"/>
          <p:cNvSpPr/>
          <p:nvPr/>
        </p:nvSpPr>
        <p:spPr>
          <a:xfrm rot="16200000">
            <a:off x="6742075" y="3810741"/>
            <a:ext cx="266877" cy="62805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5" name="TextBox 14"/>
          <p:cNvSpPr txBox="1"/>
          <p:nvPr/>
        </p:nvSpPr>
        <p:spPr>
          <a:xfrm>
            <a:off x="1819950" y="2220512"/>
            <a:ext cx="1347244" cy="461665"/>
          </a:xfrm>
          <a:prstGeom prst="rect">
            <a:avLst/>
          </a:prstGeom>
          <a:noFill/>
        </p:spPr>
        <p:txBody>
          <a:bodyPr wrap="none" rtlCol="0">
            <a:spAutoFit/>
          </a:bodyPr>
          <a:lstStyle/>
          <a:p>
            <a:r>
              <a:rPr lang="ru-RU" sz="2400" dirty="0">
                <a:solidFill>
                  <a:srgbClr val="00B050"/>
                </a:solidFill>
              </a:rPr>
              <a:t>Операнд</a:t>
            </a:r>
          </a:p>
        </p:txBody>
      </p:sp>
      <p:sp>
        <p:nvSpPr>
          <p:cNvPr id="16" name="TextBox 15"/>
          <p:cNvSpPr txBox="1"/>
          <p:nvPr/>
        </p:nvSpPr>
        <p:spPr>
          <a:xfrm>
            <a:off x="5808220" y="2220512"/>
            <a:ext cx="1347244" cy="461665"/>
          </a:xfrm>
          <a:prstGeom prst="rect">
            <a:avLst/>
          </a:prstGeom>
          <a:noFill/>
        </p:spPr>
        <p:txBody>
          <a:bodyPr wrap="none" rtlCol="0">
            <a:spAutoFit/>
          </a:bodyPr>
          <a:lstStyle/>
          <a:p>
            <a:r>
              <a:rPr lang="ru-RU" sz="2400" dirty="0">
                <a:solidFill>
                  <a:srgbClr val="0070C0"/>
                </a:solidFill>
              </a:rPr>
              <a:t>Операнд</a:t>
            </a:r>
          </a:p>
        </p:txBody>
      </p:sp>
      <p:sp>
        <p:nvSpPr>
          <p:cNvPr id="17" name="TextBox 16"/>
          <p:cNvSpPr txBox="1"/>
          <p:nvPr/>
        </p:nvSpPr>
        <p:spPr>
          <a:xfrm>
            <a:off x="7283060" y="3866552"/>
            <a:ext cx="1004001" cy="461665"/>
          </a:xfrm>
          <a:prstGeom prst="rect">
            <a:avLst/>
          </a:prstGeom>
          <a:noFill/>
        </p:spPr>
        <p:txBody>
          <a:bodyPr wrap="none" rtlCol="0">
            <a:spAutoFit/>
          </a:bodyPr>
          <a:lstStyle/>
          <a:p>
            <a:r>
              <a:rPr lang="ru-RU" sz="2400" dirty="0">
                <a:solidFill>
                  <a:srgbClr val="C00000"/>
                </a:solidFill>
              </a:rPr>
              <a:t>Статус</a:t>
            </a:r>
          </a:p>
        </p:txBody>
      </p:sp>
      <p:sp>
        <p:nvSpPr>
          <p:cNvPr id="18" name="TextBox 17"/>
          <p:cNvSpPr txBox="1"/>
          <p:nvPr/>
        </p:nvSpPr>
        <p:spPr>
          <a:xfrm>
            <a:off x="515486" y="3367768"/>
            <a:ext cx="1004001" cy="461665"/>
          </a:xfrm>
          <a:prstGeom prst="rect">
            <a:avLst/>
          </a:prstGeom>
          <a:noFill/>
        </p:spPr>
        <p:txBody>
          <a:bodyPr wrap="none" rtlCol="0">
            <a:spAutoFit/>
          </a:bodyPr>
          <a:lstStyle/>
          <a:p>
            <a:r>
              <a:rPr lang="ru-RU" sz="2400" dirty="0">
                <a:solidFill>
                  <a:srgbClr val="C00000"/>
                </a:solidFill>
              </a:rPr>
              <a:t>Статус</a:t>
            </a:r>
          </a:p>
        </p:txBody>
      </p:sp>
      <p:sp>
        <p:nvSpPr>
          <p:cNvPr id="19" name="TextBox 18"/>
          <p:cNvSpPr txBox="1"/>
          <p:nvPr/>
        </p:nvSpPr>
        <p:spPr>
          <a:xfrm>
            <a:off x="74160" y="4032740"/>
            <a:ext cx="1727757" cy="830997"/>
          </a:xfrm>
          <a:prstGeom prst="rect">
            <a:avLst/>
          </a:prstGeom>
          <a:noFill/>
        </p:spPr>
        <p:txBody>
          <a:bodyPr wrap="none" rtlCol="0">
            <a:spAutoFit/>
          </a:bodyPr>
          <a:lstStyle/>
          <a:p>
            <a:pPr algn="ctr"/>
            <a:r>
              <a:rPr lang="ru-RU" sz="2400" dirty="0">
                <a:solidFill>
                  <a:srgbClr val="7030A0"/>
                </a:solidFill>
              </a:rPr>
              <a:t>Сигналы</a:t>
            </a:r>
            <a:br>
              <a:rPr lang="ru-RU" sz="2400" dirty="0">
                <a:solidFill>
                  <a:srgbClr val="7030A0"/>
                </a:solidFill>
              </a:rPr>
            </a:br>
            <a:r>
              <a:rPr lang="ru-RU" sz="2400" dirty="0">
                <a:solidFill>
                  <a:srgbClr val="7030A0"/>
                </a:solidFill>
              </a:rPr>
              <a:t>управления</a:t>
            </a:r>
          </a:p>
        </p:txBody>
      </p:sp>
      <p:sp>
        <p:nvSpPr>
          <p:cNvPr id="20" name="TextBox 19"/>
          <p:cNvSpPr txBox="1"/>
          <p:nvPr/>
        </p:nvSpPr>
        <p:spPr>
          <a:xfrm>
            <a:off x="3751556" y="5998661"/>
            <a:ext cx="1467068" cy="461665"/>
          </a:xfrm>
          <a:prstGeom prst="rect">
            <a:avLst/>
          </a:prstGeom>
          <a:noFill/>
        </p:spPr>
        <p:txBody>
          <a:bodyPr wrap="none" rtlCol="0">
            <a:spAutoFit/>
          </a:bodyPr>
          <a:lstStyle/>
          <a:p>
            <a:r>
              <a:rPr lang="ru-RU" sz="2400" dirty="0">
                <a:solidFill>
                  <a:srgbClr val="FFC000"/>
                </a:solidFill>
              </a:rPr>
              <a:t>Результат</a:t>
            </a:r>
          </a:p>
        </p:txBody>
      </p:sp>
      <p:sp>
        <p:nvSpPr>
          <p:cNvPr id="21" name="TextBox 20"/>
          <p:cNvSpPr txBox="1"/>
          <p:nvPr/>
        </p:nvSpPr>
        <p:spPr>
          <a:xfrm>
            <a:off x="3935610" y="3842634"/>
            <a:ext cx="1069524" cy="707886"/>
          </a:xfrm>
          <a:prstGeom prst="rect">
            <a:avLst/>
          </a:prstGeom>
          <a:noFill/>
        </p:spPr>
        <p:txBody>
          <a:bodyPr wrap="none" rtlCol="0">
            <a:spAutoFit/>
          </a:bodyPr>
          <a:lstStyle/>
          <a:p>
            <a:r>
              <a:rPr lang="ru-RU" sz="4000" dirty="0">
                <a:solidFill>
                  <a:schemeClr val="bg1"/>
                </a:solidFill>
              </a:rPr>
              <a:t>АЛУ</a:t>
            </a:r>
          </a:p>
        </p:txBody>
      </p:sp>
    </p:spTree>
    <p:extLst>
      <p:ext uri="{BB962C8B-B14F-4D97-AF65-F5344CB8AC3E}">
        <p14:creationId xmlns:p14="http://schemas.microsoft.com/office/powerpoint/2010/main" val="1080743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avr.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45803" y="0"/>
            <a:ext cx="6974847" cy="6858000"/>
          </a:xfrm>
          <a:prstGeom prst="rect">
            <a:avLst/>
          </a:prstGeom>
        </p:spPr>
      </p:pic>
      <p:sp>
        <p:nvSpPr>
          <p:cNvPr id="2" name="Название 1"/>
          <p:cNvSpPr>
            <a:spLocks noGrp="1"/>
          </p:cNvSpPr>
          <p:nvPr>
            <p:ph type="title"/>
          </p:nvPr>
        </p:nvSpPr>
        <p:spPr>
          <a:xfrm>
            <a:off x="190323" y="5262275"/>
            <a:ext cx="3499946" cy="1143000"/>
          </a:xfrm>
        </p:spPr>
        <p:txBody>
          <a:bodyPr/>
          <a:lstStyle/>
          <a:p>
            <a:pPr algn="ctr"/>
            <a:r>
              <a:rPr lang="ru-RU" dirty="0"/>
              <a:t>Архитектура</a:t>
            </a:r>
            <a:r>
              <a:rPr lang="en-US" baseline="0" dirty="0"/>
              <a:t> </a:t>
            </a:r>
            <a:r>
              <a:rPr lang="en-US" dirty="0"/>
              <a:t>AVR</a:t>
            </a:r>
            <a:r>
              <a:rPr lang="ru-RU" dirty="0"/>
              <a:t> </a:t>
            </a:r>
          </a:p>
        </p:txBody>
      </p:sp>
      <p:sp>
        <p:nvSpPr>
          <p:cNvPr id="4" name="Овал 3"/>
          <p:cNvSpPr/>
          <p:nvPr/>
        </p:nvSpPr>
        <p:spPr>
          <a:xfrm>
            <a:off x="1283369" y="3304674"/>
            <a:ext cx="1171073" cy="28875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459705" y="625642"/>
            <a:ext cx="1219200" cy="4491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4451685" y="1339513"/>
            <a:ext cx="1219200" cy="1114929"/>
          </a:xfrm>
          <a:prstGeom prst="rect">
            <a:avLst/>
          </a:prstGeom>
          <a:noFill/>
          <a:ln>
            <a:gradFill flip="none" rotWithShape="1">
              <a:gsLst>
                <a:gs pos="0">
                  <a:srgbClr val="00B050"/>
                </a:gs>
                <a:gs pos="100000">
                  <a:srgbClr val="0070C0"/>
                </a:gs>
                <a:gs pos="100000">
                  <a:srgbClr val="0070C0"/>
                </a:gs>
              </a:gsLst>
              <a:path path="circle">
                <a:fillToRect l="100000" t="100000"/>
              </a:path>
              <a:tileRect r="-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00B050"/>
              </a:solidFill>
            </a:endParaRPr>
          </a:p>
        </p:txBody>
      </p:sp>
      <p:grpSp>
        <p:nvGrpSpPr>
          <p:cNvPr id="28" name="Группа 27"/>
          <p:cNvGrpSpPr/>
          <p:nvPr/>
        </p:nvGrpSpPr>
        <p:grpSpPr>
          <a:xfrm>
            <a:off x="4373776" y="2791327"/>
            <a:ext cx="1396957" cy="714556"/>
            <a:chOff x="4373776" y="2791327"/>
            <a:chExt cx="1396957" cy="714556"/>
          </a:xfrm>
        </p:grpSpPr>
        <p:cxnSp>
          <p:nvCxnSpPr>
            <p:cNvPr id="9" name="Прямая соединительная линия 8"/>
            <p:cNvCxnSpPr/>
            <p:nvPr/>
          </p:nvCxnSpPr>
          <p:spPr>
            <a:xfrm>
              <a:off x="4373776" y="2791327"/>
              <a:ext cx="436050" cy="710456"/>
            </a:xfrm>
            <a:prstGeom prst="line">
              <a:avLst/>
            </a:prstGeom>
            <a:ln w="254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809826" y="3501783"/>
              <a:ext cx="516657" cy="0"/>
            </a:xfrm>
            <a:prstGeom prst="line">
              <a:avLst/>
            </a:prstGeom>
            <a:ln w="254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H="1">
              <a:off x="5334683" y="2795427"/>
              <a:ext cx="436050" cy="710456"/>
            </a:xfrm>
            <a:prstGeom prst="line">
              <a:avLst/>
            </a:prstGeom>
            <a:ln w="254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5068156" y="2799527"/>
              <a:ext cx="217322" cy="176536"/>
            </a:xfrm>
            <a:prstGeom prst="line">
              <a:avLst/>
            </a:prstGeom>
            <a:ln w="254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flipH="1">
              <a:off x="5285478" y="2799527"/>
              <a:ext cx="485255" cy="0"/>
            </a:xfrm>
            <a:prstGeom prst="line">
              <a:avLst/>
            </a:prstGeom>
            <a:ln w="254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H="1">
              <a:off x="4388165" y="2799527"/>
              <a:ext cx="485255" cy="0"/>
            </a:xfrm>
            <a:prstGeom prst="line">
              <a:avLst/>
            </a:prstGeom>
            <a:ln w="254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H="1" flipV="1">
              <a:off x="4873421" y="2799527"/>
              <a:ext cx="187864" cy="176536"/>
            </a:xfrm>
            <a:prstGeom prst="line">
              <a:avLst/>
            </a:prstGeom>
            <a:ln w="25400" cap="rnd">
              <a:solidFill>
                <a:srgbClr val="FFC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8332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Скругленный прямоугольник 10"/>
          <p:cNvSpPr/>
          <p:nvPr/>
        </p:nvSpPr>
        <p:spPr>
          <a:xfrm>
            <a:off x="1819244" y="1417638"/>
            <a:ext cx="2414031" cy="5290825"/>
          </a:xfrm>
          <a:prstGeom prst="roundRect">
            <a:avLst>
              <a:gd name="adj" fmla="val 247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R0</a:t>
            </a:r>
            <a:r>
              <a:rPr lang="en-US" dirty="0">
                <a:solidFill>
                  <a:srgbClr val="E3DCCF"/>
                </a:solidFill>
              </a:rPr>
              <a:t>                            </a:t>
            </a:r>
            <a:r>
              <a:rPr lang="ru-RU" dirty="0">
                <a:solidFill>
                  <a:srgbClr val="E3DCCF"/>
                </a:solidFill>
              </a:rPr>
              <a:t>0</a:t>
            </a:r>
            <a:r>
              <a:rPr lang="en-US" dirty="0">
                <a:solidFill>
                  <a:srgbClr val="E3DCCF"/>
                </a:solidFill>
              </a:rPr>
              <a:t>x00</a:t>
            </a:r>
          </a:p>
          <a:p>
            <a:pPr algn="ctr"/>
            <a:r>
              <a:rPr lang="en-US" dirty="0">
                <a:solidFill>
                  <a:srgbClr val="FFFFFF"/>
                </a:solidFill>
              </a:rPr>
              <a:t>R1</a:t>
            </a:r>
            <a:r>
              <a:rPr lang="en-US" dirty="0">
                <a:solidFill>
                  <a:srgbClr val="E3DCCF"/>
                </a:solidFill>
              </a:rPr>
              <a:t>                            </a:t>
            </a:r>
            <a:r>
              <a:rPr lang="ru-RU" dirty="0">
                <a:solidFill>
                  <a:srgbClr val="E3DCCF"/>
                </a:solidFill>
              </a:rPr>
              <a:t>0</a:t>
            </a:r>
            <a:r>
              <a:rPr lang="en-US" dirty="0">
                <a:solidFill>
                  <a:srgbClr val="E3DCCF"/>
                </a:solidFill>
              </a:rPr>
              <a:t>x01</a:t>
            </a:r>
          </a:p>
          <a:p>
            <a:pPr algn="ctr"/>
            <a:endParaRPr lang="ru-RU" dirty="0">
              <a:solidFill>
                <a:srgbClr val="FFFFFF"/>
              </a:solidFill>
            </a:endParaRPr>
          </a:p>
          <a:p>
            <a:pPr algn="ctr"/>
            <a:r>
              <a:rPr lang="en-US" dirty="0">
                <a:solidFill>
                  <a:srgbClr val="FFFFFF"/>
                </a:solidFill>
              </a:rPr>
              <a:t>…</a:t>
            </a:r>
            <a:endParaRPr lang="ru-RU" dirty="0">
              <a:solidFill>
                <a:srgbClr val="FFFFFF"/>
              </a:solidFill>
            </a:endParaRPr>
          </a:p>
          <a:p>
            <a:pPr algn="ctr"/>
            <a:endParaRPr lang="en-US" dirty="0">
              <a:solidFill>
                <a:srgbClr val="E3DCCF"/>
              </a:solidFill>
            </a:endParaRPr>
          </a:p>
          <a:p>
            <a:pPr algn="ctr"/>
            <a:r>
              <a:rPr lang="en-US" dirty="0">
                <a:solidFill>
                  <a:srgbClr val="FFFFFF"/>
                </a:solidFill>
              </a:rPr>
              <a:t>R15</a:t>
            </a:r>
            <a:r>
              <a:rPr lang="en-US" dirty="0">
                <a:solidFill>
                  <a:srgbClr val="E3DCCF"/>
                </a:solidFill>
              </a:rPr>
              <a:t>                          </a:t>
            </a:r>
            <a:r>
              <a:rPr lang="ru-RU" dirty="0">
                <a:solidFill>
                  <a:srgbClr val="E3DCCF"/>
                </a:solidFill>
              </a:rPr>
              <a:t>0</a:t>
            </a:r>
            <a:r>
              <a:rPr lang="en-US" dirty="0">
                <a:solidFill>
                  <a:srgbClr val="E3DCCF"/>
                </a:solidFill>
              </a:rPr>
              <a:t>x0F</a:t>
            </a:r>
          </a:p>
          <a:p>
            <a:pPr algn="ctr"/>
            <a:r>
              <a:rPr lang="en-US" dirty="0">
                <a:solidFill>
                  <a:srgbClr val="FFFFFF"/>
                </a:solidFill>
              </a:rPr>
              <a:t>R16</a:t>
            </a:r>
            <a:r>
              <a:rPr lang="en-US" dirty="0">
                <a:solidFill>
                  <a:srgbClr val="E3DCCF"/>
                </a:solidFill>
              </a:rPr>
              <a:t>                          </a:t>
            </a:r>
            <a:r>
              <a:rPr lang="ru-RU" dirty="0">
                <a:solidFill>
                  <a:srgbClr val="E3DCCF"/>
                </a:solidFill>
              </a:rPr>
              <a:t>0</a:t>
            </a:r>
            <a:r>
              <a:rPr lang="en-US" dirty="0">
                <a:solidFill>
                  <a:srgbClr val="E3DCCF"/>
                </a:solidFill>
              </a:rPr>
              <a:t>x10</a:t>
            </a:r>
          </a:p>
          <a:p>
            <a:pPr algn="ctr"/>
            <a:r>
              <a:rPr lang="en-US" dirty="0">
                <a:solidFill>
                  <a:srgbClr val="FFFFFF"/>
                </a:solidFill>
              </a:rPr>
              <a:t>R17</a:t>
            </a:r>
            <a:r>
              <a:rPr lang="en-US" dirty="0">
                <a:solidFill>
                  <a:srgbClr val="E3DCCF"/>
                </a:solidFill>
              </a:rPr>
              <a:t>                          </a:t>
            </a:r>
            <a:r>
              <a:rPr lang="ru-RU" dirty="0">
                <a:solidFill>
                  <a:srgbClr val="E3DCCF"/>
                </a:solidFill>
              </a:rPr>
              <a:t>0</a:t>
            </a:r>
            <a:r>
              <a:rPr lang="en-US" dirty="0">
                <a:solidFill>
                  <a:srgbClr val="E3DCCF"/>
                </a:solidFill>
              </a:rPr>
              <a:t>x11</a:t>
            </a:r>
          </a:p>
          <a:p>
            <a:pPr algn="ctr"/>
            <a:endParaRPr lang="ru-RU" dirty="0">
              <a:solidFill>
                <a:srgbClr val="FFFFFF"/>
              </a:solidFill>
            </a:endParaRPr>
          </a:p>
          <a:p>
            <a:pPr algn="ctr"/>
            <a:r>
              <a:rPr lang="en-US" dirty="0">
                <a:solidFill>
                  <a:srgbClr val="FFFFFF"/>
                </a:solidFill>
              </a:rPr>
              <a:t>…</a:t>
            </a:r>
            <a:endParaRPr lang="ru-RU" dirty="0">
              <a:solidFill>
                <a:srgbClr val="FFFFFF"/>
              </a:solidFill>
            </a:endParaRPr>
          </a:p>
          <a:p>
            <a:pPr algn="ctr"/>
            <a:endParaRPr lang="en-US" dirty="0">
              <a:solidFill>
                <a:srgbClr val="E3DCCF"/>
              </a:solidFill>
            </a:endParaRPr>
          </a:p>
          <a:p>
            <a:pPr algn="ctr"/>
            <a:r>
              <a:rPr lang="en-US" dirty="0">
                <a:solidFill>
                  <a:srgbClr val="FFFFFF"/>
                </a:solidFill>
              </a:rPr>
              <a:t>R24</a:t>
            </a:r>
            <a:r>
              <a:rPr lang="en-US" dirty="0">
                <a:solidFill>
                  <a:srgbClr val="E3DCCF"/>
                </a:solidFill>
              </a:rPr>
              <a:t>                          </a:t>
            </a:r>
            <a:r>
              <a:rPr lang="ru-RU" dirty="0">
                <a:solidFill>
                  <a:srgbClr val="E3DCCF"/>
                </a:solidFill>
              </a:rPr>
              <a:t>0</a:t>
            </a:r>
            <a:r>
              <a:rPr lang="en-US" dirty="0">
                <a:solidFill>
                  <a:srgbClr val="E3DCCF"/>
                </a:solidFill>
              </a:rPr>
              <a:t>x18</a:t>
            </a:r>
          </a:p>
          <a:p>
            <a:pPr algn="ctr"/>
            <a:r>
              <a:rPr lang="en-US" dirty="0">
                <a:solidFill>
                  <a:srgbClr val="FFFFFF"/>
                </a:solidFill>
              </a:rPr>
              <a:t>R25</a:t>
            </a:r>
            <a:r>
              <a:rPr lang="en-US" dirty="0">
                <a:solidFill>
                  <a:srgbClr val="E3DCCF"/>
                </a:solidFill>
              </a:rPr>
              <a:t>                          </a:t>
            </a:r>
            <a:r>
              <a:rPr lang="ru-RU" dirty="0">
                <a:solidFill>
                  <a:srgbClr val="E3DCCF"/>
                </a:solidFill>
              </a:rPr>
              <a:t>0</a:t>
            </a:r>
            <a:r>
              <a:rPr lang="en-US" dirty="0">
                <a:solidFill>
                  <a:srgbClr val="E3DCCF"/>
                </a:solidFill>
              </a:rPr>
              <a:t>x19</a:t>
            </a:r>
          </a:p>
          <a:p>
            <a:pPr algn="ctr"/>
            <a:r>
              <a:rPr lang="en-US" dirty="0">
                <a:solidFill>
                  <a:srgbClr val="FFFFFF"/>
                </a:solidFill>
              </a:rPr>
              <a:t>R26</a:t>
            </a:r>
            <a:r>
              <a:rPr lang="en-US" dirty="0">
                <a:solidFill>
                  <a:srgbClr val="E3DCCF"/>
                </a:solidFill>
              </a:rPr>
              <a:t>                          </a:t>
            </a:r>
            <a:r>
              <a:rPr lang="ru-RU" dirty="0">
                <a:solidFill>
                  <a:srgbClr val="E3DCCF"/>
                </a:solidFill>
              </a:rPr>
              <a:t>0</a:t>
            </a:r>
            <a:r>
              <a:rPr lang="en-US" dirty="0">
                <a:solidFill>
                  <a:srgbClr val="E3DCCF"/>
                </a:solidFill>
              </a:rPr>
              <a:t>x1A</a:t>
            </a:r>
          </a:p>
          <a:p>
            <a:pPr algn="ctr"/>
            <a:r>
              <a:rPr lang="en-US" dirty="0">
                <a:solidFill>
                  <a:srgbClr val="FFFFFF"/>
                </a:solidFill>
              </a:rPr>
              <a:t>R27</a:t>
            </a:r>
            <a:r>
              <a:rPr lang="en-US" dirty="0">
                <a:solidFill>
                  <a:srgbClr val="E3DCCF"/>
                </a:solidFill>
              </a:rPr>
              <a:t>                          </a:t>
            </a:r>
            <a:r>
              <a:rPr lang="ru-RU" dirty="0">
                <a:solidFill>
                  <a:srgbClr val="E3DCCF"/>
                </a:solidFill>
              </a:rPr>
              <a:t>0</a:t>
            </a:r>
            <a:r>
              <a:rPr lang="en-US" dirty="0">
                <a:solidFill>
                  <a:srgbClr val="E3DCCF"/>
                </a:solidFill>
              </a:rPr>
              <a:t>x1B</a:t>
            </a:r>
          </a:p>
          <a:p>
            <a:pPr algn="ctr"/>
            <a:r>
              <a:rPr lang="en-US" dirty="0">
                <a:solidFill>
                  <a:srgbClr val="FFFFFF"/>
                </a:solidFill>
              </a:rPr>
              <a:t>R28</a:t>
            </a:r>
            <a:r>
              <a:rPr lang="en-US" dirty="0">
                <a:solidFill>
                  <a:srgbClr val="E3DCCF"/>
                </a:solidFill>
              </a:rPr>
              <a:t>                          </a:t>
            </a:r>
            <a:r>
              <a:rPr lang="ru-RU" dirty="0">
                <a:solidFill>
                  <a:srgbClr val="E3DCCF"/>
                </a:solidFill>
              </a:rPr>
              <a:t>0</a:t>
            </a:r>
            <a:r>
              <a:rPr lang="en-US" dirty="0">
                <a:solidFill>
                  <a:srgbClr val="E3DCCF"/>
                </a:solidFill>
              </a:rPr>
              <a:t>x1C</a:t>
            </a:r>
          </a:p>
          <a:p>
            <a:pPr algn="ctr"/>
            <a:r>
              <a:rPr lang="en-US" dirty="0">
                <a:solidFill>
                  <a:srgbClr val="FFFFFF"/>
                </a:solidFill>
              </a:rPr>
              <a:t>R29</a:t>
            </a:r>
            <a:r>
              <a:rPr lang="en-US" dirty="0">
                <a:solidFill>
                  <a:srgbClr val="E3DCCF"/>
                </a:solidFill>
              </a:rPr>
              <a:t>                          </a:t>
            </a:r>
            <a:r>
              <a:rPr lang="ru-RU" dirty="0">
                <a:solidFill>
                  <a:srgbClr val="E3DCCF"/>
                </a:solidFill>
              </a:rPr>
              <a:t>0</a:t>
            </a:r>
            <a:r>
              <a:rPr lang="en-US" dirty="0">
                <a:solidFill>
                  <a:srgbClr val="E3DCCF"/>
                </a:solidFill>
              </a:rPr>
              <a:t>x1D</a:t>
            </a:r>
          </a:p>
          <a:p>
            <a:pPr algn="ctr"/>
            <a:r>
              <a:rPr lang="en-US" dirty="0">
                <a:solidFill>
                  <a:srgbClr val="FFFFFF"/>
                </a:solidFill>
              </a:rPr>
              <a:t>R30</a:t>
            </a:r>
            <a:r>
              <a:rPr lang="en-US" dirty="0">
                <a:solidFill>
                  <a:srgbClr val="E3DCCF"/>
                </a:solidFill>
              </a:rPr>
              <a:t>                          </a:t>
            </a:r>
            <a:r>
              <a:rPr lang="ru-RU" dirty="0">
                <a:solidFill>
                  <a:srgbClr val="E3DCCF"/>
                </a:solidFill>
              </a:rPr>
              <a:t>0</a:t>
            </a:r>
            <a:r>
              <a:rPr lang="en-US" dirty="0">
                <a:solidFill>
                  <a:srgbClr val="E3DCCF"/>
                </a:solidFill>
              </a:rPr>
              <a:t>x1E</a:t>
            </a:r>
          </a:p>
          <a:p>
            <a:pPr algn="ctr"/>
            <a:r>
              <a:rPr lang="en-US" dirty="0">
                <a:solidFill>
                  <a:srgbClr val="FFFFFF"/>
                </a:solidFill>
              </a:rPr>
              <a:t>R31</a:t>
            </a:r>
            <a:r>
              <a:rPr lang="en-US" dirty="0">
                <a:solidFill>
                  <a:srgbClr val="E3DCCF"/>
                </a:solidFill>
              </a:rPr>
              <a:t>                          </a:t>
            </a:r>
            <a:r>
              <a:rPr lang="ru-RU" dirty="0">
                <a:solidFill>
                  <a:srgbClr val="E3DCCF"/>
                </a:solidFill>
              </a:rPr>
              <a:t>0</a:t>
            </a:r>
            <a:r>
              <a:rPr lang="en-US" dirty="0">
                <a:solidFill>
                  <a:srgbClr val="E3DCCF"/>
                </a:solidFill>
              </a:rPr>
              <a:t>x1F</a:t>
            </a:r>
          </a:p>
        </p:txBody>
      </p:sp>
      <p:sp>
        <p:nvSpPr>
          <p:cNvPr id="2" name="Название 1"/>
          <p:cNvSpPr>
            <a:spLocks noGrp="1"/>
          </p:cNvSpPr>
          <p:nvPr>
            <p:ph type="title"/>
          </p:nvPr>
        </p:nvSpPr>
        <p:spPr/>
        <p:txBody>
          <a:bodyPr/>
          <a:lstStyle/>
          <a:p>
            <a:r>
              <a:rPr lang="ru-RU" dirty="0"/>
              <a:t>Регистры процессора </a:t>
            </a:r>
            <a:r>
              <a:rPr lang="en-US" dirty="0"/>
              <a:t>AVR</a:t>
            </a:r>
            <a:endParaRPr lang="ru-RU" dirty="0"/>
          </a:p>
        </p:txBody>
      </p:sp>
      <p:sp>
        <p:nvSpPr>
          <p:cNvPr id="20" name="Закрывающая фигурная скобка 19"/>
          <p:cNvSpPr/>
          <p:nvPr/>
        </p:nvSpPr>
        <p:spPr>
          <a:xfrm>
            <a:off x="4431133" y="1417638"/>
            <a:ext cx="248472" cy="5290825"/>
          </a:xfrm>
          <a:prstGeom prst="rightBrace">
            <a:avLst>
              <a:gd name="adj1" fmla="val 47547"/>
              <a:gd name="adj2" fmla="val 1643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22" name="Закрывающая фигурная скобка 21"/>
          <p:cNvSpPr/>
          <p:nvPr/>
        </p:nvSpPr>
        <p:spPr>
          <a:xfrm>
            <a:off x="2384096" y="6202337"/>
            <a:ext cx="165092" cy="432508"/>
          </a:xfrm>
          <a:prstGeom prst="rightBrace">
            <a:avLst>
              <a:gd name="adj1" fmla="val 25926"/>
              <a:gd name="adj2" fmla="val 50000"/>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ru-RU"/>
          </a:p>
        </p:txBody>
      </p:sp>
      <p:sp>
        <p:nvSpPr>
          <p:cNvPr id="23" name="Закрывающая фигурная скобка 22"/>
          <p:cNvSpPr/>
          <p:nvPr/>
        </p:nvSpPr>
        <p:spPr>
          <a:xfrm>
            <a:off x="2384096" y="5655363"/>
            <a:ext cx="165092" cy="432508"/>
          </a:xfrm>
          <a:prstGeom prst="rightBrace">
            <a:avLst>
              <a:gd name="adj1" fmla="val 25926"/>
              <a:gd name="adj2" fmla="val 50000"/>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ru-RU"/>
          </a:p>
        </p:txBody>
      </p:sp>
      <p:sp>
        <p:nvSpPr>
          <p:cNvPr id="24" name="Закрывающая фигурная скобка 23"/>
          <p:cNvSpPr/>
          <p:nvPr/>
        </p:nvSpPr>
        <p:spPr>
          <a:xfrm>
            <a:off x="2384096" y="5099187"/>
            <a:ext cx="165092" cy="432508"/>
          </a:xfrm>
          <a:prstGeom prst="rightBrace">
            <a:avLst>
              <a:gd name="adj1" fmla="val 25926"/>
              <a:gd name="adj2" fmla="val 50000"/>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ru-RU" dirty="0"/>
          </a:p>
        </p:txBody>
      </p:sp>
      <p:sp>
        <p:nvSpPr>
          <p:cNvPr id="25" name="TextBox 24"/>
          <p:cNvSpPr txBox="1"/>
          <p:nvPr/>
        </p:nvSpPr>
        <p:spPr>
          <a:xfrm>
            <a:off x="2549188" y="6230354"/>
            <a:ext cx="292756" cy="369332"/>
          </a:xfrm>
          <a:prstGeom prst="rect">
            <a:avLst/>
          </a:prstGeom>
          <a:noFill/>
        </p:spPr>
        <p:txBody>
          <a:bodyPr wrap="none" rtlCol="0">
            <a:spAutoFit/>
          </a:bodyPr>
          <a:lstStyle/>
          <a:p>
            <a:r>
              <a:rPr lang="en-US" dirty="0">
                <a:solidFill>
                  <a:srgbClr val="FFFFFF"/>
                </a:solidFill>
              </a:rPr>
              <a:t>Z</a:t>
            </a:r>
            <a:endParaRPr lang="ru-RU" dirty="0">
              <a:solidFill>
                <a:srgbClr val="FFFFFF"/>
              </a:solidFill>
            </a:endParaRPr>
          </a:p>
        </p:txBody>
      </p:sp>
      <p:sp>
        <p:nvSpPr>
          <p:cNvPr id="26" name="TextBox 25"/>
          <p:cNvSpPr txBox="1"/>
          <p:nvPr/>
        </p:nvSpPr>
        <p:spPr>
          <a:xfrm>
            <a:off x="2555210" y="5692719"/>
            <a:ext cx="300082" cy="369332"/>
          </a:xfrm>
          <a:prstGeom prst="rect">
            <a:avLst/>
          </a:prstGeom>
          <a:noFill/>
        </p:spPr>
        <p:txBody>
          <a:bodyPr wrap="none" rtlCol="0">
            <a:spAutoFit/>
          </a:bodyPr>
          <a:lstStyle/>
          <a:p>
            <a:r>
              <a:rPr lang="en-US" dirty="0">
                <a:solidFill>
                  <a:srgbClr val="FFFFFF"/>
                </a:solidFill>
              </a:rPr>
              <a:t>Y</a:t>
            </a:r>
            <a:endParaRPr lang="ru-RU" dirty="0">
              <a:solidFill>
                <a:srgbClr val="FFFFFF"/>
              </a:solidFill>
            </a:endParaRPr>
          </a:p>
        </p:txBody>
      </p:sp>
      <p:sp>
        <p:nvSpPr>
          <p:cNvPr id="27" name="TextBox 26"/>
          <p:cNvSpPr txBox="1"/>
          <p:nvPr/>
        </p:nvSpPr>
        <p:spPr>
          <a:xfrm>
            <a:off x="2559744" y="5126387"/>
            <a:ext cx="304478" cy="369332"/>
          </a:xfrm>
          <a:prstGeom prst="rect">
            <a:avLst/>
          </a:prstGeom>
          <a:noFill/>
        </p:spPr>
        <p:txBody>
          <a:bodyPr wrap="none" rtlCol="0">
            <a:spAutoFit/>
          </a:bodyPr>
          <a:lstStyle/>
          <a:p>
            <a:r>
              <a:rPr lang="en-US" dirty="0">
                <a:solidFill>
                  <a:srgbClr val="FFFFFF"/>
                </a:solidFill>
              </a:rPr>
              <a:t>X</a:t>
            </a:r>
            <a:endParaRPr lang="ru-RU" dirty="0">
              <a:solidFill>
                <a:srgbClr val="FFFFFF"/>
              </a:solidFill>
            </a:endParaRPr>
          </a:p>
        </p:txBody>
      </p:sp>
      <p:sp>
        <p:nvSpPr>
          <p:cNvPr id="28" name="Закрывающая фигурная скобка 27"/>
          <p:cNvSpPr/>
          <p:nvPr/>
        </p:nvSpPr>
        <p:spPr>
          <a:xfrm>
            <a:off x="4698020" y="3101169"/>
            <a:ext cx="248472" cy="3607294"/>
          </a:xfrm>
          <a:prstGeom prst="rightBrace">
            <a:avLst>
              <a:gd name="adj1" fmla="val 47547"/>
              <a:gd name="adj2" fmla="val 2152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29" name="TextBox 28"/>
          <p:cNvSpPr txBox="1"/>
          <p:nvPr/>
        </p:nvSpPr>
        <p:spPr>
          <a:xfrm>
            <a:off x="4724326" y="2073158"/>
            <a:ext cx="1339279" cy="369332"/>
          </a:xfrm>
          <a:prstGeom prst="rect">
            <a:avLst/>
          </a:prstGeom>
          <a:noFill/>
        </p:spPr>
        <p:txBody>
          <a:bodyPr wrap="none" rtlCol="0">
            <a:spAutoFit/>
          </a:bodyPr>
          <a:lstStyle/>
          <a:p>
            <a:r>
              <a:rPr lang="ru-RU"/>
              <a:t>Адрес 5 </a:t>
            </a:r>
            <a:r>
              <a:rPr lang="ru-RU" dirty="0"/>
              <a:t>бит</a:t>
            </a:r>
          </a:p>
        </p:txBody>
      </p:sp>
      <p:sp>
        <p:nvSpPr>
          <p:cNvPr id="30" name="TextBox 29"/>
          <p:cNvSpPr txBox="1"/>
          <p:nvPr/>
        </p:nvSpPr>
        <p:spPr>
          <a:xfrm>
            <a:off x="4991213" y="3657370"/>
            <a:ext cx="1449848" cy="369332"/>
          </a:xfrm>
          <a:prstGeom prst="rect">
            <a:avLst/>
          </a:prstGeom>
          <a:noFill/>
        </p:spPr>
        <p:txBody>
          <a:bodyPr wrap="none" rtlCol="0">
            <a:spAutoFit/>
          </a:bodyPr>
          <a:lstStyle/>
          <a:p>
            <a:r>
              <a:rPr lang="ru-RU" dirty="0"/>
              <a:t>Адрес 4 бита</a:t>
            </a:r>
          </a:p>
        </p:txBody>
      </p:sp>
      <p:sp>
        <p:nvSpPr>
          <p:cNvPr id="31" name="Закрывающая фигурная скобка 30"/>
          <p:cNvSpPr/>
          <p:nvPr/>
        </p:nvSpPr>
        <p:spPr>
          <a:xfrm>
            <a:off x="4970820" y="4491844"/>
            <a:ext cx="248472" cy="2216619"/>
          </a:xfrm>
          <a:prstGeom prst="rightBrace">
            <a:avLst>
              <a:gd name="adj1" fmla="val 4754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32" name="TextBox 31"/>
          <p:cNvSpPr txBox="1"/>
          <p:nvPr/>
        </p:nvSpPr>
        <p:spPr>
          <a:xfrm>
            <a:off x="5258100" y="5375457"/>
            <a:ext cx="1449848" cy="369332"/>
          </a:xfrm>
          <a:prstGeom prst="rect">
            <a:avLst/>
          </a:prstGeom>
          <a:noFill/>
        </p:spPr>
        <p:txBody>
          <a:bodyPr wrap="none" rtlCol="0">
            <a:spAutoFit/>
          </a:bodyPr>
          <a:lstStyle/>
          <a:p>
            <a:r>
              <a:rPr lang="ru-RU" dirty="0"/>
              <a:t>Адрес 2 бита</a:t>
            </a:r>
          </a:p>
        </p:txBody>
      </p:sp>
    </p:spTree>
    <p:extLst>
      <p:ext uri="{BB962C8B-B14F-4D97-AF65-F5344CB8AC3E}">
        <p14:creationId xmlns:p14="http://schemas.microsoft.com/office/powerpoint/2010/main" val="70723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Уровни абстракции</a:t>
            </a:r>
          </a:p>
        </p:txBody>
      </p:sp>
      <p:grpSp>
        <p:nvGrpSpPr>
          <p:cNvPr id="6" name="Группа 5"/>
          <p:cNvGrpSpPr/>
          <p:nvPr/>
        </p:nvGrpSpPr>
        <p:grpSpPr>
          <a:xfrm>
            <a:off x="2756312" y="1552525"/>
            <a:ext cx="3133834" cy="4871354"/>
            <a:chOff x="2756312" y="1738269"/>
            <a:chExt cx="3133834" cy="4871354"/>
          </a:xfrm>
        </p:grpSpPr>
        <p:sp>
          <p:nvSpPr>
            <p:cNvPr id="36" name="Скругленный прямоугольник 35"/>
            <p:cNvSpPr/>
            <p:nvPr/>
          </p:nvSpPr>
          <p:spPr>
            <a:xfrm>
              <a:off x="2756312" y="5957888"/>
              <a:ext cx="3081461" cy="651735"/>
            </a:xfrm>
            <a:prstGeom prst="roundRect">
              <a:avLst>
                <a:gd name="adj" fmla="val 437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Hardware</a:t>
              </a:r>
              <a:endParaRPr lang="ru-RU" sz="2400" dirty="0"/>
            </a:p>
          </p:txBody>
        </p:sp>
        <p:sp>
          <p:nvSpPr>
            <p:cNvPr id="41" name="Стрелка вниз 40"/>
            <p:cNvSpPr/>
            <p:nvPr/>
          </p:nvSpPr>
          <p:spPr>
            <a:xfrm>
              <a:off x="4165778" y="5678495"/>
              <a:ext cx="257675" cy="2017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7" name="Скругленный прямоугольник 16"/>
            <p:cNvSpPr/>
            <p:nvPr/>
          </p:nvSpPr>
          <p:spPr>
            <a:xfrm>
              <a:off x="2765833" y="4910128"/>
              <a:ext cx="3081461" cy="651735"/>
            </a:xfrm>
            <a:prstGeom prst="roundRect">
              <a:avLst>
                <a:gd name="adj" fmla="val 437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Firmware</a:t>
              </a:r>
              <a:endParaRPr lang="ru-RU" sz="2400" dirty="0"/>
            </a:p>
          </p:txBody>
        </p:sp>
        <p:sp>
          <p:nvSpPr>
            <p:cNvPr id="18" name="Стрелка вниз 17"/>
            <p:cNvSpPr/>
            <p:nvPr/>
          </p:nvSpPr>
          <p:spPr>
            <a:xfrm>
              <a:off x="4175299" y="4630735"/>
              <a:ext cx="257675" cy="2017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9" name="Скругленный прямоугольник 18"/>
            <p:cNvSpPr/>
            <p:nvPr/>
          </p:nvSpPr>
          <p:spPr>
            <a:xfrm>
              <a:off x="2789641" y="3833790"/>
              <a:ext cx="3081461" cy="651735"/>
            </a:xfrm>
            <a:prstGeom prst="roundRect">
              <a:avLst>
                <a:gd name="adj" fmla="val 437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Assembler</a:t>
              </a:r>
              <a:endParaRPr lang="ru-RU" sz="2400" dirty="0"/>
            </a:p>
          </p:txBody>
        </p:sp>
        <p:sp>
          <p:nvSpPr>
            <p:cNvPr id="20" name="Стрелка вниз 19"/>
            <p:cNvSpPr/>
            <p:nvPr/>
          </p:nvSpPr>
          <p:spPr>
            <a:xfrm>
              <a:off x="4199107" y="3554397"/>
              <a:ext cx="257675" cy="2017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1" name="Скругленный прямоугольник 20"/>
            <p:cNvSpPr/>
            <p:nvPr/>
          </p:nvSpPr>
          <p:spPr>
            <a:xfrm>
              <a:off x="2799162" y="2786033"/>
              <a:ext cx="3081461" cy="651735"/>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Kernel</a:t>
              </a:r>
              <a:endParaRPr lang="ru-RU" sz="2400" dirty="0"/>
            </a:p>
          </p:txBody>
        </p:sp>
        <p:sp>
          <p:nvSpPr>
            <p:cNvPr id="22" name="Стрелка вниз 21"/>
            <p:cNvSpPr/>
            <p:nvPr/>
          </p:nvSpPr>
          <p:spPr>
            <a:xfrm>
              <a:off x="4208628" y="2506640"/>
              <a:ext cx="257675" cy="2017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3" name="Скругленный прямоугольник 22"/>
            <p:cNvSpPr/>
            <p:nvPr/>
          </p:nvSpPr>
          <p:spPr>
            <a:xfrm>
              <a:off x="2808685" y="1738269"/>
              <a:ext cx="3081461" cy="651735"/>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Applications</a:t>
              </a:r>
              <a:endParaRPr lang="ru-RU" sz="2400" dirty="0"/>
            </a:p>
          </p:txBody>
        </p:sp>
      </p:grpSp>
    </p:spTree>
    <p:extLst>
      <p:ext uri="{BB962C8B-B14F-4D97-AF65-F5344CB8AC3E}">
        <p14:creationId xmlns:p14="http://schemas.microsoft.com/office/powerpoint/2010/main" val="1965569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Память </a:t>
            </a:r>
            <a:r>
              <a:rPr lang="en-US" dirty="0"/>
              <a:t>AVR</a:t>
            </a:r>
            <a:endParaRPr lang="ru-RU" dirty="0"/>
          </a:p>
        </p:txBody>
      </p:sp>
      <p:grpSp>
        <p:nvGrpSpPr>
          <p:cNvPr id="3" name="Группа 2"/>
          <p:cNvGrpSpPr/>
          <p:nvPr/>
        </p:nvGrpSpPr>
        <p:grpSpPr>
          <a:xfrm>
            <a:off x="457200" y="1417638"/>
            <a:ext cx="2414032" cy="5290825"/>
            <a:chOff x="457200" y="1417638"/>
            <a:chExt cx="2414032" cy="5290825"/>
          </a:xfrm>
        </p:grpSpPr>
        <p:sp>
          <p:nvSpPr>
            <p:cNvPr id="4" name="Скругленный прямоугольник 3"/>
            <p:cNvSpPr/>
            <p:nvPr/>
          </p:nvSpPr>
          <p:spPr>
            <a:xfrm>
              <a:off x="457201" y="1417638"/>
              <a:ext cx="2414031" cy="395211"/>
            </a:xfrm>
            <a:prstGeom prst="roundRect">
              <a:avLst>
                <a:gd name="adj" fmla="val 1201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Flash 16-bits</a:t>
              </a:r>
              <a:endParaRPr lang="ru-RU" dirty="0"/>
            </a:p>
          </p:txBody>
        </p:sp>
        <p:sp>
          <p:nvSpPr>
            <p:cNvPr id="10" name="Скругленный прямоугольник 9"/>
            <p:cNvSpPr/>
            <p:nvPr/>
          </p:nvSpPr>
          <p:spPr>
            <a:xfrm>
              <a:off x="457200" y="1965249"/>
              <a:ext cx="2414031" cy="4743214"/>
            </a:xfrm>
            <a:prstGeom prst="roundRect">
              <a:avLst>
                <a:gd name="adj" fmla="val 247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0x</a:t>
              </a:r>
              <a:r>
                <a:rPr lang="ru-RU" dirty="0">
                  <a:solidFill>
                    <a:schemeClr val="bg2"/>
                  </a:solidFill>
                </a:rPr>
                <a:t>0000</a:t>
              </a:r>
              <a:r>
                <a:rPr lang="ru-RU" dirty="0">
                  <a:solidFill>
                    <a:schemeClr val="accent5">
                      <a:lumMod val="20000"/>
                      <a:lumOff val="80000"/>
                    </a:schemeClr>
                  </a:solidFill>
                </a:rPr>
                <a:t/>
              </a:r>
              <a:br>
                <a:rPr lang="ru-RU" dirty="0">
                  <a:solidFill>
                    <a:schemeClr val="accent5">
                      <a:lumMod val="20000"/>
                      <a:lumOff val="80000"/>
                    </a:schemeClr>
                  </a:solidFill>
                </a:rPr>
              </a:br>
              <a:endParaRPr lang="ru-RU" dirty="0">
                <a:solidFill>
                  <a:schemeClr val="accent5">
                    <a:lumMod val="20000"/>
                    <a:lumOff val="80000"/>
                  </a:schemeClr>
                </a:solidFill>
              </a:endParaRPr>
            </a:p>
            <a:p>
              <a:pPr algn="ctr"/>
              <a:endParaRPr lang="ru-RU" dirty="0"/>
            </a:p>
            <a:p>
              <a:pPr algn="ctr"/>
              <a:endParaRPr lang="ru-RU" dirty="0"/>
            </a:p>
            <a:p>
              <a:pPr algn="ctr"/>
              <a:endParaRPr lang="ru-RU" dirty="0"/>
            </a:p>
            <a:p>
              <a:pPr algn="ctr"/>
              <a:endParaRPr lang="ru-RU" dirty="0"/>
            </a:p>
            <a:p>
              <a:pPr algn="ctr"/>
              <a:endParaRPr lang="ru-RU" dirty="0"/>
            </a:p>
            <a:p>
              <a:pPr algn="ctr"/>
              <a:endParaRPr lang="ru-RU" dirty="0"/>
            </a:p>
            <a:p>
              <a:pPr algn="ctr"/>
              <a:r>
                <a:rPr lang="ru-RU" dirty="0"/>
                <a:t>Память программ</a:t>
              </a:r>
            </a:p>
            <a:p>
              <a:pPr algn="ctr"/>
              <a:r>
                <a:rPr lang="en-US" dirty="0"/>
                <a:t/>
              </a:r>
              <a:br>
                <a:rPr lang="en-US" dirty="0"/>
              </a:br>
              <a:endParaRPr lang="ru-RU" dirty="0"/>
            </a:p>
            <a:p>
              <a:pPr algn="ctr"/>
              <a:endParaRPr lang="ru-RU" dirty="0"/>
            </a:p>
            <a:p>
              <a:pPr algn="ctr"/>
              <a:endParaRPr lang="ru-RU" dirty="0"/>
            </a:p>
            <a:p>
              <a:pPr algn="ctr"/>
              <a:endParaRPr lang="en-US" dirty="0"/>
            </a:p>
            <a:p>
              <a:pPr algn="ctr"/>
              <a:endParaRPr lang="ru-RU" dirty="0"/>
            </a:p>
            <a:p>
              <a:pPr algn="ctr"/>
              <a:endParaRPr lang="ru-RU" dirty="0"/>
            </a:p>
            <a:p>
              <a:pPr algn="ctr"/>
              <a:r>
                <a:rPr lang="en-US" dirty="0">
                  <a:solidFill>
                    <a:schemeClr val="bg2">
                      <a:lumMod val="90000"/>
                    </a:schemeClr>
                  </a:solidFill>
                </a:rPr>
                <a:t>FLASHEND – 0xFFFF</a:t>
              </a:r>
              <a:endParaRPr lang="ru-RU" dirty="0">
                <a:solidFill>
                  <a:schemeClr val="bg2">
                    <a:lumMod val="90000"/>
                  </a:schemeClr>
                </a:solidFill>
              </a:endParaRPr>
            </a:p>
          </p:txBody>
        </p:sp>
      </p:grpSp>
      <p:grpSp>
        <p:nvGrpSpPr>
          <p:cNvPr id="5" name="Группа 4"/>
          <p:cNvGrpSpPr/>
          <p:nvPr/>
        </p:nvGrpSpPr>
        <p:grpSpPr>
          <a:xfrm>
            <a:off x="5669955" y="1417638"/>
            <a:ext cx="2414031" cy="5290825"/>
            <a:chOff x="5669955" y="1417638"/>
            <a:chExt cx="2414031" cy="5290825"/>
          </a:xfrm>
        </p:grpSpPr>
        <p:sp>
          <p:nvSpPr>
            <p:cNvPr id="9" name="Скругленный прямоугольник 8"/>
            <p:cNvSpPr/>
            <p:nvPr/>
          </p:nvSpPr>
          <p:spPr>
            <a:xfrm>
              <a:off x="5669955" y="1417638"/>
              <a:ext cx="2414031" cy="395211"/>
            </a:xfrm>
            <a:prstGeom prst="roundRect">
              <a:avLst>
                <a:gd name="adj" fmla="val 1201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EEPROM 8-bits</a:t>
              </a:r>
              <a:endParaRPr lang="ru-RU" dirty="0"/>
            </a:p>
          </p:txBody>
        </p:sp>
        <p:sp>
          <p:nvSpPr>
            <p:cNvPr id="12" name="Скругленный прямоугольник 11"/>
            <p:cNvSpPr/>
            <p:nvPr/>
          </p:nvSpPr>
          <p:spPr>
            <a:xfrm>
              <a:off x="5669955" y="1965249"/>
              <a:ext cx="2414031" cy="4743214"/>
            </a:xfrm>
            <a:prstGeom prst="roundRect">
              <a:avLst>
                <a:gd name="adj" fmla="val 247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solidFill>
                </a:rPr>
                <a:t>0x</a:t>
              </a:r>
              <a:r>
                <a:rPr lang="ru-RU" dirty="0">
                  <a:solidFill>
                    <a:schemeClr val="bg2"/>
                  </a:solidFill>
                </a:rPr>
                <a:t>0000</a:t>
              </a:r>
              <a:r>
                <a:rPr lang="ru-RU" dirty="0">
                  <a:solidFill>
                    <a:schemeClr val="accent5">
                      <a:lumMod val="20000"/>
                      <a:lumOff val="80000"/>
                    </a:schemeClr>
                  </a:solidFill>
                </a:rPr>
                <a:t/>
              </a:r>
              <a:br>
                <a:rPr lang="ru-RU" dirty="0">
                  <a:solidFill>
                    <a:schemeClr val="accent5">
                      <a:lumMod val="20000"/>
                      <a:lumOff val="80000"/>
                    </a:schemeClr>
                  </a:solidFill>
                </a:rPr>
              </a:br>
              <a:endParaRPr lang="ru-RU" dirty="0">
                <a:solidFill>
                  <a:schemeClr val="accent5">
                    <a:lumMod val="20000"/>
                    <a:lumOff val="80000"/>
                  </a:schemeClr>
                </a:solidFill>
              </a:endParaRPr>
            </a:p>
            <a:p>
              <a:pPr algn="ctr"/>
              <a:endParaRPr lang="ru-RU" dirty="0"/>
            </a:p>
            <a:p>
              <a:pPr algn="ctr"/>
              <a:endParaRPr lang="ru-RU" dirty="0"/>
            </a:p>
            <a:p>
              <a:pPr algn="ctr"/>
              <a:endParaRPr lang="ru-RU" dirty="0"/>
            </a:p>
            <a:p>
              <a:pPr algn="ctr"/>
              <a:endParaRPr lang="ru-RU" dirty="0"/>
            </a:p>
            <a:p>
              <a:pPr algn="ctr"/>
              <a:endParaRPr lang="ru-RU" dirty="0"/>
            </a:p>
            <a:p>
              <a:pPr algn="ctr"/>
              <a:endParaRPr lang="ru-RU" dirty="0"/>
            </a:p>
            <a:p>
              <a:pPr algn="ctr"/>
              <a:r>
                <a:rPr lang="ru-RU" dirty="0"/>
                <a:t>Память </a:t>
              </a:r>
              <a:r>
                <a:rPr lang="en-US" dirty="0"/>
                <a:t>EEPROM</a:t>
              </a:r>
              <a:endParaRPr lang="ru-RU" dirty="0"/>
            </a:p>
            <a:p>
              <a:pPr algn="ctr"/>
              <a:endParaRPr lang="en-US" dirty="0"/>
            </a:p>
            <a:p>
              <a:pPr algn="ctr"/>
              <a:r>
                <a:rPr lang="en-US" dirty="0"/>
                <a:t/>
              </a:r>
              <a:br>
                <a:rPr lang="en-US" dirty="0"/>
              </a:br>
              <a:endParaRPr lang="ru-RU" dirty="0"/>
            </a:p>
            <a:p>
              <a:pPr algn="ctr"/>
              <a:endParaRPr lang="ru-RU" dirty="0"/>
            </a:p>
            <a:p>
              <a:pPr algn="ctr"/>
              <a:endParaRPr lang="ru-RU" dirty="0"/>
            </a:p>
            <a:p>
              <a:pPr algn="ctr"/>
              <a:endParaRPr lang="ru-RU" dirty="0"/>
            </a:p>
            <a:p>
              <a:pPr algn="ctr"/>
              <a:endParaRPr lang="ru-RU" dirty="0"/>
            </a:p>
            <a:p>
              <a:pPr algn="ctr"/>
              <a:r>
                <a:rPr lang="en-US" dirty="0">
                  <a:solidFill>
                    <a:schemeClr val="bg2">
                      <a:lumMod val="90000"/>
                    </a:schemeClr>
                  </a:solidFill>
                </a:rPr>
                <a:t>EEPROMEND – 0xFFFF</a:t>
              </a:r>
              <a:endParaRPr lang="ru-RU" dirty="0">
                <a:solidFill>
                  <a:schemeClr val="bg2">
                    <a:lumMod val="90000"/>
                  </a:schemeClr>
                </a:solidFill>
              </a:endParaRPr>
            </a:p>
          </p:txBody>
        </p:sp>
      </p:grpSp>
      <p:grpSp>
        <p:nvGrpSpPr>
          <p:cNvPr id="6" name="Группа 5"/>
          <p:cNvGrpSpPr/>
          <p:nvPr/>
        </p:nvGrpSpPr>
        <p:grpSpPr>
          <a:xfrm>
            <a:off x="3066712" y="1417638"/>
            <a:ext cx="2414031" cy="5290825"/>
            <a:chOff x="3066712" y="1417638"/>
            <a:chExt cx="2414031" cy="5290825"/>
          </a:xfrm>
        </p:grpSpPr>
        <p:sp>
          <p:nvSpPr>
            <p:cNvPr id="11" name="Скругленный прямоугольник 10"/>
            <p:cNvSpPr/>
            <p:nvPr/>
          </p:nvSpPr>
          <p:spPr>
            <a:xfrm>
              <a:off x="3066712" y="1965249"/>
              <a:ext cx="2414031" cy="4743214"/>
            </a:xfrm>
            <a:prstGeom prst="roundRect">
              <a:avLst>
                <a:gd name="adj" fmla="val 247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a:solidFill>
                    <a:srgbClr val="E3DCCF"/>
                  </a:solidFill>
                </a:rPr>
                <a:t>0</a:t>
              </a:r>
              <a:r>
                <a:rPr lang="en-US" dirty="0">
                  <a:solidFill>
                    <a:srgbClr val="E3DCCF"/>
                  </a:solidFill>
                </a:rPr>
                <a:t>x0000</a:t>
              </a:r>
              <a:r>
                <a:rPr lang="en-US" dirty="0"/>
                <a:t> </a:t>
              </a:r>
              <a:r>
                <a:rPr lang="ru-RU" dirty="0"/>
                <a:t>РОН</a:t>
              </a:r>
              <a:r>
                <a:rPr lang="en-US" dirty="0"/>
                <a:t> </a:t>
              </a:r>
              <a:r>
                <a:rPr lang="ru-RU" dirty="0">
                  <a:solidFill>
                    <a:srgbClr val="E3DCCF"/>
                  </a:solidFill>
                </a:rPr>
                <a:t>0</a:t>
              </a:r>
              <a:r>
                <a:rPr lang="en-US" dirty="0">
                  <a:solidFill>
                    <a:srgbClr val="E3DCCF"/>
                  </a:solidFill>
                </a:rPr>
                <a:t>x001F</a:t>
              </a:r>
            </a:p>
            <a:p>
              <a:pPr algn="ctr"/>
              <a:endParaRPr lang="en-US" dirty="0">
                <a:solidFill>
                  <a:srgbClr val="E3DCCF"/>
                </a:solidFill>
              </a:endParaRPr>
            </a:p>
            <a:p>
              <a:pPr algn="ctr"/>
              <a:r>
                <a:rPr lang="en-US" dirty="0">
                  <a:solidFill>
                    <a:schemeClr val="bg2"/>
                  </a:solidFill>
                </a:rPr>
                <a:t>0x0020</a:t>
              </a:r>
              <a:r>
                <a:rPr lang="en-US" dirty="0">
                  <a:solidFill>
                    <a:srgbClr val="FFFFFF"/>
                  </a:solidFill>
                </a:rPr>
                <a:t> I/O </a:t>
              </a:r>
              <a:r>
                <a:rPr lang="en-US" dirty="0">
                  <a:solidFill>
                    <a:srgbClr val="E3DCCF"/>
                  </a:solidFill>
                </a:rPr>
                <a:t>0x005F</a:t>
              </a:r>
              <a:r>
                <a:rPr lang="en-US" dirty="0">
                  <a:solidFill>
                    <a:srgbClr val="FFFFFF"/>
                  </a:solidFill>
                </a:rPr>
                <a:t/>
              </a:r>
              <a:br>
                <a:rPr lang="en-US" dirty="0">
                  <a:solidFill>
                    <a:srgbClr val="FFFFFF"/>
                  </a:solidFill>
                </a:rPr>
              </a:br>
              <a:endParaRPr lang="en-US" dirty="0">
                <a:solidFill>
                  <a:srgbClr val="FFFFFF"/>
                </a:solidFill>
              </a:endParaRPr>
            </a:p>
            <a:p>
              <a:pPr algn="ctr"/>
              <a:r>
                <a:rPr lang="en-US" dirty="0">
                  <a:solidFill>
                    <a:srgbClr val="E3DCCF"/>
                  </a:solidFill>
                </a:rPr>
                <a:t>0x0060</a:t>
              </a:r>
              <a:r>
                <a:rPr lang="en-US" dirty="0">
                  <a:solidFill>
                    <a:srgbClr val="FFFFFF"/>
                  </a:solidFill>
                </a:rPr>
                <a:t> </a:t>
              </a:r>
              <a:br>
                <a:rPr lang="en-US" dirty="0">
                  <a:solidFill>
                    <a:srgbClr val="FFFFFF"/>
                  </a:solidFill>
                </a:rPr>
              </a:br>
              <a:endParaRPr lang="en-US" dirty="0">
                <a:solidFill>
                  <a:srgbClr val="FFFFFF"/>
                </a:solidFill>
              </a:endParaRPr>
            </a:p>
            <a:p>
              <a:pPr algn="ctr"/>
              <a:r>
                <a:rPr lang="ru-RU" dirty="0">
                  <a:solidFill>
                    <a:srgbClr val="FFFFFF"/>
                  </a:solidFill>
                </a:rPr>
                <a:t>Внутренняя </a:t>
              </a:r>
              <a:r>
                <a:rPr lang="en-US" dirty="0">
                  <a:solidFill>
                    <a:srgbClr val="FFFFFF"/>
                  </a:solidFill>
                </a:rPr>
                <a:t>SRAM</a:t>
              </a:r>
            </a:p>
            <a:p>
              <a:pPr algn="ctr"/>
              <a:r>
                <a:rPr lang="en-US" dirty="0">
                  <a:solidFill>
                    <a:srgbClr val="FFFFFF"/>
                  </a:solidFill>
                </a:rPr>
                <a:t> </a:t>
              </a:r>
              <a:br>
                <a:rPr lang="en-US" dirty="0">
                  <a:solidFill>
                    <a:srgbClr val="FFFFFF"/>
                  </a:solidFill>
                </a:rPr>
              </a:br>
              <a:r>
                <a:rPr lang="en-US" dirty="0">
                  <a:solidFill>
                    <a:srgbClr val="E3DCCF"/>
                  </a:solidFill>
                </a:rPr>
                <a:t>RAMEND</a:t>
              </a:r>
              <a:br>
                <a:rPr lang="en-US" dirty="0">
                  <a:solidFill>
                    <a:srgbClr val="E3DCCF"/>
                  </a:solidFill>
                </a:rPr>
              </a:br>
              <a:endParaRPr lang="en-US" dirty="0">
                <a:solidFill>
                  <a:srgbClr val="E3DCCF"/>
                </a:solidFill>
              </a:endParaRPr>
            </a:p>
            <a:p>
              <a:pPr algn="ctr"/>
              <a:r>
                <a:rPr lang="en-US" dirty="0">
                  <a:solidFill>
                    <a:srgbClr val="E3DCCF"/>
                  </a:solidFill>
                </a:rPr>
                <a:t>RAMEND+1</a:t>
              </a:r>
              <a:br>
                <a:rPr lang="en-US" dirty="0">
                  <a:solidFill>
                    <a:srgbClr val="E3DCCF"/>
                  </a:solidFill>
                </a:rPr>
              </a:br>
              <a:endParaRPr lang="en-US" dirty="0">
                <a:solidFill>
                  <a:srgbClr val="E3DCCF"/>
                </a:solidFill>
              </a:endParaRPr>
            </a:p>
            <a:p>
              <a:pPr algn="ctr"/>
              <a:endParaRPr lang="en-US" dirty="0">
                <a:solidFill>
                  <a:srgbClr val="E3DCCF"/>
                </a:solidFill>
              </a:endParaRPr>
            </a:p>
            <a:p>
              <a:pPr algn="ctr"/>
              <a:r>
                <a:rPr lang="ru-RU" dirty="0">
                  <a:solidFill>
                    <a:schemeClr val="bg1"/>
                  </a:solidFill>
                </a:rPr>
                <a:t>Внешняя </a:t>
              </a:r>
              <a:r>
                <a:rPr lang="en-US" dirty="0">
                  <a:solidFill>
                    <a:schemeClr val="bg1"/>
                  </a:solidFill>
                </a:rPr>
                <a:t>SRAM</a:t>
              </a:r>
              <a:br>
                <a:rPr lang="en-US" dirty="0">
                  <a:solidFill>
                    <a:schemeClr val="bg1"/>
                  </a:solidFill>
                </a:rPr>
              </a:br>
              <a:endParaRPr lang="en-US" dirty="0">
                <a:solidFill>
                  <a:schemeClr val="bg1"/>
                </a:solidFill>
              </a:endParaRPr>
            </a:p>
            <a:p>
              <a:pPr algn="ctr"/>
              <a:endParaRPr lang="en-US" dirty="0">
                <a:solidFill>
                  <a:schemeClr val="bg1"/>
                </a:solidFill>
              </a:endParaRPr>
            </a:p>
            <a:p>
              <a:pPr algn="ctr"/>
              <a:r>
                <a:rPr lang="en-US" dirty="0">
                  <a:solidFill>
                    <a:srgbClr val="E3DCCF"/>
                  </a:solidFill>
                </a:rPr>
                <a:t>0xFFFF</a:t>
              </a:r>
              <a:endParaRPr lang="ru-RU" dirty="0">
                <a:solidFill>
                  <a:srgbClr val="E3DCCF"/>
                </a:solidFill>
              </a:endParaRPr>
            </a:p>
          </p:txBody>
        </p:sp>
        <p:sp>
          <p:nvSpPr>
            <p:cNvPr id="8" name="Скругленный прямоугольник 7"/>
            <p:cNvSpPr/>
            <p:nvPr/>
          </p:nvSpPr>
          <p:spPr>
            <a:xfrm>
              <a:off x="3066712" y="1417638"/>
              <a:ext cx="2414031" cy="395211"/>
            </a:xfrm>
            <a:prstGeom prst="roundRect">
              <a:avLst>
                <a:gd name="adj" fmla="val 1201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SRAM 8-bits</a:t>
              </a:r>
              <a:endParaRPr lang="ru-RU" dirty="0"/>
            </a:p>
          </p:txBody>
        </p:sp>
        <p:cxnSp>
          <p:nvCxnSpPr>
            <p:cNvPr id="16" name="Прямая соединительная линия 15"/>
            <p:cNvCxnSpPr/>
            <p:nvPr/>
          </p:nvCxnSpPr>
          <p:spPr>
            <a:xfrm>
              <a:off x="3066712" y="2420200"/>
              <a:ext cx="2414031" cy="18404"/>
            </a:xfrm>
            <a:prstGeom prst="line">
              <a:avLst/>
            </a:prstGeom>
          </p:spPr>
          <p:style>
            <a:lnRef idx="2">
              <a:schemeClr val="accent3"/>
            </a:lnRef>
            <a:fillRef idx="0">
              <a:schemeClr val="accent3"/>
            </a:fillRef>
            <a:effectRef idx="1">
              <a:schemeClr val="accent3"/>
            </a:effectRef>
            <a:fontRef idx="minor">
              <a:schemeClr val="tx1"/>
            </a:fontRef>
          </p:style>
        </p:cxnSp>
        <p:cxnSp>
          <p:nvCxnSpPr>
            <p:cNvPr id="17" name="Прямая соединительная линия 16"/>
            <p:cNvCxnSpPr/>
            <p:nvPr/>
          </p:nvCxnSpPr>
          <p:spPr>
            <a:xfrm>
              <a:off x="3066712" y="2977501"/>
              <a:ext cx="2414031" cy="18404"/>
            </a:xfrm>
            <a:prstGeom prst="line">
              <a:avLst/>
            </a:prstGeom>
          </p:spPr>
          <p:style>
            <a:lnRef idx="2">
              <a:schemeClr val="accent3"/>
            </a:lnRef>
            <a:fillRef idx="0">
              <a:schemeClr val="accent3"/>
            </a:fillRef>
            <a:effectRef idx="1">
              <a:schemeClr val="accent3"/>
            </a:effectRef>
            <a:fontRef idx="minor">
              <a:schemeClr val="tx1"/>
            </a:fontRef>
          </p:style>
        </p:cxnSp>
        <p:cxnSp>
          <p:nvCxnSpPr>
            <p:cNvPr id="18" name="Прямая соединительная линия 17"/>
            <p:cNvCxnSpPr/>
            <p:nvPr/>
          </p:nvCxnSpPr>
          <p:spPr>
            <a:xfrm>
              <a:off x="3066712" y="4624708"/>
              <a:ext cx="2414031" cy="18404"/>
            </a:xfrm>
            <a:prstGeom prst="line">
              <a:avLst/>
            </a:prstGeom>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2266306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NOP </a:t>
            </a:r>
            <a:r>
              <a:rPr lang="en-US" sz="4800" dirty="0"/>
              <a:t>– </a:t>
            </a:r>
            <a:r>
              <a:rPr lang="ru-RU" sz="4800" dirty="0"/>
              <a:t>Ничего не делать</a:t>
            </a:r>
            <a:endParaRPr lang="ru-RU" dirty="0"/>
          </a:p>
        </p:txBody>
      </p:sp>
      <p:sp>
        <p:nvSpPr>
          <p:cNvPr id="3" name="TextBox 2"/>
          <p:cNvSpPr txBox="1"/>
          <p:nvPr/>
        </p:nvSpPr>
        <p:spPr>
          <a:xfrm>
            <a:off x="457200" y="4942004"/>
            <a:ext cx="7620000" cy="830997"/>
          </a:xfrm>
          <a:prstGeom prst="rect">
            <a:avLst/>
          </a:prstGeom>
          <a:noFill/>
        </p:spPr>
        <p:txBody>
          <a:bodyPr wrap="square" rtlCol="0">
            <a:spAutoFit/>
          </a:bodyPr>
          <a:lstStyle/>
          <a:p>
            <a:r>
              <a:rPr lang="ru-RU" sz="2400" b="1" dirty="0"/>
              <a:t>Определение</a:t>
            </a:r>
            <a:r>
              <a:rPr lang="en-US" sz="2400" b="1" dirty="0"/>
              <a:t>: </a:t>
            </a:r>
            <a:r>
              <a:rPr lang="ru-RU" sz="2400" dirty="0"/>
              <a:t>Операция выполняется вхолостую</a:t>
            </a:r>
            <a:r>
              <a:rPr lang="en-US" sz="2400" dirty="0"/>
              <a:t>,</a:t>
            </a:r>
            <a:r>
              <a:rPr lang="ru-RU" sz="2400" dirty="0"/>
              <a:t> ничего не происходит.</a:t>
            </a:r>
          </a:p>
        </p:txBody>
      </p:sp>
      <p:sp>
        <p:nvSpPr>
          <p:cNvPr id="4" name="TextBox 3"/>
          <p:cNvSpPr txBox="1"/>
          <p:nvPr/>
        </p:nvSpPr>
        <p:spPr>
          <a:xfrm>
            <a:off x="457200" y="1679389"/>
            <a:ext cx="2255696" cy="461665"/>
          </a:xfrm>
          <a:prstGeom prst="rect">
            <a:avLst/>
          </a:prstGeom>
          <a:noFill/>
        </p:spPr>
        <p:txBody>
          <a:bodyPr wrap="none" rtlCol="0">
            <a:spAutoFit/>
          </a:bodyPr>
          <a:lstStyle/>
          <a:p>
            <a:r>
              <a:rPr lang="ru-RU" sz="2400" b="1" dirty="0"/>
              <a:t>Синтаксис</a:t>
            </a:r>
            <a:r>
              <a:rPr lang="en-US" sz="2400" b="1" dirty="0"/>
              <a:t>: </a:t>
            </a:r>
            <a:r>
              <a:rPr lang="en-US" sz="2400" dirty="0"/>
              <a:t>NOP</a:t>
            </a:r>
            <a:endParaRPr lang="ru-RU" sz="2400" dirty="0"/>
          </a:p>
        </p:txBody>
      </p:sp>
      <p:sp>
        <p:nvSpPr>
          <p:cNvPr id="5" name="TextBox 4"/>
          <p:cNvSpPr txBox="1"/>
          <p:nvPr/>
        </p:nvSpPr>
        <p:spPr>
          <a:xfrm>
            <a:off x="5680147" y="1679389"/>
            <a:ext cx="2295821" cy="461665"/>
          </a:xfrm>
          <a:prstGeom prst="rect">
            <a:avLst/>
          </a:prstGeom>
          <a:noFill/>
        </p:spPr>
        <p:txBody>
          <a:bodyPr wrap="none" rtlCol="0">
            <a:spAutoFit/>
          </a:bodyPr>
          <a:lstStyle/>
          <a:p>
            <a:r>
              <a:rPr lang="ru-RU" sz="2400" b="1" dirty="0"/>
              <a:t>Размер</a:t>
            </a:r>
            <a:r>
              <a:rPr lang="en-US" sz="2400" b="1" dirty="0"/>
              <a:t>: </a:t>
            </a:r>
            <a:r>
              <a:rPr lang="ru-RU" sz="2400" dirty="0"/>
              <a:t>2 байта</a:t>
            </a:r>
          </a:p>
        </p:txBody>
      </p:sp>
      <p:graphicFrame>
        <p:nvGraphicFramePr>
          <p:cNvPr id="6" name="Таблица 5"/>
          <p:cNvGraphicFramePr>
            <a:graphicFrameLocks noGrp="1"/>
          </p:cNvGraphicFramePr>
          <p:nvPr>
            <p:extLst>
              <p:ext uri="{D42A27DB-BD31-4B8C-83A1-F6EECF244321}">
                <p14:modId xmlns:p14="http://schemas.microsoft.com/office/powerpoint/2010/main" val="416231852"/>
              </p:ext>
            </p:extLst>
          </p:nvPr>
        </p:nvGraphicFramePr>
        <p:xfrm>
          <a:off x="542957" y="2323353"/>
          <a:ext cx="7433012" cy="457200"/>
        </p:xfrm>
        <a:graphic>
          <a:graphicData uri="http://schemas.openxmlformats.org/drawingml/2006/table">
            <a:tbl>
              <a:tblPr firstRow="1" bandRow="1">
                <a:tableStyleId>{9D7B26C5-4107-4FEC-AEDC-1716B250A1EF}</a:tableStyleId>
              </a:tblPr>
              <a:tblGrid>
                <a:gridCol w="1858253">
                  <a:extLst>
                    <a:ext uri="{9D8B030D-6E8A-4147-A177-3AD203B41FA5}">
                      <a16:colId xmlns:a16="http://schemas.microsoft.com/office/drawing/2014/main" val="20000"/>
                    </a:ext>
                  </a:extLst>
                </a:gridCol>
                <a:gridCol w="1858253">
                  <a:extLst>
                    <a:ext uri="{9D8B030D-6E8A-4147-A177-3AD203B41FA5}">
                      <a16:colId xmlns:a16="http://schemas.microsoft.com/office/drawing/2014/main" val="20001"/>
                    </a:ext>
                  </a:extLst>
                </a:gridCol>
                <a:gridCol w="1858253">
                  <a:extLst>
                    <a:ext uri="{9D8B030D-6E8A-4147-A177-3AD203B41FA5}">
                      <a16:colId xmlns:a16="http://schemas.microsoft.com/office/drawing/2014/main" val="20002"/>
                    </a:ext>
                  </a:extLst>
                </a:gridCol>
                <a:gridCol w="1858253">
                  <a:extLst>
                    <a:ext uri="{9D8B030D-6E8A-4147-A177-3AD203B41FA5}">
                      <a16:colId xmlns:a16="http://schemas.microsoft.com/office/drawing/2014/main" val="20003"/>
                    </a:ext>
                  </a:extLst>
                </a:gridCol>
              </a:tblGrid>
              <a:tr h="370840">
                <a:tc>
                  <a:txBody>
                    <a:bodyPr/>
                    <a:lstStyle/>
                    <a:p>
                      <a:pPr algn="ctr"/>
                      <a:r>
                        <a:rPr lang="en-US" sz="2400" b="0" kern="1200" dirty="0"/>
                        <a:t>0000</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kern="1200" dirty="0"/>
                        <a:t>0000</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kern="1200" dirty="0"/>
                        <a:t>0000</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kern="1200" dirty="0"/>
                        <a:t>0000</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457200" y="3455516"/>
            <a:ext cx="2395457" cy="461665"/>
          </a:xfrm>
          <a:prstGeom prst="rect">
            <a:avLst/>
          </a:prstGeom>
          <a:noFill/>
        </p:spPr>
        <p:txBody>
          <a:bodyPr wrap="none" rtlCol="0">
            <a:spAutoFit/>
          </a:bodyPr>
          <a:lstStyle/>
          <a:p>
            <a:r>
              <a:rPr lang="ru-RU" sz="2400" b="1" dirty="0"/>
              <a:t>Счетчик</a:t>
            </a:r>
            <a:r>
              <a:rPr lang="en-US" sz="2400" b="1" dirty="0"/>
              <a:t>: </a:t>
            </a:r>
            <a:r>
              <a:rPr lang="ru-RU" sz="2400" dirty="0"/>
              <a:t>PC += 1</a:t>
            </a:r>
          </a:p>
        </p:txBody>
      </p:sp>
      <p:sp>
        <p:nvSpPr>
          <p:cNvPr id="9" name="TextBox 8"/>
          <p:cNvSpPr txBox="1"/>
          <p:nvPr/>
        </p:nvSpPr>
        <p:spPr>
          <a:xfrm>
            <a:off x="457201" y="2903375"/>
            <a:ext cx="7619999" cy="461665"/>
          </a:xfrm>
          <a:prstGeom prst="rect">
            <a:avLst/>
          </a:prstGeom>
          <a:noFill/>
        </p:spPr>
        <p:txBody>
          <a:bodyPr wrap="square" rtlCol="0">
            <a:spAutoFit/>
          </a:bodyPr>
          <a:lstStyle/>
          <a:p>
            <a:r>
              <a:rPr lang="ru-RU" sz="2400" b="1" dirty="0"/>
              <a:t>Операнды</a:t>
            </a:r>
            <a:r>
              <a:rPr lang="en-US" sz="2400" b="1" dirty="0"/>
              <a:t>: </a:t>
            </a:r>
            <a:r>
              <a:rPr lang="ru-RU" sz="2400" dirty="0"/>
              <a:t>–</a:t>
            </a:r>
          </a:p>
        </p:txBody>
      </p:sp>
      <p:graphicFrame>
        <p:nvGraphicFramePr>
          <p:cNvPr id="10" name="Таблица 9"/>
          <p:cNvGraphicFramePr>
            <a:graphicFrameLocks noGrp="1"/>
          </p:cNvGraphicFramePr>
          <p:nvPr>
            <p:extLst>
              <p:ext uri="{D42A27DB-BD31-4B8C-83A1-F6EECF244321}">
                <p14:modId xmlns:p14="http://schemas.microsoft.com/office/powerpoint/2010/main" val="742226563"/>
              </p:ext>
            </p:extLst>
          </p:nvPr>
        </p:nvGraphicFramePr>
        <p:xfrm>
          <a:off x="542953" y="3926362"/>
          <a:ext cx="7433016" cy="914400"/>
        </p:xfrm>
        <a:graphic>
          <a:graphicData uri="http://schemas.openxmlformats.org/drawingml/2006/table">
            <a:tbl>
              <a:tblPr firstRow="1" bandRow="1">
                <a:tableStyleId>{9D7B26C5-4107-4FEC-AEDC-1716B250A1EF}</a:tableStyleId>
              </a:tblPr>
              <a:tblGrid>
                <a:gridCol w="929127">
                  <a:extLst>
                    <a:ext uri="{9D8B030D-6E8A-4147-A177-3AD203B41FA5}">
                      <a16:colId xmlns:a16="http://schemas.microsoft.com/office/drawing/2014/main" val="20000"/>
                    </a:ext>
                  </a:extLst>
                </a:gridCol>
                <a:gridCol w="929127">
                  <a:extLst>
                    <a:ext uri="{9D8B030D-6E8A-4147-A177-3AD203B41FA5}">
                      <a16:colId xmlns:a16="http://schemas.microsoft.com/office/drawing/2014/main" val="20001"/>
                    </a:ext>
                  </a:extLst>
                </a:gridCol>
                <a:gridCol w="929127">
                  <a:extLst>
                    <a:ext uri="{9D8B030D-6E8A-4147-A177-3AD203B41FA5}">
                      <a16:colId xmlns:a16="http://schemas.microsoft.com/office/drawing/2014/main" val="20002"/>
                    </a:ext>
                  </a:extLst>
                </a:gridCol>
                <a:gridCol w="929127">
                  <a:extLst>
                    <a:ext uri="{9D8B030D-6E8A-4147-A177-3AD203B41FA5}">
                      <a16:colId xmlns:a16="http://schemas.microsoft.com/office/drawing/2014/main" val="20003"/>
                    </a:ext>
                  </a:extLst>
                </a:gridCol>
                <a:gridCol w="929127">
                  <a:extLst>
                    <a:ext uri="{9D8B030D-6E8A-4147-A177-3AD203B41FA5}">
                      <a16:colId xmlns:a16="http://schemas.microsoft.com/office/drawing/2014/main" val="20004"/>
                    </a:ext>
                  </a:extLst>
                </a:gridCol>
                <a:gridCol w="929127">
                  <a:extLst>
                    <a:ext uri="{9D8B030D-6E8A-4147-A177-3AD203B41FA5}">
                      <a16:colId xmlns:a16="http://schemas.microsoft.com/office/drawing/2014/main" val="20005"/>
                    </a:ext>
                  </a:extLst>
                </a:gridCol>
                <a:gridCol w="929127">
                  <a:extLst>
                    <a:ext uri="{9D8B030D-6E8A-4147-A177-3AD203B41FA5}">
                      <a16:colId xmlns:a16="http://schemas.microsoft.com/office/drawing/2014/main" val="20006"/>
                    </a:ext>
                  </a:extLst>
                </a:gridCol>
                <a:gridCol w="929127">
                  <a:extLst>
                    <a:ext uri="{9D8B030D-6E8A-4147-A177-3AD203B41FA5}">
                      <a16:colId xmlns:a16="http://schemas.microsoft.com/office/drawing/2014/main" val="20007"/>
                    </a:ext>
                  </a:extLst>
                </a:gridCol>
              </a:tblGrid>
              <a:tr h="370840">
                <a:tc>
                  <a:txBody>
                    <a:bodyPr/>
                    <a:lstStyle/>
                    <a:p>
                      <a:pPr algn="ctr"/>
                      <a:r>
                        <a:rPr lang="en-US" sz="2400" b="0" dirty="0"/>
                        <a:t>I</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T</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H</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S</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V</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Z</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C</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ru-RU"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5680147" y="3455516"/>
            <a:ext cx="1402097" cy="461665"/>
          </a:xfrm>
          <a:prstGeom prst="rect">
            <a:avLst/>
          </a:prstGeom>
          <a:noFill/>
        </p:spPr>
        <p:txBody>
          <a:bodyPr wrap="none" rtlCol="0">
            <a:spAutoFit/>
          </a:bodyPr>
          <a:lstStyle/>
          <a:p>
            <a:r>
              <a:rPr lang="ru-RU" sz="2400" b="1" dirty="0"/>
              <a:t>Циклы</a:t>
            </a:r>
            <a:r>
              <a:rPr lang="en-US" sz="2400" b="1" dirty="0"/>
              <a:t>: </a:t>
            </a:r>
            <a:r>
              <a:rPr lang="ru-RU" sz="2400" dirty="0"/>
              <a:t>1</a:t>
            </a:r>
          </a:p>
        </p:txBody>
      </p:sp>
    </p:spTree>
    <p:extLst>
      <p:ext uri="{BB962C8B-B14F-4D97-AF65-F5344CB8AC3E}">
        <p14:creationId xmlns:p14="http://schemas.microsoft.com/office/powerpoint/2010/main" val="1994169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MOV</a:t>
            </a:r>
            <a:r>
              <a:rPr lang="ru-RU" dirty="0"/>
              <a:t> </a:t>
            </a:r>
            <a:r>
              <a:rPr lang="en-US" sz="4800" dirty="0"/>
              <a:t>– </a:t>
            </a:r>
            <a:r>
              <a:rPr lang="ru-RU" sz="4800" dirty="0"/>
              <a:t>Копировать регистр</a:t>
            </a:r>
            <a:endParaRPr lang="ru-RU" dirty="0"/>
          </a:p>
        </p:txBody>
      </p:sp>
      <p:sp>
        <p:nvSpPr>
          <p:cNvPr id="3" name="TextBox 2"/>
          <p:cNvSpPr txBox="1"/>
          <p:nvPr/>
        </p:nvSpPr>
        <p:spPr>
          <a:xfrm>
            <a:off x="457200" y="4942004"/>
            <a:ext cx="7620000" cy="1569660"/>
          </a:xfrm>
          <a:prstGeom prst="rect">
            <a:avLst/>
          </a:prstGeom>
          <a:noFill/>
        </p:spPr>
        <p:txBody>
          <a:bodyPr wrap="square" rtlCol="0">
            <a:spAutoFit/>
          </a:bodyPr>
          <a:lstStyle/>
          <a:p>
            <a:r>
              <a:rPr lang="ru-RU" sz="2400" b="1" dirty="0"/>
              <a:t>Определение</a:t>
            </a:r>
            <a:r>
              <a:rPr lang="en-US" sz="2400" b="1" dirty="0"/>
              <a:t>: </a:t>
            </a:r>
            <a:r>
              <a:rPr lang="ru-RU" sz="2400" dirty="0"/>
              <a:t>Копирует содержимое одного регистра в другой регистр. Исходный регистр </a:t>
            </a:r>
            <a:r>
              <a:rPr lang="ru-RU" sz="2400" dirty="0" err="1"/>
              <a:t>Rr</a:t>
            </a:r>
            <a:r>
              <a:rPr lang="ru-RU" sz="2400" dirty="0"/>
              <a:t> остается неизменным, в регистр назначения </a:t>
            </a:r>
            <a:r>
              <a:rPr lang="ru-RU" sz="2400" dirty="0" err="1"/>
              <a:t>Rd</a:t>
            </a:r>
            <a:r>
              <a:rPr lang="ru-RU" sz="2400" dirty="0"/>
              <a:t> загружается копия содержимого регистра </a:t>
            </a:r>
            <a:r>
              <a:rPr lang="ru-RU" sz="2400" dirty="0" err="1"/>
              <a:t>Rr</a:t>
            </a:r>
            <a:r>
              <a:rPr lang="ru-RU" sz="2400" dirty="0"/>
              <a:t>.</a:t>
            </a:r>
          </a:p>
        </p:txBody>
      </p:sp>
      <p:sp>
        <p:nvSpPr>
          <p:cNvPr id="4" name="TextBox 3"/>
          <p:cNvSpPr txBox="1"/>
          <p:nvPr/>
        </p:nvSpPr>
        <p:spPr>
          <a:xfrm>
            <a:off x="457200" y="1679389"/>
            <a:ext cx="3128380" cy="461665"/>
          </a:xfrm>
          <a:prstGeom prst="rect">
            <a:avLst/>
          </a:prstGeom>
          <a:noFill/>
        </p:spPr>
        <p:txBody>
          <a:bodyPr wrap="none" rtlCol="0">
            <a:spAutoFit/>
          </a:bodyPr>
          <a:lstStyle/>
          <a:p>
            <a:r>
              <a:rPr lang="ru-RU" sz="2400" b="1" dirty="0"/>
              <a:t>Синтаксис</a:t>
            </a:r>
            <a:r>
              <a:rPr lang="en-US" sz="2400" b="1" dirty="0"/>
              <a:t>: </a:t>
            </a:r>
            <a:r>
              <a:rPr lang="en-US" sz="2400" dirty="0"/>
              <a:t>MOV Rd, </a:t>
            </a:r>
            <a:r>
              <a:rPr lang="en-US" sz="2400" dirty="0" err="1"/>
              <a:t>Rr</a:t>
            </a:r>
            <a:endParaRPr lang="ru-RU" sz="2400" dirty="0"/>
          </a:p>
        </p:txBody>
      </p:sp>
      <p:sp>
        <p:nvSpPr>
          <p:cNvPr id="5" name="TextBox 4"/>
          <p:cNvSpPr txBox="1"/>
          <p:nvPr/>
        </p:nvSpPr>
        <p:spPr>
          <a:xfrm>
            <a:off x="5680147" y="1679389"/>
            <a:ext cx="2295821" cy="461665"/>
          </a:xfrm>
          <a:prstGeom prst="rect">
            <a:avLst/>
          </a:prstGeom>
          <a:noFill/>
        </p:spPr>
        <p:txBody>
          <a:bodyPr wrap="none" rtlCol="0">
            <a:spAutoFit/>
          </a:bodyPr>
          <a:lstStyle/>
          <a:p>
            <a:r>
              <a:rPr lang="ru-RU" sz="2400" b="1" dirty="0"/>
              <a:t>Размер</a:t>
            </a:r>
            <a:r>
              <a:rPr lang="en-US" sz="2400" b="1" dirty="0"/>
              <a:t>: </a:t>
            </a:r>
            <a:r>
              <a:rPr lang="ru-RU" sz="2400" dirty="0"/>
              <a:t>2 байта</a:t>
            </a:r>
          </a:p>
        </p:txBody>
      </p:sp>
      <p:graphicFrame>
        <p:nvGraphicFramePr>
          <p:cNvPr id="6" name="Таблица 5"/>
          <p:cNvGraphicFramePr>
            <a:graphicFrameLocks noGrp="1"/>
          </p:cNvGraphicFramePr>
          <p:nvPr>
            <p:extLst>
              <p:ext uri="{D42A27DB-BD31-4B8C-83A1-F6EECF244321}">
                <p14:modId xmlns:p14="http://schemas.microsoft.com/office/powerpoint/2010/main" val="3705136972"/>
              </p:ext>
            </p:extLst>
          </p:nvPr>
        </p:nvGraphicFramePr>
        <p:xfrm>
          <a:off x="542957" y="2323353"/>
          <a:ext cx="7433012" cy="457200"/>
        </p:xfrm>
        <a:graphic>
          <a:graphicData uri="http://schemas.openxmlformats.org/drawingml/2006/table">
            <a:tbl>
              <a:tblPr firstRow="1" bandRow="1">
                <a:tableStyleId>{9D7B26C5-4107-4FEC-AEDC-1716B250A1EF}</a:tableStyleId>
              </a:tblPr>
              <a:tblGrid>
                <a:gridCol w="1858253">
                  <a:extLst>
                    <a:ext uri="{9D8B030D-6E8A-4147-A177-3AD203B41FA5}">
                      <a16:colId xmlns:a16="http://schemas.microsoft.com/office/drawing/2014/main" val="20000"/>
                    </a:ext>
                  </a:extLst>
                </a:gridCol>
                <a:gridCol w="1858253">
                  <a:extLst>
                    <a:ext uri="{9D8B030D-6E8A-4147-A177-3AD203B41FA5}">
                      <a16:colId xmlns:a16="http://schemas.microsoft.com/office/drawing/2014/main" val="20001"/>
                    </a:ext>
                  </a:extLst>
                </a:gridCol>
                <a:gridCol w="1858253">
                  <a:extLst>
                    <a:ext uri="{9D8B030D-6E8A-4147-A177-3AD203B41FA5}">
                      <a16:colId xmlns:a16="http://schemas.microsoft.com/office/drawing/2014/main" val="20002"/>
                    </a:ext>
                  </a:extLst>
                </a:gridCol>
                <a:gridCol w="1858253">
                  <a:extLst>
                    <a:ext uri="{9D8B030D-6E8A-4147-A177-3AD203B41FA5}">
                      <a16:colId xmlns:a16="http://schemas.microsoft.com/office/drawing/2014/main" val="20003"/>
                    </a:ext>
                  </a:extLst>
                </a:gridCol>
              </a:tblGrid>
              <a:tr h="370840">
                <a:tc>
                  <a:txBody>
                    <a:bodyPr/>
                    <a:lstStyle/>
                    <a:p>
                      <a:pPr algn="ctr"/>
                      <a:r>
                        <a:rPr lang="ru-RU" sz="2400" b="0" kern="1200" dirty="0"/>
                        <a:t>0010</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kern="1200" dirty="0"/>
                        <a:t>11rd</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err="1"/>
                        <a:t>dddd</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err="1"/>
                        <a:t>rrrr</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457200" y="3455516"/>
            <a:ext cx="2395457" cy="461665"/>
          </a:xfrm>
          <a:prstGeom prst="rect">
            <a:avLst/>
          </a:prstGeom>
          <a:noFill/>
        </p:spPr>
        <p:txBody>
          <a:bodyPr wrap="none" rtlCol="0">
            <a:spAutoFit/>
          </a:bodyPr>
          <a:lstStyle/>
          <a:p>
            <a:r>
              <a:rPr lang="ru-RU" sz="2400" b="1" dirty="0"/>
              <a:t>Счетчик</a:t>
            </a:r>
            <a:r>
              <a:rPr lang="en-US" sz="2400" b="1" dirty="0"/>
              <a:t>: </a:t>
            </a:r>
            <a:r>
              <a:rPr lang="ru-RU" sz="2400" dirty="0"/>
              <a:t>PC += 1</a:t>
            </a:r>
          </a:p>
        </p:txBody>
      </p:sp>
      <p:sp>
        <p:nvSpPr>
          <p:cNvPr id="9" name="TextBox 8"/>
          <p:cNvSpPr txBox="1"/>
          <p:nvPr/>
        </p:nvSpPr>
        <p:spPr>
          <a:xfrm>
            <a:off x="457201" y="2903375"/>
            <a:ext cx="7619999" cy="461665"/>
          </a:xfrm>
          <a:prstGeom prst="rect">
            <a:avLst/>
          </a:prstGeom>
          <a:noFill/>
        </p:spPr>
        <p:txBody>
          <a:bodyPr wrap="square" rtlCol="0">
            <a:spAutoFit/>
          </a:bodyPr>
          <a:lstStyle/>
          <a:p>
            <a:r>
              <a:rPr lang="ru-RU" sz="2400" b="1" dirty="0"/>
              <a:t>Операнды</a:t>
            </a:r>
            <a:r>
              <a:rPr lang="en-US" sz="2400" b="1" dirty="0"/>
              <a:t>: </a:t>
            </a:r>
            <a:r>
              <a:rPr lang="ru-RU" sz="2400" dirty="0"/>
              <a:t>0 ≤ </a:t>
            </a:r>
            <a:r>
              <a:rPr lang="ru-RU" sz="2400" dirty="0" err="1"/>
              <a:t>d</a:t>
            </a:r>
            <a:r>
              <a:rPr lang="ru-RU" sz="2400" dirty="0"/>
              <a:t> ≤ 31, 0 ≤ </a:t>
            </a:r>
            <a:r>
              <a:rPr lang="ru-RU" sz="2400" dirty="0" err="1"/>
              <a:t>r</a:t>
            </a:r>
            <a:r>
              <a:rPr lang="ru-RU" sz="2400" dirty="0"/>
              <a:t> ≤</a:t>
            </a:r>
            <a:r>
              <a:rPr lang="en-US" sz="2400" dirty="0"/>
              <a:t> </a:t>
            </a:r>
            <a:r>
              <a:rPr lang="ru-RU" sz="2400" dirty="0"/>
              <a:t>31</a:t>
            </a:r>
          </a:p>
        </p:txBody>
      </p:sp>
      <p:graphicFrame>
        <p:nvGraphicFramePr>
          <p:cNvPr id="10" name="Таблица 9"/>
          <p:cNvGraphicFramePr>
            <a:graphicFrameLocks noGrp="1"/>
          </p:cNvGraphicFramePr>
          <p:nvPr>
            <p:extLst>
              <p:ext uri="{D42A27DB-BD31-4B8C-83A1-F6EECF244321}">
                <p14:modId xmlns:p14="http://schemas.microsoft.com/office/powerpoint/2010/main" val="62130653"/>
              </p:ext>
            </p:extLst>
          </p:nvPr>
        </p:nvGraphicFramePr>
        <p:xfrm>
          <a:off x="542953" y="3926362"/>
          <a:ext cx="7433016" cy="914400"/>
        </p:xfrm>
        <a:graphic>
          <a:graphicData uri="http://schemas.openxmlformats.org/drawingml/2006/table">
            <a:tbl>
              <a:tblPr firstRow="1" bandRow="1">
                <a:tableStyleId>{9D7B26C5-4107-4FEC-AEDC-1716B250A1EF}</a:tableStyleId>
              </a:tblPr>
              <a:tblGrid>
                <a:gridCol w="929127">
                  <a:extLst>
                    <a:ext uri="{9D8B030D-6E8A-4147-A177-3AD203B41FA5}">
                      <a16:colId xmlns:a16="http://schemas.microsoft.com/office/drawing/2014/main" val="20000"/>
                    </a:ext>
                  </a:extLst>
                </a:gridCol>
                <a:gridCol w="929127">
                  <a:extLst>
                    <a:ext uri="{9D8B030D-6E8A-4147-A177-3AD203B41FA5}">
                      <a16:colId xmlns:a16="http://schemas.microsoft.com/office/drawing/2014/main" val="20001"/>
                    </a:ext>
                  </a:extLst>
                </a:gridCol>
                <a:gridCol w="929127">
                  <a:extLst>
                    <a:ext uri="{9D8B030D-6E8A-4147-A177-3AD203B41FA5}">
                      <a16:colId xmlns:a16="http://schemas.microsoft.com/office/drawing/2014/main" val="20002"/>
                    </a:ext>
                  </a:extLst>
                </a:gridCol>
                <a:gridCol w="929127">
                  <a:extLst>
                    <a:ext uri="{9D8B030D-6E8A-4147-A177-3AD203B41FA5}">
                      <a16:colId xmlns:a16="http://schemas.microsoft.com/office/drawing/2014/main" val="20003"/>
                    </a:ext>
                  </a:extLst>
                </a:gridCol>
                <a:gridCol w="929127">
                  <a:extLst>
                    <a:ext uri="{9D8B030D-6E8A-4147-A177-3AD203B41FA5}">
                      <a16:colId xmlns:a16="http://schemas.microsoft.com/office/drawing/2014/main" val="20004"/>
                    </a:ext>
                  </a:extLst>
                </a:gridCol>
                <a:gridCol w="929127">
                  <a:extLst>
                    <a:ext uri="{9D8B030D-6E8A-4147-A177-3AD203B41FA5}">
                      <a16:colId xmlns:a16="http://schemas.microsoft.com/office/drawing/2014/main" val="20005"/>
                    </a:ext>
                  </a:extLst>
                </a:gridCol>
                <a:gridCol w="929127">
                  <a:extLst>
                    <a:ext uri="{9D8B030D-6E8A-4147-A177-3AD203B41FA5}">
                      <a16:colId xmlns:a16="http://schemas.microsoft.com/office/drawing/2014/main" val="20006"/>
                    </a:ext>
                  </a:extLst>
                </a:gridCol>
                <a:gridCol w="929127">
                  <a:extLst>
                    <a:ext uri="{9D8B030D-6E8A-4147-A177-3AD203B41FA5}">
                      <a16:colId xmlns:a16="http://schemas.microsoft.com/office/drawing/2014/main" val="20007"/>
                    </a:ext>
                  </a:extLst>
                </a:gridCol>
              </a:tblGrid>
              <a:tr h="370840">
                <a:tc>
                  <a:txBody>
                    <a:bodyPr/>
                    <a:lstStyle/>
                    <a:p>
                      <a:pPr algn="ctr"/>
                      <a:r>
                        <a:rPr lang="en-US" sz="2400" b="0" dirty="0"/>
                        <a:t>I</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T</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H</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S</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V</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Z</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C</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ru-RU"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5680147" y="3455516"/>
            <a:ext cx="1402097" cy="461665"/>
          </a:xfrm>
          <a:prstGeom prst="rect">
            <a:avLst/>
          </a:prstGeom>
          <a:noFill/>
        </p:spPr>
        <p:txBody>
          <a:bodyPr wrap="none" rtlCol="0">
            <a:spAutoFit/>
          </a:bodyPr>
          <a:lstStyle/>
          <a:p>
            <a:r>
              <a:rPr lang="ru-RU" sz="2400" b="1" dirty="0"/>
              <a:t>Циклы</a:t>
            </a:r>
            <a:r>
              <a:rPr lang="en-US" sz="2400" b="1" dirty="0"/>
              <a:t>: </a:t>
            </a:r>
            <a:r>
              <a:rPr lang="ru-RU" sz="2400" dirty="0"/>
              <a:t>1</a:t>
            </a:r>
          </a:p>
        </p:txBody>
      </p:sp>
    </p:spTree>
    <p:extLst>
      <p:ext uri="{BB962C8B-B14F-4D97-AF65-F5344CB8AC3E}">
        <p14:creationId xmlns:p14="http://schemas.microsoft.com/office/powerpoint/2010/main" val="63279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LDI</a:t>
            </a:r>
            <a:r>
              <a:rPr lang="ru-RU" dirty="0"/>
              <a:t> </a:t>
            </a:r>
            <a:r>
              <a:rPr lang="en-US" sz="4800" dirty="0"/>
              <a:t>– </a:t>
            </a:r>
            <a:r>
              <a:rPr lang="ru-RU" sz="4800" dirty="0"/>
              <a:t>Загрузить</a:t>
            </a:r>
            <a:br>
              <a:rPr lang="ru-RU" sz="4800" dirty="0"/>
            </a:br>
            <a:r>
              <a:rPr lang="ru-RU" sz="4800" dirty="0"/>
              <a:t>значение в регистр</a:t>
            </a:r>
            <a:endParaRPr lang="ru-RU" dirty="0"/>
          </a:p>
        </p:txBody>
      </p:sp>
      <p:sp>
        <p:nvSpPr>
          <p:cNvPr id="3" name="TextBox 2"/>
          <p:cNvSpPr txBox="1"/>
          <p:nvPr/>
        </p:nvSpPr>
        <p:spPr>
          <a:xfrm>
            <a:off x="457200" y="4942004"/>
            <a:ext cx="7620000" cy="830997"/>
          </a:xfrm>
          <a:prstGeom prst="rect">
            <a:avLst/>
          </a:prstGeom>
          <a:noFill/>
        </p:spPr>
        <p:txBody>
          <a:bodyPr wrap="square" rtlCol="0">
            <a:spAutoFit/>
          </a:bodyPr>
          <a:lstStyle/>
          <a:p>
            <a:r>
              <a:rPr lang="ru-RU" sz="2400" b="1" dirty="0"/>
              <a:t>Определение</a:t>
            </a:r>
            <a:r>
              <a:rPr lang="en-US" sz="2400" b="1" dirty="0"/>
              <a:t>: </a:t>
            </a:r>
            <a:r>
              <a:rPr lang="ru-RU" sz="2400" dirty="0"/>
              <a:t>Загрузить непосредственное значение из кода операции в регистр </a:t>
            </a:r>
            <a:r>
              <a:rPr lang="en-US" sz="2400" dirty="0"/>
              <a:t>Rd</a:t>
            </a:r>
            <a:r>
              <a:rPr lang="ru-RU" sz="2400" dirty="0"/>
              <a:t>.</a:t>
            </a:r>
          </a:p>
        </p:txBody>
      </p:sp>
      <p:sp>
        <p:nvSpPr>
          <p:cNvPr id="4" name="TextBox 3"/>
          <p:cNvSpPr txBox="1"/>
          <p:nvPr/>
        </p:nvSpPr>
        <p:spPr>
          <a:xfrm>
            <a:off x="457200" y="1679389"/>
            <a:ext cx="2795206" cy="461665"/>
          </a:xfrm>
          <a:prstGeom prst="rect">
            <a:avLst/>
          </a:prstGeom>
          <a:noFill/>
        </p:spPr>
        <p:txBody>
          <a:bodyPr wrap="none" rtlCol="0">
            <a:spAutoFit/>
          </a:bodyPr>
          <a:lstStyle/>
          <a:p>
            <a:r>
              <a:rPr lang="ru-RU" sz="2400" b="1" dirty="0"/>
              <a:t>Синтаксис</a:t>
            </a:r>
            <a:r>
              <a:rPr lang="en-US" sz="2400" b="1" dirty="0"/>
              <a:t>: </a:t>
            </a:r>
            <a:r>
              <a:rPr lang="en-US" sz="2400" dirty="0"/>
              <a:t>LDI Rd, K</a:t>
            </a:r>
            <a:endParaRPr lang="ru-RU" sz="2400" dirty="0"/>
          </a:p>
        </p:txBody>
      </p:sp>
      <p:sp>
        <p:nvSpPr>
          <p:cNvPr id="5" name="TextBox 4"/>
          <p:cNvSpPr txBox="1"/>
          <p:nvPr/>
        </p:nvSpPr>
        <p:spPr>
          <a:xfrm>
            <a:off x="5680147" y="1679389"/>
            <a:ext cx="2295821" cy="461665"/>
          </a:xfrm>
          <a:prstGeom prst="rect">
            <a:avLst/>
          </a:prstGeom>
          <a:noFill/>
        </p:spPr>
        <p:txBody>
          <a:bodyPr wrap="none" rtlCol="0">
            <a:spAutoFit/>
          </a:bodyPr>
          <a:lstStyle/>
          <a:p>
            <a:r>
              <a:rPr lang="ru-RU" sz="2400" b="1" dirty="0"/>
              <a:t>Размер</a:t>
            </a:r>
            <a:r>
              <a:rPr lang="en-US" sz="2400" b="1" dirty="0"/>
              <a:t>: </a:t>
            </a:r>
            <a:r>
              <a:rPr lang="ru-RU" sz="2400" dirty="0"/>
              <a:t>2 байта</a:t>
            </a:r>
          </a:p>
        </p:txBody>
      </p:sp>
      <p:graphicFrame>
        <p:nvGraphicFramePr>
          <p:cNvPr id="6" name="Таблица 5"/>
          <p:cNvGraphicFramePr>
            <a:graphicFrameLocks noGrp="1"/>
          </p:cNvGraphicFramePr>
          <p:nvPr>
            <p:extLst>
              <p:ext uri="{D42A27DB-BD31-4B8C-83A1-F6EECF244321}">
                <p14:modId xmlns:p14="http://schemas.microsoft.com/office/powerpoint/2010/main" val="642587699"/>
              </p:ext>
            </p:extLst>
          </p:nvPr>
        </p:nvGraphicFramePr>
        <p:xfrm>
          <a:off x="542957" y="2323353"/>
          <a:ext cx="7433012" cy="457200"/>
        </p:xfrm>
        <a:graphic>
          <a:graphicData uri="http://schemas.openxmlformats.org/drawingml/2006/table">
            <a:tbl>
              <a:tblPr firstRow="1" bandRow="1">
                <a:tableStyleId>{9D7B26C5-4107-4FEC-AEDC-1716B250A1EF}</a:tableStyleId>
              </a:tblPr>
              <a:tblGrid>
                <a:gridCol w="1858253">
                  <a:extLst>
                    <a:ext uri="{9D8B030D-6E8A-4147-A177-3AD203B41FA5}">
                      <a16:colId xmlns:a16="http://schemas.microsoft.com/office/drawing/2014/main" val="20000"/>
                    </a:ext>
                  </a:extLst>
                </a:gridCol>
                <a:gridCol w="1858253">
                  <a:extLst>
                    <a:ext uri="{9D8B030D-6E8A-4147-A177-3AD203B41FA5}">
                      <a16:colId xmlns:a16="http://schemas.microsoft.com/office/drawing/2014/main" val="20001"/>
                    </a:ext>
                  </a:extLst>
                </a:gridCol>
                <a:gridCol w="1858253">
                  <a:extLst>
                    <a:ext uri="{9D8B030D-6E8A-4147-A177-3AD203B41FA5}">
                      <a16:colId xmlns:a16="http://schemas.microsoft.com/office/drawing/2014/main" val="20002"/>
                    </a:ext>
                  </a:extLst>
                </a:gridCol>
                <a:gridCol w="1858253">
                  <a:extLst>
                    <a:ext uri="{9D8B030D-6E8A-4147-A177-3AD203B41FA5}">
                      <a16:colId xmlns:a16="http://schemas.microsoft.com/office/drawing/2014/main" val="20003"/>
                    </a:ext>
                  </a:extLst>
                </a:gridCol>
              </a:tblGrid>
              <a:tr h="370840">
                <a:tc>
                  <a:txBody>
                    <a:bodyPr/>
                    <a:lstStyle/>
                    <a:p>
                      <a:pPr algn="ctr"/>
                      <a:r>
                        <a:rPr lang="en-US" sz="2400" b="0" kern="1200" dirty="0"/>
                        <a:t>1110</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KKKK</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err="1"/>
                        <a:t>dddd</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KKKK</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457200" y="3455516"/>
            <a:ext cx="2395457" cy="461665"/>
          </a:xfrm>
          <a:prstGeom prst="rect">
            <a:avLst/>
          </a:prstGeom>
          <a:noFill/>
        </p:spPr>
        <p:txBody>
          <a:bodyPr wrap="none" rtlCol="0">
            <a:spAutoFit/>
          </a:bodyPr>
          <a:lstStyle/>
          <a:p>
            <a:r>
              <a:rPr lang="ru-RU" sz="2400" b="1" dirty="0"/>
              <a:t>Счетчик</a:t>
            </a:r>
            <a:r>
              <a:rPr lang="en-US" sz="2400" b="1" dirty="0"/>
              <a:t>: </a:t>
            </a:r>
            <a:r>
              <a:rPr lang="ru-RU" sz="2400" dirty="0"/>
              <a:t>PC += 1</a:t>
            </a:r>
          </a:p>
        </p:txBody>
      </p:sp>
      <p:sp>
        <p:nvSpPr>
          <p:cNvPr id="9" name="TextBox 8"/>
          <p:cNvSpPr txBox="1"/>
          <p:nvPr/>
        </p:nvSpPr>
        <p:spPr>
          <a:xfrm>
            <a:off x="457201" y="2903375"/>
            <a:ext cx="7619999" cy="461665"/>
          </a:xfrm>
          <a:prstGeom prst="rect">
            <a:avLst/>
          </a:prstGeom>
          <a:noFill/>
        </p:spPr>
        <p:txBody>
          <a:bodyPr wrap="square" rtlCol="0">
            <a:spAutoFit/>
          </a:bodyPr>
          <a:lstStyle/>
          <a:p>
            <a:r>
              <a:rPr lang="ru-RU" sz="2400" b="1" dirty="0"/>
              <a:t>Операнды</a:t>
            </a:r>
            <a:r>
              <a:rPr lang="en-US" sz="2400" b="1" dirty="0"/>
              <a:t>: </a:t>
            </a:r>
            <a:r>
              <a:rPr lang="en-US" sz="2400" dirty="0"/>
              <a:t>16</a:t>
            </a:r>
            <a:r>
              <a:rPr lang="ru-RU" sz="2400" dirty="0"/>
              <a:t> ≤ </a:t>
            </a:r>
            <a:r>
              <a:rPr lang="ru-RU" sz="2400" dirty="0" err="1"/>
              <a:t>d</a:t>
            </a:r>
            <a:r>
              <a:rPr lang="ru-RU" sz="2400" dirty="0"/>
              <a:t> ≤ 31, 0 ≤ </a:t>
            </a:r>
            <a:r>
              <a:rPr lang="en-US" sz="2400" dirty="0"/>
              <a:t>K</a:t>
            </a:r>
            <a:r>
              <a:rPr lang="ru-RU" sz="2400" dirty="0"/>
              <a:t> ≤</a:t>
            </a:r>
            <a:r>
              <a:rPr lang="en-US" sz="2400" dirty="0"/>
              <a:t> 255</a:t>
            </a:r>
            <a:endParaRPr lang="ru-RU" sz="2400" dirty="0"/>
          </a:p>
        </p:txBody>
      </p:sp>
      <p:graphicFrame>
        <p:nvGraphicFramePr>
          <p:cNvPr id="10" name="Таблица 9"/>
          <p:cNvGraphicFramePr>
            <a:graphicFrameLocks noGrp="1"/>
          </p:cNvGraphicFramePr>
          <p:nvPr>
            <p:extLst>
              <p:ext uri="{D42A27DB-BD31-4B8C-83A1-F6EECF244321}">
                <p14:modId xmlns:p14="http://schemas.microsoft.com/office/powerpoint/2010/main" val="3780548419"/>
              </p:ext>
            </p:extLst>
          </p:nvPr>
        </p:nvGraphicFramePr>
        <p:xfrm>
          <a:off x="542953" y="3926362"/>
          <a:ext cx="7433016" cy="914400"/>
        </p:xfrm>
        <a:graphic>
          <a:graphicData uri="http://schemas.openxmlformats.org/drawingml/2006/table">
            <a:tbl>
              <a:tblPr firstRow="1" bandRow="1">
                <a:tableStyleId>{9D7B26C5-4107-4FEC-AEDC-1716B250A1EF}</a:tableStyleId>
              </a:tblPr>
              <a:tblGrid>
                <a:gridCol w="929127">
                  <a:extLst>
                    <a:ext uri="{9D8B030D-6E8A-4147-A177-3AD203B41FA5}">
                      <a16:colId xmlns:a16="http://schemas.microsoft.com/office/drawing/2014/main" val="20000"/>
                    </a:ext>
                  </a:extLst>
                </a:gridCol>
                <a:gridCol w="929127">
                  <a:extLst>
                    <a:ext uri="{9D8B030D-6E8A-4147-A177-3AD203B41FA5}">
                      <a16:colId xmlns:a16="http://schemas.microsoft.com/office/drawing/2014/main" val="20001"/>
                    </a:ext>
                  </a:extLst>
                </a:gridCol>
                <a:gridCol w="929127">
                  <a:extLst>
                    <a:ext uri="{9D8B030D-6E8A-4147-A177-3AD203B41FA5}">
                      <a16:colId xmlns:a16="http://schemas.microsoft.com/office/drawing/2014/main" val="20002"/>
                    </a:ext>
                  </a:extLst>
                </a:gridCol>
                <a:gridCol w="929127">
                  <a:extLst>
                    <a:ext uri="{9D8B030D-6E8A-4147-A177-3AD203B41FA5}">
                      <a16:colId xmlns:a16="http://schemas.microsoft.com/office/drawing/2014/main" val="20003"/>
                    </a:ext>
                  </a:extLst>
                </a:gridCol>
                <a:gridCol w="929127">
                  <a:extLst>
                    <a:ext uri="{9D8B030D-6E8A-4147-A177-3AD203B41FA5}">
                      <a16:colId xmlns:a16="http://schemas.microsoft.com/office/drawing/2014/main" val="20004"/>
                    </a:ext>
                  </a:extLst>
                </a:gridCol>
                <a:gridCol w="929127">
                  <a:extLst>
                    <a:ext uri="{9D8B030D-6E8A-4147-A177-3AD203B41FA5}">
                      <a16:colId xmlns:a16="http://schemas.microsoft.com/office/drawing/2014/main" val="20005"/>
                    </a:ext>
                  </a:extLst>
                </a:gridCol>
                <a:gridCol w="929127">
                  <a:extLst>
                    <a:ext uri="{9D8B030D-6E8A-4147-A177-3AD203B41FA5}">
                      <a16:colId xmlns:a16="http://schemas.microsoft.com/office/drawing/2014/main" val="20006"/>
                    </a:ext>
                  </a:extLst>
                </a:gridCol>
                <a:gridCol w="929127">
                  <a:extLst>
                    <a:ext uri="{9D8B030D-6E8A-4147-A177-3AD203B41FA5}">
                      <a16:colId xmlns:a16="http://schemas.microsoft.com/office/drawing/2014/main" val="20007"/>
                    </a:ext>
                  </a:extLst>
                </a:gridCol>
              </a:tblGrid>
              <a:tr h="370840">
                <a:tc>
                  <a:txBody>
                    <a:bodyPr/>
                    <a:lstStyle/>
                    <a:p>
                      <a:pPr algn="ctr"/>
                      <a:r>
                        <a:rPr lang="en-US" sz="2400" b="0" dirty="0"/>
                        <a:t>I</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T</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H</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S</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V</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Z</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C</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ru-RU"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5680147" y="3455516"/>
            <a:ext cx="1402097" cy="461665"/>
          </a:xfrm>
          <a:prstGeom prst="rect">
            <a:avLst/>
          </a:prstGeom>
          <a:noFill/>
        </p:spPr>
        <p:txBody>
          <a:bodyPr wrap="none" rtlCol="0">
            <a:spAutoFit/>
          </a:bodyPr>
          <a:lstStyle/>
          <a:p>
            <a:r>
              <a:rPr lang="ru-RU" sz="2400" b="1" dirty="0"/>
              <a:t>Циклы</a:t>
            </a:r>
            <a:r>
              <a:rPr lang="en-US" sz="2400" b="1" dirty="0"/>
              <a:t>: </a:t>
            </a:r>
            <a:r>
              <a:rPr lang="ru-RU" sz="2400" dirty="0"/>
              <a:t>1</a:t>
            </a:r>
          </a:p>
        </p:txBody>
      </p:sp>
    </p:spTree>
    <p:extLst>
      <p:ext uri="{BB962C8B-B14F-4D97-AF65-F5344CB8AC3E}">
        <p14:creationId xmlns:p14="http://schemas.microsoft.com/office/powerpoint/2010/main" val="316291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ADD</a:t>
            </a:r>
            <a:r>
              <a:rPr lang="ru-RU" dirty="0"/>
              <a:t> </a:t>
            </a:r>
            <a:r>
              <a:rPr lang="en-US" sz="4800" dirty="0"/>
              <a:t>– </a:t>
            </a:r>
            <a:r>
              <a:rPr lang="ru-RU" sz="4800" dirty="0"/>
              <a:t>Сложить без переноса</a:t>
            </a:r>
            <a:endParaRPr lang="ru-RU" dirty="0"/>
          </a:p>
        </p:txBody>
      </p:sp>
      <p:sp>
        <p:nvSpPr>
          <p:cNvPr id="3" name="TextBox 2"/>
          <p:cNvSpPr txBox="1"/>
          <p:nvPr/>
        </p:nvSpPr>
        <p:spPr>
          <a:xfrm>
            <a:off x="457200" y="4942004"/>
            <a:ext cx="7620000" cy="1200328"/>
          </a:xfrm>
          <a:prstGeom prst="rect">
            <a:avLst/>
          </a:prstGeom>
          <a:noFill/>
        </p:spPr>
        <p:txBody>
          <a:bodyPr wrap="square" rtlCol="0">
            <a:spAutoFit/>
          </a:bodyPr>
          <a:lstStyle/>
          <a:p>
            <a:r>
              <a:rPr lang="ru-RU" sz="2400" b="1" dirty="0"/>
              <a:t>Определение</a:t>
            </a:r>
            <a:r>
              <a:rPr lang="en-US" sz="2400" b="1" dirty="0"/>
              <a:t>: </a:t>
            </a:r>
            <a:r>
              <a:rPr lang="ru-RU" sz="2400" dirty="0"/>
              <a:t>Сложение двух регистров без добавления содержимого флага переноса (С), размещение результата в регистре назначения </a:t>
            </a:r>
            <a:r>
              <a:rPr lang="ru-RU" sz="2400" dirty="0" err="1"/>
              <a:t>Rd</a:t>
            </a:r>
            <a:r>
              <a:rPr lang="ru-RU" sz="2400" dirty="0"/>
              <a:t>.</a:t>
            </a:r>
          </a:p>
        </p:txBody>
      </p:sp>
      <p:sp>
        <p:nvSpPr>
          <p:cNvPr id="4" name="TextBox 3"/>
          <p:cNvSpPr txBox="1"/>
          <p:nvPr/>
        </p:nvSpPr>
        <p:spPr>
          <a:xfrm>
            <a:off x="457200" y="1679389"/>
            <a:ext cx="3070221" cy="461665"/>
          </a:xfrm>
          <a:prstGeom prst="rect">
            <a:avLst/>
          </a:prstGeom>
          <a:noFill/>
        </p:spPr>
        <p:txBody>
          <a:bodyPr wrap="none" rtlCol="0">
            <a:spAutoFit/>
          </a:bodyPr>
          <a:lstStyle/>
          <a:p>
            <a:r>
              <a:rPr lang="ru-RU" sz="2400" b="1" dirty="0"/>
              <a:t>Синтаксис</a:t>
            </a:r>
            <a:r>
              <a:rPr lang="en-US" sz="2400" b="1" dirty="0"/>
              <a:t>: </a:t>
            </a:r>
            <a:r>
              <a:rPr lang="en-US" sz="2400" dirty="0"/>
              <a:t>ADD Rd, </a:t>
            </a:r>
            <a:r>
              <a:rPr lang="en-US" sz="2400" dirty="0" err="1"/>
              <a:t>Rr</a:t>
            </a:r>
            <a:endParaRPr lang="ru-RU" sz="2400" dirty="0"/>
          </a:p>
        </p:txBody>
      </p:sp>
      <p:sp>
        <p:nvSpPr>
          <p:cNvPr id="5" name="TextBox 4"/>
          <p:cNvSpPr txBox="1"/>
          <p:nvPr/>
        </p:nvSpPr>
        <p:spPr>
          <a:xfrm>
            <a:off x="5680147" y="1679389"/>
            <a:ext cx="2295821" cy="461665"/>
          </a:xfrm>
          <a:prstGeom prst="rect">
            <a:avLst/>
          </a:prstGeom>
          <a:noFill/>
        </p:spPr>
        <p:txBody>
          <a:bodyPr wrap="none" rtlCol="0">
            <a:spAutoFit/>
          </a:bodyPr>
          <a:lstStyle/>
          <a:p>
            <a:r>
              <a:rPr lang="ru-RU" sz="2400" b="1" dirty="0"/>
              <a:t>Размер</a:t>
            </a:r>
            <a:r>
              <a:rPr lang="en-US" sz="2400" b="1" dirty="0"/>
              <a:t>: </a:t>
            </a:r>
            <a:r>
              <a:rPr lang="ru-RU" sz="2400" dirty="0"/>
              <a:t>2 байта</a:t>
            </a:r>
          </a:p>
        </p:txBody>
      </p:sp>
      <p:graphicFrame>
        <p:nvGraphicFramePr>
          <p:cNvPr id="6" name="Таблица 5"/>
          <p:cNvGraphicFramePr>
            <a:graphicFrameLocks noGrp="1"/>
          </p:cNvGraphicFramePr>
          <p:nvPr>
            <p:extLst>
              <p:ext uri="{D42A27DB-BD31-4B8C-83A1-F6EECF244321}">
                <p14:modId xmlns:p14="http://schemas.microsoft.com/office/powerpoint/2010/main" val="2037951580"/>
              </p:ext>
            </p:extLst>
          </p:nvPr>
        </p:nvGraphicFramePr>
        <p:xfrm>
          <a:off x="542957" y="2323353"/>
          <a:ext cx="7433012" cy="457200"/>
        </p:xfrm>
        <a:graphic>
          <a:graphicData uri="http://schemas.openxmlformats.org/drawingml/2006/table">
            <a:tbl>
              <a:tblPr firstRow="1" bandRow="1">
                <a:tableStyleId>{9D7B26C5-4107-4FEC-AEDC-1716B250A1EF}</a:tableStyleId>
              </a:tblPr>
              <a:tblGrid>
                <a:gridCol w="1858253">
                  <a:extLst>
                    <a:ext uri="{9D8B030D-6E8A-4147-A177-3AD203B41FA5}">
                      <a16:colId xmlns:a16="http://schemas.microsoft.com/office/drawing/2014/main" val="20000"/>
                    </a:ext>
                  </a:extLst>
                </a:gridCol>
                <a:gridCol w="1858253">
                  <a:extLst>
                    <a:ext uri="{9D8B030D-6E8A-4147-A177-3AD203B41FA5}">
                      <a16:colId xmlns:a16="http://schemas.microsoft.com/office/drawing/2014/main" val="20001"/>
                    </a:ext>
                  </a:extLst>
                </a:gridCol>
                <a:gridCol w="1858253">
                  <a:extLst>
                    <a:ext uri="{9D8B030D-6E8A-4147-A177-3AD203B41FA5}">
                      <a16:colId xmlns:a16="http://schemas.microsoft.com/office/drawing/2014/main" val="20002"/>
                    </a:ext>
                  </a:extLst>
                </a:gridCol>
                <a:gridCol w="1858253">
                  <a:extLst>
                    <a:ext uri="{9D8B030D-6E8A-4147-A177-3AD203B41FA5}">
                      <a16:colId xmlns:a16="http://schemas.microsoft.com/office/drawing/2014/main" val="20003"/>
                    </a:ext>
                  </a:extLst>
                </a:gridCol>
              </a:tblGrid>
              <a:tr h="370840">
                <a:tc>
                  <a:txBody>
                    <a:bodyPr/>
                    <a:lstStyle/>
                    <a:p>
                      <a:pPr algn="ctr"/>
                      <a:r>
                        <a:rPr lang="en-US" sz="2400" b="0" kern="1200" dirty="0"/>
                        <a:t>0000</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11rd</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err="1"/>
                        <a:t>dddd</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err="1"/>
                        <a:t>rrrr</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TextBox 6"/>
          <p:cNvSpPr txBox="1"/>
          <p:nvPr/>
        </p:nvSpPr>
        <p:spPr>
          <a:xfrm>
            <a:off x="457200" y="3455516"/>
            <a:ext cx="2395457" cy="461665"/>
          </a:xfrm>
          <a:prstGeom prst="rect">
            <a:avLst/>
          </a:prstGeom>
          <a:noFill/>
        </p:spPr>
        <p:txBody>
          <a:bodyPr wrap="none" rtlCol="0">
            <a:spAutoFit/>
          </a:bodyPr>
          <a:lstStyle/>
          <a:p>
            <a:r>
              <a:rPr lang="ru-RU" sz="2400" b="1" dirty="0"/>
              <a:t>Счетчик</a:t>
            </a:r>
            <a:r>
              <a:rPr lang="en-US" sz="2400" b="1" dirty="0"/>
              <a:t>: </a:t>
            </a:r>
            <a:r>
              <a:rPr lang="ru-RU" sz="2400" dirty="0"/>
              <a:t>PC += 1</a:t>
            </a:r>
          </a:p>
        </p:txBody>
      </p:sp>
      <p:sp>
        <p:nvSpPr>
          <p:cNvPr id="9" name="TextBox 8"/>
          <p:cNvSpPr txBox="1"/>
          <p:nvPr/>
        </p:nvSpPr>
        <p:spPr>
          <a:xfrm>
            <a:off x="457201" y="2903375"/>
            <a:ext cx="7619999" cy="461665"/>
          </a:xfrm>
          <a:prstGeom prst="rect">
            <a:avLst/>
          </a:prstGeom>
          <a:noFill/>
        </p:spPr>
        <p:txBody>
          <a:bodyPr wrap="square" rtlCol="0">
            <a:spAutoFit/>
          </a:bodyPr>
          <a:lstStyle/>
          <a:p>
            <a:r>
              <a:rPr lang="ru-RU" sz="2400" b="1" dirty="0"/>
              <a:t>Операнды</a:t>
            </a:r>
            <a:r>
              <a:rPr lang="en-US" sz="2400" b="1" dirty="0"/>
              <a:t>: </a:t>
            </a:r>
            <a:r>
              <a:rPr lang="en-US" sz="2400" dirty="0"/>
              <a:t>0 </a:t>
            </a:r>
            <a:r>
              <a:rPr lang="ru-RU" sz="2400" dirty="0"/>
              <a:t>≤ </a:t>
            </a:r>
            <a:r>
              <a:rPr lang="ru-RU" sz="2400" dirty="0" err="1"/>
              <a:t>d</a:t>
            </a:r>
            <a:r>
              <a:rPr lang="ru-RU" sz="2400" dirty="0"/>
              <a:t> ≤ 31, 0 ≤ </a:t>
            </a:r>
            <a:r>
              <a:rPr lang="ru-RU" sz="2400" dirty="0" err="1"/>
              <a:t>r</a:t>
            </a:r>
            <a:r>
              <a:rPr lang="ru-RU" sz="2400" dirty="0"/>
              <a:t> ≤</a:t>
            </a:r>
            <a:r>
              <a:rPr lang="en-US" sz="2400" dirty="0"/>
              <a:t> 31</a:t>
            </a:r>
            <a:endParaRPr lang="ru-RU" sz="2400" dirty="0"/>
          </a:p>
        </p:txBody>
      </p:sp>
      <p:graphicFrame>
        <p:nvGraphicFramePr>
          <p:cNvPr id="10" name="Таблица 9"/>
          <p:cNvGraphicFramePr>
            <a:graphicFrameLocks noGrp="1"/>
          </p:cNvGraphicFramePr>
          <p:nvPr>
            <p:extLst>
              <p:ext uri="{D42A27DB-BD31-4B8C-83A1-F6EECF244321}">
                <p14:modId xmlns:p14="http://schemas.microsoft.com/office/powerpoint/2010/main" val="3956165305"/>
              </p:ext>
            </p:extLst>
          </p:nvPr>
        </p:nvGraphicFramePr>
        <p:xfrm>
          <a:off x="542953" y="3926362"/>
          <a:ext cx="7433016" cy="914400"/>
        </p:xfrm>
        <a:graphic>
          <a:graphicData uri="http://schemas.openxmlformats.org/drawingml/2006/table">
            <a:tbl>
              <a:tblPr firstRow="1" bandRow="1">
                <a:tableStyleId>{9D7B26C5-4107-4FEC-AEDC-1716B250A1EF}</a:tableStyleId>
              </a:tblPr>
              <a:tblGrid>
                <a:gridCol w="929127">
                  <a:extLst>
                    <a:ext uri="{9D8B030D-6E8A-4147-A177-3AD203B41FA5}">
                      <a16:colId xmlns:a16="http://schemas.microsoft.com/office/drawing/2014/main" val="20000"/>
                    </a:ext>
                  </a:extLst>
                </a:gridCol>
                <a:gridCol w="929127">
                  <a:extLst>
                    <a:ext uri="{9D8B030D-6E8A-4147-A177-3AD203B41FA5}">
                      <a16:colId xmlns:a16="http://schemas.microsoft.com/office/drawing/2014/main" val="20001"/>
                    </a:ext>
                  </a:extLst>
                </a:gridCol>
                <a:gridCol w="929127">
                  <a:extLst>
                    <a:ext uri="{9D8B030D-6E8A-4147-A177-3AD203B41FA5}">
                      <a16:colId xmlns:a16="http://schemas.microsoft.com/office/drawing/2014/main" val="20002"/>
                    </a:ext>
                  </a:extLst>
                </a:gridCol>
                <a:gridCol w="929127">
                  <a:extLst>
                    <a:ext uri="{9D8B030D-6E8A-4147-A177-3AD203B41FA5}">
                      <a16:colId xmlns:a16="http://schemas.microsoft.com/office/drawing/2014/main" val="20003"/>
                    </a:ext>
                  </a:extLst>
                </a:gridCol>
                <a:gridCol w="929127">
                  <a:extLst>
                    <a:ext uri="{9D8B030D-6E8A-4147-A177-3AD203B41FA5}">
                      <a16:colId xmlns:a16="http://schemas.microsoft.com/office/drawing/2014/main" val="20004"/>
                    </a:ext>
                  </a:extLst>
                </a:gridCol>
                <a:gridCol w="929127">
                  <a:extLst>
                    <a:ext uri="{9D8B030D-6E8A-4147-A177-3AD203B41FA5}">
                      <a16:colId xmlns:a16="http://schemas.microsoft.com/office/drawing/2014/main" val="20005"/>
                    </a:ext>
                  </a:extLst>
                </a:gridCol>
                <a:gridCol w="929127">
                  <a:extLst>
                    <a:ext uri="{9D8B030D-6E8A-4147-A177-3AD203B41FA5}">
                      <a16:colId xmlns:a16="http://schemas.microsoft.com/office/drawing/2014/main" val="20006"/>
                    </a:ext>
                  </a:extLst>
                </a:gridCol>
                <a:gridCol w="929127">
                  <a:extLst>
                    <a:ext uri="{9D8B030D-6E8A-4147-A177-3AD203B41FA5}">
                      <a16:colId xmlns:a16="http://schemas.microsoft.com/office/drawing/2014/main" val="20007"/>
                    </a:ext>
                  </a:extLst>
                </a:gridCol>
              </a:tblGrid>
              <a:tr h="370840">
                <a:tc>
                  <a:txBody>
                    <a:bodyPr/>
                    <a:lstStyle/>
                    <a:p>
                      <a:pPr algn="ctr"/>
                      <a:r>
                        <a:rPr lang="en-US" sz="2400" b="0" dirty="0"/>
                        <a:t>I</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T</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H</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S</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V</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N</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Z</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C</a:t>
                      </a:r>
                      <a:endParaRPr lang="ru-RU" sz="2400" b="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ru-RU"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ru-RU" sz="2400" b="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kern="120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dirty="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2400" b="0"/>
                        <a:t>+</a:t>
                      </a:r>
                      <a:endParaRPr lang="ru-RU" sz="24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5680147" y="3455516"/>
            <a:ext cx="1402097" cy="461665"/>
          </a:xfrm>
          <a:prstGeom prst="rect">
            <a:avLst/>
          </a:prstGeom>
          <a:noFill/>
        </p:spPr>
        <p:txBody>
          <a:bodyPr wrap="none" rtlCol="0">
            <a:spAutoFit/>
          </a:bodyPr>
          <a:lstStyle/>
          <a:p>
            <a:r>
              <a:rPr lang="ru-RU" sz="2400" b="1" dirty="0"/>
              <a:t>Циклы</a:t>
            </a:r>
            <a:r>
              <a:rPr lang="en-US" sz="2400" b="1" dirty="0"/>
              <a:t>: </a:t>
            </a:r>
            <a:r>
              <a:rPr lang="ru-RU" sz="2400" dirty="0"/>
              <a:t>1</a:t>
            </a:r>
          </a:p>
        </p:txBody>
      </p:sp>
    </p:spTree>
    <p:extLst>
      <p:ext uri="{BB962C8B-B14F-4D97-AF65-F5344CB8AC3E}">
        <p14:creationId xmlns:p14="http://schemas.microsoft.com/office/powerpoint/2010/main" val="4088275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 </a:t>
            </a:r>
            <a:r>
              <a:rPr lang="en-US" dirty="0"/>
              <a:t>AVR Studio 4</a:t>
            </a:r>
            <a:endParaRPr lang="ru-RU" dirty="0"/>
          </a:p>
        </p:txBody>
      </p:sp>
      <p:pic>
        <p:nvPicPr>
          <p:cNvPr id="3" name="Изображение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3715" y="1417638"/>
            <a:ext cx="7226969" cy="4291013"/>
          </a:xfrm>
          <a:prstGeom prst="rect">
            <a:avLst/>
          </a:prstGeom>
        </p:spPr>
      </p:pic>
      <p:sp>
        <p:nvSpPr>
          <p:cNvPr id="6" name="TextBox 5"/>
          <p:cNvSpPr txBox="1"/>
          <p:nvPr/>
        </p:nvSpPr>
        <p:spPr>
          <a:xfrm>
            <a:off x="609598" y="5951621"/>
            <a:ext cx="7668702" cy="461665"/>
          </a:xfrm>
          <a:prstGeom prst="rect">
            <a:avLst/>
          </a:prstGeom>
          <a:noFill/>
        </p:spPr>
        <p:txBody>
          <a:bodyPr wrap="none" rtlCol="0">
            <a:spAutoFit/>
          </a:bodyPr>
          <a:lstStyle/>
          <a:p>
            <a:r>
              <a:rPr lang="en-US" sz="2400" dirty="0"/>
              <a:t>http://</a:t>
            </a:r>
            <a:r>
              <a:rPr lang="en-US" sz="2400" dirty="0" err="1"/>
              <a:t>www.atmel.com</a:t>
            </a:r>
            <a:r>
              <a:rPr lang="en-US" sz="2400" dirty="0"/>
              <a:t>/</a:t>
            </a:r>
            <a:r>
              <a:rPr lang="en-US" sz="2400" dirty="0" err="1"/>
              <a:t>ru</a:t>
            </a:r>
            <a:r>
              <a:rPr lang="en-US" sz="2400" dirty="0"/>
              <a:t>/</a:t>
            </a:r>
            <a:r>
              <a:rPr lang="en-US" sz="2400" dirty="0" err="1"/>
              <a:t>ru</a:t>
            </a:r>
            <a:r>
              <a:rPr lang="en-US" sz="2400" dirty="0"/>
              <a:t>/tools/</a:t>
            </a:r>
            <a:r>
              <a:rPr lang="en-US" sz="2400" dirty="0" err="1"/>
              <a:t>STUDIOARCHIVE.aspx</a:t>
            </a:r>
            <a:endParaRPr lang="ru-RU" sz="2400" dirty="0"/>
          </a:p>
        </p:txBody>
      </p:sp>
    </p:spTree>
    <p:extLst>
      <p:ext uri="{BB962C8B-B14F-4D97-AF65-F5344CB8AC3E}">
        <p14:creationId xmlns:p14="http://schemas.microsoft.com/office/powerpoint/2010/main" val="264399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Принстонская архитектура</a:t>
            </a:r>
          </a:p>
        </p:txBody>
      </p:sp>
      <p:grpSp>
        <p:nvGrpSpPr>
          <p:cNvPr id="25" name="Группа 24"/>
          <p:cNvGrpSpPr/>
          <p:nvPr/>
        </p:nvGrpSpPr>
        <p:grpSpPr>
          <a:xfrm>
            <a:off x="457200" y="1783657"/>
            <a:ext cx="7620000" cy="4622607"/>
            <a:chOff x="457200" y="1783657"/>
            <a:chExt cx="7620000" cy="4622607"/>
          </a:xfrm>
        </p:grpSpPr>
        <p:sp>
          <p:nvSpPr>
            <p:cNvPr id="11" name="Скругленный прямоугольник 10"/>
            <p:cNvSpPr/>
            <p:nvPr/>
          </p:nvSpPr>
          <p:spPr>
            <a:xfrm>
              <a:off x="457200" y="1783657"/>
              <a:ext cx="3081461" cy="1167320"/>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800" dirty="0"/>
                <a:t>Процессор</a:t>
              </a:r>
            </a:p>
          </p:txBody>
        </p:sp>
        <p:sp>
          <p:nvSpPr>
            <p:cNvPr id="13" name="Скругленный прямоугольник 12"/>
            <p:cNvSpPr/>
            <p:nvPr/>
          </p:nvSpPr>
          <p:spPr>
            <a:xfrm>
              <a:off x="4995739" y="1783657"/>
              <a:ext cx="3081461" cy="1167320"/>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800" dirty="0"/>
                <a:t>Устройства </a:t>
              </a:r>
              <a:br>
                <a:rPr lang="ru-RU" sz="2800" dirty="0"/>
              </a:br>
              <a:r>
                <a:rPr lang="ru-RU" sz="2800" dirty="0"/>
                <a:t>ввода/вывода</a:t>
              </a:r>
            </a:p>
          </p:txBody>
        </p:sp>
        <p:grpSp>
          <p:nvGrpSpPr>
            <p:cNvPr id="21" name="Группа 20"/>
            <p:cNvGrpSpPr/>
            <p:nvPr/>
          </p:nvGrpSpPr>
          <p:grpSpPr>
            <a:xfrm>
              <a:off x="457200" y="4672275"/>
              <a:ext cx="7620000" cy="1733989"/>
              <a:chOff x="457200" y="4672275"/>
              <a:chExt cx="7620000" cy="1733989"/>
            </a:xfrm>
          </p:grpSpPr>
          <p:sp>
            <p:nvSpPr>
              <p:cNvPr id="14" name="Скругленный прямоугольник 13"/>
              <p:cNvSpPr/>
              <p:nvPr/>
            </p:nvSpPr>
            <p:spPr>
              <a:xfrm>
                <a:off x="457200" y="4672275"/>
                <a:ext cx="7620000" cy="1733989"/>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ru-RU" sz="2800" dirty="0"/>
                  <a:t>Память</a:t>
                </a:r>
              </a:p>
            </p:txBody>
          </p:sp>
          <p:sp>
            <p:nvSpPr>
              <p:cNvPr id="15" name="Скругленный прямоугольник 14"/>
              <p:cNvSpPr/>
              <p:nvPr/>
            </p:nvSpPr>
            <p:spPr>
              <a:xfrm>
                <a:off x="637614" y="5472396"/>
                <a:ext cx="3442986" cy="745397"/>
              </a:xfrm>
              <a:prstGeom prst="roundRect">
                <a:avLst>
                  <a:gd name="adj" fmla="val 4373"/>
                </a:avLst>
              </a:prstGeom>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800" dirty="0"/>
                  <a:t>Данные</a:t>
                </a:r>
              </a:p>
            </p:txBody>
          </p:sp>
          <p:sp>
            <p:nvSpPr>
              <p:cNvPr id="16" name="Скругленный прямоугольник 15"/>
              <p:cNvSpPr/>
              <p:nvPr/>
            </p:nvSpPr>
            <p:spPr>
              <a:xfrm>
                <a:off x="4500800" y="5472396"/>
                <a:ext cx="3392254" cy="745397"/>
              </a:xfrm>
              <a:prstGeom prst="roundRect">
                <a:avLst>
                  <a:gd name="adj" fmla="val 4373"/>
                </a:avLst>
              </a:prstGeom>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800" dirty="0"/>
                  <a:t>Команды</a:t>
                </a:r>
              </a:p>
            </p:txBody>
          </p:sp>
        </p:grpSp>
        <p:sp>
          <p:nvSpPr>
            <p:cNvPr id="17" name="Двойная стрелка влево/вправо 16"/>
            <p:cNvSpPr/>
            <p:nvPr/>
          </p:nvSpPr>
          <p:spPr>
            <a:xfrm>
              <a:off x="457200" y="3408568"/>
              <a:ext cx="7620000" cy="765761"/>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a:t>Общая шина данных и команд</a:t>
              </a:r>
            </a:p>
          </p:txBody>
        </p:sp>
        <p:sp>
          <p:nvSpPr>
            <p:cNvPr id="18" name="Двойная стрелка вверх/вниз 17"/>
            <p:cNvSpPr/>
            <p:nvPr/>
          </p:nvSpPr>
          <p:spPr>
            <a:xfrm>
              <a:off x="1872221" y="3016347"/>
              <a:ext cx="252120" cy="52295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9" name="Двойная стрелка вверх/вниз 18"/>
            <p:cNvSpPr/>
            <p:nvPr/>
          </p:nvSpPr>
          <p:spPr>
            <a:xfrm>
              <a:off x="6413368" y="3016348"/>
              <a:ext cx="252120" cy="52295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0" name="Двойная стрелка вверх/вниз 19"/>
            <p:cNvSpPr/>
            <p:nvPr/>
          </p:nvSpPr>
          <p:spPr>
            <a:xfrm>
              <a:off x="4136628" y="4055925"/>
              <a:ext cx="252120" cy="52295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1555420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Гарвардская архитектура</a:t>
            </a:r>
          </a:p>
        </p:txBody>
      </p:sp>
      <p:grpSp>
        <p:nvGrpSpPr>
          <p:cNvPr id="4" name="Группа 3"/>
          <p:cNvGrpSpPr/>
          <p:nvPr/>
        </p:nvGrpSpPr>
        <p:grpSpPr>
          <a:xfrm>
            <a:off x="457200" y="1672650"/>
            <a:ext cx="7620000" cy="4660526"/>
            <a:chOff x="457200" y="1581290"/>
            <a:chExt cx="7620000" cy="4660526"/>
          </a:xfrm>
        </p:grpSpPr>
        <p:sp>
          <p:nvSpPr>
            <p:cNvPr id="11" name="Скругленный прямоугольник 10"/>
            <p:cNvSpPr/>
            <p:nvPr/>
          </p:nvSpPr>
          <p:spPr>
            <a:xfrm>
              <a:off x="457200" y="2815347"/>
              <a:ext cx="2457550" cy="2152710"/>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800" dirty="0"/>
                <a:t>Процессор</a:t>
              </a:r>
            </a:p>
          </p:txBody>
        </p:sp>
        <p:sp>
          <p:nvSpPr>
            <p:cNvPr id="13" name="Скругленный прямоугольник 12"/>
            <p:cNvSpPr/>
            <p:nvPr/>
          </p:nvSpPr>
          <p:spPr>
            <a:xfrm>
              <a:off x="5619650" y="2815347"/>
              <a:ext cx="2457550" cy="2152710"/>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800" dirty="0"/>
                <a:t>Устройства ввода/вывода</a:t>
              </a:r>
            </a:p>
          </p:txBody>
        </p:sp>
        <p:sp>
          <p:nvSpPr>
            <p:cNvPr id="17" name="Двойная стрелка влево/вправо 16"/>
            <p:cNvSpPr/>
            <p:nvPr/>
          </p:nvSpPr>
          <p:spPr>
            <a:xfrm>
              <a:off x="457200" y="1581290"/>
              <a:ext cx="7620000" cy="765761"/>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a:t>Шина команд</a:t>
              </a:r>
            </a:p>
          </p:txBody>
        </p:sp>
        <p:sp>
          <p:nvSpPr>
            <p:cNvPr id="18" name="Двойная стрелка вверх/вниз 17"/>
            <p:cNvSpPr/>
            <p:nvPr/>
          </p:nvSpPr>
          <p:spPr>
            <a:xfrm>
              <a:off x="1620101" y="2221481"/>
              <a:ext cx="252120" cy="52295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9" name="Двойная стрелка вверх/вниз 18"/>
            <p:cNvSpPr/>
            <p:nvPr/>
          </p:nvSpPr>
          <p:spPr>
            <a:xfrm>
              <a:off x="1620101" y="5062728"/>
              <a:ext cx="252120" cy="52295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0" name="Двойная стрелка вверх/вниз 19"/>
            <p:cNvSpPr/>
            <p:nvPr/>
          </p:nvSpPr>
          <p:spPr>
            <a:xfrm>
              <a:off x="4136629" y="5062728"/>
              <a:ext cx="252120" cy="52295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2" name="Двойная стрелка влево/вправо 11"/>
            <p:cNvSpPr/>
            <p:nvPr/>
          </p:nvSpPr>
          <p:spPr>
            <a:xfrm>
              <a:off x="457200" y="5476055"/>
              <a:ext cx="7620000" cy="765761"/>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dirty="0"/>
                <a:t>Шина данных</a:t>
              </a:r>
            </a:p>
          </p:txBody>
        </p:sp>
        <p:sp>
          <p:nvSpPr>
            <p:cNvPr id="21" name="Скругленный прямоугольник 20"/>
            <p:cNvSpPr/>
            <p:nvPr/>
          </p:nvSpPr>
          <p:spPr>
            <a:xfrm>
              <a:off x="3078304" y="2815347"/>
              <a:ext cx="2375619" cy="985390"/>
            </a:xfrm>
            <a:prstGeom prst="roundRect">
              <a:avLst>
                <a:gd name="adj" fmla="val 437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800" dirty="0"/>
                <a:t>Память команд</a:t>
              </a:r>
            </a:p>
          </p:txBody>
        </p:sp>
        <p:sp>
          <p:nvSpPr>
            <p:cNvPr id="22" name="Скругленный прямоугольник 21"/>
            <p:cNvSpPr/>
            <p:nvPr/>
          </p:nvSpPr>
          <p:spPr>
            <a:xfrm>
              <a:off x="3078304" y="3982667"/>
              <a:ext cx="2375619" cy="985390"/>
            </a:xfrm>
            <a:prstGeom prst="roundRect">
              <a:avLst>
                <a:gd name="adj" fmla="val 437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u-RU" sz="2800" dirty="0"/>
                <a:t>Память данных</a:t>
              </a:r>
            </a:p>
          </p:txBody>
        </p:sp>
        <p:sp>
          <p:nvSpPr>
            <p:cNvPr id="23" name="Двойная стрелка вверх/вниз 22"/>
            <p:cNvSpPr/>
            <p:nvPr/>
          </p:nvSpPr>
          <p:spPr>
            <a:xfrm>
              <a:off x="4136629" y="2221481"/>
              <a:ext cx="252120" cy="52295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4" name="Двойная стрелка вверх/вниз 23"/>
            <p:cNvSpPr/>
            <p:nvPr/>
          </p:nvSpPr>
          <p:spPr>
            <a:xfrm>
              <a:off x="6715698" y="5062728"/>
              <a:ext cx="252120" cy="52295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3669302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Архитектуры </a:t>
            </a:r>
            <a:r>
              <a:rPr lang="en-US" dirty="0"/>
              <a:t>CISC</a:t>
            </a:r>
            <a:r>
              <a:rPr lang="ru-RU" dirty="0"/>
              <a:t> и </a:t>
            </a:r>
            <a:r>
              <a:rPr lang="en-US" dirty="0"/>
              <a:t>RISC</a:t>
            </a:r>
            <a:endParaRPr lang="ru-RU" dirty="0"/>
          </a:p>
        </p:txBody>
      </p:sp>
      <p:grpSp>
        <p:nvGrpSpPr>
          <p:cNvPr id="4" name="Группа 3"/>
          <p:cNvGrpSpPr/>
          <p:nvPr/>
        </p:nvGrpSpPr>
        <p:grpSpPr>
          <a:xfrm>
            <a:off x="898928" y="1390032"/>
            <a:ext cx="3081461" cy="5219591"/>
            <a:chOff x="457200" y="1390032"/>
            <a:chExt cx="3081461" cy="5219591"/>
          </a:xfrm>
        </p:grpSpPr>
        <p:sp>
          <p:nvSpPr>
            <p:cNvPr id="11" name="Скругленный прямоугольник 10"/>
            <p:cNvSpPr/>
            <p:nvPr/>
          </p:nvSpPr>
          <p:spPr>
            <a:xfrm>
              <a:off x="457200" y="2068918"/>
              <a:ext cx="3081461" cy="866601"/>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400" dirty="0"/>
                <a:t>Машинные инструкции</a:t>
              </a:r>
            </a:p>
          </p:txBody>
        </p:sp>
        <p:sp>
          <p:nvSpPr>
            <p:cNvPr id="3" name="Стрелка вниз 2"/>
            <p:cNvSpPr/>
            <p:nvPr/>
          </p:nvSpPr>
          <p:spPr>
            <a:xfrm>
              <a:off x="1866666" y="3009784"/>
              <a:ext cx="257675" cy="2017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32" name="Скругленный прямоугольник 31"/>
            <p:cNvSpPr/>
            <p:nvPr/>
          </p:nvSpPr>
          <p:spPr>
            <a:xfrm>
              <a:off x="457200" y="3280844"/>
              <a:ext cx="3081461" cy="866601"/>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400" dirty="0"/>
                <a:t>Преобразование микрокода</a:t>
              </a:r>
            </a:p>
          </p:txBody>
        </p:sp>
        <p:sp>
          <p:nvSpPr>
            <p:cNvPr id="34" name="Скругленный прямоугольник 33"/>
            <p:cNvSpPr/>
            <p:nvPr/>
          </p:nvSpPr>
          <p:spPr>
            <a:xfrm>
              <a:off x="457200" y="4512692"/>
              <a:ext cx="3081461" cy="866601"/>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400" dirty="0"/>
                <a:t>Микроинструкции</a:t>
              </a:r>
            </a:p>
          </p:txBody>
        </p:sp>
        <p:sp>
          <p:nvSpPr>
            <p:cNvPr id="36" name="Скругленный прямоугольник 35"/>
            <p:cNvSpPr/>
            <p:nvPr/>
          </p:nvSpPr>
          <p:spPr>
            <a:xfrm>
              <a:off x="457200" y="5743022"/>
              <a:ext cx="3081461" cy="866601"/>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400" dirty="0"/>
                <a:t>Обработка микроинструкций</a:t>
              </a:r>
            </a:p>
          </p:txBody>
        </p:sp>
        <p:sp>
          <p:nvSpPr>
            <p:cNvPr id="40" name="Стрелка вниз 39"/>
            <p:cNvSpPr/>
            <p:nvPr/>
          </p:nvSpPr>
          <p:spPr>
            <a:xfrm>
              <a:off x="1866666" y="4235108"/>
              <a:ext cx="257675" cy="2017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1" name="Стрелка вниз 40"/>
            <p:cNvSpPr/>
            <p:nvPr/>
          </p:nvSpPr>
          <p:spPr>
            <a:xfrm>
              <a:off x="1866666" y="5464181"/>
              <a:ext cx="257675" cy="2017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2" name="Скругленный прямоугольник 41"/>
            <p:cNvSpPr/>
            <p:nvPr/>
          </p:nvSpPr>
          <p:spPr>
            <a:xfrm>
              <a:off x="457200" y="1390032"/>
              <a:ext cx="3081461" cy="496437"/>
            </a:xfrm>
            <a:prstGeom prst="roundRect">
              <a:avLst>
                <a:gd name="adj" fmla="val 437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CISC</a:t>
              </a:r>
              <a:endParaRPr lang="ru-RU" sz="2400" dirty="0"/>
            </a:p>
          </p:txBody>
        </p:sp>
      </p:grpSp>
      <p:grpSp>
        <p:nvGrpSpPr>
          <p:cNvPr id="5" name="Группа 4"/>
          <p:cNvGrpSpPr/>
          <p:nvPr/>
        </p:nvGrpSpPr>
        <p:grpSpPr>
          <a:xfrm>
            <a:off x="4563214" y="1390032"/>
            <a:ext cx="3081461" cy="2775817"/>
            <a:chOff x="4995739" y="1390032"/>
            <a:chExt cx="3081461" cy="2775817"/>
          </a:xfrm>
        </p:grpSpPr>
        <p:sp>
          <p:nvSpPr>
            <p:cNvPr id="37" name="Скругленный прямоугольник 36"/>
            <p:cNvSpPr/>
            <p:nvPr/>
          </p:nvSpPr>
          <p:spPr>
            <a:xfrm>
              <a:off x="4995739" y="2068918"/>
              <a:ext cx="3081461" cy="866601"/>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400" dirty="0"/>
                <a:t>Машинные инструкции</a:t>
              </a:r>
            </a:p>
          </p:txBody>
        </p:sp>
        <p:sp>
          <p:nvSpPr>
            <p:cNvPr id="39" name="Скругленный прямоугольник 38"/>
            <p:cNvSpPr/>
            <p:nvPr/>
          </p:nvSpPr>
          <p:spPr>
            <a:xfrm>
              <a:off x="4995739" y="3299248"/>
              <a:ext cx="3081461" cy="866601"/>
            </a:xfrm>
            <a:prstGeom prst="roundRect">
              <a:avLst>
                <a:gd name="adj" fmla="val 43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2400" dirty="0"/>
                <a:t>Обработка инструкций</a:t>
              </a:r>
            </a:p>
          </p:txBody>
        </p:sp>
        <p:sp>
          <p:nvSpPr>
            <p:cNvPr id="43" name="Стрелка вниз 42"/>
            <p:cNvSpPr/>
            <p:nvPr/>
          </p:nvSpPr>
          <p:spPr>
            <a:xfrm>
              <a:off x="6408738" y="3013968"/>
              <a:ext cx="257675" cy="2017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44" name="Скругленный прямоугольник 43"/>
            <p:cNvSpPr/>
            <p:nvPr/>
          </p:nvSpPr>
          <p:spPr>
            <a:xfrm>
              <a:off x="4995739" y="1390032"/>
              <a:ext cx="3081461" cy="496437"/>
            </a:xfrm>
            <a:prstGeom prst="roundRect">
              <a:avLst>
                <a:gd name="adj" fmla="val 437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RISC</a:t>
              </a:r>
              <a:endParaRPr lang="ru-RU" sz="2400" dirty="0"/>
            </a:p>
          </p:txBody>
        </p:sp>
      </p:grpSp>
    </p:spTree>
    <p:extLst>
      <p:ext uri="{BB962C8B-B14F-4D97-AF65-F5344CB8AC3E}">
        <p14:creationId xmlns:p14="http://schemas.microsoft.com/office/powerpoint/2010/main" val="2993315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Изображение 2" descr="avr.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5803" y="0"/>
            <a:ext cx="6974847" cy="6858000"/>
          </a:xfrm>
          <a:prstGeom prst="rect">
            <a:avLst/>
          </a:prstGeom>
        </p:spPr>
      </p:pic>
      <p:sp>
        <p:nvSpPr>
          <p:cNvPr id="2" name="Название 1"/>
          <p:cNvSpPr>
            <a:spLocks noGrp="1"/>
          </p:cNvSpPr>
          <p:nvPr>
            <p:ph type="title"/>
          </p:nvPr>
        </p:nvSpPr>
        <p:spPr>
          <a:xfrm>
            <a:off x="190323" y="5262275"/>
            <a:ext cx="3499946" cy="1143000"/>
          </a:xfrm>
        </p:spPr>
        <p:txBody>
          <a:bodyPr/>
          <a:lstStyle/>
          <a:p>
            <a:pPr algn="ctr"/>
            <a:r>
              <a:rPr lang="ru-RU" dirty="0"/>
              <a:t>Архитектура</a:t>
            </a:r>
            <a:r>
              <a:rPr lang="en-US" baseline="0" dirty="0"/>
              <a:t> </a:t>
            </a:r>
            <a:r>
              <a:rPr lang="en-US" dirty="0"/>
              <a:t>AVR</a:t>
            </a:r>
            <a:r>
              <a:rPr lang="ru-RU" dirty="0"/>
              <a:t> </a:t>
            </a:r>
          </a:p>
        </p:txBody>
      </p:sp>
    </p:spTree>
    <p:extLst>
      <p:ext uri="{BB962C8B-B14F-4D97-AF65-F5344CB8AC3E}">
        <p14:creationId xmlns:p14="http://schemas.microsoft.com/office/powerpoint/2010/main" val="850551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ru-RU" dirty="0"/>
              <a:t>Транзистор</a:t>
            </a:r>
            <a:r>
              <a:rPr lang="en-US" dirty="0"/>
              <a:t> – </a:t>
            </a:r>
            <a:r>
              <a:rPr lang="ru-RU" dirty="0"/>
              <a:t>всему голова</a:t>
            </a:r>
          </a:p>
        </p:txBody>
      </p:sp>
      <p:grpSp>
        <p:nvGrpSpPr>
          <p:cNvPr id="66" name="Группа 65"/>
          <p:cNvGrpSpPr/>
          <p:nvPr/>
        </p:nvGrpSpPr>
        <p:grpSpPr>
          <a:xfrm>
            <a:off x="2443888" y="2051991"/>
            <a:ext cx="3742875" cy="2812473"/>
            <a:chOff x="1989286" y="1952208"/>
            <a:chExt cx="3742875" cy="2988760"/>
          </a:xfrm>
        </p:grpSpPr>
        <p:cxnSp>
          <p:nvCxnSpPr>
            <p:cNvPr id="43" name="Прямая соединительная линия 42"/>
            <p:cNvCxnSpPr/>
            <p:nvPr/>
          </p:nvCxnSpPr>
          <p:spPr>
            <a:xfrm>
              <a:off x="1989286" y="4799817"/>
              <a:ext cx="444278" cy="0"/>
            </a:xfrm>
            <a:prstGeom prst="line">
              <a:avLst/>
            </a:prstGeom>
            <a:ln w="114300">
              <a:solidFill>
                <a:srgbClr val="6F6F74"/>
              </a:solidFill>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28" name="Прямая соединительная линия 27"/>
            <p:cNvCxnSpPr/>
            <p:nvPr/>
          </p:nvCxnSpPr>
          <p:spPr>
            <a:xfrm flipH="1">
              <a:off x="2387049" y="3828451"/>
              <a:ext cx="657660" cy="996755"/>
            </a:xfrm>
            <a:prstGeom prst="line">
              <a:avLst/>
            </a:prstGeom>
            <a:ln w="114300">
              <a:solidFill>
                <a:srgbClr val="6F6F74"/>
              </a:solidFill>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50" name="Прямая со стрелкой 49"/>
            <p:cNvCxnSpPr/>
            <p:nvPr/>
          </p:nvCxnSpPr>
          <p:spPr>
            <a:xfrm flipH="1">
              <a:off x="2713136" y="3304385"/>
              <a:ext cx="686471" cy="1054825"/>
            </a:xfrm>
            <a:prstGeom prst="straightConnector1">
              <a:avLst/>
            </a:prstGeom>
            <a:ln w="114300" cap="flat">
              <a:solidFill>
                <a:srgbClr val="6F6F74"/>
              </a:solidFill>
              <a:round/>
              <a:headEnd type="none"/>
              <a:tailEnd type="triangle" w="med" len="lg"/>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40" name="Прямая соединительная линия 39"/>
            <p:cNvCxnSpPr/>
            <p:nvPr/>
          </p:nvCxnSpPr>
          <p:spPr>
            <a:xfrm>
              <a:off x="4194985" y="3276400"/>
              <a:ext cx="1139413" cy="1548806"/>
            </a:xfrm>
            <a:prstGeom prst="line">
              <a:avLst/>
            </a:prstGeom>
            <a:ln w="114300">
              <a:solidFill>
                <a:srgbClr val="6F6F74"/>
              </a:solidFill>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27" name="Прямая соединительная линия 26"/>
            <p:cNvCxnSpPr/>
            <p:nvPr/>
          </p:nvCxnSpPr>
          <p:spPr>
            <a:xfrm>
              <a:off x="3791941" y="1952208"/>
              <a:ext cx="1" cy="1324192"/>
            </a:xfrm>
            <a:prstGeom prst="line">
              <a:avLst/>
            </a:prstGeom>
            <a:ln w="114300">
              <a:solidFill>
                <a:srgbClr val="6F6F74"/>
              </a:solidFill>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7" name="Прямая соединительная линия 6"/>
            <p:cNvCxnSpPr/>
            <p:nvPr/>
          </p:nvCxnSpPr>
          <p:spPr>
            <a:xfrm>
              <a:off x="2903283" y="3276400"/>
              <a:ext cx="1777317" cy="0"/>
            </a:xfrm>
            <a:prstGeom prst="line">
              <a:avLst/>
            </a:prstGeom>
            <a:ln w="114300">
              <a:solidFill>
                <a:srgbClr val="6F6F74"/>
              </a:solidFill>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sp>
          <p:nvSpPr>
            <p:cNvPr id="3" name="Овал 2"/>
            <p:cNvSpPr/>
            <p:nvPr/>
          </p:nvSpPr>
          <p:spPr>
            <a:xfrm>
              <a:off x="2484344" y="2325773"/>
              <a:ext cx="2615195" cy="2615195"/>
            </a:xfrm>
            <a:prstGeom prst="ellipse">
              <a:avLst/>
            </a:prstGeom>
            <a:noFill/>
            <a:ln w="114300">
              <a:solidFill>
                <a:srgbClr val="BEAE98"/>
              </a:solidFill>
            </a:ln>
            <a:effectLst>
              <a:outerShdw blurRad="50800" dist="25400" algn="bl"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cxnSp>
          <p:nvCxnSpPr>
            <p:cNvPr id="46" name="Прямая соединительная линия 45"/>
            <p:cNvCxnSpPr/>
            <p:nvPr/>
          </p:nvCxnSpPr>
          <p:spPr>
            <a:xfrm>
              <a:off x="5289967" y="4799815"/>
              <a:ext cx="442194" cy="0"/>
            </a:xfrm>
            <a:prstGeom prst="line">
              <a:avLst/>
            </a:prstGeom>
            <a:ln w="114300">
              <a:solidFill>
                <a:srgbClr val="6F6F74"/>
              </a:solidFill>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grpSp>
      <p:sp>
        <p:nvSpPr>
          <p:cNvPr id="48" name="Название 1"/>
          <p:cNvSpPr txBox="1">
            <a:spLocks/>
          </p:cNvSpPr>
          <p:nvPr/>
        </p:nvSpPr>
        <p:spPr>
          <a:xfrm>
            <a:off x="3745902" y="1488702"/>
            <a:ext cx="106545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ru-RU" sz="2800" b="1" dirty="0">
                <a:solidFill>
                  <a:srgbClr val="6F6F74"/>
                </a:solidFill>
              </a:rPr>
              <a:t>База</a:t>
            </a:r>
            <a:endParaRPr lang="ru-RU" sz="3200" b="1" dirty="0">
              <a:solidFill>
                <a:srgbClr val="6F6F74"/>
              </a:solidFill>
            </a:endParaRPr>
          </a:p>
        </p:txBody>
      </p:sp>
      <p:sp>
        <p:nvSpPr>
          <p:cNvPr id="59" name="Название 1"/>
          <p:cNvSpPr txBox="1">
            <a:spLocks/>
          </p:cNvSpPr>
          <p:nvPr/>
        </p:nvSpPr>
        <p:spPr>
          <a:xfrm>
            <a:off x="615015" y="4587323"/>
            <a:ext cx="1778093"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r"/>
            <a:r>
              <a:rPr lang="ru-RU" sz="2800" b="1" dirty="0">
                <a:solidFill>
                  <a:srgbClr val="6F6F74"/>
                </a:solidFill>
              </a:rPr>
              <a:t>Эмиттер</a:t>
            </a:r>
            <a:endParaRPr lang="ru-RU" sz="3600" b="1" dirty="0">
              <a:solidFill>
                <a:srgbClr val="6F6F74"/>
              </a:solidFill>
            </a:endParaRPr>
          </a:p>
        </p:txBody>
      </p:sp>
      <p:sp>
        <p:nvSpPr>
          <p:cNvPr id="60" name="Название 1"/>
          <p:cNvSpPr txBox="1">
            <a:spLocks/>
          </p:cNvSpPr>
          <p:nvPr/>
        </p:nvSpPr>
        <p:spPr>
          <a:xfrm>
            <a:off x="6218847" y="4607791"/>
            <a:ext cx="2299509"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ru-RU" sz="2800" b="1" dirty="0">
                <a:solidFill>
                  <a:srgbClr val="6F6F74"/>
                </a:solidFill>
              </a:rPr>
              <a:t>Коллектор</a:t>
            </a:r>
            <a:endParaRPr lang="ru-RU" sz="3200" b="1" dirty="0">
              <a:solidFill>
                <a:srgbClr val="6F6F74"/>
              </a:solidFill>
            </a:endParaRPr>
          </a:p>
        </p:txBody>
      </p:sp>
      <p:sp>
        <p:nvSpPr>
          <p:cNvPr id="67" name="TextBox 66"/>
          <p:cNvSpPr txBox="1"/>
          <p:nvPr/>
        </p:nvSpPr>
        <p:spPr>
          <a:xfrm>
            <a:off x="457200" y="5422890"/>
            <a:ext cx="7620000" cy="1200329"/>
          </a:xfrm>
          <a:prstGeom prst="rect">
            <a:avLst/>
          </a:prstGeom>
          <a:noFill/>
        </p:spPr>
        <p:txBody>
          <a:bodyPr wrap="square" rtlCol="0">
            <a:spAutoFit/>
          </a:bodyPr>
          <a:lstStyle/>
          <a:p>
            <a:r>
              <a:rPr lang="ru-RU" sz="2400" b="1" dirty="0"/>
              <a:t>Транзистор</a:t>
            </a:r>
            <a:r>
              <a:rPr lang="ru-RU" sz="2400" dirty="0"/>
              <a:t> –</a:t>
            </a:r>
            <a:r>
              <a:rPr lang="en-US" sz="2400" dirty="0"/>
              <a:t> </a:t>
            </a:r>
            <a:r>
              <a:rPr lang="ru-RU" sz="2400" dirty="0"/>
              <a:t>это кнопка, которая нажимается не пальцем, а подачей напряжения на </a:t>
            </a:r>
            <a:r>
              <a:rPr lang="ru-RU" sz="2400" b="1" dirty="0"/>
              <a:t>Базу</a:t>
            </a:r>
            <a:r>
              <a:rPr lang="en-US" sz="2400" dirty="0"/>
              <a:t>, </a:t>
            </a:r>
            <a:r>
              <a:rPr lang="ru-RU" sz="2400" dirty="0"/>
              <a:t>после чего ток начинает протекать между </a:t>
            </a:r>
            <a:r>
              <a:rPr lang="ru-RU" sz="2400" b="1" dirty="0"/>
              <a:t>Коллектором</a:t>
            </a:r>
            <a:r>
              <a:rPr lang="ru-RU" sz="2400" dirty="0"/>
              <a:t> и </a:t>
            </a:r>
            <a:r>
              <a:rPr lang="ru-RU" sz="2400" b="1" dirty="0"/>
              <a:t>Эмиттером</a:t>
            </a:r>
            <a:r>
              <a:rPr lang="en-US" sz="2400" dirty="0"/>
              <a:t>.</a:t>
            </a:r>
            <a:endParaRPr lang="ru-RU" sz="2400" dirty="0"/>
          </a:p>
        </p:txBody>
      </p:sp>
    </p:spTree>
    <p:extLst>
      <p:ext uri="{BB962C8B-B14F-4D97-AF65-F5344CB8AC3E}">
        <p14:creationId xmlns:p14="http://schemas.microsoft.com/office/powerpoint/2010/main" val="2300810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NAND – </a:t>
            </a:r>
            <a:r>
              <a:rPr lang="ru-RU" dirty="0"/>
              <a:t>основной базис</a:t>
            </a:r>
          </a:p>
        </p:txBody>
      </p:sp>
      <p:cxnSp>
        <p:nvCxnSpPr>
          <p:cNvPr id="43" name="Прямая соединительная линия 42"/>
          <p:cNvCxnSpPr/>
          <p:nvPr/>
        </p:nvCxnSpPr>
        <p:spPr>
          <a:xfrm rot="16200000">
            <a:off x="3177119" y="5695500"/>
            <a:ext cx="536671" cy="0"/>
          </a:xfrm>
          <a:prstGeom prst="line">
            <a:avLst/>
          </a:prstGeom>
          <a:ln w="82550">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28" name="Прямая соединительная линия 27"/>
          <p:cNvCxnSpPr/>
          <p:nvPr/>
        </p:nvCxnSpPr>
        <p:spPr>
          <a:xfrm rot="16200000" flipH="1">
            <a:off x="3137761" y="5127577"/>
            <a:ext cx="252374" cy="382501"/>
          </a:xfrm>
          <a:prstGeom prst="line">
            <a:avLst/>
          </a:prstGeom>
          <a:ln w="82550">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50" name="Прямая со стрелкой 49"/>
          <p:cNvCxnSpPr/>
          <p:nvPr/>
        </p:nvCxnSpPr>
        <p:spPr>
          <a:xfrm rot="16200000" flipH="1">
            <a:off x="2936111" y="4991929"/>
            <a:ext cx="263429" cy="404784"/>
          </a:xfrm>
          <a:prstGeom prst="straightConnector1">
            <a:avLst/>
          </a:prstGeom>
          <a:ln w="82550" cap="flat">
            <a:solidFill>
              <a:srgbClr val="6F6F74"/>
            </a:solidFill>
            <a:round/>
            <a:headEnd type="none"/>
            <a:tailEnd type="triangle"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40" name="Прямая соединительная линия 39"/>
          <p:cNvCxnSpPr/>
          <p:nvPr/>
        </p:nvCxnSpPr>
        <p:spPr>
          <a:xfrm rot="16200000">
            <a:off x="2939402" y="4235432"/>
            <a:ext cx="437244" cy="594347"/>
          </a:xfrm>
          <a:prstGeom prst="line">
            <a:avLst/>
          </a:prstGeom>
          <a:ln w="82550">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27" name="Прямая соединительная линия 26"/>
          <p:cNvCxnSpPr/>
          <p:nvPr/>
        </p:nvCxnSpPr>
        <p:spPr>
          <a:xfrm>
            <a:off x="1155033" y="4905893"/>
            <a:ext cx="1705817" cy="0"/>
          </a:xfrm>
          <a:prstGeom prst="line">
            <a:avLst/>
          </a:prstGeom>
          <a:ln w="82550">
            <a:solidFill>
              <a:srgbClr val="6F6F74"/>
            </a:solidFill>
            <a:headEnd type="oval" w="sm" len="sm"/>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7" name="Прямая соединительная линия 6"/>
          <p:cNvCxnSpPr/>
          <p:nvPr/>
        </p:nvCxnSpPr>
        <p:spPr>
          <a:xfrm rot="16200000">
            <a:off x="2519832" y="4905894"/>
            <a:ext cx="682037" cy="0"/>
          </a:xfrm>
          <a:prstGeom prst="line">
            <a:avLst/>
          </a:prstGeom>
          <a:ln w="82550">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sp>
        <p:nvSpPr>
          <p:cNvPr id="3" name="Овал 2"/>
          <p:cNvSpPr/>
          <p:nvPr/>
        </p:nvSpPr>
        <p:spPr>
          <a:xfrm rot="16200000">
            <a:off x="2496053" y="4404109"/>
            <a:ext cx="1003568" cy="1003569"/>
          </a:xfrm>
          <a:prstGeom prst="ellipse">
            <a:avLst/>
          </a:prstGeom>
          <a:noFill/>
          <a:ln w="82550">
            <a:solidFill>
              <a:srgbClr val="BEAE98"/>
            </a:solidFill>
            <a:tailEnd w="med" len="med"/>
          </a:ln>
          <a:effectLst>
            <a:outerShdw blurRad="50800" dist="25400" algn="bl"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cxnSp>
        <p:nvCxnSpPr>
          <p:cNvPr id="46" name="Прямая соединительная линия 45"/>
          <p:cNvCxnSpPr/>
          <p:nvPr/>
        </p:nvCxnSpPr>
        <p:spPr>
          <a:xfrm rot="16200000">
            <a:off x="3360609" y="4246189"/>
            <a:ext cx="169690" cy="0"/>
          </a:xfrm>
          <a:prstGeom prst="line">
            <a:avLst/>
          </a:prstGeom>
          <a:ln w="82550">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16" name="Прямая соединительная линия 15"/>
          <p:cNvCxnSpPr/>
          <p:nvPr/>
        </p:nvCxnSpPr>
        <p:spPr>
          <a:xfrm rot="16200000">
            <a:off x="3199776" y="3981083"/>
            <a:ext cx="491357" cy="0"/>
          </a:xfrm>
          <a:prstGeom prst="line">
            <a:avLst/>
          </a:prstGeom>
          <a:ln w="82550">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17" name="Прямая соединительная линия 16"/>
          <p:cNvCxnSpPr/>
          <p:nvPr/>
        </p:nvCxnSpPr>
        <p:spPr>
          <a:xfrm rot="16200000" flipH="1">
            <a:off x="3137760" y="3435817"/>
            <a:ext cx="252374" cy="382500"/>
          </a:xfrm>
          <a:prstGeom prst="line">
            <a:avLst/>
          </a:prstGeom>
          <a:ln w="82550">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18" name="Прямая со стрелкой 17"/>
          <p:cNvCxnSpPr/>
          <p:nvPr/>
        </p:nvCxnSpPr>
        <p:spPr>
          <a:xfrm rot="16200000" flipH="1">
            <a:off x="2936111" y="3300169"/>
            <a:ext cx="263429" cy="404784"/>
          </a:xfrm>
          <a:prstGeom prst="straightConnector1">
            <a:avLst/>
          </a:prstGeom>
          <a:ln w="82550" cap="flat">
            <a:solidFill>
              <a:srgbClr val="6F6F74"/>
            </a:solidFill>
            <a:round/>
            <a:headEnd type="none"/>
            <a:tailEnd type="triangle"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19" name="Прямая соединительная линия 18"/>
          <p:cNvCxnSpPr/>
          <p:nvPr/>
        </p:nvCxnSpPr>
        <p:spPr>
          <a:xfrm rot="16200000">
            <a:off x="2939401" y="2543672"/>
            <a:ext cx="437244" cy="594347"/>
          </a:xfrm>
          <a:prstGeom prst="line">
            <a:avLst/>
          </a:prstGeom>
          <a:ln w="82550">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20" name="Прямая соединительная линия 19"/>
          <p:cNvCxnSpPr/>
          <p:nvPr/>
        </p:nvCxnSpPr>
        <p:spPr>
          <a:xfrm>
            <a:off x="1155033" y="3214133"/>
            <a:ext cx="1705818" cy="0"/>
          </a:xfrm>
          <a:prstGeom prst="line">
            <a:avLst/>
          </a:prstGeom>
          <a:ln w="82550">
            <a:solidFill>
              <a:srgbClr val="6F6F74"/>
            </a:solidFill>
            <a:headEnd type="oval" w="sm" len="sm"/>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21" name="Прямая соединительная линия 20"/>
          <p:cNvCxnSpPr/>
          <p:nvPr/>
        </p:nvCxnSpPr>
        <p:spPr>
          <a:xfrm rot="16200000">
            <a:off x="2519832" y="3214133"/>
            <a:ext cx="682037" cy="0"/>
          </a:xfrm>
          <a:prstGeom prst="line">
            <a:avLst/>
          </a:prstGeom>
          <a:ln w="82550">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sp>
        <p:nvSpPr>
          <p:cNvPr id="22" name="Овал 21"/>
          <p:cNvSpPr/>
          <p:nvPr/>
        </p:nvSpPr>
        <p:spPr>
          <a:xfrm rot="16200000">
            <a:off x="2496052" y="2712349"/>
            <a:ext cx="1003568" cy="1003568"/>
          </a:xfrm>
          <a:prstGeom prst="ellipse">
            <a:avLst/>
          </a:prstGeom>
          <a:noFill/>
          <a:ln w="82550">
            <a:solidFill>
              <a:srgbClr val="BEAE98"/>
            </a:solidFill>
            <a:tailEnd w="med" len="med"/>
          </a:ln>
          <a:effectLst>
            <a:outerShdw blurRad="50800" dist="25400" algn="bl"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cxnSp>
        <p:nvCxnSpPr>
          <p:cNvPr id="23" name="Прямая соединительная линия 22"/>
          <p:cNvCxnSpPr/>
          <p:nvPr/>
        </p:nvCxnSpPr>
        <p:spPr>
          <a:xfrm flipV="1">
            <a:off x="3445454" y="1736505"/>
            <a:ext cx="0" cy="902769"/>
          </a:xfrm>
          <a:prstGeom prst="line">
            <a:avLst/>
          </a:prstGeom>
          <a:ln w="82550">
            <a:solidFill>
              <a:srgbClr val="6F6F74"/>
            </a:solidFill>
            <a:headEnd type="none"/>
            <a:tailEnd type="diamo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sp>
        <p:nvSpPr>
          <p:cNvPr id="30" name="Название 1"/>
          <p:cNvSpPr txBox="1">
            <a:spLocks/>
          </p:cNvSpPr>
          <p:nvPr/>
        </p:nvSpPr>
        <p:spPr>
          <a:xfrm>
            <a:off x="3700936" y="6020429"/>
            <a:ext cx="919192" cy="40385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800" b="1" dirty="0">
                <a:solidFill>
                  <a:srgbClr val="A0917F"/>
                </a:solidFill>
              </a:rPr>
              <a:t>GND</a:t>
            </a:r>
            <a:endParaRPr lang="ru-RU" sz="3600" b="1" dirty="0">
              <a:solidFill>
                <a:srgbClr val="A0917F"/>
              </a:solidFill>
            </a:endParaRPr>
          </a:p>
        </p:txBody>
      </p:sp>
      <p:sp>
        <p:nvSpPr>
          <p:cNvPr id="31" name="Название 1"/>
          <p:cNvSpPr txBox="1">
            <a:spLocks/>
          </p:cNvSpPr>
          <p:nvPr/>
        </p:nvSpPr>
        <p:spPr>
          <a:xfrm>
            <a:off x="3634918" y="1584624"/>
            <a:ext cx="822901" cy="40385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800" b="1" dirty="0">
                <a:solidFill>
                  <a:srgbClr val="A0917F"/>
                </a:solidFill>
              </a:rPr>
              <a:t>VCC</a:t>
            </a:r>
          </a:p>
        </p:txBody>
      </p:sp>
      <p:cxnSp>
        <p:nvCxnSpPr>
          <p:cNvPr id="34" name="Прямая соединительная линия 33"/>
          <p:cNvCxnSpPr/>
          <p:nvPr/>
        </p:nvCxnSpPr>
        <p:spPr>
          <a:xfrm flipH="1">
            <a:off x="3290536" y="5983776"/>
            <a:ext cx="344382" cy="0"/>
          </a:xfrm>
          <a:prstGeom prst="line">
            <a:avLst/>
          </a:prstGeom>
          <a:ln w="82550" cap="rnd">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37" name="Прямая соединительная линия 36"/>
          <p:cNvCxnSpPr/>
          <p:nvPr/>
        </p:nvCxnSpPr>
        <p:spPr>
          <a:xfrm flipH="1">
            <a:off x="3363272" y="6110065"/>
            <a:ext cx="175236" cy="0"/>
          </a:xfrm>
          <a:prstGeom prst="line">
            <a:avLst/>
          </a:prstGeom>
          <a:ln w="82550" cap="rnd">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44" name="Прямая соединительная линия 43"/>
          <p:cNvCxnSpPr/>
          <p:nvPr/>
        </p:nvCxnSpPr>
        <p:spPr>
          <a:xfrm flipH="1">
            <a:off x="3449680" y="6223059"/>
            <a:ext cx="10061" cy="0"/>
          </a:xfrm>
          <a:prstGeom prst="line">
            <a:avLst/>
          </a:prstGeom>
          <a:ln w="82550" cap="rnd">
            <a:solidFill>
              <a:srgbClr val="6F6F74"/>
            </a:solidFill>
            <a:tailEnd w="med" len="med"/>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cxnSp>
        <p:nvCxnSpPr>
          <p:cNvPr id="49" name="Прямая соединительная линия 48"/>
          <p:cNvCxnSpPr/>
          <p:nvPr/>
        </p:nvCxnSpPr>
        <p:spPr>
          <a:xfrm>
            <a:off x="3459741" y="2432172"/>
            <a:ext cx="3630870" cy="0"/>
          </a:xfrm>
          <a:prstGeom prst="line">
            <a:avLst/>
          </a:prstGeom>
          <a:ln w="82550">
            <a:solidFill>
              <a:srgbClr val="6F6F74"/>
            </a:solidFill>
            <a:tailEnd type="oval" w="sm" len="sm"/>
          </a:ln>
          <a:effectLst>
            <a:outerShdw blurRad="50800" dist="25400" algn="bl" rotWithShape="0">
              <a:srgbClr val="000000">
                <a:alpha val="0"/>
              </a:srgbClr>
            </a:outerShdw>
          </a:effectLst>
        </p:spPr>
        <p:style>
          <a:lnRef idx="3">
            <a:schemeClr val="accent1"/>
          </a:lnRef>
          <a:fillRef idx="0">
            <a:schemeClr val="accent1"/>
          </a:fillRef>
          <a:effectRef idx="2">
            <a:schemeClr val="accent1"/>
          </a:effectRef>
          <a:fontRef idx="minor">
            <a:schemeClr val="tx1"/>
          </a:fontRef>
        </p:style>
      </p:cxnSp>
      <p:sp>
        <p:nvSpPr>
          <p:cNvPr id="54" name="Название 1"/>
          <p:cNvSpPr txBox="1">
            <a:spLocks/>
          </p:cNvSpPr>
          <p:nvPr/>
        </p:nvSpPr>
        <p:spPr>
          <a:xfrm>
            <a:off x="458082" y="3012202"/>
            <a:ext cx="822901" cy="40385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800" b="1" dirty="0">
                <a:solidFill>
                  <a:srgbClr val="00B050"/>
                </a:solidFill>
              </a:rPr>
              <a:t>A</a:t>
            </a:r>
          </a:p>
        </p:txBody>
      </p:sp>
      <p:sp>
        <p:nvSpPr>
          <p:cNvPr id="55" name="Название 1"/>
          <p:cNvSpPr txBox="1">
            <a:spLocks/>
          </p:cNvSpPr>
          <p:nvPr/>
        </p:nvSpPr>
        <p:spPr>
          <a:xfrm>
            <a:off x="458081" y="4658747"/>
            <a:ext cx="822901" cy="40385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800" b="1" dirty="0">
                <a:solidFill>
                  <a:srgbClr val="0070C0"/>
                </a:solidFill>
              </a:rPr>
              <a:t>B</a:t>
            </a:r>
          </a:p>
        </p:txBody>
      </p:sp>
      <p:sp>
        <p:nvSpPr>
          <p:cNvPr id="56" name="Название 1"/>
          <p:cNvSpPr txBox="1">
            <a:spLocks/>
          </p:cNvSpPr>
          <p:nvPr/>
        </p:nvSpPr>
        <p:spPr>
          <a:xfrm>
            <a:off x="7269162" y="2218282"/>
            <a:ext cx="562053" cy="403859"/>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800" b="1" dirty="0">
                <a:solidFill>
                  <a:srgbClr val="FFC000"/>
                </a:solidFill>
              </a:rPr>
              <a:t>S</a:t>
            </a:r>
          </a:p>
        </p:txBody>
      </p:sp>
      <p:graphicFrame>
        <p:nvGraphicFramePr>
          <p:cNvPr id="53" name="Таблица 52"/>
          <p:cNvGraphicFramePr>
            <a:graphicFrameLocks noGrp="1"/>
          </p:cNvGraphicFramePr>
          <p:nvPr>
            <p:extLst>
              <p:ext uri="{D42A27DB-BD31-4B8C-83A1-F6EECF244321}">
                <p14:modId xmlns:p14="http://schemas.microsoft.com/office/powerpoint/2010/main" val="25454017"/>
              </p:ext>
            </p:extLst>
          </p:nvPr>
        </p:nvGraphicFramePr>
        <p:xfrm>
          <a:off x="5294097" y="3326924"/>
          <a:ext cx="1975065" cy="2693505"/>
        </p:xfrm>
        <a:graphic>
          <a:graphicData uri="http://schemas.openxmlformats.org/drawingml/2006/table">
            <a:tbl>
              <a:tblPr firstRow="1" lastCol="1" bandRow="1">
                <a:tableStyleId>{5C22544A-7EE6-4342-B048-85BDC9FD1C3A}</a:tableStyleId>
              </a:tblPr>
              <a:tblGrid>
                <a:gridCol w="658355">
                  <a:extLst>
                    <a:ext uri="{9D8B030D-6E8A-4147-A177-3AD203B41FA5}">
                      <a16:colId xmlns:a16="http://schemas.microsoft.com/office/drawing/2014/main" val="20000"/>
                    </a:ext>
                  </a:extLst>
                </a:gridCol>
                <a:gridCol w="658355">
                  <a:extLst>
                    <a:ext uri="{9D8B030D-6E8A-4147-A177-3AD203B41FA5}">
                      <a16:colId xmlns:a16="http://schemas.microsoft.com/office/drawing/2014/main" val="20001"/>
                    </a:ext>
                  </a:extLst>
                </a:gridCol>
                <a:gridCol w="658355">
                  <a:extLst>
                    <a:ext uri="{9D8B030D-6E8A-4147-A177-3AD203B41FA5}">
                      <a16:colId xmlns:a16="http://schemas.microsoft.com/office/drawing/2014/main" val="20002"/>
                    </a:ext>
                  </a:extLst>
                </a:gridCol>
              </a:tblGrid>
              <a:tr h="538701">
                <a:tc>
                  <a:txBody>
                    <a:bodyPr/>
                    <a:lstStyle/>
                    <a:p>
                      <a:pPr algn="ctr"/>
                      <a:r>
                        <a:rPr lang="en-US" sz="2800" dirty="0">
                          <a:solidFill>
                            <a:schemeClr val="bg1"/>
                          </a:solidFill>
                        </a:rPr>
                        <a:t>A</a:t>
                      </a:r>
                    </a:p>
                  </a:txBody>
                  <a:tcPr/>
                </a:tc>
                <a:tc>
                  <a:txBody>
                    <a:bodyPr/>
                    <a:lstStyle/>
                    <a:p>
                      <a:pPr algn="ctr"/>
                      <a:r>
                        <a:rPr lang="en-US" sz="2800" dirty="0">
                          <a:solidFill>
                            <a:schemeClr val="bg1"/>
                          </a:solidFill>
                        </a:rPr>
                        <a:t>B</a:t>
                      </a:r>
                      <a:endParaRPr lang="ru-RU" sz="2800" dirty="0">
                        <a:solidFill>
                          <a:schemeClr val="bg1"/>
                        </a:solidFill>
                      </a:endParaRPr>
                    </a:p>
                  </a:txBody>
                  <a:tcPr/>
                </a:tc>
                <a:tc>
                  <a:txBody>
                    <a:bodyPr/>
                    <a:lstStyle/>
                    <a:p>
                      <a:pPr algn="ctr"/>
                      <a:r>
                        <a:rPr lang="en-US" sz="2800" dirty="0">
                          <a:solidFill>
                            <a:schemeClr val="bg1"/>
                          </a:solidFill>
                        </a:rPr>
                        <a:t>S</a:t>
                      </a:r>
                      <a:endParaRPr lang="ru-RU" sz="2800" dirty="0">
                        <a:solidFill>
                          <a:schemeClr val="bg1"/>
                        </a:solidFill>
                      </a:endParaRPr>
                    </a:p>
                  </a:txBody>
                  <a:tcPr>
                    <a:solidFill>
                      <a:srgbClr val="A0917F"/>
                    </a:solidFill>
                  </a:tcPr>
                </a:tc>
                <a:extLst>
                  <a:ext uri="{0D108BD9-81ED-4DB2-BD59-A6C34878D82A}">
                    <a16:rowId xmlns:a16="http://schemas.microsoft.com/office/drawing/2014/main" val="10000"/>
                  </a:ext>
                </a:extLst>
              </a:tr>
              <a:tr h="538701">
                <a:tc>
                  <a:txBody>
                    <a:bodyPr/>
                    <a:lstStyle/>
                    <a:p>
                      <a:pPr algn="ctr"/>
                      <a:r>
                        <a:rPr lang="en-US" sz="2800" dirty="0"/>
                        <a:t>0</a:t>
                      </a:r>
                      <a:endParaRPr lang="ru-RU" sz="2800" dirty="0"/>
                    </a:p>
                  </a:txBody>
                  <a:tcPr/>
                </a:tc>
                <a:tc>
                  <a:txBody>
                    <a:bodyPr/>
                    <a:lstStyle/>
                    <a:p>
                      <a:pPr algn="ctr"/>
                      <a:r>
                        <a:rPr lang="en-US" sz="2800" dirty="0"/>
                        <a:t>0</a:t>
                      </a:r>
                      <a:endParaRPr lang="ru-RU" sz="2800" dirty="0"/>
                    </a:p>
                  </a:txBody>
                  <a:tcPr/>
                </a:tc>
                <a:tc>
                  <a:txBody>
                    <a:bodyPr/>
                    <a:lstStyle/>
                    <a:p>
                      <a:pPr algn="ctr"/>
                      <a:r>
                        <a:rPr lang="en-US" sz="2800" dirty="0">
                          <a:ln>
                            <a:noFill/>
                          </a:ln>
                          <a:solidFill>
                            <a:schemeClr val="tx1"/>
                          </a:solidFill>
                        </a:rPr>
                        <a:t>1</a:t>
                      </a:r>
                      <a:endParaRPr lang="ru-RU" sz="2800" dirty="0">
                        <a:ln>
                          <a:noFill/>
                        </a:ln>
                        <a:solidFill>
                          <a:schemeClr val="tx1"/>
                        </a:solidFill>
                      </a:endParaRPr>
                    </a:p>
                  </a:txBody>
                  <a:tcPr>
                    <a:solidFill>
                      <a:schemeClr val="bg2">
                        <a:lumMod val="90000"/>
                      </a:schemeClr>
                    </a:solidFill>
                  </a:tcPr>
                </a:tc>
                <a:extLst>
                  <a:ext uri="{0D108BD9-81ED-4DB2-BD59-A6C34878D82A}">
                    <a16:rowId xmlns:a16="http://schemas.microsoft.com/office/drawing/2014/main" val="10001"/>
                  </a:ext>
                </a:extLst>
              </a:tr>
              <a:tr h="538701">
                <a:tc>
                  <a:txBody>
                    <a:bodyPr/>
                    <a:lstStyle/>
                    <a:p>
                      <a:pPr algn="ctr"/>
                      <a:r>
                        <a:rPr lang="ru-RU" sz="2800" dirty="0"/>
                        <a:t>0</a:t>
                      </a:r>
                    </a:p>
                  </a:txBody>
                  <a:tcPr/>
                </a:tc>
                <a:tc>
                  <a:txBody>
                    <a:bodyPr/>
                    <a:lstStyle/>
                    <a:p>
                      <a:pPr algn="ctr"/>
                      <a:r>
                        <a:rPr lang="ru-RU" sz="2800" dirty="0"/>
                        <a:t>1</a:t>
                      </a:r>
                    </a:p>
                  </a:txBody>
                  <a:tcPr/>
                </a:tc>
                <a:tc>
                  <a:txBody>
                    <a:bodyPr/>
                    <a:lstStyle/>
                    <a:p>
                      <a:pPr algn="ctr"/>
                      <a:r>
                        <a:rPr lang="en-US" sz="2800" dirty="0">
                          <a:ln>
                            <a:noFill/>
                          </a:ln>
                          <a:solidFill>
                            <a:schemeClr val="tx1"/>
                          </a:solidFill>
                        </a:rPr>
                        <a:t>1</a:t>
                      </a:r>
                      <a:endParaRPr lang="ru-RU" sz="2800" dirty="0">
                        <a:ln>
                          <a:noFill/>
                        </a:ln>
                        <a:solidFill>
                          <a:schemeClr val="tx1"/>
                        </a:solidFill>
                      </a:endParaRPr>
                    </a:p>
                  </a:txBody>
                  <a:tcPr>
                    <a:solidFill>
                      <a:schemeClr val="bg2"/>
                    </a:solidFill>
                  </a:tcPr>
                </a:tc>
                <a:extLst>
                  <a:ext uri="{0D108BD9-81ED-4DB2-BD59-A6C34878D82A}">
                    <a16:rowId xmlns:a16="http://schemas.microsoft.com/office/drawing/2014/main" val="10002"/>
                  </a:ext>
                </a:extLst>
              </a:tr>
              <a:tr h="538701">
                <a:tc>
                  <a:txBody>
                    <a:bodyPr/>
                    <a:lstStyle/>
                    <a:p>
                      <a:pPr algn="ctr"/>
                      <a:r>
                        <a:rPr lang="en-US" sz="2800" dirty="0"/>
                        <a:t>1</a:t>
                      </a:r>
                      <a:endParaRPr lang="ru-RU" sz="2800" dirty="0"/>
                    </a:p>
                  </a:txBody>
                  <a:tcPr/>
                </a:tc>
                <a:tc>
                  <a:txBody>
                    <a:bodyPr/>
                    <a:lstStyle/>
                    <a:p>
                      <a:pPr algn="ctr"/>
                      <a:r>
                        <a:rPr lang="en-US" sz="2800" dirty="0"/>
                        <a:t>0</a:t>
                      </a:r>
                      <a:endParaRPr lang="ru-RU" sz="2800" dirty="0"/>
                    </a:p>
                  </a:txBody>
                  <a:tcPr/>
                </a:tc>
                <a:tc>
                  <a:txBody>
                    <a:bodyPr/>
                    <a:lstStyle/>
                    <a:p>
                      <a:pPr algn="ctr"/>
                      <a:r>
                        <a:rPr lang="en-US" sz="2800" dirty="0">
                          <a:ln>
                            <a:noFill/>
                          </a:ln>
                          <a:solidFill>
                            <a:schemeClr val="tx1"/>
                          </a:solidFill>
                        </a:rPr>
                        <a:t>1</a:t>
                      </a:r>
                      <a:endParaRPr lang="ru-RU" sz="2800" dirty="0">
                        <a:ln>
                          <a:noFill/>
                        </a:ln>
                        <a:solidFill>
                          <a:schemeClr val="tx1"/>
                        </a:solidFill>
                      </a:endParaRPr>
                    </a:p>
                  </a:txBody>
                  <a:tcPr>
                    <a:solidFill>
                      <a:schemeClr val="bg2">
                        <a:lumMod val="90000"/>
                      </a:schemeClr>
                    </a:solidFill>
                  </a:tcPr>
                </a:tc>
                <a:extLst>
                  <a:ext uri="{0D108BD9-81ED-4DB2-BD59-A6C34878D82A}">
                    <a16:rowId xmlns:a16="http://schemas.microsoft.com/office/drawing/2014/main" val="10003"/>
                  </a:ext>
                </a:extLst>
              </a:tr>
              <a:tr h="538701">
                <a:tc>
                  <a:txBody>
                    <a:bodyPr/>
                    <a:lstStyle/>
                    <a:p>
                      <a:pPr algn="ctr"/>
                      <a:r>
                        <a:rPr lang="en-US" sz="2800" dirty="0"/>
                        <a:t>1</a:t>
                      </a:r>
                      <a:endParaRPr lang="ru-RU" sz="2800" dirty="0"/>
                    </a:p>
                  </a:txBody>
                  <a:tcPr/>
                </a:tc>
                <a:tc>
                  <a:txBody>
                    <a:bodyPr/>
                    <a:lstStyle/>
                    <a:p>
                      <a:pPr algn="ctr"/>
                      <a:r>
                        <a:rPr lang="en-US" sz="2800" dirty="0"/>
                        <a:t>1</a:t>
                      </a:r>
                      <a:endParaRPr lang="ru-RU" sz="2800" dirty="0"/>
                    </a:p>
                  </a:txBody>
                  <a:tcPr/>
                </a:tc>
                <a:tc>
                  <a:txBody>
                    <a:bodyPr/>
                    <a:lstStyle/>
                    <a:p>
                      <a:pPr algn="ctr"/>
                      <a:r>
                        <a:rPr lang="en-US" sz="2800" dirty="0">
                          <a:ln>
                            <a:noFill/>
                          </a:ln>
                          <a:solidFill>
                            <a:schemeClr val="tx1"/>
                          </a:solidFill>
                        </a:rPr>
                        <a:t>0</a:t>
                      </a:r>
                      <a:endParaRPr lang="ru-RU" sz="2800" dirty="0">
                        <a:ln>
                          <a:noFill/>
                        </a:ln>
                        <a:solidFill>
                          <a:schemeClr val="tx1"/>
                        </a:solidFill>
                      </a:endParaRPr>
                    </a:p>
                  </a:txBody>
                  <a:tcPr>
                    <a:solidFill>
                      <a:schemeClr val="bg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3949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r>
              <a:rPr lang="en-US" dirty="0"/>
              <a:t>NOT AND OR XOR </a:t>
            </a:r>
            <a:r>
              <a:rPr lang="ru-RU" dirty="0"/>
              <a:t>базис </a:t>
            </a:r>
            <a:r>
              <a:rPr lang="en-US" dirty="0"/>
              <a:t>NAND</a:t>
            </a:r>
            <a:endParaRPr lang="ru-RU" dirty="0"/>
          </a:p>
        </p:txBody>
      </p:sp>
      <p:grpSp>
        <p:nvGrpSpPr>
          <p:cNvPr id="32" name="Группа 31"/>
          <p:cNvGrpSpPr/>
          <p:nvPr/>
        </p:nvGrpSpPr>
        <p:grpSpPr>
          <a:xfrm>
            <a:off x="451880" y="3377614"/>
            <a:ext cx="2710237" cy="992680"/>
            <a:chOff x="717422" y="3633539"/>
            <a:chExt cx="2710237" cy="992680"/>
          </a:xfrm>
        </p:grpSpPr>
        <p:sp>
          <p:nvSpPr>
            <p:cNvPr id="48" name="Задержка 47"/>
            <p:cNvSpPr/>
            <p:nvPr/>
          </p:nvSpPr>
          <p:spPr>
            <a:xfrm>
              <a:off x="1719177" y="3633539"/>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51" name="Прямая соединительная линия 50"/>
            <p:cNvCxnSpPr/>
            <p:nvPr/>
          </p:nvCxnSpPr>
          <p:spPr>
            <a:xfrm flipH="1">
              <a:off x="1427747" y="3770788"/>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a:xfrm flipH="1">
              <a:off x="1427747" y="4094303"/>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57" name="Прямая соединительная линия 56"/>
            <p:cNvCxnSpPr/>
            <p:nvPr/>
          </p:nvCxnSpPr>
          <p:spPr>
            <a:xfrm flipH="1">
              <a:off x="2454442" y="3952152"/>
              <a:ext cx="529390" cy="0"/>
            </a:xfrm>
            <a:prstGeom prst="line">
              <a:avLst/>
            </a:prstGeom>
            <a:ln w="53975">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58" name="Овал 57"/>
            <p:cNvSpPr/>
            <p:nvPr/>
          </p:nvSpPr>
          <p:spPr>
            <a:xfrm>
              <a:off x="2326996" y="3878627"/>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59" name="Прямая соединительная линия 58"/>
            <p:cNvCxnSpPr/>
            <p:nvPr/>
          </p:nvCxnSpPr>
          <p:spPr>
            <a:xfrm flipH="1">
              <a:off x="1160367" y="3926308"/>
              <a:ext cx="270050" cy="0"/>
            </a:xfrm>
            <a:prstGeom prst="line">
              <a:avLst/>
            </a:prstGeom>
            <a:ln w="53975">
              <a:tailEnd type="oval" w="sm" len="sm"/>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p:nvPr/>
          </p:nvCxnSpPr>
          <p:spPr>
            <a:xfrm flipV="1">
              <a:off x="1427747" y="3770788"/>
              <a:ext cx="0" cy="323515"/>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sp>
          <p:nvSpPr>
            <p:cNvPr id="61" name="Название 1"/>
            <p:cNvSpPr txBox="1">
              <a:spLocks/>
            </p:cNvSpPr>
            <p:nvPr/>
          </p:nvSpPr>
          <p:spPr>
            <a:xfrm>
              <a:off x="717422" y="3804135"/>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00B050"/>
                  </a:solidFill>
                </a:rPr>
                <a:t>A</a:t>
              </a:r>
            </a:p>
          </p:txBody>
        </p:sp>
        <p:sp>
          <p:nvSpPr>
            <p:cNvPr id="62" name="Название 1"/>
            <p:cNvSpPr txBox="1">
              <a:spLocks/>
            </p:cNvSpPr>
            <p:nvPr/>
          </p:nvSpPr>
          <p:spPr>
            <a:xfrm>
              <a:off x="2971341" y="3780073"/>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FFC000"/>
                  </a:solidFill>
                </a:rPr>
                <a:t>S</a:t>
              </a:r>
            </a:p>
          </p:txBody>
        </p:sp>
        <p:sp>
          <p:nvSpPr>
            <p:cNvPr id="63" name="Название 1"/>
            <p:cNvSpPr txBox="1">
              <a:spLocks/>
            </p:cNvSpPr>
            <p:nvPr/>
          </p:nvSpPr>
          <p:spPr>
            <a:xfrm>
              <a:off x="1607318" y="4366278"/>
              <a:ext cx="911737" cy="25994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6F6F74"/>
                  </a:solidFill>
                </a:rPr>
                <a:t>NOT</a:t>
              </a:r>
            </a:p>
          </p:txBody>
        </p:sp>
      </p:grpSp>
      <p:grpSp>
        <p:nvGrpSpPr>
          <p:cNvPr id="29" name="Группа 28"/>
          <p:cNvGrpSpPr/>
          <p:nvPr/>
        </p:nvGrpSpPr>
        <p:grpSpPr>
          <a:xfrm>
            <a:off x="4259179" y="2934730"/>
            <a:ext cx="3985150" cy="1744877"/>
            <a:chOff x="2206651" y="4793029"/>
            <a:chExt cx="3985150" cy="1744877"/>
          </a:xfrm>
        </p:grpSpPr>
        <p:sp>
          <p:nvSpPr>
            <p:cNvPr id="91" name="Задержка 90"/>
            <p:cNvSpPr/>
            <p:nvPr/>
          </p:nvSpPr>
          <p:spPr>
            <a:xfrm>
              <a:off x="3208406" y="4793029"/>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92" name="Прямая соединительная линия 91"/>
            <p:cNvCxnSpPr/>
            <p:nvPr/>
          </p:nvCxnSpPr>
          <p:spPr>
            <a:xfrm flipH="1">
              <a:off x="2916976" y="4930278"/>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p:nvPr/>
          </p:nvCxnSpPr>
          <p:spPr>
            <a:xfrm flipH="1">
              <a:off x="2916976" y="5253793"/>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p:cNvCxnSpPr/>
            <p:nvPr/>
          </p:nvCxnSpPr>
          <p:spPr>
            <a:xfrm flipH="1">
              <a:off x="3943671" y="5095600"/>
              <a:ext cx="277607" cy="0"/>
            </a:xfrm>
            <a:prstGeom prst="line">
              <a:avLst/>
            </a:prstGeom>
            <a:ln w="53975">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95" name="Овал 94"/>
            <p:cNvSpPr/>
            <p:nvPr/>
          </p:nvSpPr>
          <p:spPr>
            <a:xfrm>
              <a:off x="3816225" y="5038117"/>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96" name="Прямая соединительная линия 95"/>
            <p:cNvCxnSpPr/>
            <p:nvPr/>
          </p:nvCxnSpPr>
          <p:spPr>
            <a:xfrm flipH="1">
              <a:off x="2659436" y="5085798"/>
              <a:ext cx="260210" cy="0"/>
            </a:xfrm>
            <a:prstGeom prst="line">
              <a:avLst/>
            </a:prstGeom>
            <a:ln w="53975">
              <a:tailEnd type="oval" w="sm" len="sm"/>
            </a:ln>
          </p:spPr>
          <p:style>
            <a:lnRef idx="1">
              <a:schemeClr val="accent1"/>
            </a:lnRef>
            <a:fillRef idx="0">
              <a:schemeClr val="accent1"/>
            </a:fillRef>
            <a:effectRef idx="0">
              <a:schemeClr val="accent1"/>
            </a:effectRef>
            <a:fontRef idx="minor">
              <a:schemeClr val="tx1"/>
            </a:fontRef>
          </p:style>
        </p:cxnSp>
        <p:cxnSp>
          <p:nvCxnSpPr>
            <p:cNvPr id="97" name="Прямая соединительная линия 96"/>
            <p:cNvCxnSpPr/>
            <p:nvPr/>
          </p:nvCxnSpPr>
          <p:spPr>
            <a:xfrm flipV="1">
              <a:off x="2916976" y="4930278"/>
              <a:ext cx="0" cy="323515"/>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sp>
          <p:nvSpPr>
            <p:cNvPr id="98" name="Название 1"/>
            <p:cNvSpPr txBox="1">
              <a:spLocks/>
            </p:cNvSpPr>
            <p:nvPr/>
          </p:nvSpPr>
          <p:spPr>
            <a:xfrm>
              <a:off x="2206651" y="4963625"/>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00B050"/>
                  </a:solidFill>
                </a:rPr>
                <a:t>A</a:t>
              </a:r>
            </a:p>
          </p:txBody>
        </p:sp>
        <p:sp>
          <p:nvSpPr>
            <p:cNvPr id="99" name="Задержка 98"/>
            <p:cNvSpPr/>
            <p:nvPr/>
          </p:nvSpPr>
          <p:spPr>
            <a:xfrm>
              <a:off x="4756033" y="5242656"/>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100" name="Прямая соединительная линия 99"/>
            <p:cNvCxnSpPr/>
            <p:nvPr/>
          </p:nvCxnSpPr>
          <p:spPr>
            <a:xfrm flipH="1">
              <a:off x="4464603" y="5379905"/>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01" name="Прямая соединительная линия 100"/>
            <p:cNvCxnSpPr/>
            <p:nvPr/>
          </p:nvCxnSpPr>
          <p:spPr>
            <a:xfrm flipH="1">
              <a:off x="4464603" y="5703420"/>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a:xfrm flipH="1">
              <a:off x="5491298" y="5545227"/>
              <a:ext cx="245513" cy="0"/>
            </a:xfrm>
            <a:prstGeom prst="line">
              <a:avLst/>
            </a:prstGeom>
            <a:ln w="53975">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103" name="Овал 102"/>
            <p:cNvSpPr/>
            <p:nvPr/>
          </p:nvSpPr>
          <p:spPr>
            <a:xfrm>
              <a:off x="5363852" y="5487744"/>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104" name="Прямая соединительная линия 103"/>
            <p:cNvCxnSpPr/>
            <p:nvPr/>
          </p:nvCxnSpPr>
          <p:spPr>
            <a:xfrm flipV="1">
              <a:off x="4464603" y="5379905"/>
              <a:ext cx="0" cy="323515"/>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sp>
          <p:nvSpPr>
            <p:cNvPr id="105" name="Название 1"/>
            <p:cNvSpPr txBox="1">
              <a:spLocks/>
            </p:cNvSpPr>
            <p:nvPr/>
          </p:nvSpPr>
          <p:spPr>
            <a:xfrm>
              <a:off x="5735483" y="5421274"/>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FFC000"/>
                  </a:solidFill>
                </a:rPr>
                <a:t>S</a:t>
              </a:r>
            </a:p>
          </p:txBody>
        </p:sp>
        <p:sp>
          <p:nvSpPr>
            <p:cNvPr id="106" name="Название 1"/>
            <p:cNvSpPr txBox="1">
              <a:spLocks/>
            </p:cNvSpPr>
            <p:nvPr/>
          </p:nvSpPr>
          <p:spPr>
            <a:xfrm>
              <a:off x="3738253" y="6277965"/>
              <a:ext cx="911737" cy="25994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6F6F74"/>
                  </a:solidFill>
                </a:rPr>
                <a:t>OR</a:t>
              </a:r>
            </a:p>
          </p:txBody>
        </p:sp>
        <p:sp>
          <p:nvSpPr>
            <p:cNvPr id="107" name="Задержка 106"/>
            <p:cNvSpPr/>
            <p:nvPr/>
          </p:nvSpPr>
          <p:spPr>
            <a:xfrm>
              <a:off x="3214209" y="5635239"/>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108" name="Прямая соединительная линия 107"/>
            <p:cNvCxnSpPr/>
            <p:nvPr/>
          </p:nvCxnSpPr>
          <p:spPr>
            <a:xfrm flipH="1">
              <a:off x="2922779" y="5772488"/>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a:xfrm flipH="1">
              <a:off x="2922779" y="6096003"/>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p:nvPr/>
          </p:nvCxnSpPr>
          <p:spPr>
            <a:xfrm flipH="1">
              <a:off x="3949474" y="5937810"/>
              <a:ext cx="277607" cy="0"/>
            </a:xfrm>
            <a:prstGeom prst="line">
              <a:avLst/>
            </a:prstGeom>
            <a:ln w="53975">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11" name="Овал 110"/>
            <p:cNvSpPr/>
            <p:nvPr/>
          </p:nvSpPr>
          <p:spPr>
            <a:xfrm>
              <a:off x="3822028" y="5880327"/>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112" name="Прямая соединительная линия 111"/>
            <p:cNvCxnSpPr/>
            <p:nvPr/>
          </p:nvCxnSpPr>
          <p:spPr>
            <a:xfrm flipH="1">
              <a:off x="2659436" y="5928008"/>
              <a:ext cx="266013" cy="0"/>
            </a:xfrm>
            <a:prstGeom prst="line">
              <a:avLst/>
            </a:prstGeom>
            <a:ln w="53975">
              <a:tailEnd type="oval" w="sm" len="sm"/>
            </a:ln>
          </p:spPr>
          <p:style>
            <a:lnRef idx="1">
              <a:schemeClr val="accent1"/>
            </a:lnRef>
            <a:fillRef idx="0">
              <a:schemeClr val="accent1"/>
            </a:fillRef>
            <a:effectRef idx="0">
              <a:schemeClr val="accent1"/>
            </a:effectRef>
            <a:fontRef idx="minor">
              <a:schemeClr val="tx1"/>
            </a:fontRef>
          </p:style>
        </p:cxnSp>
        <p:cxnSp>
          <p:nvCxnSpPr>
            <p:cNvPr id="113" name="Прямая соединительная линия 112"/>
            <p:cNvCxnSpPr/>
            <p:nvPr/>
          </p:nvCxnSpPr>
          <p:spPr>
            <a:xfrm flipV="1">
              <a:off x="2922779" y="5772488"/>
              <a:ext cx="0" cy="323515"/>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sp>
          <p:nvSpPr>
            <p:cNvPr id="114" name="Название 1"/>
            <p:cNvSpPr txBox="1">
              <a:spLocks/>
            </p:cNvSpPr>
            <p:nvPr/>
          </p:nvSpPr>
          <p:spPr>
            <a:xfrm>
              <a:off x="2212454" y="5805835"/>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0070C0"/>
                  </a:solidFill>
                </a:rPr>
                <a:t>B</a:t>
              </a:r>
            </a:p>
          </p:txBody>
        </p:sp>
        <p:cxnSp>
          <p:nvCxnSpPr>
            <p:cNvPr id="115" name="Прямая соединительная линия 114"/>
            <p:cNvCxnSpPr/>
            <p:nvPr/>
          </p:nvCxnSpPr>
          <p:spPr>
            <a:xfrm flipV="1">
              <a:off x="4223972" y="5096416"/>
              <a:ext cx="0" cy="839117"/>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cxnSp>
          <p:nvCxnSpPr>
            <p:cNvPr id="116" name="Прямая соединительная линия 115"/>
            <p:cNvCxnSpPr/>
            <p:nvPr/>
          </p:nvCxnSpPr>
          <p:spPr>
            <a:xfrm flipH="1">
              <a:off x="4202143" y="5548340"/>
              <a:ext cx="277607" cy="0"/>
            </a:xfrm>
            <a:prstGeom prst="line">
              <a:avLst/>
            </a:prstGeom>
            <a:ln w="53975">
              <a:headEnd type="none" w="sm" len="sm"/>
              <a:tailEnd type="none" w="sm" len="sm"/>
            </a:ln>
          </p:spPr>
          <p:style>
            <a:lnRef idx="1">
              <a:schemeClr val="accent1"/>
            </a:lnRef>
            <a:fillRef idx="0">
              <a:schemeClr val="accent1"/>
            </a:fillRef>
            <a:effectRef idx="0">
              <a:schemeClr val="accent1"/>
            </a:effectRef>
            <a:fontRef idx="minor">
              <a:schemeClr val="tx1"/>
            </a:fontRef>
          </p:style>
        </p:cxnSp>
      </p:grpSp>
      <p:grpSp>
        <p:nvGrpSpPr>
          <p:cNvPr id="33" name="Группа 32"/>
          <p:cNvGrpSpPr/>
          <p:nvPr/>
        </p:nvGrpSpPr>
        <p:grpSpPr>
          <a:xfrm>
            <a:off x="4271186" y="1596192"/>
            <a:ext cx="3961980" cy="1007543"/>
            <a:chOff x="4287228" y="3633539"/>
            <a:chExt cx="3961980" cy="1007543"/>
          </a:xfrm>
        </p:grpSpPr>
        <p:sp>
          <p:nvSpPr>
            <p:cNvPr id="65" name="Задержка 64"/>
            <p:cNvSpPr/>
            <p:nvPr/>
          </p:nvSpPr>
          <p:spPr>
            <a:xfrm>
              <a:off x="5271617" y="3633539"/>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68" name="Прямая соединительная линия 67"/>
            <p:cNvCxnSpPr/>
            <p:nvPr/>
          </p:nvCxnSpPr>
          <p:spPr>
            <a:xfrm flipH="1">
              <a:off x="6006882" y="3952152"/>
              <a:ext cx="277607" cy="0"/>
            </a:xfrm>
            <a:prstGeom prst="line">
              <a:avLst/>
            </a:prstGeom>
            <a:ln w="53975">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9" name="Овал 68"/>
            <p:cNvSpPr/>
            <p:nvPr/>
          </p:nvSpPr>
          <p:spPr>
            <a:xfrm>
              <a:off x="5879436" y="3878627"/>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70" name="Прямая соединительная линия 69"/>
            <p:cNvCxnSpPr/>
            <p:nvPr/>
          </p:nvCxnSpPr>
          <p:spPr>
            <a:xfrm flipH="1">
              <a:off x="4727505" y="3758531"/>
              <a:ext cx="529390" cy="0"/>
            </a:xfrm>
            <a:prstGeom prst="line">
              <a:avLst/>
            </a:prstGeom>
            <a:ln w="53975">
              <a:tailEnd type="oval" w="sm" len="sm"/>
            </a:ln>
          </p:spPr>
          <p:style>
            <a:lnRef idx="1">
              <a:schemeClr val="accent1"/>
            </a:lnRef>
            <a:fillRef idx="0">
              <a:schemeClr val="accent1"/>
            </a:fillRef>
            <a:effectRef idx="0">
              <a:schemeClr val="accent1"/>
            </a:effectRef>
            <a:fontRef idx="minor">
              <a:schemeClr val="tx1"/>
            </a:fontRef>
          </p:style>
        </p:cxnSp>
        <p:sp>
          <p:nvSpPr>
            <p:cNvPr id="72" name="Название 1"/>
            <p:cNvSpPr txBox="1">
              <a:spLocks/>
            </p:cNvSpPr>
            <p:nvPr/>
          </p:nvSpPr>
          <p:spPr>
            <a:xfrm>
              <a:off x="4287228" y="3636358"/>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00B050"/>
                  </a:solidFill>
                </a:rPr>
                <a:t>A</a:t>
              </a:r>
            </a:p>
          </p:txBody>
        </p:sp>
        <p:sp>
          <p:nvSpPr>
            <p:cNvPr id="81" name="Задержка 80"/>
            <p:cNvSpPr/>
            <p:nvPr/>
          </p:nvSpPr>
          <p:spPr>
            <a:xfrm>
              <a:off x="6540726" y="3648402"/>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82" name="Прямая соединительная линия 81"/>
            <p:cNvCxnSpPr/>
            <p:nvPr/>
          </p:nvCxnSpPr>
          <p:spPr>
            <a:xfrm flipH="1">
              <a:off x="6249296" y="3785651"/>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p:nvPr/>
          </p:nvCxnSpPr>
          <p:spPr>
            <a:xfrm flipH="1">
              <a:off x="6249296" y="4109166"/>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p:nvPr/>
          </p:nvCxnSpPr>
          <p:spPr>
            <a:xfrm flipH="1">
              <a:off x="7275991" y="3950973"/>
              <a:ext cx="529390" cy="0"/>
            </a:xfrm>
            <a:prstGeom prst="line">
              <a:avLst/>
            </a:prstGeom>
            <a:ln w="53975">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85" name="Овал 84"/>
            <p:cNvSpPr/>
            <p:nvPr/>
          </p:nvSpPr>
          <p:spPr>
            <a:xfrm>
              <a:off x="7148545" y="3893490"/>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87" name="Прямая соединительная линия 86"/>
            <p:cNvCxnSpPr/>
            <p:nvPr/>
          </p:nvCxnSpPr>
          <p:spPr>
            <a:xfrm flipV="1">
              <a:off x="6249296" y="3785651"/>
              <a:ext cx="0" cy="323515"/>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sp>
          <p:nvSpPr>
            <p:cNvPr id="89" name="Название 1"/>
            <p:cNvSpPr txBox="1">
              <a:spLocks/>
            </p:cNvSpPr>
            <p:nvPr/>
          </p:nvSpPr>
          <p:spPr>
            <a:xfrm>
              <a:off x="7792890" y="3794936"/>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FFC000"/>
                  </a:solidFill>
                </a:rPr>
                <a:t>S</a:t>
              </a:r>
            </a:p>
          </p:txBody>
        </p:sp>
        <p:sp>
          <p:nvSpPr>
            <p:cNvPr id="90" name="Название 1"/>
            <p:cNvSpPr txBox="1">
              <a:spLocks/>
            </p:cNvSpPr>
            <p:nvPr/>
          </p:nvSpPr>
          <p:spPr>
            <a:xfrm>
              <a:off x="5803228" y="4381141"/>
              <a:ext cx="911737" cy="25994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6F6F74"/>
                  </a:solidFill>
                </a:rPr>
                <a:t>AND</a:t>
              </a:r>
            </a:p>
          </p:txBody>
        </p:sp>
        <p:cxnSp>
          <p:nvCxnSpPr>
            <p:cNvPr id="117" name="Прямая соединительная линия 116"/>
            <p:cNvCxnSpPr/>
            <p:nvPr/>
          </p:nvCxnSpPr>
          <p:spPr>
            <a:xfrm flipH="1">
              <a:off x="4739094" y="4082564"/>
              <a:ext cx="529390" cy="0"/>
            </a:xfrm>
            <a:prstGeom prst="line">
              <a:avLst/>
            </a:prstGeom>
            <a:ln w="53975">
              <a:tailEnd type="oval" w="sm" len="sm"/>
            </a:ln>
          </p:spPr>
          <p:style>
            <a:lnRef idx="1">
              <a:schemeClr val="accent1"/>
            </a:lnRef>
            <a:fillRef idx="0">
              <a:schemeClr val="accent1"/>
            </a:fillRef>
            <a:effectRef idx="0">
              <a:schemeClr val="accent1"/>
            </a:effectRef>
            <a:fontRef idx="minor">
              <a:schemeClr val="tx1"/>
            </a:fontRef>
          </p:style>
        </p:cxnSp>
        <p:sp>
          <p:nvSpPr>
            <p:cNvPr id="118" name="Название 1"/>
            <p:cNvSpPr txBox="1">
              <a:spLocks/>
            </p:cNvSpPr>
            <p:nvPr/>
          </p:nvSpPr>
          <p:spPr>
            <a:xfrm>
              <a:off x="4298817" y="3960391"/>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0070C0"/>
                  </a:solidFill>
                </a:rPr>
                <a:t>B</a:t>
              </a:r>
            </a:p>
          </p:txBody>
        </p:sp>
      </p:grpSp>
      <p:grpSp>
        <p:nvGrpSpPr>
          <p:cNvPr id="133" name="Группа 132"/>
          <p:cNvGrpSpPr/>
          <p:nvPr/>
        </p:nvGrpSpPr>
        <p:grpSpPr>
          <a:xfrm>
            <a:off x="506419" y="1619280"/>
            <a:ext cx="2710677" cy="992680"/>
            <a:chOff x="1204716" y="1749411"/>
            <a:chExt cx="2710677" cy="992680"/>
          </a:xfrm>
        </p:grpSpPr>
        <p:sp>
          <p:nvSpPr>
            <p:cNvPr id="121" name="Задержка 120"/>
            <p:cNvSpPr/>
            <p:nvPr/>
          </p:nvSpPr>
          <p:spPr>
            <a:xfrm>
              <a:off x="2206911" y="1749411"/>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124" name="Прямая соединительная линия 123"/>
            <p:cNvCxnSpPr/>
            <p:nvPr/>
          </p:nvCxnSpPr>
          <p:spPr>
            <a:xfrm flipH="1">
              <a:off x="2942176" y="2051982"/>
              <a:ext cx="529390" cy="0"/>
            </a:xfrm>
            <a:prstGeom prst="line">
              <a:avLst/>
            </a:prstGeom>
            <a:ln w="53975">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125" name="Овал 124"/>
            <p:cNvSpPr/>
            <p:nvPr/>
          </p:nvSpPr>
          <p:spPr>
            <a:xfrm>
              <a:off x="2814730" y="1994499"/>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126" name="Прямая соединительная линия 125"/>
            <p:cNvCxnSpPr/>
            <p:nvPr/>
          </p:nvCxnSpPr>
          <p:spPr>
            <a:xfrm flipH="1">
              <a:off x="1661035" y="1881316"/>
              <a:ext cx="529390" cy="0"/>
            </a:xfrm>
            <a:prstGeom prst="line">
              <a:avLst/>
            </a:prstGeom>
            <a:ln w="53975">
              <a:tailEnd type="oval" w="sm" len="sm"/>
            </a:ln>
          </p:spPr>
          <p:style>
            <a:lnRef idx="1">
              <a:schemeClr val="accent1"/>
            </a:lnRef>
            <a:fillRef idx="0">
              <a:schemeClr val="accent1"/>
            </a:fillRef>
            <a:effectRef idx="0">
              <a:schemeClr val="accent1"/>
            </a:effectRef>
            <a:fontRef idx="minor">
              <a:schemeClr val="tx1"/>
            </a:fontRef>
          </p:style>
        </p:cxnSp>
        <p:sp>
          <p:nvSpPr>
            <p:cNvPr id="128" name="Название 1"/>
            <p:cNvSpPr txBox="1">
              <a:spLocks/>
            </p:cNvSpPr>
            <p:nvPr/>
          </p:nvSpPr>
          <p:spPr>
            <a:xfrm>
              <a:off x="1204716" y="1759143"/>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00B050"/>
                  </a:solidFill>
                </a:rPr>
                <a:t>A</a:t>
              </a:r>
            </a:p>
          </p:txBody>
        </p:sp>
        <p:sp>
          <p:nvSpPr>
            <p:cNvPr id="129" name="Название 1"/>
            <p:cNvSpPr txBox="1">
              <a:spLocks/>
            </p:cNvSpPr>
            <p:nvPr/>
          </p:nvSpPr>
          <p:spPr>
            <a:xfrm>
              <a:off x="3459075" y="1895945"/>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FFC000"/>
                  </a:solidFill>
                </a:rPr>
                <a:t>S</a:t>
              </a:r>
            </a:p>
          </p:txBody>
        </p:sp>
        <p:sp>
          <p:nvSpPr>
            <p:cNvPr id="130" name="Название 1"/>
            <p:cNvSpPr txBox="1">
              <a:spLocks/>
            </p:cNvSpPr>
            <p:nvPr/>
          </p:nvSpPr>
          <p:spPr>
            <a:xfrm>
              <a:off x="2111094" y="2482150"/>
              <a:ext cx="911737" cy="25994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A0917F"/>
                  </a:solidFill>
                </a:rPr>
                <a:t>NAND</a:t>
              </a:r>
            </a:p>
          </p:txBody>
        </p:sp>
        <p:cxnSp>
          <p:nvCxnSpPr>
            <p:cNvPr id="131" name="Прямая соединительная линия 130"/>
            <p:cNvCxnSpPr/>
            <p:nvPr/>
          </p:nvCxnSpPr>
          <p:spPr>
            <a:xfrm flipH="1">
              <a:off x="1661463" y="2195470"/>
              <a:ext cx="529390" cy="0"/>
            </a:xfrm>
            <a:prstGeom prst="line">
              <a:avLst/>
            </a:prstGeom>
            <a:ln w="53975">
              <a:tailEnd type="oval" w="sm" len="sm"/>
            </a:ln>
          </p:spPr>
          <p:style>
            <a:lnRef idx="1">
              <a:schemeClr val="accent1"/>
            </a:lnRef>
            <a:fillRef idx="0">
              <a:schemeClr val="accent1"/>
            </a:fillRef>
            <a:effectRef idx="0">
              <a:schemeClr val="accent1"/>
            </a:effectRef>
            <a:fontRef idx="minor">
              <a:schemeClr val="tx1"/>
            </a:fontRef>
          </p:style>
        </p:cxnSp>
        <p:sp>
          <p:nvSpPr>
            <p:cNvPr id="132" name="Название 1"/>
            <p:cNvSpPr txBox="1">
              <a:spLocks/>
            </p:cNvSpPr>
            <p:nvPr/>
          </p:nvSpPr>
          <p:spPr>
            <a:xfrm>
              <a:off x="1205144" y="2073297"/>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0070C0"/>
                  </a:solidFill>
                </a:rPr>
                <a:t>B</a:t>
              </a:r>
            </a:p>
          </p:txBody>
        </p:sp>
      </p:grpSp>
      <p:grpSp>
        <p:nvGrpSpPr>
          <p:cNvPr id="179" name="Группа 178"/>
          <p:cNvGrpSpPr/>
          <p:nvPr/>
        </p:nvGrpSpPr>
        <p:grpSpPr>
          <a:xfrm>
            <a:off x="1394561" y="4701590"/>
            <a:ext cx="5307920" cy="1825087"/>
            <a:chOff x="253355" y="4398046"/>
            <a:chExt cx="5307920" cy="1825087"/>
          </a:xfrm>
        </p:grpSpPr>
        <p:sp>
          <p:nvSpPr>
            <p:cNvPr id="138" name="Задержка 137"/>
            <p:cNvSpPr/>
            <p:nvPr/>
          </p:nvSpPr>
          <p:spPr>
            <a:xfrm>
              <a:off x="2545796" y="4398046"/>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139" name="Прямая соединительная линия 138"/>
            <p:cNvCxnSpPr/>
            <p:nvPr/>
          </p:nvCxnSpPr>
          <p:spPr>
            <a:xfrm flipH="1">
              <a:off x="954521" y="4535295"/>
              <a:ext cx="1581128"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a:xfrm flipH="1">
              <a:off x="2254366" y="4858810"/>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a:xfrm flipH="1">
              <a:off x="3281061" y="4700617"/>
              <a:ext cx="277607" cy="0"/>
            </a:xfrm>
            <a:prstGeom prst="line">
              <a:avLst/>
            </a:prstGeom>
            <a:ln w="53975">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42" name="Овал 141"/>
            <p:cNvSpPr/>
            <p:nvPr/>
          </p:nvSpPr>
          <p:spPr>
            <a:xfrm>
              <a:off x="3153615" y="4643134"/>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144" name="Прямая соединительная линия 143"/>
            <p:cNvCxnSpPr/>
            <p:nvPr/>
          </p:nvCxnSpPr>
          <p:spPr>
            <a:xfrm flipV="1">
              <a:off x="2254366" y="4869674"/>
              <a:ext cx="0" cy="521025"/>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sp>
          <p:nvSpPr>
            <p:cNvPr id="146" name="Задержка 145"/>
            <p:cNvSpPr/>
            <p:nvPr/>
          </p:nvSpPr>
          <p:spPr>
            <a:xfrm>
              <a:off x="3852793" y="4847673"/>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147" name="Прямая соединительная линия 146"/>
            <p:cNvCxnSpPr/>
            <p:nvPr/>
          </p:nvCxnSpPr>
          <p:spPr>
            <a:xfrm flipH="1">
              <a:off x="3561363" y="4984922"/>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p:nvPr/>
          </p:nvCxnSpPr>
          <p:spPr>
            <a:xfrm flipH="1">
              <a:off x="3561363" y="5308437"/>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49" name="Прямая соединительная линия 148"/>
            <p:cNvCxnSpPr/>
            <p:nvPr/>
          </p:nvCxnSpPr>
          <p:spPr>
            <a:xfrm flipH="1">
              <a:off x="4588058" y="5150244"/>
              <a:ext cx="529390" cy="0"/>
            </a:xfrm>
            <a:prstGeom prst="line">
              <a:avLst/>
            </a:prstGeom>
            <a:ln w="53975">
              <a:headEnd type="oval" w="sm" len="sm"/>
              <a:tailEnd type="none" w="sm" len="sm"/>
            </a:ln>
          </p:spPr>
          <p:style>
            <a:lnRef idx="1">
              <a:schemeClr val="accent1"/>
            </a:lnRef>
            <a:fillRef idx="0">
              <a:schemeClr val="accent1"/>
            </a:fillRef>
            <a:effectRef idx="0">
              <a:schemeClr val="accent1"/>
            </a:effectRef>
            <a:fontRef idx="minor">
              <a:schemeClr val="tx1"/>
            </a:fontRef>
          </p:style>
        </p:cxnSp>
        <p:sp>
          <p:nvSpPr>
            <p:cNvPr id="150" name="Овал 149"/>
            <p:cNvSpPr/>
            <p:nvPr/>
          </p:nvSpPr>
          <p:spPr>
            <a:xfrm>
              <a:off x="4460612" y="5092761"/>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151" name="Прямая соединительная линия 150"/>
            <p:cNvCxnSpPr/>
            <p:nvPr/>
          </p:nvCxnSpPr>
          <p:spPr>
            <a:xfrm flipV="1">
              <a:off x="3561363" y="5313904"/>
              <a:ext cx="0" cy="243062"/>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sp>
          <p:nvSpPr>
            <p:cNvPr id="152" name="Название 1"/>
            <p:cNvSpPr txBox="1">
              <a:spLocks/>
            </p:cNvSpPr>
            <p:nvPr/>
          </p:nvSpPr>
          <p:spPr>
            <a:xfrm>
              <a:off x="5104957" y="5026291"/>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FFC000"/>
                  </a:solidFill>
                </a:rPr>
                <a:t>S</a:t>
              </a:r>
            </a:p>
          </p:txBody>
        </p:sp>
        <p:sp>
          <p:nvSpPr>
            <p:cNvPr id="153" name="Название 1"/>
            <p:cNvSpPr txBox="1">
              <a:spLocks/>
            </p:cNvSpPr>
            <p:nvPr/>
          </p:nvSpPr>
          <p:spPr>
            <a:xfrm>
              <a:off x="2450005" y="5963192"/>
              <a:ext cx="911737" cy="25994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6F6F74"/>
                  </a:solidFill>
                </a:rPr>
                <a:t>XOR</a:t>
              </a:r>
            </a:p>
          </p:txBody>
        </p:sp>
        <p:sp>
          <p:nvSpPr>
            <p:cNvPr id="154" name="Задержка 153"/>
            <p:cNvSpPr/>
            <p:nvPr/>
          </p:nvSpPr>
          <p:spPr>
            <a:xfrm>
              <a:off x="2551599" y="5240256"/>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155" name="Прямая соединительная линия 154"/>
            <p:cNvCxnSpPr/>
            <p:nvPr/>
          </p:nvCxnSpPr>
          <p:spPr>
            <a:xfrm flipH="1">
              <a:off x="2260169" y="5409589"/>
              <a:ext cx="291430"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56" name="Прямая соединительная линия 155"/>
            <p:cNvCxnSpPr/>
            <p:nvPr/>
          </p:nvCxnSpPr>
          <p:spPr>
            <a:xfrm flipH="1">
              <a:off x="970562" y="5701020"/>
              <a:ext cx="1581037" cy="0"/>
            </a:xfrm>
            <a:prstGeom prst="line">
              <a:avLst/>
            </a:prstGeom>
            <a:ln w="53975">
              <a:tailEnd type="none" w="sm" len="sm"/>
            </a:ln>
          </p:spPr>
          <p:style>
            <a:lnRef idx="1">
              <a:schemeClr val="accent1"/>
            </a:lnRef>
            <a:fillRef idx="0">
              <a:schemeClr val="accent1"/>
            </a:fillRef>
            <a:effectRef idx="0">
              <a:schemeClr val="accent1"/>
            </a:effectRef>
            <a:fontRef idx="minor">
              <a:schemeClr val="tx1"/>
            </a:fontRef>
          </p:style>
        </p:cxnSp>
        <p:cxnSp>
          <p:nvCxnSpPr>
            <p:cNvPr id="157" name="Прямая соединительная линия 156"/>
            <p:cNvCxnSpPr/>
            <p:nvPr/>
          </p:nvCxnSpPr>
          <p:spPr>
            <a:xfrm flipH="1">
              <a:off x="3286864" y="5558869"/>
              <a:ext cx="277607" cy="0"/>
            </a:xfrm>
            <a:prstGeom prst="line">
              <a:avLst/>
            </a:prstGeom>
            <a:ln w="53975">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58" name="Овал 157"/>
            <p:cNvSpPr/>
            <p:nvPr/>
          </p:nvSpPr>
          <p:spPr>
            <a:xfrm>
              <a:off x="3159418" y="5485344"/>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162" name="Прямая соединительная линия 161"/>
            <p:cNvCxnSpPr/>
            <p:nvPr/>
          </p:nvCxnSpPr>
          <p:spPr>
            <a:xfrm flipV="1">
              <a:off x="3561362" y="4713582"/>
              <a:ext cx="0" cy="268477"/>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sp>
          <p:nvSpPr>
            <p:cNvPr id="166" name="Задержка 165"/>
            <p:cNvSpPr/>
            <p:nvPr/>
          </p:nvSpPr>
          <p:spPr>
            <a:xfrm>
              <a:off x="1244170" y="4815143"/>
              <a:ext cx="676443" cy="617622"/>
            </a:xfrm>
            <a:prstGeom prst="flowChartDelay">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solidFill>
                    <a:srgbClr val="6F6F74"/>
                  </a:solidFill>
                </a:rPr>
                <a:t>&amp;</a:t>
              </a:r>
            </a:p>
            <a:p>
              <a:pPr algn="ctr"/>
              <a:endParaRPr lang="ru-RU" sz="1200" dirty="0">
                <a:solidFill>
                  <a:srgbClr val="6F6F74"/>
                </a:solidFill>
              </a:endParaRPr>
            </a:p>
          </p:txBody>
        </p:sp>
        <p:cxnSp>
          <p:nvCxnSpPr>
            <p:cNvPr id="167" name="Прямая соединительная линия 166"/>
            <p:cNvCxnSpPr/>
            <p:nvPr/>
          </p:nvCxnSpPr>
          <p:spPr>
            <a:xfrm flipH="1">
              <a:off x="1979435" y="5117714"/>
              <a:ext cx="277607" cy="0"/>
            </a:xfrm>
            <a:prstGeom prst="line">
              <a:avLst/>
            </a:prstGeom>
            <a:ln w="53975">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68" name="Овал 167"/>
            <p:cNvSpPr/>
            <p:nvPr/>
          </p:nvSpPr>
          <p:spPr>
            <a:xfrm>
              <a:off x="1851989" y="5060231"/>
              <a:ext cx="127446" cy="127446"/>
            </a:xfrm>
            <a:prstGeom prst="ellipse">
              <a:avLst/>
            </a:prstGeom>
            <a:ln w="53975"/>
          </p:spPr>
          <p:style>
            <a:lnRef idx="2">
              <a:schemeClr val="accent5"/>
            </a:lnRef>
            <a:fillRef idx="1">
              <a:schemeClr val="lt1"/>
            </a:fillRef>
            <a:effectRef idx="0">
              <a:schemeClr val="accent5"/>
            </a:effectRef>
            <a:fontRef idx="minor">
              <a:schemeClr val="dk1"/>
            </a:fontRef>
          </p:style>
          <p:txBody>
            <a:bodyPr rtlCol="0" anchor="ctr"/>
            <a:lstStyle/>
            <a:p>
              <a:pPr algn="ctr"/>
              <a:endParaRPr lang="ru-RU" sz="2000"/>
            </a:p>
          </p:txBody>
        </p:sp>
        <p:cxnSp>
          <p:nvCxnSpPr>
            <p:cNvPr id="169" name="Прямая соединительная линия 168"/>
            <p:cNvCxnSpPr/>
            <p:nvPr/>
          </p:nvCxnSpPr>
          <p:spPr>
            <a:xfrm flipH="1">
              <a:off x="709674" y="4952321"/>
              <a:ext cx="529390" cy="0"/>
            </a:xfrm>
            <a:prstGeom prst="line">
              <a:avLst/>
            </a:prstGeom>
            <a:ln w="53975">
              <a:tailEnd type="oval" w="sm" len="sm"/>
            </a:ln>
          </p:spPr>
          <p:style>
            <a:lnRef idx="1">
              <a:schemeClr val="accent1"/>
            </a:lnRef>
            <a:fillRef idx="0">
              <a:schemeClr val="accent1"/>
            </a:fillRef>
            <a:effectRef idx="0">
              <a:schemeClr val="accent1"/>
            </a:effectRef>
            <a:fontRef idx="minor">
              <a:schemeClr val="tx1"/>
            </a:fontRef>
          </p:style>
        </p:cxnSp>
        <p:sp>
          <p:nvSpPr>
            <p:cNvPr id="170" name="Название 1"/>
            <p:cNvSpPr txBox="1">
              <a:spLocks/>
            </p:cNvSpPr>
            <p:nvPr/>
          </p:nvSpPr>
          <p:spPr>
            <a:xfrm>
              <a:off x="253355" y="4830148"/>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00B050"/>
                  </a:solidFill>
                </a:rPr>
                <a:t>A</a:t>
              </a:r>
            </a:p>
          </p:txBody>
        </p:sp>
        <p:cxnSp>
          <p:nvCxnSpPr>
            <p:cNvPr id="171" name="Прямая соединительная линия 170"/>
            <p:cNvCxnSpPr/>
            <p:nvPr/>
          </p:nvCxnSpPr>
          <p:spPr>
            <a:xfrm flipH="1">
              <a:off x="710102" y="5266475"/>
              <a:ext cx="529390" cy="0"/>
            </a:xfrm>
            <a:prstGeom prst="line">
              <a:avLst/>
            </a:prstGeom>
            <a:ln w="53975">
              <a:tailEnd type="oval" w="sm" len="sm"/>
            </a:ln>
          </p:spPr>
          <p:style>
            <a:lnRef idx="1">
              <a:schemeClr val="accent1"/>
            </a:lnRef>
            <a:fillRef idx="0">
              <a:schemeClr val="accent1"/>
            </a:fillRef>
            <a:effectRef idx="0">
              <a:schemeClr val="accent1"/>
            </a:effectRef>
            <a:fontRef idx="minor">
              <a:schemeClr val="tx1"/>
            </a:fontRef>
          </p:style>
        </p:cxnSp>
        <p:sp>
          <p:nvSpPr>
            <p:cNvPr id="172" name="Название 1"/>
            <p:cNvSpPr txBox="1">
              <a:spLocks/>
            </p:cNvSpPr>
            <p:nvPr/>
          </p:nvSpPr>
          <p:spPr>
            <a:xfrm>
              <a:off x="253783" y="5144302"/>
              <a:ext cx="456318" cy="27643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sz="2000" b="1" dirty="0">
                  <a:solidFill>
                    <a:srgbClr val="0070C0"/>
                  </a:solidFill>
                </a:rPr>
                <a:t>B</a:t>
              </a:r>
            </a:p>
          </p:txBody>
        </p:sp>
        <p:cxnSp>
          <p:nvCxnSpPr>
            <p:cNvPr id="175" name="Прямая соединительная линия 174"/>
            <p:cNvCxnSpPr/>
            <p:nvPr/>
          </p:nvCxnSpPr>
          <p:spPr>
            <a:xfrm flipV="1">
              <a:off x="970563" y="5295857"/>
              <a:ext cx="0" cy="391455"/>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cxnSp>
          <p:nvCxnSpPr>
            <p:cNvPr id="176" name="Прямая соединительная линия 175"/>
            <p:cNvCxnSpPr/>
            <p:nvPr/>
          </p:nvCxnSpPr>
          <p:spPr>
            <a:xfrm flipV="1">
              <a:off x="970562" y="4563051"/>
              <a:ext cx="0" cy="393078"/>
            </a:xfrm>
            <a:prstGeom prst="line">
              <a:avLst/>
            </a:prstGeom>
            <a:ln w="53975" cap="rnd">
              <a:tailEnd type="non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2287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седство">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Соседство">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оседство">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Соседство.thmx</Template>
  <TotalTime>15716</TotalTime>
  <Words>1397</Words>
  <Application>Microsoft Office PowerPoint</Application>
  <PresentationFormat>Экран (4:3)</PresentationFormat>
  <Paragraphs>599</Paragraphs>
  <Slides>25</Slides>
  <Notes>23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Calibri</vt:lpstr>
      <vt:lpstr>Cambria</vt:lpstr>
      <vt:lpstr>Соседство</vt:lpstr>
      <vt:lpstr>Ассемблер Atmel AVR</vt:lpstr>
      <vt:lpstr>Уровни абстракции</vt:lpstr>
      <vt:lpstr>Принстонская архитектура</vt:lpstr>
      <vt:lpstr>Гарвардская архитектура</vt:lpstr>
      <vt:lpstr>Архитектуры CISC и RISC</vt:lpstr>
      <vt:lpstr>Архитектура AVR </vt:lpstr>
      <vt:lpstr>Транзистор – всему голова</vt:lpstr>
      <vt:lpstr>NAND – основной базис</vt:lpstr>
      <vt:lpstr>NOT AND OR XOR базис NAND</vt:lpstr>
      <vt:lpstr>Half adder - полусумматор</vt:lpstr>
      <vt:lpstr>Full adder - сумматор</vt:lpstr>
      <vt:lpstr>Полный 8 битный сумматор</vt:lpstr>
      <vt:lpstr>8 битные операции</vt:lpstr>
      <vt:lpstr>Защелка выключатель</vt:lpstr>
      <vt:lpstr>Дешифратор</vt:lpstr>
      <vt:lpstr>Статус результата</vt:lpstr>
      <vt:lpstr>Арифметико-логическое устройство</vt:lpstr>
      <vt:lpstr>Архитектура AVR </vt:lpstr>
      <vt:lpstr>Регистры процессора AVR</vt:lpstr>
      <vt:lpstr>Память AVR</vt:lpstr>
      <vt:lpstr>NOP – Ничего не делать</vt:lpstr>
      <vt:lpstr>MOV – Копировать регистр</vt:lpstr>
      <vt:lpstr>LDI – Загрузить значение в регистр</vt:lpstr>
      <vt:lpstr>ADD – Сложить без переноса</vt:lpstr>
      <vt:lpstr> AVR Studio 4</vt:lpstr>
    </vt:vector>
  </TitlesOfParts>
  <Company>Shtopor@shtopor.org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Ассемблер Atmel AVR</dc:title>
  <dc:creator>Максим Шепелев</dc:creator>
  <cp:lastModifiedBy>влад никитин</cp:lastModifiedBy>
  <cp:revision>111</cp:revision>
  <dcterms:created xsi:type="dcterms:W3CDTF">2015-02-02T14:13:49Z</dcterms:created>
  <dcterms:modified xsi:type="dcterms:W3CDTF">2018-09-28T09:37:16Z</dcterms:modified>
</cp:coreProperties>
</file>