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9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1" r:id="rId3"/>
    <p:sldId id="282" r:id="rId4"/>
    <p:sldId id="284" r:id="rId5"/>
    <p:sldId id="287" r:id="rId6"/>
    <p:sldId id="288" r:id="rId7"/>
    <p:sldId id="286" r:id="rId8"/>
    <p:sldId id="290" r:id="rId9"/>
    <p:sldId id="285" r:id="rId10"/>
    <p:sldId id="291" r:id="rId11"/>
    <p:sldId id="28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E98"/>
    <a:srgbClr val="6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79" autoAdjust="0"/>
    <p:restoredTop sz="93631" autoAdjust="0"/>
  </p:normalViewPr>
  <p:slideViewPr>
    <p:cSldViewPr snapToGrid="0" snapToObjects="1">
      <p:cViewPr varScale="1">
        <p:scale>
          <a:sx n="97" d="100"/>
          <a:sy n="97" d="100"/>
        </p:scale>
        <p:origin x="1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42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2EBB2-23C3-5142-A7DA-D33D5CE323CB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E5C12-CD03-9243-BDF7-6F0FF1CFC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641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C1893-36E2-714B-97ED-6D72769B0DA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CB348-DCCE-6242-BF27-14536E5B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18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52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Флаг переноса регистра статуса данной командой не активируется, что позволяет использовать команду DEC использовать при реализации счетчика циклов для вычислений с повышенной точностью.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Флаг переноса регистра статуса данной командой не активируется, что позволяет использовать команду DEC использовать при реализации счетчика циклов для вычислений с повышенной точностью.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8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9/26/18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9/26/18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C4986D-6BE9-4264-908F-02DB36FD8D6C}" type="datetime1">
              <a:rPr lang="en-US" smtClean="0"/>
              <a:t>9/26/18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9" r:id="rId1"/>
    <p:sldLayoutId id="2147485300" r:id="rId2"/>
    <p:sldLayoutId id="2147485301" r:id="rId3"/>
    <p:sldLayoutId id="2147485302" r:id="rId4"/>
    <p:sldLayoutId id="2147485303" r:id="rId5"/>
    <p:sldLayoutId id="2147485304" r:id="rId6"/>
    <p:sldLayoutId id="2147485305" r:id="rId7"/>
    <p:sldLayoutId id="2147485306" r:id="rId8"/>
    <p:sldLayoutId id="2147485307" r:id="rId9"/>
    <p:sldLayoutId id="2147485308" r:id="rId10"/>
    <p:sldLayoutId id="214748530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Ассемблер </a:t>
            </a:r>
            <a:r>
              <a:rPr lang="en-US" dirty="0"/>
              <a:t>Atmel AVR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Занятие №</a:t>
            </a:r>
            <a:r>
              <a:rPr lang="en-US" dirty="0">
                <a:latin typeface="Calibri"/>
                <a:cs typeface="Calibri"/>
              </a:rPr>
              <a:t>2: </a:t>
            </a:r>
            <a:r>
              <a:rPr lang="ru-RU" dirty="0"/>
              <a:t>Арифметические и логические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286721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SBC </a:t>
            </a:r>
            <a:r>
              <a:rPr lang="en-US" sz="4800" dirty="0"/>
              <a:t>– </a:t>
            </a:r>
            <a:r>
              <a:rPr lang="ru-RU" sz="4800" dirty="0"/>
              <a:t>Вычесть с переносом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Вычитание содержимого регистра-источника и содержимого флага переноса (С) из регистра </a:t>
            </a:r>
            <a:r>
              <a:rPr lang="ru-RU" sz="2400" dirty="0" err="1"/>
              <a:t>Rd</a:t>
            </a:r>
            <a:r>
              <a:rPr lang="ru-RU" sz="2400" dirty="0"/>
              <a:t>, размещение результата в регистре назначения </a:t>
            </a:r>
            <a:r>
              <a:rPr lang="ru-RU" sz="2400" dirty="0" err="1"/>
              <a:t>Rd</a:t>
            </a:r>
            <a:r>
              <a:rPr lang="ru-RU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98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SBC Rd, </a:t>
            </a:r>
            <a:r>
              <a:rPr lang="en-US" sz="2400" dirty="0" err="1"/>
              <a:t>Rr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38489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0000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10rd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dddd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rrrr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39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0 </a:t>
            </a:r>
            <a:r>
              <a:rPr lang="ru-RU" sz="2400" dirty="0"/>
              <a:t>≤ </a:t>
            </a:r>
            <a:r>
              <a:rPr lang="ru-RU" sz="2400" dirty="0" err="1"/>
              <a:t>d</a:t>
            </a:r>
            <a:r>
              <a:rPr lang="ru-RU" sz="2400" dirty="0"/>
              <a:t> ≤ 31, 0 ≤ </a:t>
            </a:r>
            <a:r>
              <a:rPr lang="ru-RU" sz="2400" dirty="0" err="1"/>
              <a:t>r</a:t>
            </a:r>
            <a:r>
              <a:rPr lang="ru-RU" sz="2400" dirty="0"/>
              <a:t> ≤</a:t>
            </a:r>
            <a:r>
              <a:rPr lang="en-US" sz="2400" dirty="0"/>
              <a:t> 31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27282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026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SBCI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Вычесть значение из регистра</a:t>
            </a:r>
            <a:r>
              <a:rPr lang="en-US" sz="4800" dirty="0"/>
              <a:t> </a:t>
            </a:r>
            <a:r>
              <a:rPr lang="ru-RU" sz="4800" dirty="0"/>
              <a:t>с переносом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Вычитание константы и содержимого флага переноса (С) из содержимого регистра, размещение результата в регистре назначения </a:t>
            </a:r>
            <a:r>
              <a:rPr lang="ru-RU" sz="2400" dirty="0" err="1"/>
              <a:t>Rd</a:t>
            </a:r>
            <a:r>
              <a:rPr lang="ru-RU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949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SBCI Rd,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424381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</a:t>
                      </a:r>
                      <a:r>
                        <a:rPr lang="ru-RU" sz="2400" b="0" kern="1200" dirty="0"/>
                        <a:t>100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dddd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39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0 </a:t>
            </a:r>
            <a:r>
              <a:rPr lang="ru-RU" sz="2400" dirty="0"/>
              <a:t>≤ </a:t>
            </a:r>
            <a:r>
              <a:rPr lang="ru-RU" sz="2400" dirty="0" err="1"/>
              <a:t>d</a:t>
            </a:r>
            <a:r>
              <a:rPr lang="ru-RU" sz="2400" dirty="0"/>
              <a:t> ≤ 31, 0 ≤ </a:t>
            </a:r>
            <a:r>
              <a:rPr lang="en-US" sz="2400" dirty="0" err="1"/>
              <a:t>K</a:t>
            </a:r>
            <a:r>
              <a:rPr lang="ru-RU" sz="2400" dirty="0"/>
              <a:t> ≤</a:t>
            </a:r>
            <a:r>
              <a:rPr lang="en-US" sz="2400" dirty="0"/>
              <a:t> 255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93054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939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Инкрементировать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Добавление единицы к содержимому регистра </a:t>
            </a:r>
            <a:r>
              <a:rPr lang="ru-RU" sz="2400" dirty="0" err="1"/>
              <a:t>Rd</a:t>
            </a:r>
            <a:r>
              <a:rPr lang="ru-RU" sz="2400" dirty="0"/>
              <a:t> и размещение результата в регистре назначения </a:t>
            </a:r>
            <a:r>
              <a:rPr lang="ru-RU" sz="2400" dirty="0" err="1"/>
              <a:t>Rd</a:t>
            </a:r>
            <a:r>
              <a:rPr lang="ru-RU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532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INC Rd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1872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1001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010</a:t>
                      </a:r>
                      <a:r>
                        <a:rPr lang="ru-RU" sz="2400" b="0" kern="1200" dirty="0" err="1"/>
                        <a:t>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dddd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0011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39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ru-RU" sz="2400" dirty="0"/>
              <a:t>0 ≤ </a:t>
            </a:r>
            <a:r>
              <a:rPr lang="ru-RU" sz="2400" dirty="0" err="1"/>
              <a:t>d</a:t>
            </a:r>
            <a:r>
              <a:rPr lang="ru-RU" sz="2400" dirty="0"/>
              <a:t> ≤ 31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04062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697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Декрементировать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Вычитание единицы из содержимого регистра </a:t>
            </a:r>
            <a:r>
              <a:rPr lang="ru-RU" sz="2400" dirty="0" err="1"/>
              <a:t>Rd</a:t>
            </a:r>
            <a:r>
              <a:rPr lang="ru-RU" sz="2400" dirty="0"/>
              <a:t> и размещение результата в регистре назначения </a:t>
            </a:r>
            <a:r>
              <a:rPr lang="ru-RU" sz="2400" dirty="0" err="1"/>
              <a:t>Rd</a:t>
            </a:r>
            <a:r>
              <a:rPr lang="ru-RU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596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DEC Rd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962584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1001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010</a:t>
                      </a:r>
                      <a:r>
                        <a:rPr lang="ru-RU" sz="2400" b="0" kern="1200" dirty="0" err="1"/>
                        <a:t>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dddd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1010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39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ru-RU" sz="2400" dirty="0"/>
              <a:t>0 ≤ </a:t>
            </a:r>
            <a:r>
              <a:rPr lang="ru-RU" sz="2400" dirty="0" err="1"/>
              <a:t>d</a:t>
            </a:r>
            <a:r>
              <a:rPr lang="ru-RU" sz="2400" dirty="0"/>
              <a:t> ≤ 31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57912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675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Сложить без переноса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Сложение двух регистров без добавления содержимого флага переноса (С), размещение результата в регистре назначения </a:t>
            </a:r>
            <a:r>
              <a:rPr lang="ru-RU" sz="2400" dirty="0" err="1"/>
              <a:t>Rd</a:t>
            </a:r>
            <a:r>
              <a:rPr lang="ru-RU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3070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ADD Rd, </a:t>
            </a:r>
            <a:r>
              <a:rPr lang="en-US" sz="2400" dirty="0" err="1"/>
              <a:t>Rr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97251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0000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11rd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dddd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rrrr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39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0 </a:t>
            </a:r>
            <a:r>
              <a:rPr lang="ru-RU" sz="2400" dirty="0"/>
              <a:t>≤ </a:t>
            </a:r>
            <a:r>
              <a:rPr lang="ru-RU" sz="2400" dirty="0" err="1"/>
              <a:t>d</a:t>
            </a:r>
            <a:r>
              <a:rPr lang="ru-RU" sz="2400" dirty="0"/>
              <a:t> ≤ 31, 0 ≤ </a:t>
            </a:r>
            <a:r>
              <a:rPr lang="ru-RU" sz="2400" dirty="0" err="1"/>
              <a:t>r</a:t>
            </a:r>
            <a:r>
              <a:rPr lang="ru-RU" sz="2400" dirty="0"/>
              <a:t> ≤</a:t>
            </a:r>
            <a:r>
              <a:rPr lang="en-US" sz="2400" dirty="0"/>
              <a:t> 31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6942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6194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</a:t>
            </a:r>
            <a:r>
              <a:rPr lang="en-US" sz="4800" dirty="0"/>
              <a:t>– </a:t>
            </a:r>
            <a:r>
              <a:rPr lang="ru-RU" sz="4800" dirty="0"/>
              <a:t>Вычесть без переноса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Вычитание содержимого регистра-источника </a:t>
            </a:r>
            <a:r>
              <a:rPr lang="ru-RU" sz="2400" dirty="0" err="1"/>
              <a:t>Rr</a:t>
            </a:r>
            <a:r>
              <a:rPr lang="ru-RU" sz="2400" dirty="0"/>
              <a:t> из содержимого регистра </a:t>
            </a:r>
            <a:r>
              <a:rPr lang="ru-RU" sz="2400" dirty="0" err="1"/>
              <a:t>Rd</a:t>
            </a:r>
            <a:r>
              <a:rPr lang="ru-RU" sz="2400" dirty="0"/>
              <a:t>, размещение результата в регистре назначения </a:t>
            </a:r>
            <a:r>
              <a:rPr lang="ru-RU" sz="2400" dirty="0" err="1"/>
              <a:t>Rd</a:t>
            </a:r>
            <a:r>
              <a:rPr lang="ru-RU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3019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SUB Rd, </a:t>
            </a:r>
            <a:r>
              <a:rPr lang="en-US" sz="2400" dirty="0" err="1"/>
              <a:t>Rr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65941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0001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10rd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dddd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rrrr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39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0 </a:t>
            </a:r>
            <a:r>
              <a:rPr lang="ru-RU" sz="2400" dirty="0"/>
              <a:t>≤ </a:t>
            </a:r>
            <a:r>
              <a:rPr lang="ru-RU" sz="2400" dirty="0" err="1"/>
              <a:t>d</a:t>
            </a:r>
            <a:r>
              <a:rPr lang="ru-RU" sz="2400" dirty="0"/>
              <a:t> ≤ 31, 0 ≤ </a:t>
            </a:r>
            <a:r>
              <a:rPr lang="ru-RU" sz="2400" dirty="0" err="1"/>
              <a:t>r</a:t>
            </a:r>
            <a:r>
              <a:rPr lang="ru-RU" sz="2400" dirty="0"/>
              <a:t> ≤</a:t>
            </a:r>
            <a:r>
              <a:rPr lang="en-US" sz="2400" dirty="0"/>
              <a:t> 31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859669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622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SUBI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Вычесть значение из регистра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Вычитание константы из содержимого регистра, размещение результата в регистре назначения </a:t>
            </a:r>
            <a:r>
              <a:rPr lang="ru-RU" sz="2400" dirty="0" err="1"/>
              <a:t>Rd</a:t>
            </a:r>
            <a:r>
              <a:rPr lang="ru-RU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9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SUBI Rd,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18694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</a:t>
                      </a:r>
                      <a:r>
                        <a:rPr lang="ru-RU" sz="2400" b="0" kern="1200" dirty="0"/>
                        <a:t>101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dddd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39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ru-RU" sz="2400" dirty="0"/>
              <a:t>16</a:t>
            </a:r>
            <a:r>
              <a:rPr lang="en-US" sz="2400" dirty="0"/>
              <a:t> </a:t>
            </a:r>
            <a:r>
              <a:rPr lang="ru-RU" sz="2400" dirty="0"/>
              <a:t>≤ </a:t>
            </a:r>
            <a:r>
              <a:rPr lang="ru-RU" sz="2400" dirty="0" err="1"/>
              <a:t>d</a:t>
            </a:r>
            <a:r>
              <a:rPr lang="ru-RU" sz="2400" dirty="0"/>
              <a:t> ≤ 31, 0 ≤ </a:t>
            </a:r>
            <a:r>
              <a:rPr lang="en-US" sz="2400" dirty="0" err="1"/>
              <a:t>K</a:t>
            </a:r>
            <a:r>
              <a:rPr lang="ru-RU" sz="2400" dirty="0"/>
              <a:t> ≤</a:t>
            </a:r>
            <a:r>
              <a:rPr lang="en-US" sz="2400" dirty="0"/>
              <a:t> 255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20652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4831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Сложить значение с парой регистров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Сложение непосредственного значения (0-63) с парой регистров и размещение результата в паре регистров.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318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ADIW </a:t>
            </a:r>
            <a:r>
              <a:rPr lang="en-US" sz="2400" dirty="0" err="1"/>
              <a:t>Rdl</a:t>
            </a:r>
            <a:r>
              <a:rPr lang="en-US" sz="2400" dirty="0"/>
              <a:t>,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18525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1001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0110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KKdd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39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ru-RU" sz="2400" dirty="0" err="1"/>
              <a:t>d</a:t>
            </a:r>
            <a:r>
              <a:rPr lang="en-US" sz="2400" dirty="0"/>
              <a:t>l</a:t>
            </a:r>
            <a:r>
              <a:rPr lang="ru-RU" sz="2400" dirty="0"/>
              <a:t> </a:t>
            </a:r>
            <a:r>
              <a:rPr lang="en-US" sz="2400" dirty="0"/>
              <a:t>{24, 26, 28, 30}</a:t>
            </a:r>
            <a:r>
              <a:rPr lang="ru-RU" sz="2400" dirty="0"/>
              <a:t>, 0 ≤ </a:t>
            </a:r>
            <a:r>
              <a:rPr lang="en-US" sz="2400" dirty="0"/>
              <a:t>K</a:t>
            </a:r>
            <a:r>
              <a:rPr lang="ru-RU" sz="2400" dirty="0"/>
              <a:t> ≤</a:t>
            </a:r>
            <a:r>
              <a:rPr lang="en-US" sz="2400" dirty="0"/>
              <a:t> 63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115521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en-US" sz="2400" dirty="0"/>
              <a:t>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7927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SBIW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Вычесть значение из пары регистров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Вычитание непосредственного значения (0-63) из пары регистров и размещение результата в паре регистров.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3129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SBIW </a:t>
            </a:r>
            <a:r>
              <a:rPr lang="en-US" sz="2400" dirty="0" err="1"/>
              <a:t>Rdl</a:t>
            </a:r>
            <a:r>
              <a:rPr lang="en-US" sz="2400" dirty="0"/>
              <a:t>,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19059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1001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0111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KKdd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39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ru-RU" sz="2400" dirty="0" err="1"/>
              <a:t>d</a:t>
            </a:r>
            <a:r>
              <a:rPr lang="en-US" sz="2400" dirty="0"/>
              <a:t>l</a:t>
            </a:r>
            <a:r>
              <a:rPr lang="ru-RU" sz="2400" dirty="0"/>
              <a:t> </a:t>
            </a:r>
            <a:r>
              <a:rPr lang="en-US" sz="2400" dirty="0"/>
              <a:t>{24, 26, 28, 30}</a:t>
            </a:r>
            <a:r>
              <a:rPr lang="ru-RU" sz="2400" dirty="0"/>
              <a:t>, 0 ≤ </a:t>
            </a:r>
            <a:r>
              <a:rPr lang="en-US" sz="2400" dirty="0"/>
              <a:t>K</a:t>
            </a:r>
            <a:r>
              <a:rPr lang="ru-RU" sz="2400" dirty="0"/>
              <a:t> ≤</a:t>
            </a:r>
            <a:r>
              <a:rPr lang="en-US" sz="2400" dirty="0"/>
              <a:t> 63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318208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en-US" sz="2400" dirty="0"/>
              <a:t>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4552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Сложить с переносом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Сложение двух регистров и содержимого флага переноса (С), размещение результата в регистре назначения </a:t>
            </a:r>
            <a:r>
              <a:rPr lang="ru-RU" sz="2400" dirty="0" err="1"/>
              <a:t>Rd</a:t>
            </a:r>
            <a:r>
              <a:rPr lang="ru-RU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3044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ADC Rd, </a:t>
            </a:r>
            <a:r>
              <a:rPr lang="en-US" sz="2400" dirty="0" err="1"/>
              <a:t>Rr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705983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0001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11rd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dddd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rrrr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39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0 </a:t>
            </a:r>
            <a:r>
              <a:rPr lang="ru-RU" sz="2400" dirty="0"/>
              <a:t>≤ </a:t>
            </a:r>
            <a:r>
              <a:rPr lang="ru-RU" sz="2400" dirty="0" err="1"/>
              <a:t>d</a:t>
            </a:r>
            <a:r>
              <a:rPr lang="ru-RU" sz="2400" dirty="0"/>
              <a:t> ≤ 31, 0 ≤ </a:t>
            </a:r>
            <a:r>
              <a:rPr lang="ru-RU" sz="2400" dirty="0" err="1"/>
              <a:t>r</a:t>
            </a:r>
            <a:r>
              <a:rPr lang="ru-RU" sz="2400" dirty="0"/>
              <a:t> ≤</a:t>
            </a:r>
            <a:r>
              <a:rPr lang="en-US" sz="2400" dirty="0"/>
              <a:t> 31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94200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6762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Соседство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Соседство.thmx</Template>
  <TotalTime>11795</TotalTime>
  <Words>821</Words>
  <Application>Microsoft Macintosh PowerPoint</Application>
  <PresentationFormat>Экран (4:3)</PresentationFormat>
  <Paragraphs>285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Соседство</vt:lpstr>
      <vt:lpstr>Ассемблер Atmel AVR</vt:lpstr>
      <vt:lpstr>INC – Инкрементировать</vt:lpstr>
      <vt:lpstr>DEC – Декрементировать</vt:lpstr>
      <vt:lpstr>ADD – Сложить без переноса</vt:lpstr>
      <vt:lpstr>SUB – Вычесть без переноса</vt:lpstr>
      <vt:lpstr>SUBI – Вычесть значение из регистра</vt:lpstr>
      <vt:lpstr>ADIW – Сложить значение с парой регистров</vt:lpstr>
      <vt:lpstr>SBIW – Вычесть значение из пары регистров</vt:lpstr>
      <vt:lpstr>ADC – Сложить с переносом</vt:lpstr>
      <vt:lpstr>SBC – Вычесть с переносом</vt:lpstr>
      <vt:lpstr>SBCI – Вычесть значение из регистра с переносом</vt:lpstr>
    </vt:vector>
  </TitlesOfParts>
  <Company>Shtopor@shtopor.org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Ассемблер Atmel AVR</dc:title>
  <dc:creator>Максим Шепелев</dc:creator>
  <cp:lastModifiedBy>Max Shepelev</cp:lastModifiedBy>
  <cp:revision>62</cp:revision>
  <dcterms:created xsi:type="dcterms:W3CDTF">2015-02-02T14:13:49Z</dcterms:created>
  <dcterms:modified xsi:type="dcterms:W3CDTF">2018-09-26T20:42:59Z</dcterms:modified>
</cp:coreProperties>
</file>