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72" r:id="rId5"/>
    <p:sldId id="266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DCE344D8-5F42-C948-9301-9B2A739A5C7D}">
          <p14:sldIdLst>
            <p14:sldId id="256"/>
          </p14:sldIdLst>
        </p14:section>
        <p14:section name="Архитектура" id="{4B6C5A9A-723C-FC41-8319-DED586B9F14C}">
          <p14:sldIdLst>
            <p14:sldId id="262"/>
            <p14:sldId id="263"/>
            <p14:sldId id="272"/>
            <p14:sldId id="266"/>
          </p14:sldIdLst>
        </p14:section>
        <p14:section name="Операторы: регистры" id="{66211F73-8C3C-6140-A17E-9A507DBE58FB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E98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631" autoAdjust="0"/>
  </p:normalViewPr>
  <p:slideViewPr>
    <p:cSldViewPr snapToGrid="0" snapToObjects="1">
      <p:cViewPr varScale="1">
        <p:scale>
          <a:sx n="83" d="100"/>
          <a:sy n="83" d="100"/>
        </p:scale>
        <p:origin x="14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42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EBB2-23C3-5142-A7DA-D33D5CE323CB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E5C12-CD03-9243-BDF7-6F0FF1CFC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41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1893-36E2-714B-97ED-6D72769B0D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CB348-DCCE-6242-BF27-14536E5B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5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– </a:t>
            </a:r>
            <a:r>
              <a:rPr lang="ru-RU" dirty="0"/>
              <a:t>подключен к старшему биту</a:t>
            </a:r>
          </a:p>
          <a:p>
            <a:r>
              <a:rPr lang="en-US" dirty="0"/>
              <a:t>S – V </a:t>
            </a:r>
            <a:r>
              <a:rPr lang="en-US" dirty="0" err="1"/>
              <a:t>xor</a:t>
            </a:r>
            <a:r>
              <a:rPr lang="en-US" dirty="0"/>
              <a:t> 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8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10/13/2018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t>10/13/2018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  <p:sldLayoutId id="2147485303" r:id="rId5"/>
    <p:sldLayoutId id="2147485304" r:id="rId6"/>
    <p:sldLayoutId id="2147485305" r:id="rId7"/>
    <p:sldLayoutId id="2147485306" r:id="rId8"/>
    <p:sldLayoutId id="2147485307" r:id="rId9"/>
    <p:sldLayoutId id="2147485308" r:id="rId10"/>
    <p:sldLayoutId id="214748530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Ассемблер </a:t>
            </a:r>
            <a:r>
              <a:rPr lang="en-US" dirty="0"/>
              <a:t>Atmel AVR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Занятие </a:t>
            </a:r>
            <a:r>
              <a:rPr lang="ru-RU" dirty="0" smtClean="0">
                <a:latin typeface="Calibri"/>
                <a:cs typeface="Calibri"/>
              </a:rPr>
              <a:t>№</a:t>
            </a:r>
            <a:r>
              <a:rPr lang="ru-RU" dirty="0">
                <a:latin typeface="Calibri"/>
                <a:cs typeface="Calibri"/>
              </a:rPr>
              <a:t>5</a:t>
            </a:r>
            <a:r>
              <a:rPr lang="en-US" dirty="0" smtClean="0">
                <a:latin typeface="Calibri"/>
                <a:cs typeface="Calibri"/>
              </a:rPr>
              <a:t>:</a:t>
            </a:r>
            <a:r>
              <a:rPr lang="ru-RU" dirty="0" smtClean="0">
                <a:latin typeface="Calibri"/>
                <a:cs typeface="Calibri"/>
              </a:rPr>
              <a:t> </a:t>
            </a:r>
            <a:r>
              <a:rPr lang="ru-RU" smtClean="0">
                <a:latin typeface="Calibri"/>
                <a:cs typeface="Calibri"/>
              </a:rPr>
              <a:t>Отрицательные числа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v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3" y="0"/>
            <a:ext cx="6974847" cy="6858000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90323" y="5262275"/>
            <a:ext cx="3499946" cy="1143000"/>
          </a:xfrm>
        </p:spPr>
        <p:txBody>
          <a:bodyPr/>
          <a:lstStyle/>
          <a:p>
            <a:pPr algn="ctr"/>
            <a:r>
              <a:rPr lang="ru-RU" dirty="0"/>
              <a:t>Архитектура</a:t>
            </a:r>
            <a:r>
              <a:rPr lang="en-US" baseline="0" dirty="0"/>
              <a:t> </a:t>
            </a:r>
            <a:r>
              <a:rPr lang="en-US" dirty="0"/>
              <a:t>AVR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55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1819244" y="1417638"/>
            <a:ext cx="2414031" cy="5290825"/>
          </a:xfrm>
          <a:prstGeom prst="roundRect">
            <a:avLst>
              <a:gd name="adj" fmla="val 24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R0</a:t>
            </a:r>
            <a:r>
              <a:rPr lang="en-US" dirty="0">
                <a:solidFill>
                  <a:srgbClr val="E3DCCF"/>
                </a:solidFill>
              </a:rPr>
              <a:t>  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x00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R1</a:t>
            </a:r>
            <a:r>
              <a:rPr lang="en-US" dirty="0">
                <a:solidFill>
                  <a:srgbClr val="E3DCCF"/>
                </a:solidFill>
              </a:rPr>
              <a:t>  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x01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…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E3DCC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R15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x0F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R16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x10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R17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x11</a:t>
            </a:r>
          </a:p>
          <a:p>
            <a:pPr algn="ctr"/>
            <a:endParaRPr lang="en-US" dirty="0">
              <a:solidFill>
                <a:srgbClr val="E3DCC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…</a:t>
            </a:r>
          </a:p>
          <a:p>
            <a:pPr algn="ctr"/>
            <a:endParaRPr lang="en-US" dirty="0">
              <a:solidFill>
                <a:srgbClr val="E3DCC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R24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x18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R25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x19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R26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x1A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R27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x1B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R28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x1C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R29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x1D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R30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x1E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R31</a:t>
            </a:r>
            <a:r>
              <a:rPr lang="en-US" dirty="0">
                <a:solidFill>
                  <a:srgbClr val="E3DCCF"/>
                </a:solidFill>
              </a:rPr>
              <a:t>                          </a:t>
            </a:r>
            <a:r>
              <a:rPr lang="ru-RU" dirty="0">
                <a:solidFill>
                  <a:srgbClr val="E3DCCF"/>
                </a:solidFill>
              </a:rPr>
              <a:t>0</a:t>
            </a:r>
            <a:r>
              <a:rPr lang="en-US" dirty="0">
                <a:solidFill>
                  <a:srgbClr val="E3DCCF"/>
                </a:solidFill>
              </a:rPr>
              <a:t>x1F</a:t>
            </a: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процессора </a:t>
            </a:r>
            <a:r>
              <a:rPr lang="en-US" dirty="0"/>
              <a:t>AVR</a:t>
            </a:r>
            <a:endParaRPr lang="ru-RU" dirty="0"/>
          </a:p>
        </p:txBody>
      </p:sp>
      <p:sp>
        <p:nvSpPr>
          <p:cNvPr id="20" name="Закрывающая фигурная скобка 19"/>
          <p:cNvSpPr/>
          <p:nvPr/>
        </p:nvSpPr>
        <p:spPr>
          <a:xfrm>
            <a:off x="4431133" y="1417638"/>
            <a:ext cx="248472" cy="5290825"/>
          </a:xfrm>
          <a:prstGeom prst="rightBrace">
            <a:avLst>
              <a:gd name="adj1" fmla="val 47547"/>
              <a:gd name="adj2" fmla="val 164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крывающая фигурная скобка 21"/>
          <p:cNvSpPr/>
          <p:nvPr/>
        </p:nvSpPr>
        <p:spPr>
          <a:xfrm>
            <a:off x="2384096" y="6202337"/>
            <a:ext cx="165092" cy="432508"/>
          </a:xfrm>
          <a:prstGeom prst="rightBrace">
            <a:avLst>
              <a:gd name="adj1" fmla="val 25926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крывающая фигурная скобка 22"/>
          <p:cNvSpPr/>
          <p:nvPr/>
        </p:nvSpPr>
        <p:spPr>
          <a:xfrm>
            <a:off x="2384096" y="5655363"/>
            <a:ext cx="165092" cy="432508"/>
          </a:xfrm>
          <a:prstGeom prst="rightBrace">
            <a:avLst>
              <a:gd name="adj1" fmla="val 25926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крывающая фигурная скобка 23"/>
          <p:cNvSpPr/>
          <p:nvPr/>
        </p:nvSpPr>
        <p:spPr>
          <a:xfrm>
            <a:off x="2384096" y="5099187"/>
            <a:ext cx="165092" cy="432508"/>
          </a:xfrm>
          <a:prstGeom prst="rightBrace">
            <a:avLst>
              <a:gd name="adj1" fmla="val 25926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49188" y="6230354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5210" y="56927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9744" y="512638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X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8" name="Закрывающая фигурная скобка 27"/>
          <p:cNvSpPr/>
          <p:nvPr/>
        </p:nvSpPr>
        <p:spPr>
          <a:xfrm>
            <a:off x="4698020" y="3101169"/>
            <a:ext cx="248472" cy="3607294"/>
          </a:xfrm>
          <a:prstGeom prst="rightBrace">
            <a:avLst>
              <a:gd name="adj1" fmla="val 47547"/>
              <a:gd name="adj2" fmla="val 21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724326" y="2073158"/>
            <a:ext cx="133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Адрес 5 </a:t>
            </a:r>
            <a:r>
              <a:rPr lang="ru-RU" dirty="0"/>
              <a:t>бит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213" y="3657370"/>
            <a:ext cx="14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Адрес 4 бита</a:t>
            </a:r>
          </a:p>
        </p:txBody>
      </p:sp>
      <p:sp>
        <p:nvSpPr>
          <p:cNvPr id="31" name="Закрывающая фигурная скобка 30"/>
          <p:cNvSpPr/>
          <p:nvPr/>
        </p:nvSpPr>
        <p:spPr>
          <a:xfrm>
            <a:off x="4970820" y="4491844"/>
            <a:ext cx="248472" cy="2216619"/>
          </a:xfrm>
          <a:prstGeom prst="rightBrace">
            <a:avLst>
              <a:gd name="adj1" fmla="val 4754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5258100" y="5375457"/>
            <a:ext cx="14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Адрес 2 бита</a:t>
            </a:r>
          </a:p>
        </p:txBody>
      </p:sp>
    </p:spTree>
    <p:extLst>
      <p:ext uri="{BB962C8B-B14F-4D97-AF65-F5344CB8AC3E}">
        <p14:creationId xmlns:p14="http://schemas.microsoft.com/office/powerpoint/2010/main" val="70723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Арифметико-логическое устройство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346611" y="3055637"/>
            <a:ext cx="4214873" cy="1914074"/>
            <a:chOff x="1950913" y="2742280"/>
            <a:chExt cx="4214873" cy="1914074"/>
          </a:xfr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Данные 2"/>
            <p:cNvSpPr/>
            <p:nvPr/>
          </p:nvSpPr>
          <p:spPr>
            <a:xfrm>
              <a:off x="3773093" y="2742280"/>
              <a:ext cx="2392693" cy="1914074"/>
            </a:xfrm>
            <a:prstGeom prst="flowChartInputOutpu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Данные 4"/>
            <p:cNvSpPr/>
            <p:nvPr/>
          </p:nvSpPr>
          <p:spPr>
            <a:xfrm flipH="1">
              <a:off x="1950913" y="2742280"/>
              <a:ext cx="2392693" cy="1914074"/>
            </a:xfrm>
            <a:prstGeom prst="flowChartInputOutpu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Стрелка вниз 8"/>
          <p:cNvSpPr/>
          <p:nvPr/>
        </p:nvSpPr>
        <p:spPr>
          <a:xfrm>
            <a:off x="3188731" y="2024982"/>
            <a:ext cx="266877" cy="9386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5457744" y="2024982"/>
            <a:ext cx="266877" cy="9386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330973" y="5085303"/>
            <a:ext cx="266877" cy="9386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16200000">
            <a:off x="1908348" y="3331680"/>
            <a:ext cx="266877" cy="628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6200000">
            <a:off x="2037353" y="4144174"/>
            <a:ext cx="266877" cy="6280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6200000">
            <a:off x="6742075" y="3810741"/>
            <a:ext cx="266877" cy="6280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819950" y="2220512"/>
            <a:ext cx="134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Операнд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8220" y="2220512"/>
            <a:ext cx="134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Операнд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3060" y="3866552"/>
            <a:ext cx="100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Статус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5486" y="3367768"/>
            <a:ext cx="100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Статус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160" y="4032740"/>
            <a:ext cx="1727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Сигналы</a:t>
            </a:r>
            <a:br>
              <a:rPr lang="ru-RU" sz="2400" dirty="0"/>
            </a:br>
            <a:r>
              <a:rPr lang="ru-RU" sz="2400" dirty="0"/>
              <a:t>управления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1556" y="5998661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5610" y="3842634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АЛУ</a:t>
            </a:r>
          </a:p>
        </p:txBody>
      </p:sp>
    </p:spTree>
    <p:extLst>
      <p:ext uri="{BB962C8B-B14F-4D97-AF65-F5344CB8AC3E}">
        <p14:creationId xmlns:p14="http://schemas.microsoft.com/office/powerpoint/2010/main" val="42497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SREG –</a:t>
            </a:r>
            <a:r>
              <a:rPr lang="ru-RU" dirty="0"/>
              <a:t> Регистр статуса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/>
              <a:t>C (Carry Flag) </a:t>
            </a:r>
            <a:r>
              <a:rPr lang="en-US" sz="2500" dirty="0"/>
              <a:t>– </a:t>
            </a:r>
            <a:r>
              <a:rPr lang="ru-RU" sz="2500" dirty="0"/>
              <a:t>Флаг переноса</a:t>
            </a:r>
            <a:r>
              <a:rPr lang="en-US" sz="2500" dirty="0"/>
              <a:t>;</a:t>
            </a:r>
          </a:p>
          <a:p>
            <a:r>
              <a:rPr lang="en-US" sz="2500" b="1" dirty="0"/>
              <a:t>Z (Zero Flag) </a:t>
            </a:r>
            <a:r>
              <a:rPr lang="en-US" sz="2500" dirty="0"/>
              <a:t>– </a:t>
            </a:r>
            <a:r>
              <a:rPr lang="ru-RU" sz="2500" dirty="0"/>
              <a:t>Флаг нулевого значения</a:t>
            </a:r>
            <a:r>
              <a:rPr lang="en-US" sz="2500" dirty="0"/>
              <a:t>;</a:t>
            </a:r>
          </a:p>
          <a:p>
            <a:r>
              <a:rPr lang="en-US" sz="2500" b="1" dirty="0"/>
              <a:t>N (Negative Flag</a:t>
            </a:r>
            <a:r>
              <a:rPr lang="ru-RU" sz="2500" b="1" dirty="0"/>
              <a:t>)</a:t>
            </a:r>
            <a:r>
              <a:rPr lang="en-US" sz="2500" b="1" dirty="0"/>
              <a:t> </a:t>
            </a:r>
            <a:r>
              <a:rPr lang="en-US" sz="2500" dirty="0"/>
              <a:t>– </a:t>
            </a:r>
            <a:r>
              <a:rPr lang="ru-RU" sz="2500" dirty="0"/>
              <a:t>Флаг отрицательного значения</a:t>
            </a:r>
            <a:r>
              <a:rPr lang="en-US" sz="2500" dirty="0"/>
              <a:t>;</a:t>
            </a:r>
          </a:p>
          <a:p>
            <a:r>
              <a:rPr lang="en-US" sz="2500" b="1" dirty="0"/>
              <a:t>V (Two’s complement overflow indicator) </a:t>
            </a:r>
            <a:r>
              <a:rPr lang="en-US" sz="2500" dirty="0"/>
              <a:t>– </a:t>
            </a:r>
            <a:r>
              <a:rPr lang="ru-RU" sz="2500" dirty="0"/>
              <a:t>Флаг-указатель переполнения дополнения до двух</a:t>
            </a:r>
            <a:r>
              <a:rPr lang="en-US" sz="2500" dirty="0"/>
              <a:t>;</a:t>
            </a:r>
          </a:p>
          <a:p>
            <a:r>
              <a:rPr lang="en-US" sz="2500" b="1" dirty="0"/>
              <a:t>S (Signed Test) </a:t>
            </a:r>
            <a:r>
              <a:rPr lang="en-US" sz="2500" dirty="0"/>
              <a:t>– </a:t>
            </a:r>
            <a:r>
              <a:rPr lang="ru-RU" sz="2500" dirty="0"/>
              <a:t>Флаг для проверок со знаком</a:t>
            </a:r>
            <a:r>
              <a:rPr lang="en-US" sz="2500" dirty="0"/>
              <a:t>;</a:t>
            </a:r>
          </a:p>
          <a:p>
            <a:r>
              <a:rPr lang="en-US" sz="2500" b="1" dirty="0"/>
              <a:t>H (Half Carry Flag) </a:t>
            </a:r>
            <a:r>
              <a:rPr lang="en-US" sz="2500" dirty="0"/>
              <a:t>– </a:t>
            </a:r>
            <a:r>
              <a:rPr lang="ru-RU" sz="2500" dirty="0"/>
              <a:t>Флаг полупереноса</a:t>
            </a:r>
            <a:r>
              <a:rPr lang="en-US" sz="2500" dirty="0"/>
              <a:t>;</a:t>
            </a:r>
          </a:p>
          <a:p>
            <a:r>
              <a:rPr lang="en-US" sz="2500" b="1" dirty="0"/>
              <a:t>T (Transfer bit) </a:t>
            </a:r>
            <a:r>
              <a:rPr lang="en-US" sz="2500" dirty="0"/>
              <a:t>– </a:t>
            </a:r>
            <a:r>
              <a:rPr lang="ru-RU" sz="2500" dirty="0"/>
              <a:t>Флаг пересылки</a:t>
            </a:r>
            <a:r>
              <a:rPr lang="en-US" sz="2500" dirty="0"/>
              <a:t>;</a:t>
            </a:r>
          </a:p>
          <a:p>
            <a:r>
              <a:rPr lang="en-US" sz="2500" b="1" dirty="0"/>
              <a:t>I (Interrupt Enable Flag) </a:t>
            </a:r>
            <a:r>
              <a:rPr lang="en-US" sz="2500" dirty="0"/>
              <a:t>– </a:t>
            </a:r>
            <a:r>
              <a:rPr lang="ru-RU" sz="2500" dirty="0"/>
              <a:t>Флаг разрешения</a:t>
            </a:r>
            <a:r>
              <a:rPr lang="en-US" sz="2500" dirty="0"/>
              <a:t> </a:t>
            </a:r>
            <a:r>
              <a:rPr lang="ru-RU" sz="2500" dirty="0"/>
              <a:t>глобального прерывания</a:t>
            </a:r>
            <a:r>
              <a:rPr lang="en-US" sz="2500" dirty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46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</a:t>
            </a:r>
            <a:r>
              <a:rPr lang="en-US" sz="4800" dirty="0"/>
              <a:t>– </a:t>
            </a:r>
            <a:r>
              <a:rPr lang="ru-RU" sz="4800" dirty="0"/>
              <a:t>Перевод в обратный код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дополнение до единицы (реализует обратный код) содержимого регистра </a:t>
            </a:r>
            <a:r>
              <a:rPr lang="ru-RU" sz="2400" dirty="0" err="1"/>
              <a:t>Rd</a:t>
            </a:r>
            <a:r>
              <a:rPr lang="ru-RU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72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COM Rd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93101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1001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010</a:t>
                      </a:r>
                      <a:r>
                        <a:rPr lang="en-US" sz="2400" b="0" kern="1200" dirty="0"/>
                        <a:t>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0000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</a:t>
            </a:r>
            <a:r>
              <a:rPr lang="ru-RU" sz="2400" dirty="0"/>
              <a:t> ≤ </a:t>
            </a:r>
            <a:r>
              <a:rPr lang="ru-RU" sz="2400" dirty="0" err="1"/>
              <a:t>d</a:t>
            </a:r>
            <a:r>
              <a:rPr lang="ru-RU" sz="2400" dirty="0"/>
              <a:t> ≤ 31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50568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812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</a:t>
            </a:r>
            <a:r>
              <a:rPr lang="en-US" sz="4800" dirty="0"/>
              <a:t>– </a:t>
            </a:r>
            <a:r>
              <a:rPr lang="ru-RU" sz="4800" dirty="0"/>
              <a:t>Перевод в дополнительный код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Заменяет содержимое регистра </a:t>
            </a:r>
            <a:r>
              <a:rPr lang="ru-RU" sz="2400" dirty="0" err="1"/>
              <a:t>Rd</a:t>
            </a:r>
            <a:r>
              <a:rPr lang="ru-RU" sz="2400" dirty="0"/>
              <a:t> его дополнением до двух</a:t>
            </a:r>
            <a:r>
              <a:rPr lang="en-US" sz="2400" dirty="0"/>
              <a:t> (</a:t>
            </a:r>
            <a:r>
              <a:rPr lang="ru-RU" sz="2400" dirty="0"/>
              <a:t>реализует обратный код</a:t>
            </a:r>
            <a:r>
              <a:rPr lang="en-US" sz="2400" dirty="0"/>
              <a:t>)</a:t>
            </a:r>
            <a:r>
              <a:rPr lang="ru-RU" sz="2400" dirty="0"/>
              <a:t>. Значение 0</a:t>
            </a:r>
            <a:r>
              <a:rPr lang="en-US" sz="2400" dirty="0"/>
              <a:t>x</a:t>
            </a:r>
            <a:r>
              <a:rPr lang="ru-RU" sz="2400" dirty="0"/>
              <a:t>80 остается неизменным.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63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NEG Rd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13859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1001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010</a:t>
                      </a:r>
                      <a:r>
                        <a:rPr lang="en-US" sz="2400" b="0" kern="1200" dirty="0"/>
                        <a:t>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dddd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000</a:t>
                      </a:r>
                      <a:r>
                        <a:rPr lang="en-US" sz="2400" b="0" kern="1200" dirty="0"/>
                        <a:t>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39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0</a:t>
            </a:r>
            <a:r>
              <a:rPr lang="ru-RU" sz="2400" dirty="0"/>
              <a:t> ≤ </a:t>
            </a:r>
            <a:r>
              <a:rPr lang="ru-RU" sz="2400" dirty="0" err="1"/>
              <a:t>d</a:t>
            </a:r>
            <a:r>
              <a:rPr lang="ru-RU" sz="2400" dirty="0"/>
              <a:t> ≤ 31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66983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+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560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Соседство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Соседство.thmx</Template>
  <TotalTime>12702</TotalTime>
  <Words>321</Words>
  <Application>Microsoft Office PowerPoint</Application>
  <PresentationFormat>Экран (4:3)</PresentationFormat>
  <Paragraphs>106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Соседство</vt:lpstr>
      <vt:lpstr>Ассемблер Atmel AVR</vt:lpstr>
      <vt:lpstr>Архитектура AVR </vt:lpstr>
      <vt:lpstr>Регистры процессора AVR</vt:lpstr>
      <vt:lpstr>Арифметико-логическое устройство</vt:lpstr>
      <vt:lpstr>SREG – Регистр статуса</vt:lpstr>
      <vt:lpstr>COM – Перевод в обратный код</vt:lpstr>
      <vt:lpstr>NEG – Перевод в дополнительный код</vt:lpstr>
    </vt:vector>
  </TitlesOfParts>
  <Company>Shtopor@shtopor.org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Ассемблер Atmel AVR</dc:title>
  <dc:creator>Максим Шепелев</dc:creator>
  <cp:lastModifiedBy>влад никитин</cp:lastModifiedBy>
  <cp:revision>62</cp:revision>
  <dcterms:created xsi:type="dcterms:W3CDTF">2015-02-02T14:13:49Z</dcterms:created>
  <dcterms:modified xsi:type="dcterms:W3CDTF">2018-10-13T12:30:49Z</dcterms:modified>
</cp:coreProperties>
</file>