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9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267" r:id="rId4"/>
    <p:sldId id="301" r:id="rId5"/>
    <p:sldId id="266" r:id="rId6"/>
    <p:sldId id="303" r:id="rId7"/>
    <p:sldId id="302" r:id="rId8"/>
    <p:sldId id="305" r:id="rId9"/>
    <p:sldId id="304" r:id="rId10"/>
    <p:sldId id="306" r:id="rId11"/>
    <p:sldId id="324" r:id="rId12"/>
    <p:sldId id="325" r:id="rId13"/>
    <p:sldId id="307" r:id="rId14"/>
    <p:sldId id="308" r:id="rId15"/>
    <p:sldId id="309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DCE344D8-5F42-C948-9301-9B2A739A5C7D}">
          <p14:sldIdLst>
            <p14:sldId id="256"/>
          </p14:sldIdLst>
        </p14:section>
        <p14:section name="Операторы: безусловные переходы" id="{2166E3A2-54C6-124C-ADB3-C0A428E9F607}">
          <p14:sldIdLst>
            <p14:sldId id="311"/>
            <p14:sldId id="267"/>
            <p14:sldId id="301"/>
          </p14:sldIdLst>
        </p14:section>
        <p14:section name="Команды переходов" id="{A05AF123-8693-A34C-B560-69ABFCBA610F}">
          <p14:sldIdLst>
            <p14:sldId id="266"/>
            <p14:sldId id="303"/>
            <p14:sldId id="302"/>
            <p14:sldId id="305"/>
            <p14:sldId id="304"/>
            <p14:sldId id="306"/>
          </p14:sldIdLst>
        </p14:section>
        <p14:section name="Условия" id="{C5EBDB21-3423-F746-9CE2-39088CD6E0ED}">
          <p14:sldIdLst>
            <p14:sldId id="324"/>
            <p14:sldId id="325"/>
          </p14:sldIdLst>
        </p14:section>
        <p14:section name="Команды сравнения" id="{142C0633-2DC7-F44C-9178-1E6711A7C3D2}">
          <p14:sldIdLst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00"/>
    <a:srgbClr val="FF6B00"/>
    <a:srgbClr val="FF8400"/>
    <a:srgbClr val="FFB20C"/>
    <a:srgbClr val="FFE714"/>
    <a:srgbClr val="FFC80E"/>
    <a:srgbClr val="FFD316"/>
    <a:srgbClr val="BEAE98"/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87739" autoAdjust="0"/>
  </p:normalViewPr>
  <p:slideViewPr>
    <p:cSldViewPr snapToGrid="0" snapToObjects="1"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42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EBB2-23C3-5142-A7DA-D33D5CE323CB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E5C12-CD03-9243-BDF7-6F0FF1CFC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41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C1893-36E2-714B-97ED-6D72769B0DA3}" type="datetimeFigureOut">
              <a:rPr lang="ru-RU" smtClean="0"/>
              <a:t>17.11.2018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CB348-DCCE-6242-BF27-14536E5B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5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вот в этом месте товарищей из ATMEL надо хватать за ноги и бить головой об стену. Потому что я не понимаю на кой хрен было так все запутывать, изобретая команды которых реально нет?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Суди сам. Флагов у нас 8, соответственно должно быть 16 возможных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8 по условию — флаг есть, 8 по условию — флага нет.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Бранчевых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 же у нас аж 20 штук.</a:t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Однако, если глубоко копнуть, поглядеть на реальные коды команд, то окажется, что BRCS=BRLO и BRCC=BRSH — у них вообще одинаковый код.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таких команд как BRBS # и BRBC # вообще не существует. Это всего лишь иносказательная запись всех остальных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зависимости от номера бита #.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1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вот в этом месте товарищей из ATMEL надо хватать за ноги и бить головой об стену. Потому что я не понимаю на кой хрен было так все запутывать, изобретая команды которых реально нет?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Суди сам. Флагов у нас 8, соответственно должно быть 16 возможных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8 по условию — флаг есть, 8 по условию — флага нет.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Бранчевых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 же у нас аж 20 штук.</a:t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Однако, если глубоко копнуть, поглядеть на реальные коды команд, то окажется, что BRCS=BRLO и BRCC=BRSH — у них вообще одинаковый код.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таких команд как BRBS # и BRBC # вообще не существует. Это всего лишь иносказательная запись всех остальных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зависимости от номера бита #.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вот в этом месте товарищей из ATMEL надо хватать за ноги и бить головой об стену. Потому что я не понимаю на кой хрен было так все запутывать, изобретая команды которых реально нет?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Суди сам. Флагов у нас 8, соответственно должно быть 16 возможных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8 по условию — флаг есть, 8 по условию — флага нет.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Бранчевых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 же у нас аж 20 штук.</a:t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Однако, если глубоко копнуть, поглядеть на реальные коды команд, то окажется, что BRCS=BRLO и BRCC=BRSH — у них вообще одинаковый код.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таких команд как BRBS # и BRBC # вообще не существует. Это всего лишь иносказательная запись всех остальных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зависимости от номера бита #.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вот в этом месте товарищей из ATMEL надо хватать за ноги и бить головой об стену. Потому что я не понимаю на кой хрен было так все запутывать, изобретая команды которых реально нет?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Суди сам. Флагов у нас 8, соответственно должно быть 16 возможных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8 по условию — флаг есть, 8 по условию — флага нет.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Бранчевых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 же у нас аж 20 штук.</a:t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Однако, если глубоко копнуть, поглядеть на реальные коды команд, то окажется, что BRCS=BRLO и BRCC=BRSH — у них вообще одинаковый код.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таких команд как BRBS # и BRBC # вообще не существует. Это всего лишь иносказательная запись всех остальных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зависимости от номера бита #.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68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вот в этом месте товарищей из ATMEL надо хватать за ноги и бить головой об стену. Потому что я не понимаю на кой хрен было так все запутывать, изобретая команды которых реально нет?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Суди сам. Флагов у нас 8, соответственно должно быть 16 возможных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8 по условию — флаг есть, 8 по условию — флага нет.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Бранчевых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 же у нас аж 20 штук.</a:t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Однако, если глубоко копнуть, поглядеть на реальные коды команд, то окажется, что BRCS=BRLO и BRCC=BRSH — у них вообще одинаковый код.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таких команд как BRBS # и BRBC # вообще не существует. Это всего лишь иносказательная запись всех остальных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зависимости от номера бита #.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0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8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11/17/2018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t>11/17/2018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  <p:sldLayoutId id="2147485303" r:id="rId5"/>
    <p:sldLayoutId id="2147485304" r:id="rId6"/>
    <p:sldLayoutId id="2147485305" r:id="rId7"/>
    <p:sldLayoutId id="2147485306" r:id="rId8"/>
    <p:sldLayoutId id="2147485307" r:id="rId9"/>
    <p:sldLayoutId id="2147485308" r:id="rId10"/>
    <p:sldLayoutId id="214748530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Ассемблер </a:t>
            </a:r>
            <a:r>
              <a:rPr lang="en-US" dirty="0"/>
              <a:t>Atmel AVR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Занятие №</a:t>
            </a:r>
            <a:r>
              <a:rPr lang="en-US" dirty="0">
                <a:latin typeface="Calibri"/>
                <a:cs typeface="Calibri"/>
              </a:rPr>
              <a:t>10: </a:t>
            </a:r>
            <a:r>
              <a:rPr lang="ru-RU" dirty="0"/>
              <a:t>Условия</a:t>
            </a:r>
          </a:p>
        </p:txBody>
      </p:sp>
    </p:spTree>
    <p:extLst>
      <p:ext uri="{BB962C8B-B14F-4D97-AF65-F5344CB8AC3E}">
        <p14:creationId xmlns:p14="http://schemas.microsoft.com/office/powerpoint/2010/main" val="286721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переходы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ru-RU" sz="1600" dirty="0"/>
              <a:t>BRBC #   	переход если #=0</a:t>
            </a:r>
          </a:p>
          <a:p>
            <a:r>
              <a:rPr lang="ru-RU" sz="1600" dirty="0"/>
              <a:t>BRBS #  	переход если #=1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BRCS 		переход если С=1 </a:t>
            </a:r>
          </a:p>
          <a:p>
            <a:r>
              <a:rPr lang="ru-RU" sz="1600" dirty="0"/>
              <a:t>BRCC		переход если С=0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BREQ 		переход если </a:t>
            </a:r>
            <a:r>
              <a:rPr lang="ru-RU" sz="1600" dirty="0" err="1"/>
              <a:t>Z</a:t>
            </a:r>
            <a:r>
              <a:rPr lang="ru-RU" sz="1600" dirty="0"/>
              <a:t>=1</a:t>
            </a:r>
          </a:p>
          <a:p>
            <a:r>
              <a:rPr lang="ru-RU" sz="1600" dirty="0"/>
              <a:t>BRNE 		переход если </a:t>
            </a:r>
            <a:r>
              <a:rPr lang="ru-RU" sz="1600" dirty="0" err="1"/>
              <a:t>Z</a:t>
            </a:r>
            <a:r>
              <a:rPr lang="ru-RU" sz="1600" dirty="0"/>
              <a:t>=0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BRSH		переход если С=0</a:t>
            </a:r>
          </a:p>
          <a:p>
            <a:r>
              <a:rPr lang="ru-RU" sz="1600" dirty="0"/>
              <a:t>BRLO		переход если С=1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BRMI		переход если </a:t>
            </a:r>
            <a:r>
              <a:rPr lang="ru-RU" sz="1600" dirty="0" err="1"/>
              <a:t>N</a:t>
            </a:r>
            <a:r>
              <a:rPr lang="ru-RU" sz="1600" dirty="0"/>
              <a:t>=1</a:t>
            </a:r>
          </a:p>
          <a:p>
            <a:r>
              <a:rPr lang="ru-RU" sz="1600" dirty="0"/>
              <a:t>BRPL 		переход если </a:t>
            </a:r>
            <a:r>
              <a:rPr lang="ru-RU" sz="1600" dirty="0" err="1"/>
              <a:t>N</a:t>
            </a:r>
            <a:r>
              <a:rPr lang="ru-RU" sz="1600" dirty="0"/>
              <a:t>=0</a:t>
            </a:r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BRGE 		переход если </a:t>
            </a:r>
            <a:r>
              <a:rPr lang="ru-RU" sz="1600" dirty="0" err="1"/>
              <a:t>S</a:t>
            </a:r>
            <a:r>
              <a:rPr lang="ru-RU" sz="1600" dirty="0"/>
              <a:t>=0</a:t>
            </a:r>
          </a:p>
          <a:p>
            <a:r>
              <a:rPr lang="ru-RU" sz="1600" dirty="0"/>
              <a:t>BRLT 		переход если </a:t>
            </a:r>
            <a:r>
              <a:rPr lang="ru-RU" sz="1600" dirty="0" err="1"/>
              <a:t>S</a:t>
            </a:r>
            <a:r>
              <a:rPr lang="ru-RU" sz="1600" dirty="0"/>
              <a:t>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BRHC 		переход если </a:t>
            </a:r>
            <a:r>
              <a:rPr lang="ru-RU" sz="1600" dirty="0" err="1"/>
              <a:t>H</a:t>
            </a:r>
            <a:r>
              <a:rPr lang="ru-RU" sz="1600" dirty="0"/>
              <a:t>=0</a:t>
            </a:r>
          </a:p>
          <a:p>
            <a:r>
              <a:rPr lang="ru-RU" sz="1600" dirty="0"/>
              <a:t>BRHS 		переход если </a:t>
            </a:r>
            <a:r>
              <a:rPr lang="ru-RU" sz="1600" dirty="0" err="1"/>
              <a:t>H</a:t>
            </a:r>
            <a:r>
              <a:rPr lang="ru-RU" sz="1600" dirty="0"/>
              <a:t>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BRTC 		переход если </a:t>
            </a:r>
            <a:r>
              <a:rPr lang="ru-RU" sz="1600" dirty="0" err="1"/>
              <a:t>T</a:t>
            </a:r>
            <a:r>
              <a:rPr lang="ru-RU" sz="1600" dirty="0"/>
              <a:t>=0</a:t>
            </a:r>
          </a:p>
          <a:p>
            <a:r>
              <a:rPr lang="ru-RU" sz="1600" dirty="0"/>
              <a:t>BRTS 		переход если </a:t>
            </a:r>
            <a:r>
              <a:rPr lang="ru-RU" sz="1600" dirty="0" err="1"/>
              <a:t>T</a:t>
            </a:r>
            <a:r>
              <a:rPr lang="ru-RU" sz="1600" dirty="0"/>
              <a:t>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BRVS 		переход если </a:t>
            </a:r>
            <a:r>
              <a:rPr lang="ru-RU" sz="1600" dirty="0" err="1"/>
              <a:t>V</a:t>
            </a:r>
            <a:r>
              <a:rPr lang="ru-RU" sz="1600" dirty="0"/>
              <a:t>=1</a:t>
            </a:r>
          </a:p>
          <a:p>
            <a:r>
              <a:rPr lang="ru-RU" sz="1600" dirty="0"/>
              <a:t>BRVC 		переход если </a:t>
            </a:r>
            <a:r>
              <a:rPr lang="ru-RU" sz="1600" dirty="0" err="1"/>
              <a:t>V</a:t>
            </a:r>
            <a:r>
              <a:rPr lang="ru-RU" sz="1600" dirty="0"/>
              <a:t>=0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BRID 		переход если </a:t>
            </a:r>
            <a:r>
              <a:rPr lang="ru-RU" sz="1600" dirty="0" err="1"/>
              <a:t>I</a:t>
            </a:r>
            <a:r>
              <a:rPr lang="ru-RU" sz="1600" dirty="0"/>
              <a:t>=0</a:t>
            </a:r>
          </a:p>
          <a:p>
            <a:r>
              <a:rPr lang="ru-RU" sz="1600" dirty="0"/>
              <a:t>BRIE 		переход если </a:t>
            </a:r>
            <a:r>
              <a:rPr lang="ru-RU" sz="1600" dirty="0" err="1"/>
              <a:t>I</a:t>
            </a:r>
            <a:r>
              <a:rPr lang="ru-RU" sz="1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50092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45584-AC6D-6744-BDC5-967B3144FE14}"/>
              </a:ext>
            </a:extLst>
          </p:cNvPr>
          <p:cNvSpPr txBox="1"/>
          <p:nvPr/>
        </p:nvSpPr>
        <p:spPr>
          <a:xfrm>
            <a:off x="1969555" y="330286"/>
            <a:ext cx="1255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(A == B) {</a:t>
            </a:r>
          </a:p>
          <a:p>
            <a:r>
              <a:rPr lang="en-US" b="1" dirty="0"/>
              <a:t>  // True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// False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B8B69-239B-2040-B1BC-D19700A55977}"/>
              </a:ext>
            </a:extLst>
          </p:cNvPr>
          <p:cNvSpPr txBox="1"/>
          <p:nvPr/>
        </p:nvSpPr>
        <p:spPr>
          <a:xfrm>
            <a:off x="4572000" y="33028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= R16</a:t>
            </a:r>
          </a:p>
          <a:p>
            <a:r>
              <a:rPr lang="en-US" b="1" dirty="0"/>
              <a:t>B = R17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94353-6351-1D44-905D-4F3E54438C7F}"/>
              </a:ext>
            </a:extLst>
          </p:cNvPr>
          <p:cNvSpPr txBox="1"/>
          <p:nvPr/>
        </p:nvSpPr>
        <p:spPr>
          <a:xfrm>
            <a:off x="524929" y="2413335"/>
            <a:ext cx="14446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BREQ TR</a:t>
            </a:r>
          </a:p>
          <a:p>
            <a:r>
              <a:rPr lang="en-US" dirty="0"/>
              <a:t>   ; False (3)</a:t>
            </a:r>
          </a:p>
          <a:p>
            <a:r>
              <a:rPr lang="en-US" dirty="0"/>
              <a:t>RJMP EN</a:t>
            </a:r>
          </a:p>
          <a:p>
            <a:r>
              <a:rPr lang="en-US" dirty="0"/>
              <a:t>TR: </a:t>
            </a:r>
          </a:p>
          <a:p>
            <a:r>
              <a:rPr lang="en-US" dirty="0"/>
              <a:t>   ; True (2)</a:t>
            </a:r>
          </a:p>
          <a:p>
            <a:r>
              <a:rPr lang="en-US" dirty="0"/>
              <a:t>EN: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049F9-5D67-4648-8EB4-095FC3F46344}"/>
              </a:ext>
            </a:extLst>
          </p:cNvPr>
          <p:cNvSpPr txBox="1"/>
          <p:nvPr/>
        </p:nvSpPr>
        <p:spPr>
          <a:xfrm>
            <a:off x="3127374" y="2413335"/>
            <a:ext cx="14446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BRNE FL</a:t>
            </a:r>
          </a:p>
          <a:p>
            <a:r>
              <a:rPr lang="en-US" dirty="0"/>
              <a:t>   ; True (3)</a:t>
            </a:r>
          </a:p>
          <a:p>
            <a:r>
              <a:rPr lang="en-US" dirty="0"/>
              <a:t>RJMP EN</a:t>
            </a:r>
          </a:p>
          <a:p>
            <a:r>
              <a:rPr lang="en-US" dirty="0"/>
              <a:t>FL: </a:t>
            </a:r>
          </a:p>
          <a:p>
            <a:r>
              <a:rPr lang="en-US" dirty="0"/>
              <a:t>   ; False (2)</a:t>
            </a:r>
          </a:p>
          <a:p>
            <a:r>
              <a:rPr lang="en-US" dirty="0"/>
              <a:t>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0677A-AE04-7245-885D-E3FC390FA64D}"/>
              </a:ext>
            </a:extLst>
          </p:cNvPr>
          <p:cNvSpPr txBox="1"/>
          <p:nvPr/>
        </p:nvSpPr>
        <p:spPr>
          <a:xfrm>
            <a:off x="5729819" y="2228668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BRNE EN</a:t>
            </a:r>
          </a:p>
          <a:p>
            <a:r>
              <a:rPr lang="en-US" dirty="0"/>
              <a:t>   ; True ==</a:t>
            </a:r>
          </a:p>
          <a:p>
            <a:r>
              <a:rPr lang="en-US" dirty="0"/>
              <a:t>EN: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3D12B-F409-B04B-9E01-02EB63365C64}"/>
              </a:ext>
            </a:extLst>
          </p:cNvPr>
          <p:cNvSpPr txBox="1"/>
          <p:nvPr/>
        </p:nvSpPr>
        <p:spPr>
          <a:xfrm>
            <a:off x="5729819" y="3601607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BREQ EN</a:t>
            </a:r>
          </a:p>
          <a:p>
            <a:r>
              <a:rPr lang="en-US" dirty="0"/>
              <a:t>   ; True !=</a:t>
            </a:r>
          </a:p>
          <a:p>
            <a:r>
              <a:rPr lang="en-US" dirty="0"/>
              <a:t>EN:</a:t>
            </a:r>
          </a:p>
        </p:txBody>
      </p:sp>
    </p:spTree>
    <p:extLst>
      <p:ext uri="{BB962C8B-B14F-4D97-AF65-F5344CB8AC3E}">
        <p14:creationId xmlns:p14="http://schemas.microsoft.com/office/powerpoint/2010/main" val="221035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45584-AC6D-6744-BDC5-967B3144FE14}"/>
              </a:ext>
            </a:extLst>
          </p:cNvPr>
          <p:cNvSpPr txBox="1"/>
          <p:nvPr/>
        </p:nvSpPr>
        <p:spPr>
          <a:xfrm>
            <a:off x="405763" y="339504"/>
            <a:ext cx="1446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(A &gt; B) {</a:t>
            </a:r>
          </a:p>
          <a:p>
            <a:r>
              <a:rPr lang="en-US" b="1" dirty="0"/>
              <a:t>  // True (&gt;)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// False (&lt;=)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B8B69-239B-2040-B1BC-D19700A55977}"/>
              </a:ext>
            </a:extLst>
          </p:cNvPr>
          <p:cNvSpPr txBox="1"/>
          <p:nvPr/>
        </p:nvSpPr>
        <p:spPr>
          <a:xfrm>
            <a:off x="4925483" y="236513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= R16</a:t>
            </a:r>
          </a:p>
          <a:p>
            <a:r>
              <a:rPr lang="en-US" b="1" dirty="0" smtClean="0"/>
              <a:t>B = R17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94353-6351-1D44-905D-4F3E54438C7F}"/>
              </a:ext>
            </a:extLst>
          </p:cNvPr>
          <p:cNvSpPr txBox="1"/>
          <p:nvPr/>
        </p:nvSpPr>
        <p:spPr>
          <a:xfrm>
            <a:off x="400681" y="2170445"/>
            <a:ext cx="20267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R17, R16</a:t>
            </a:r>
          </a:p>
          <a:p>
            <a:r>
              <a:rPr lang="en-US" dirty="0"/>
              <a:t>BRCS TR</a:t>
            </a:r>
          </a:p>
          <a:p>
            <a:r>
              <a:rPr lang="en-US" dirty="0"/>
              <a:t>   ; False (A &lt;= B) (3)</a:t>
            </a:r>
          </a:p>
          <a:p>
            <a:r>
              <a:rPr lang="en-US" dirty="0"/>
              <a:t>RJMP EN</a:t>
            </a:r>
          </a:p>
          <a:p>
            <a:r>
              <a:rPr lang="en-US" dirty="0"/>
              <a:t>TR: </a:t>
            </a:r>
          </a:p>
          <a:p>
            <a:r>
              <a:rPr lang="en-US" dirty="0"/>
              <a:t>   ; True (A &gt; B) (2)</a:t>
            </a:r>
          </a:p>
          <a:p>
            <a:r>
              <a:rPr lang="en-US" dirty="0"/>
              <a:t>EN: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049F9-5D67-4648-8EB4-095FC3F46344}"/>
              </a:ext>
            </a:extLst>
          </p:cNvPr>
          <p:cNvSpPr txBox="1"/>
          <p:nvPr/>
        </p:nvSpPr>
        <p:spPr>
          <a:xfrm>
            <a:off x="2898774" y="2170446"/>
            <a:ext cx="20267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BRCS TR</a:t>
            </a:r>
          </a:p>
          <a:p>
            <a:r>
              <a:rPr lang="en-US" dirty="0"/>
              <a:t>   ; False (A &gt;= B) (3)</a:t>
            </a:r>
          </a:p>
          <a:p>
            <a:r>
              <a:rPr lang="en-US" dirty="0"/>
              <a:t>RJMP EN</a:t>
            </a:r>
          </a:p>
          <a:p>
            <a:r>
              <a:rPr lang="en-US" dirty="0"/>
              <a:t>TR: </a:t>
            </a:r>
          </a:p>
          <a:p>
            <a:r>
              <a:rPr lang="en-US" dirty="0"/>
              <a:t>   ; True (A &lt; B) (2)</a:t>
            </a:r>
          </a:p>
          <a:p>
            <a:r>
              <a:rPr lang="en-US" dirty="0"/>
              <a:t>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0677A-AE04-7245-885D-E3FC390FA64D}"/>
              </a:ext>
            </a:extLst>
          </p:cNvPr>
          <p:cNvSpPr txBox="1"/>
          <p:nvPr/>
        </p:nvSpPr>
        <p:spPr>
          <a:xfrm>
            <a:off x="6397124" y="970116"/>
            <a:ext cx="166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BRCS EN</a:t>
            </a:r>
          </a:p>
          <a:p>
            <a:r>
              <a:rPr lang="en-US" dirty="0"/>
              <a:t>   ; True (A &gt;= B)</a:t>
            </a:r>
          </a:p>
          <a:p>
            <a:r>
              <a:rPr lang="en-US" dirty="0"/>
              <a:t>EN: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3D12B-F409-B04B-9E01-02EB63365C64}"/>
              </a:ext>
            </a:extLst>
          </p:cNvPr>
          <p:cNvSpPr txBox="1"/>
          <p:nvPr/>
        </p:nvSpPr>
        <p:spPr>
          <a:xfrm>
            <a:off x="6397125" y="2432402"/>
            <a:ext cx="1547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BRCC EN</a:t>
            </a:r>
          </a:p>
          <a:p>
            <a:r>
              <a:rPr lang="en-US" dirty="0"/>
              <a:t>   ; True (A &lt; B)</a:t>
            </a:r>
          </a:p>
          <a:p>
            <a:r>
              <a:rPr lang="en-US" dirty="0"/>
              <a:t>EN: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AE066-2D06-2B4C-8304-AC542C42251C}"/>
              </a:ext>
            </a:extLst>
          </p:cNvPr>
          <p:cNvSpPr txBox="1"/>
          <p:nvPr/>
        </p:nvSpPr>
        <p:spPr>
          <a:xfrm>
            <a:off x="2898774" y="349951"/>
            <a:ext cx="1446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(A &lt; B) {</a:t>
            </a:r>
          </a:p>
          <a:p>
            <a:r>
              <a:rPr lang="en-US" b="1" dirty="0"/>
              <a:t>  // True (&lt;)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// False (&gt;=)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73186-8FA9-7A4E-A1A7-147FB5DED4BC}"/>
              </a:ext>
            </a:extLst>
          </p:cNvPr>
          <p:cNvSpPr txBox="1"/>
          <p:nvPr/>
        </p:nvSpPr>
        <p:spPr>
          <a:xfrm>
            <a:off x="405763" y="4554752"/>
            <a:ext cx="20267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R17, R16</a:t>
            </a:r>
          </a:p>
          <a:p>
            <a:r>
              <a:rPr lang="en-US" dirty="0"/>
              <a:t>BRCC FL</a:t>
            </a:r>
          </a:p>
          <a:p>
            <a:r>
              <a:rPr lang="en-US" dirty="0"/>
              <a:t>   ; True (A &gt; B) (3)</a:t>
            </a:r>
          </a:p>
          <a:p>
            <a:r>
              <a:rPr lang="en-US" dirty="0"/>
              <a:t>RJMP EN</a:t>
            </a:r>
          </a:p>
          <a:p>
            <a:r>
              <a:rPr lang="en-US" dirty="0"/>
              <a:t>FL: </a:t>
            </a:r>
          </a:p>
          <a:p>
            <a:r>
              <a:rPr lang="en-US" dirty="0"/>
              <a:t>   ; False (A &lt;= B) (2)</a:t>
            </a:r>
          </a:p>
          <a:p>
            <a:r>
              <a:rPr lang="en-US" dirty="0"/>
              <a:t>EN: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AD599-67C5-C04D-A8C7-19671FC40734}"/>
              </a:ext>
            </a:extLst>
          </p:cNvPr>
          <p:cNvSpPr txBox="1"/>
          <p:nvPr/>
        </p:nvSpPr>
        <p:spPr>
          <a:xfrm>
            <a:off x="2898774" y="4554752"/>
            <a:ext cx="20267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R16, R17</a:t>
            </a:r>
          </a:p>
          <a:p>
            <a:r>
              <a:rPr lang="en-US" dirty="0"/>
              <a:t>BRCC FL</a:t>
            </a:r>
          </a:p>
          <a:p>
            <a:r>
              <a:rPr lang="en-US" dirty="0"/>
              <a:t>   ; True (A &lt; B) (3)</a:t>
            </a:r>
          </a:p>
          <a:p>
            <a:r>
              <a:rPr lang="en-US" dirty="0"/>
              <a:t>RJMP EN</a:t>
            </a:r>
          </a:p>
          <a:p>
            <a:r>
              <a:rPr lang="en-US" dirty="0"/>
              <a:t>FL: </a:t>
            </a:r>
          </a:p>
          <a:p>
            <a:r>
              <a:rPr lang="en-US" dirty="0"/>
              <a:t>   ; False (A &gt;= B) (2)</a:t>
            </a:r>
          </a:p>
          <a:p>
            <a:r>
              <a:rPr lang="en-US" dirty="0"/>
              <a:t>EN: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A42C6-D448-5443-9F6E-2EF9F26E041A}"/>
              </a:ext>
            </a:extLst>
          </p:cNvPr>
          <p:cNvSpPr txBox="1"/>
          <p:nvPr/>
        </p:nvSpPr>
        <p:spPr>
          <a:xfrm>
            <a:off x="6397125" y="3894689"/>
            <a:ext cx="166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R17, R16</a:t>
            </a:r>
          </a:p>
          <a:p>
            <a:r>
              <a:rPr lang="en-US" dirty="0"/>
              <a:t>BRCS EN</a:t>
            </a:r>
          </a:p>
          <a:p>
            <a:r>
              <a:rPr lang="en-US" dirty="0"/>
              <a:t>   ; True (A &lt;= B)</a:t>
            </a:r>
          </a:p>
          <a:p>
            <a:r>
              <a:rPr lang="en-US" dirty="0"/>
              <a:t>EN: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6DEAE-A414-244E-B2E7-854C953CAAC2}"/>
              </a:ext>
            </a:extLst>
          </p:cNvPr>
          <p:cNvSpPr txBox="1"/>
          <p:nvPr/>
        </p:nvSpPr>
        <p:spPr>
          <a:xfrm>
            <a:off x="6397124" y="5356975"/>
            <a:ext cx="1547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R17, R16</a:t>
            </a:r>
          </a:p>
          <a:p>
            <a:r>
              <a:rPr lang="en-US" dirty="0"/>
              <a:t>BRCC EN</a:t>
            </a:r>
          </a:p>
          <a:p>
            <a:r>
              <a:rPr lang="en-US" dirty="0"/>
              <a:t>   ; True (A &gt; B)</a:t>
            </a:r>
          </a:p>
          <a:p>
            <a:r>
              <a:rPr lang="en-US" dirty="0"/>
              <a:t>EN:</a:t>
            </a:r>
          </a:p>
        </p:txBody>
      </p:sp>
    </p:spTree>
    <p:extLst>
      <p:ext uri="{BB962C8B-B14F-4D97-AF65-F5344CB8AC3E}">
        <p14:creationId xmlns:p14="http://schemas.microsoft.com/office/powerpoint/2010/main" val="239670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Сравнить без переноса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Команда выполняет сравнение содержимого двух регистров </a:t>
            </a:r>
            <a:r>
              <a:rPr lang="ru-RU" sz="2400" dirty="0" err="1"/>
              <a:t>Rd</a:t>
            </a:r>
            <a:r>
              <a:rPr lang="ru-RU" sz="2400" dirty="0"/>
              <a:t> и </a:t>
            </a:r>
            <a:r>
              <a:rPr lang="ru-RU" sz="2400" dirty="0" err="1"/>
              <a:t>Rr</a:t>
            </a:r>
            <a:r>
              <a:rPr lang="ru-RU" sz="2400" dirty="0"/>
              <a:t>. Содержимое регистров не изменяется. После этой команды можно выполнять любые условные переходы.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83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CP Rd, </a:t>
            </a:r>
            <a:r>
              <a:rPr lang="en-US" sz="2400" dirty="0" err="1"/>
              <a:t>Rr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01rd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rrrr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2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</a:t>
            </a:r>
            <a:r>
              <a:rPr lang="ru-RU" sz="2400" dirty="0"/>
              <a:t> ≤ </a:t>
            </a:r>
            <a:r>
              <a:rPr lang="en-US" sz="2400" dirty="0" err="1"/>
              <a:t>d</a:t>
            </a:r>
            <a:r>
              <a:rPr lang="ru-RU" sz="2400" dirty="0"/>
              <a:t> ≤ </a:t>
            </a:r>
            <a:r>
              <a:rPr lang="en-US" sz="2400" dirty="0"/>
              <a:t>31, 0</a:t>
            </a:r>
            <a:r>
              <a:rPr lang="ru-RU" sz="2400" dirty="0"/>
              <a:t> ≤ </a:t>
            </a:r>
            <a:r>
              <a:rPr lang="en-US" sz="2400" dirty="0"/>
              <a:t>r</a:t>
            </a:r>
            <a:r>
              <a:rPr lang="ru-RU" sz="2400" dirty="0"/>
              <a:t> ≤ </a:t>
            </a:r>
            <a:r>
              <a:rPr lang="en-US" sz="2400" dirty="0"/>
              <a:t>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835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CPC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Сравнить с учетом переноса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Команда выполняет сравнение содержимого двух регистров </a:t>
            </a:r>
            <a:r>
              <a:rPr lang="ru-RU" sz="2400" dirty="0" err="1"/>
              <a:t>Rd</a:t>
            </a:r>
            <a:r>
              <a:rPr lang="ru-RU" sz="2400" dirty="0"/>
              <a:t> и </a:t>
            </a:r>
            <a:r>
              <a:rPr lang="ru-RU" sz="2400" dirty="0" err="1"/>
              <a:t>Rr</a:t>
            </a:r>
            <a:r>
              <a:rPr lang="en-US" sz="2400" dirty="0"/>
              <a:t>,</a:t>
            </a:r>
            <a:r>
              <a:rPr lang="ru-RU" sz="2400" dirty="0"/>
              <a:t> учитывая перенос. Содержимое регистров не изменяется. После этой команды можно выполнять любые условные переходы.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300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CPC Rd, </a:t>
            </a:r>
            <a:r>
              <a:rPr lang="en-US" sz="2400" dirty="0" err="1"/>
              <a:t>Rr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01rd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rrrr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2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</a:t>
            </a:r>
            <a:r>
              <a:rPr lang="en-US" sz="2400" dirty="0"/>
              <a:t>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</a:t>
            </a:r>
            <a:r>
              <a:rPr lang="ru-RU" sz="2400" dirty="0"/>
              <a:t> ≤ </a:t>
            </a:r>
            <a:r>
              <a:rPr lang="en-US" sz="2400" dirty="0" err="1"/>
              <a:t>d</a:t>
            </a:r>
            <a:r>
              <a:rPr lang="ru-RU" sz="2400" dirty="0"/>
              <a:t> ≤ </a:t>
            </a:r>
            <a:r>
              <a:rPr lang="en-US" sz="2400" dirty="0"/>
              <a:t>31, 0</a:t>
            </a:r>
            <a:r>
              <a:rPr lang="ru-RU" sz="2400" dirty="0"/>
              <a:t> ≤ </a:t>
            </a:r>
            <a:r>
              <a:rPr lang="en-US" sz="2400" dirty="0"/>
              <a:t>r</a:t>
            </a:r>
            <a:r>
              <a:rPr lang="ru-RU" sz="2400" dirty="0"/>
              <a:t> ≤ </a:t>
            </a:r>
            <a:r>
              <a:rPr lang="en-US" sz="2400" dirty="0"/>
              <a:t>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575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Сравнить с</a:t>
            </a:r>
            <a:r>
              <a:rPr lang="en-US" sz="4800" dirty="0"/>
              <a:t> </a:t>
            </a:r>
            <a:r>
              <a:rPr lang="ru-RU" sz="4800" dirty="0"/>
              <a:t>константой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Команда выполняет сравнение содержимого регистра </a:t>
            </a:r>
            <a:r>
              <a:rPr lang="ru-RU" sz="2400" dirty="0" err="1"/>
              <a:t>Rd</a:t>
            </a:r>
            <a:r>
              <a:rPr lang="ru-RU" sz="2400" dirty="0"/>
              <a:t> с константой. Содержимое регистра не изменяется. После этой команды можно выполнять любые условные переходы.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79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CPI Rd,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2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16</a:t>
            </a:r>
            <a:r>
              <a:rPr lang="ru-RU" sz="2400" dirty="0"/>
              <a:t> ≤ </a:t>
            </a:r>
            <a:r>
              <a:rPr lang="en-US" sz="2400" dirty="0" err="1"/>
              <a:t>d</a:t>
            </a:r>
            <a:r>
              <a:rPr lang="ru-RU" sz="2400" dirty="0"/>
              <a:t> ≤ </a:t>
            </a:r>
            <a:r>
              <a:rPr lang="en-US" sz="2400" dirty="0"/>
              <a:t>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486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CPSE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Сравнить и пропустить если равно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Команда выполняет сравнение содержимого регистров </a:t>
            </a:r>
            <a:r>
              <a:rPr lang="ru-RU" sz="2400" dirty="0" err="1"/>
              <a:t>Rd</a:t>
            </a:r>
            <a:r>
              <a:rPr lang="ru-RU" sz="2400" dirty="0"/>
              <a:t> и </a:t>
            </a:r>
            <a:r>
              <a:rPr lang="ru-RU" sz="2400" dirty="0" err="1"/>
              <a:t>Rr</a:t>
            </a:r>
            <a:r>
              <a:rPr lang="ru-RU" sz="2400" dirty="0"/>
              <a:t> и пропускает следующую команду если </a:t>
            </a:r>
            <a:r>
              <a:rPr lang="ru-RU" sz="2400" dirty="0" err="1"/>
              <a:t>Rd</a:t>
            </a:r>
            <a:r>
              <a:rPr lang="ru-RU" sz="2400" dirty="0"/>
              <a:t> = </a:t>
            </a:r>
            <a:r>
              <a:rPr lang="ru-RU" sz="2400" dirty="0" err="1"/>
              <a:t>Rr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312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CPSE Rd, </a:t>
            </a:r>
            <a:r>
              <a:rPr lang="en-US" sz="2400" dirty="0" err="1"/>
              <a:t>Rr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00rd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rrrr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38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 2 или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</a:t>
            </a:r>
            <a:r>
              <a:rPr lang="ru-RU" sz="2400" dirty="0"/>
              <a:t> ≤ </a:t>
            </a:r>
            <a:r>
              <a:rPr lang="en-US" sz="2400" dirty="0" err="1"/>
              <a:t>d</a:t>
            </a:r>
            <a:r>
              <a:rPr lang="ru-RU" sz="2400" dirty="0"/>
              <a:t> ≤ </a:t>
            </a:r>
            <a:r>
              <a:rPr lang="en-US" sz="2400" dirty="0"/>
              <a:t>31, 0 </a:t>
            </a:r>
            <a:r>
              <a:rPr lang="ru-RU" sz="2400" dirty="0"/>
              <a:t>≤ </a:t>
            </a:r>
            <a:r>
              <a:rPr lang="en-US" sz="2400" dirty="0"/>
              <a:t>r</a:t>
            </a:r>
            <a:r>
              <a:rPr lang="ru-RU" sz="2400" dirty="0"/>
              <a:t> ≤ </a:t>
            </a:r>
            <a:r>
              <a:rPr lang="en-US" sz="2400" dirty="0"/>
              <a:t>31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83752" y="3455516"/>
            <a:ext cx="2971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1</a:t>
            </a:r>
            <a:r>
              <a:rPr lang="ru-RU" sz="2400" dirty="0"/>
              <a:t> или 2 или 3</a:t>
            </a:r>
          </a:p>
        </p:txBody>
      </p:sp>
    </p:spTree>
    <p:extLst>
      <p:ext uri="{BB962C8B-B14F-4D97-AF65-F5344CB8AC3E}">
        <p14:creationId xmlns:p14="http://schemas.microsoft.com/office/powerpoint/2010/main" val="58960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14300" indent="0">
              <a:buNone/>
            </a:pPr>
            <a:r>
              <a:rPr lang="ru-RU" sz="3600" dirty="0"/>
              <a:t>Метка – словестное обозначение</a:t>
            </a:r>
            <a:r>
              <a:rPr lang="en-US" sz="3600" dirty="0"/>
              <a:t>, </a:t>
            </a:r>
            <a:r>
              <a:rPr lang="ru-RU" sz="3600" dirty="0"/>
              <a:t>адреса в памяти</a:t>
            </a:r>
            <a:r>
              <a:rPr lang="en-US" sz="3600" dirty="0"/>
              <a:t>, </a:t>
            </a:r>
            <a:r>
              <a:rPr lang="ru-RU" sz="3600" dirty="0"/>
              <a:t>используемое транслятором для его автоматического вычисления</a:t>
            </a:r>
            <a:r>
              <a:rPr lang="en-US" sz="3600" dirty="0"/>
              <a:t>.</a:t>
            </a:r>
            <a:endParaRPr lang="ru-RU" sz="3600" b="1" dirty="0"/>
          </a:p>
          <a:p>
            <a:pPr marL="114300" indent="0">
              <a:buNone/>
            </a:pPr>
            <a:endParaRPr lang="ru-RU" sz="3600" b="1" dirty="0"/>
          </a:p>
          <a:p>
            <a:pPr marL="114300" indent="0">
              <a:buNone/>
            </a:pPr>
            <a:r>
              <a:rPr lang="ru-RU" sz="3600" b="1"/>
              <a:t>МЕТКА</a:t>
            </a:r>
            <a:r>
              <a:rPr lang="en-US" sz="3600" b="1"/>
              <a:t>:</a:t>
            </a:r>
            <a:r>
              <a:rPr lang="en-US" sz="3600" b="1" dirty="0"/>
              <a:t>		</a:t>
            </a:r>
            <a:r>
              <a:rPr lang="ru-RU" sz="3600" b="1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470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RJMP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 относительно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Команда выполняет относительный переход по адресу в пределах 4 Кбайт от текущего состояния счетчика команд.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RJMP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76450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7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-2K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2K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76969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27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JMP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 косвенно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387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Выполняется переход по адресу внутри всего объема </a:t>
            </a:r>
            <a:r>
              <a:rPr lang="en-US" sz="2400" dirty="0"/>
              <a:t>4 </a:t>
            </a:r>
            <a:r>
              <a:rPr lang="ru-RU" sz="2400" dirty="0" err="1"/>
              <a:t>Мбайта</a:t>
            </a:r>
            <a:r>
              <a:rPr lang="ru-RU" sz="2400" dirty="0"/>
              <a:t> памяти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JMP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4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68275"/>
              </p:ext>
            </p:extLst>
          </p:nvPr>
        </p:nvGraphicFramePr>
        <p:xfrm>
          <a:off x="542957" y="2323353"/>
          <a:ext cx="7433012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</a:t>
                      </a:r>
                      <a:r>
                        <a:rPr lang="ru-RU" sz="2400" b="0" kern="1200" dirty="0"/>
                        <a:t>0</a:t>
                      </a:r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010</a:t>
                      </a:r>
                      <a:r>
                        <a:rPr lang="en-US" sz="2400" b="0" kern="1200" dirty="0"/>
                        <a:t>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110</a:t>
                      </a:r>
                      <a:r>
                        <a:rPr lang="en-US" sz="2400" b="0" kern="1200" dirty="0"/>
                        <a:t>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900712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= </a:t>
            </a:r>
            <a:r>
              <a:rPr lang="en-US" sz="2400" dirty="0"/>
              <a:t>k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3348571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ru-RU" sz="2400" dirty="0"/>
              <a:t>0 ≤ </a:t>
            </a:r>
            <a:r>
              <a:rPr lang="en-US" sz="2400" dirty="0" err="1"/>
              <a:t>k</a:t>
            </a:r>
            <a:r>
              <a:rPr lang="ru-RU" sz="2400" dirty="0"/>
              <a:t> ≤ 4</a:t>
            </a:r>
            <a:r>
              <a:rPr lang="en-US" sz="2400" dirty="0"/>
              <a:t>M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840"/>
              </p:ext>
            </p:extLst>
          </p:nvPr>
        </p:nvGraphicFramePr>
        <p:xfrm>
          <a:off x="542953" y="4371558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900712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417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SREG –</a:t>
            </a:r>
            <a:r>
              <a:rPr lang="ru-RU" dirty="0"/>
              <a:t> Регистр статуса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/>
              <a:t>C (Carry Flag) </a:t>
            </a:r>
            <a:r>
              <a:rPr lang="en-US" sz="2500" dirty="0"/>
              <a:t>– </a:t>
            </a:r>
            <a:r>
              <a:rPr lang="ru-RU" sz="2500" dirty="0"/>
              <a:t>Флаг переноса</a:t>
            </a:r>
            <a:r>
              <a:rPr lang="en-US" sz="2500" dirty="0"/>
              <a:t>;</a:t>
            </a:r>
          </a:p>
          <a:p>
            <a:r>
              <a:rPr lang="en-US" sz="2500" b="1" dirty="0"/>
              <a:t>Z (Zero Flag) </a:t>
            </a:r>
            <a:r>
              <a:rPr lang="en-US" sz="2500" dirty="0"/>
              <a:t>– </a:t>
            </a:r>
            <a:r>
              <a:rPr lang="ru-RU" sz="2500" dirty="0"/>
              <a:t>Флаг нулевого значения</a:t>
            </a:r>
            <a:r>
              <a:rPr lang="en-US" sz="2500" dirty="0"/>
              <a:t>;</a:t>
            </a:r>
          </a:p>
          <a:p>
            <a:r>
              <a:rPr lang="en-US" sz="2500" b="1" dirty="0"/>
              <a:t>N (Negative Flag</a:t>
            </a:r>
            <a:r>
              <a:rPr lang="ru-RU" sz="2500" b="1" dirty="0"/>
              <a:t>)</a:t>
            </a:r>
            <a:r>
              <a:rPr lang="en-US" sz="2500" b="1" dirty="0"/>
              <a:t> </a:t>
            </a:r>
            <a:r>
              <a:rPr lang="en-US" sz="2500" dirty="0"/>
              <a:t>– </a:t>
            </a:r>
            <a:r>
              <a:rPr lang="ru-RU" sz="2500" dirty="0"/>
              <a:t>Флаг отрицательного значения</a:t>
            </a:r>
            <a:r>
              <a:rPr lang="en-US" sz="2500" dirty="0"/>
              <a:t>;</a:t>
            </a:r>
          </a:p>
          <a:p>
            <a:r>
              <a:rPr lang="en-US" sz="2500" b="1" dirty="0"/>
              <a:t>V (Two’s complement overflow indicator) </a:t>
            </a:r>
            <a:r>
              <a:rPr lang="en-US" sz="2500" dirty="0"/>
              <a:t>– </a:t>
            </a:r>
            <a:r>
              <a:rPr lang="ru-RU" sz="2500" dirty="0"/>
              <a:t>Флаг-указатель переполнения дополнения до двух</a:t>
            </a:r>
            <a:r>
              <a:rPr lang="en-US" sz="2500" dirty="0"/>
              <a:t>;</a:t>
            </a:r>
          </a:p>
          <a:p>
            <a:r>
              <a:rPr lang="en-US" sz="2500" b="1" dirty="0"/>
              <a:t>S (Signed Test) </a:t>
            </a:r>
            <a:r>
              <a:rPr lang="en-US" sz="2500" dirty="0"/>
              <a:t>– </a:t>
            </a:r>
            <a:r>
              <a:rPr lang="ru-RU" sz="2500" dirty="0"/>
              <a:t>Флаг для проверок со знаком</a:t>
            </a:r>
            <a:r>
              <a:rPr lang="en-US" sz="2500" dirty="0"/>
              <a:t>;</a:t>
            </a:r>
          </a:p>
          <a:p>
            <a:r>
              <a:rPr lang="en-US" sz="2500" b="1" dirty="0"/>
              <a:t>H (Half Carry Flag) </a:t>
            </a:r>
            <a:r>
              <a:rPr lang="en-US" sz="2500" dirty="0"/>
              <a:t>– </a:t>
            </a:r>
            <a:r>
              <a:rPr lang="ru-RU" sz="2500" dirty="0"/>
              <a:t>Флаг полупереноса</a:t>
            </a:r>
            <a:r>
              <a:rPr lang="en-US" sz="2500" dirty="0"/>
              <a:t>;</a:t>
            </a:r>
          </a:p>
          <a:p>
            <a:r>
              <a:rPr lang="en-US" sz="2500" b="1" dirty="0"/>
              <a:t>T (Transfer bit) </a:t>
            </a:r>
            <a:r>
              <a:rPr lang="en-US" sz="2500" dirty="0"/>
              <a:t>– </a:t>
            </a:r>
            <a:r>
              <a:rPr lang="ru-RU" sz="2500" dirty="0"/>
              <a:t>Флаг пересылки</a:t>
            </a:r>
            <a:r>
              <a:rPr lang="en-US" sz="2500" dirty="0"/>
              <a:t>;</a:t>
            </a:r>
          </a:p>
          <a:p>
            <a:r>
              <a:rPr lang="en-US" sz="2500" b="1" dirty="0"/>
              <a:t>I (Interrupt Enable Flag) </a:t>
            </a:r>
            <a:r>
              <a:rPr lang="en-US" sz="2500" dirty="0"/>
              <a:t>– </a:t>
            </a:r>
            <a:r>
              <a:rPr lang="ru-RU" sz="2500" dirty="0"/>
              <a:t>Флаг разрешения</a:t>
            </a:r>
            <a:r>
              <a:rPr lang="en-US" sz="2500" dirty="0"/>
              <a:t> </a:t>
            </a:r>
            <a:r>
              <a:rPr lang="ru-RU" sz="2500" dirty="0"/>
              <a:t>глобального прерывания</a:t>
            </a:r>
            <a:r>
              <a:rPr lang="en-US" sz="2500" dirty="0"/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46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BRCC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C </a:t>
            </a:r>
            <a:r>
              <a:rPr lang="ru-RU" sz="4800" dirty="0"/>
              <a:t>очищен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переноса (С) регистра статуса и, если бит очищен,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BRCC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24365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</a:t>
                      </a:r>
                      <a:r>
                        <a:rPr lang="en-US" sz="2400" b="0" kern="1200" dirty="0" err="1"/>
                        <a:t>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</a:t>
            </a:r>
            <a:r>
              <a:rPr lang="en-US" sz="2400" dirty="0"/>
              <a:t>+</a:t>
            </a:r>
            <a:r>
              <a:rPr lang="ru-RU" sz="2400" dirty="0"/>
              <a:t>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08898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49965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BRCS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C </a:t>
            </a:r>
            <a:r>
              <a:rPr lang="ru-RU" sz="4800" dirty="0"/>
              <a:t>установлен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переноса (С) регистра статуса и, если бит установлен,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BRCS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88828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40629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171871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BRNE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Z </a:t>
            </a:r>
            <a:r>
              <a:rPr lang="ru-RU" sz="4800" dirty="0"/>
              <a:t>очищен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нулевого значения (</a:t>
            </a:r>
            <a:r>
              <a:rPr lang="ru-RU" sz="2400" dirty="0" err="1"/>
              <a:t>Z</a:t>
            </a:r>
            <a:r>
              <a:rPr lang="ru-RU" sz="2400" dirty="0"/>
              <a:t>) регистра статуса и, если бит очищен,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8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BRNE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085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</a:t>
                      </a:r>
                      <a:r>
                        <a:rPr lang="en-US" sz="2400" b="0" kern="1200" dirty="0" err="1"/>
                        <a:t>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020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27753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BREQ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Z </a:t>
            </a:r>
            <a:r>
              <a:rPr lang="ru-RU" sz="4800" dirty="0"/>
              <a:t>установлен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нулевого значения (</a:t>
            </a:r>
            <a:r>
              <a:rPr lang="ru-RU" sz="2400" dirty="0" err="1"/>
              <a:t>Z</a:t>
            </a:r>
            <a:r>
              <a:rPr lang="ru-RU" sz="2400" dirty="0"/>
              <a:t>) регистра статуса и, если бит установлен,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95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BREQ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65212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97475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308485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Соседство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Соседство.thmx</Template>
  <TotalTime>11030</TotalTime>
  <Words>1672</Words>
  <Application>Microsoft Office PowerPoint</Application>
  <PresentationFormat>Экран (4:3)</PresentationFormat>
  <Paragraphs>430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Соседство</vt:lpstr>
      <vt:lpstr>Ассемблер Atmel AVR</vt:lpstr>
      <vt:lpstr>Метка</vt:lpstr>
      <vt:lpstr>RJMP – Перейти относительно</vt:lpstr>
      <vt:lpstr>JMP – Перейти косвенно</vt:lpstr>
      <vt:lpstr>SREG – Регистр статуса</vt:lpstr>
      <vt:lpstr>BRCC – Перейти если флаг C очищен</vt:lpstr>
      <vt:lpstr>BRCS – Перейти если флаг C установлен</vt:lpstr>
      <vt:lpstr>BRNE – Перейти если флаг Z очищен</vt:lpstr>
      <vt:lpstr>BREQ – Перейти если флаг Z установлен</vt:lpstr>
      <vt:lpstr>Условные переходы</vt:lpstr>
      <vt:lpstr>Презентация PowerPoint</vt:lpstr>
      <vt:lpstr>Презентация PowerPoint</vt:lpstr>
      <vt:lpstr>CP – Сравнить без переноса</vt:lpstr>
      <vt:lpstr>CPC – Сравнить с учетом переноса</vt:lpstr>
      <vt:lpstr>CPI – Сравнить с константой</vt:lpstr>
      <vt:lpstr>CPSE – Сравнить и пропустить если равно</vt:lpstr>
    </vt:vector>
  </TitlesOfParts>
  <Company>Shtopor@shtopor.org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Ассемблер Atmel AVR</dc:title>
  <dc:creator>Максим Шепелев</dc:creator>
  <cp:lastModifiedBy>влад никитин</cp:lastModifiedBy>
  <cp:revision>101</cp:revision>
  <dcterms:created xsi:type="dcterms:W3CDTF">2015-02-02T14:13:49Z</dcterms:created>
  <dcterms:modified xsi:type="dcterms:W3CDTF">2018-11-17T10:44:13Z</dcterms:modified>
</cp:coreProperties>
</file>