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9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1" r:id="rId3"/>
    <p:sldId id="267" r:id="rId4"/>
    <p:sldId id="301" r:id="rId5"/>
    <p:sldId id="312" r:id="rId6"/>
    <p:sldId id="266" r:id="rId7"/>
    <p:sldId id="306" r:id="rId8"/>
    <p:sldId id="303" r:id="rId9"/>
    <p:sldId id="319" r:id="rId10"/>
    <p:sldId id="302" r:id="rId11"/>
    <p:sldId id="320" r:id="rId12"/>
    <p:sldId id="305" r:id="rId13"/>
    <p:sldId id="322" r:id="rId14"/>
    <p:sldId id="304" r:id="rId15"/>
    <p:sldId id="323" r:id="rId16"/>
    <p:sldId id="325" r:id="rId17"/>
    <p:sldId id="324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DCE344D8-5F42-C948-9301-9B2A739A5C7D}">
          <p14:sldIdLst>
            <p14:sldId id="256"/>
          </p14:sldIdLst>
        </p14:section>
        <p14:section name="Операторы: безусловные переходы" id="{2166E3A2-54C6-124C-ADB3-C0A428E9F607}">
          <p14:sldIdLst>
            <p14:sldId id="311"/>
            <p14:sldId id="267"/>
            <p14:sldId id="301"/>
            <p14:sldId id="312"/>
          </p14:sldIdLst>
        </p14:section>
        <p14:section name="Операторы: Условные перходы" id="{C5EBDB21-3423-F746-9CE2-39088CD6E0ED}">
          <p14:sldIdLst>
            <p14:sldId id="266"/>
            <p14:sldId id="306"/>
            <p14:sldId id="303"/>
            <p14:sldId id="319"/>
            <p14:sldId id="302"/>
            <p14:sldId id="320"/>
            <p14:sldId id="305"/>
            <p14:sldId id="322"/>
            <p14:sldId id="304"/>
            <p14:sldId id="323"/>
            <p14:sldId id="325"/>
            <p14:sldId id="324"/>
          </p14:sldIdLst>
        </p14:section>
        <p14:section name="Задача «Большой цикл»" id="{C8513C8E-24F1-4E48-96AD-0CDA43B5E04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00"/>
    <a:srgbClr val="FF6B00"/>
    <a:srgbClr val="FF8400"/>
    <a:srgbClr val="FFB20C"/>
    <a:srgbClr val="FFE714"/>
    <a:srgbClr val="FFC80E"/>
    <a:srgbClr val="FFD316"/>
    <a:srgbClr val="BEAE98"/>
    <a:srgbClr val="6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87739" autoAdjust="0"/>
  </p:normalViewPr>
  <p:slideViewPr>
    <p:cSldViewPr snapToGrid="0" snapToObjects="1"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42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2EBB2-23C3-5142-A7DA-D33D5CE323C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E5C12-CD03-9243-BDF7-6F0FF1CFC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41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C1893-36E2-714B-97ED-6D72769B0DA3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CB348-DCCE-6242-BF27-14536E5BE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1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52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Цикл</a:t>
            </a:r>
            <a:r>
              <a:rPr lang="ru-RU" baseline="0" dirty="0"/>
              <a:t> вы полнится </a:t>
            </a:r>
            <a:r>
              <a:rPr lang="en-US" baseline="0" dirty="0"/>
              <a:t>N = R16 </a:t>
            </a:r>
            <a:r>
              <a:rPr lang="ru-RU" baseline="0" dirty="0"/>
              <a:t>+ </a:t>
            </a:r>
            <a:r>
              <a:rPr lang="en-US" baseline="0" dirty="0"/>
              <a:t>1 </a:t>
            </a:r>
            <a:r>
              <a:rPr lang="ru-RU" baseline="0" dirty="0"/>
              <a:t>раз</a:t>
            </a:r>
            <a:r>
              <a:rPr lang="en-US" baseline="0" dirty="0"/>
              <a:t>. </a:t>
            </a:r>
            <a:r>
              <a:rPr lang="ru-RU" baseline="0" dirty="0"/>
              <a:t>На каждой итерации цикла для выполнения действий потребуется 3 дополнительные процессорные операции</a:t>
            </a:r>
            <a:r>
              <a:rPr lang="en-US" baseline="0" dirty="0"/>
              <a:t>, </a:t>
            </a:r>
            <a:r>
              <a:rPr lang="ru-RU" baseline="0" dirty="0"/>
              <a:t>кроме последней</a:t>
            </a:r>
            <a:r>
              <a:rPr lang="en-US" baseline="0" dirty="0"/>
              <a:t>,</a:t>
            </a:r>
            <a:r>
              <a:rPr lang="ru-RU" baseline="0" dirty="0"/>
              <a:t> где потребуется 2</a:t>
            </a:r>
            <a:r>
              <a:rPr lang="en-US" baseline="0" dirty="0"/>
              <a:t>. </a:t>
            </a:r>
            <a:r>
              <a:rPr lang="ru-RU" baseline="0" dirty="0"/>
              <a:t>Всего дополнительно потребуется </a:t>
            </a:r>
            <a:r>
              <a:rPr lang="en-US" baseline="0" dirty="0"/>
              <a:t>T = (N * 3) - 1 </a:t>
            </a:r>
            <a:r>
              <a:rPr lang="ru-RU" baseline="0" dirty="0"/>
              <a:t>процессорные операции</a:t>
            </a:r>
            <a:r>
              <a:rPr lang="en-US" baseline="0" dirty="0"/>
              <a:t>.</a:t>
            </a:r>
            <a:r>
              <a:rPr lang="ru-RU" baseline="0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7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Цикл на 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3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Цикл</a:t>
            </a:r>
            <a:r>
              <a:rPr lang="ru-RU" baseline="0" dirty="0"/>
              <a:t> вы полнится </a:t>
            </a:r>
            <a:r>
              <a:rPr lang="en-US" baseline="0" dirty="0"/>
              <a:t>N = R16 </a:t>
            </a:r>
            <a:r>
              <a:rPr lang="ru-RU" baseline="0" dirty="0"/>
              <a:t>+ </a:t>
            </a:r>
            <a:r>
              <a:rPr lang="en-US" baseline="0" dirty="0"/>
              <a:t>1 </a:t>
            </a:r>
            <a:r>
              <a:rPr lang="ru-RU" baseline="0" dirty="0"/>
              <a:t>раз</a:t>
            </a:r>
            <a:r>
              <a:rPr lang="en-US" baseline="0" dirty="0"/>
              <a:t>. </a:t>
            </a:r>
            <a:r>
              <a:rPr lang="ru-RU" baseline="0" dirty="0"/>
              <a:t>На каждой итерации цикла для выполнения действий потребуется 3 дополнительные процессорные операции</a:t>
            </a:r>
            <a:r>
              <a:rPr lang="en-US" baseline="0" dirty="0"/>
              <a:t>, </a:t>
            </a:r>
            <a:r>
              <a:rPr lang="ru-RU" baseline="0" dirty="0"/>
              <a:t>кроме последней</a:t>
            </a:r>
            <a:r>
              <a:rPr lang="en-US" baseline="0" dirty="0"/>
              <a:t>,</a:t>
            </a:r>
            <a:r>
              <a:rPr lang="ru-RU" baseline="0" dirty="0"/>
              <a:t> где потребуется 2</a:t>
            </a:r>
            <a:r>
              <a:rPr lang="en-US" baseline="0" dirty="0"/>
              <a:t>. </a:t>
            </a:r>
            <a:r>
              <a:rPr lang="ru-RU" baseline="0" dirty="0"/>
              <a:t>Всего дополнительно потребуется </a:t>
            </a:r>
            <a:r>
              <a:rPr lang="en-US" baseline="0" dirty="0"/>
              <a:t>T = (N * 3) - 1 </a:t>
            </a:r>
            <a:r>
              <a:rPr lang="ru-RU" baseline="0" dirty="0"/>
              <a:t>процессорные операции</a:t>
            </a:r>
            <a:r>
              <a:rPr lang="en-US" baseline="0" dirty="0" smtClean="0"/>
              <a:t>.</a:t>
            </a:r>
            <a:r>
              <a:rPr lang="ru-RU" baseline="0" dirty="0" smtClean="0"/>
              <a:t> </a:t>
            </a:r>
          </a:p>
          <a:p>
            <a:r>
              <a:rPr lang="en-US" baseline="0" dirty="0" smtClean="0"/>
              <a:t>R16=3</a:t>
            </a:r>
          </a:p>
          <a:p>
            <a:r>
              <a:rPr lang="en-US" baseline="0" dirty="0" smtClean="0"/>
              <a:t>Do</a:t>
            </a:r>
          </a:p>
          <a:p>
            <a:r>
              <a:rPr lang="en-US" baseline="0" dirty="0" smtClean="0"/>
              <a:t>R16-=1;</a:t>
            </a:r>
          </a:p>
          <a:p>
            <a:r>
              <a:rPr lang="en-US" baseline="0" dirty="0" smtClean="0"/>
              <a:t>While(r16&gt;=0);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9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Цикл</a:t>
            </a:r>
            <a:r>
              <a:rPr lang="ru-RU" baseline="0" dirty="0"/>
              <a:t> вы полнится </a:t>
            </a:r>
            <a:r>
              <a:rPr lang="en-US" baseline="0" dirty="0"/>
              <a:t>N = R16 </a:t>
            </a:r>
            <a:r>
              <a:rPr lang="ru-RU" baseline="0" dirty="0"/>
              <a:t>+ </a:t>
            </a:r>
            <a:r>
              <a:rPr lang="en-US" baseline="0" dirty="0"/>
              <a:t>1 </a:t>
            </a:r>
            <a:r>
              <a:rPr lang="ru-RU" baseline="0" dirty="0"/>
              <a:t>раз</a:t>
            </a:r>
            <a:r>
              <a:rPr lang="en-US" baseline="0" dirty="0"/>
              <a:t>. </a:t>
            </a:r>
            <a:r>
              <a:rPr lang="ru-RU" baseline="0" dirty="0"/>
              <a:t>На каждой итерации цикла для выполнения действий потребуется 3 дополнительные процессорные операции</a:t>
            </a:r>
            <a:r>
              <a:rPr lang="en-US" baseline="0" dirty="0"/>
              <a:t>, </a:t>
            </a:r>
            <a:r>
              <a:rPr lang="ru-RU" baseline="0" dirty="0"/>
              <a:t>кроме последней</a:t>
            </a:r>
            <a:r>
              <a:rPr lang="en-US" baseline="0" dirty="0"/>
              <a:t>,</a:t>
            </a:r>
            <a:r>
              <a:rPr lang="ru-RU" baseline="0" dirty="0"/>
              <a:t> где потребуется 2</a:t>
            </a:r>
            <a:r>
              <a:rPr lang="en-US" baseline="0" dirty="0"/>
              <a:t>. </a:t>
            </a:r>
            <a:r>
              <a:rPr lang="ru-RU" baseline="0" dirty="0"/>
              <a:t>Всего дополнительно потребуется </a:t>
            </a:r>
            <a:r>
              <a:rPr lang="en-US" baseline="0" dirty="0"/>
              <a:t>T = (N * 3) - 1 </a:t>
            </a:r>
            <a:r>
              <a:rPr lang="ru-RU" baseline="0" dirty="0"/>
              <a:t>процессорные операции</a:t>
            </a:r>
            <a:r>
              <a:rPr lang="en-US" baseline="0" dirty="0"/>
              <a:t>.</a:t>
            </a:r>
            <a:r>
              <a:rPr lang="ru-RU" baseline="0" dirty="0"/>
              <a:t> </a:t>
            </a: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5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вот в этом месте товарищей из ATMEL надо хватать за ноги и бить головой об стену. Потому что я не понимаю на кой хрен было так все запутывать, изобретая команды которых реально нет?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Суди сам. Флагов у нас 8, соответственно должно быть 16 возможных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8 по условию — флаг есть, 8 по условию — флага нет.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Бранчевых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 же у нас аж 20 штук.</a:t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Однако, если глубоко копнуть, поглядеть на реальные коды команд, то окажется, что BRCS=BRLO и BRCC=BRSH — у них вообще одинаковый код.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таких команд как BRBS # и BRBC # вообще не существует. Это всего лишь иносказательная запись всех остальных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бранчей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зависимости от номера бита #.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1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Цикл</a:t>
            </a:r>
            <a:r>
              <a:rPr lang="ru-RU" baseline="0" dirty="0"/>
              <a:t> вы полнится </a:t>
            </a:r>
            <a:r>
              <a:rPr lang="en-US" baseline="0" dirty="0"/>
              <a:t>N = R16 </a:t>
            </a:r>
            <a:r>
              <a:rPr lang="ru-RU" baseline="0" dirty="0"/>
              <a:t>+ </a:t>
            </a:r>
            <a:r>
              <a:rPr lang="en-US" baseline="0" dirty="0"/>
              <a:t>1 </a:t>
            </a:r>
            <a:r>
              <a:rPr lang="ru-RU" baseline="0" dirty="0"/>
              <a:t>раз</a:t>
            </a:r>
            <a:r>
              <a:rPr lang="en-US" baseline="0" dirty="0"/>
              <a:t>. </a:t>
            </a:r>
            <a:r>
              <a:rPr lang="ru-RU" baseline="0" dirty="0"/>
              <a:t>На каждой итерации цикла для выполнения действий потребуется 3 дополнительные процессорные операции</a:t>
            </a:r>
            <a:r>
              <a:rPr lang="en-US" baseline="0" dirty="0"/>
              <a:t>, </a:t>
            </a:r>
            <a:r>
              <a:rPr lang="ru-RU" baseline="0" dirty="0"/>
              <a:t>кроме последней</a:t>
            </a:r>
            <a:r>
              <a:rPr lang="en-US" baseline="0" dirty="0"/>
              <a:t>,</a:t>
            </a:r>
            <a:r>
              <a:rPr lang="ru-RU" baseline="0" dirty="0"/>
              <a:t> где потребуется 2</a:t>
            </a:r>
            <a:r>
              <a:rPr lang="en-US" baseline="0" dirty="0"/>
              <a:t>. </a:t>
            </a:r>
            <a:r>
              <a:rPr lang="ru-RU" baseline="0" dirty="0"/>
              <a:t>Всего дополнительно потребуется </a:t>
            </a:r>
            <a:r>
              <a:rPr lang="en-US" baseline="0" dirty="0"/>
              <a:t>T = (N * 3) - 1 </a:t>
            </a:r>
            <a:r>
              <a:rPr lang="ru-RU" baseline="0" dirty="0"/>
              <a:t>процессорные операции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CB348-DCCE-6242-BF27-14536E5BE2C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8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8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11/10/2018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C4986D-6BE9-4264-908F-02DB36FD8D6C}" type="datetime1">
              <a:rPr lang="en-US" smtClean="0"/>
              <a:t>11/10/2018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  <p:sldLayoutId id="2147485303" r:id="rId5"/>
    <p:sldLayoutId id="2147485304" r:id="rId6"/>
    <p:sldLayoutId id="2147485305" r:id="rId7"/>
    <p:sldLayoutId id="2147485306" r:id="rId8"/>
    <p:sldLayoutId id="2147485307" r:id="rId9"/>
    <p:sldLayoutId id="2147485308" r:id="rId10"/>
    <p:sldLayoutId id="214748530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Ассемблер </a:t>
            </a:r>
            <a:r>
              <a:rPr lang="en-US" dirty="0"/>
              <a:t>Atmel AVR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Занятие №</a:t>
            </a:r>
            <a:r>
              <a:rPr lang="en-US" dirty="0">
                <a:latin typeface="Calibri"/>
                <a:cs typeface="Calibri"/>
              </a:rPr>
              <a:t>9: </a:t>
            </a:r>
            <a:r>
              <a:rPr lang="ru-RU" dirty="0"/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286721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BRCS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</a:t>
            </a:r>
            <a:r>
              <a:rPr lang="en-US" sz="4800" dirty="0"/>
              <a:t> </a:t>
            </a:r>
            <a:r>
              <a:rPr lang="ru-RU" sz="4800" dirty="0"/>
              <a:t>если флаг </a:t>
            </a:r>
            <a:r>
              <a:rPr lang="en-US" sz="4800" dirty="0"/>
              <a:t>C </a:t>
            </a:r>
            <a:r>
              <a:rPr lang="ru-RU" sz="4800" dirty="0"/>
              <a:t>установлен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Условный относительный переход. Тестируется бит флага переноса (С) регистра статуса и, если бит установлен, выполняется переход относительно состояния счетчика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BRCS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88828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k000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431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ru-RU" sz="2400" dirty="0"/>
              <a:t>PC +=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-64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+63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40629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218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 или 2</a:t>
            </a:r>
          </a:p>
        </p:txBody>
      </p:sp>
    </p:spTree>
    <p:extLst>
      <p:ext uri="{BB962C8B-B14F-4D97-AF65-F5344CB8AC3E}">
        <p14:creationId xmlns:p14="http://schemas.microsoft.com/office/powerpoint/2010/main" val="171871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со счетчиком используя условный переход </a:t>
            </a:r>
            <a:r>
              <a:rPr lang="en-US" dirty="0"/>
              <a:t>BRCS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52605"/>
            <a:ext cx="7620000" cy="4800600"/>
          </a:xfrm>
        </p:spPr>
        <p:txBody>
          <a:bodyPr anchor="ctr">
            <a:noAutofit/>
          </a:bodyPr>
          <a:lstStyle/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NOP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LOOP_ST:		</a:t>
            </a:r>
            <a:r>
              <a:rPr lang="en-US" sz="2400" b="1" dirty="0">
                <a:latin typeface="Courier"/>
                <a:cs typeface="Courier"/>
              </a:rPr>
              <a:t>LDI	R16, 3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b="1" dirty="0">
                <a:latin typeface="Courier"/>
                <a:cs typeface="Courier"/>
              </a:rPr>
              <a:t>LOOP:</a:t>
            </a:r>
            <a:r>
              <a:rPr lang="en-US" sz="2400" dirty="0">
                <a:latin typeface="Courier"/>
                <a:cs typeface="Courier"/>
              </a:rPr>
              <a:t>		NOP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b="1" dirty="0">
                <a:latin typeface="Courier"/>
                <a:cs typeface="Courier"/>
              </a:rPr>
              <a:t>SUBI	R16, 1</a:t>
            </a:r>
          </a:p>
          <a:p>
            <a:pPr marL="114300" indent="0">
              <a:buNone/>
            </a:pPr>
            <a:r>
              <a:rPr lang="en-US" sz="2400" b="1" dirty="0">
                <a:latin typeface="Courier"/>
                <a:cs typeface="Courier"/>
              </a:rPr>
              <a:t>			BRCS	LOOP_OFF</a:t>
            </a: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LOOP_EN:		</a:t>
            </a:r>
            <a:r>
              <a:rPr lang="en-US" sz="2400" b="1" dirty="0">
                <a:latin typeface="Courier"/>
                <a:cs typeface="Courier"/>
              </a:rPr>
              <a:t>RJMP	LOOP</a:t>
            </a: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			</a:t>
            </a:r>
          </a:p>
          <a:p>
            <a:pPr marL="114300" indent="0">
              <a:buNone/>
            </a:pPr>
            <a:r>
              <a:rPr lang="en-US" sz="2400" b="1" dirty="0">
                <a:latin typeface="Courier"/>
                <a:cs typeface="Courier"/>
              </a:rPr>
              <a:t>LOOP_OFF:</a:t>
            </a:r>
            <a:r>
              <a:rPr lang="en-US" sz="2400" dirty="0">
                <a:latin typeface="Courier"/>
                <a:cs typeface="Courier"/>
              </a:rPr>
              <a:t>	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NOP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168806" y="1843721"/>
            <a:ext cx="330591" cy="2954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68806" y="2702703"/>
            <a:ext cx="330591" cy="2954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68806" y="3573310"/>
            <a:ext cx="330591" cy="295421"/>
          </a:xfrm>
          <a:prstGeom prst="rightArrow">
            <a:avLst/>
          </a:prstGeom>
          <a:solidFill>
            <a:srgbClr val="FFB2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69439" y="4460006"/>
            <a:ext cx="330591" cy="295421"/>
          </a:xfrm>
          <a:prstGeom prst="rightArrow">
            <a:avLst/>
          </a:prstGeom>
          <a:solidFill>
            <a:srgbClr val="FFB2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68806" y="4885883"/>
            <a:ext cx="330591" cy="295421"/>
          </a:xfrm>
          <a:prstGeom prst="rightArrow">
            <a:avLst/>
          </a:prstGeom>
          <a:solidFill>
            <a:srgbClr val="FFB2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68806" y="5332546"/>
            <a:ext cx="330591" cy="295421"/>
          </a:xfrm>
          <a:prstGeom prst="rightArrow">
            <a:avLst/>
          </a:prstGeom>
          <a:solidFill>
            <a:srgbClr val="FFB2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169439" y="3573309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169439" y="4459140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169434" y="4888637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169439" y="5332545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68806" y="3572746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168806" y="4459388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168806" y="4891641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168806" y="5335299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168806" y="3572746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168806" y="4454653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168811" y="4885882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68806" y="6203738"/>
            <a:ext cx="330591" cy="2954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4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BRNE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</a:t>
            </a:r>
            <a:r>
              <a:rPr lang="en-US" sz="4800" dirty="0"/>
              <a:t> </a:t>
            </a:r>
            <a:r>
              <a:rPr lang="ru-RU" sz="4800" dirty="0"/>
              <a:t>если флаг </a:t>
            </a:r>
            <a:r>
              <a:rPr lang="en-US" sz="4800" dirty="0"/>
              <a:t>Z </a:t>
            </a:r>
            <a:r>
              <a:rPr lang="ru-RU" sz="4800" dirty="0"/>
              <a:t>очищен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Условный относительный переход. Тестируется бит флага нулевого значения (</a:t>
            </a:r>
            <a:r>
              <a:rPr lang="ru-RU" sz="2400" dirty="0" err="1"/>
              <a:t>Z</a:t>
            </a:r>
            <a:r>
              <a:rPr lang="ru-RU" sz="2400" dirty="0"/>
              <a:t>) регистра статуса и, если бит очищен, выполняется переход относительно состояния счетчика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8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BRNE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085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</a:t>
                      </a:r>
                      <a:r>
                        <a:rPr lang="ru-RU" sz="2400" b="0" kern="1200" dirty="0"/>
                        <a:t>1</a:t>
                      </a:r>
                      <a:r>
                        <a:rPr lang="en-US" sz="2400" b="0" kern="1200" dirty="0" err="1"/>
                        <a:t>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431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ru-RU" sz="2400" dirty="0"/>
              <a:t>PC +=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-64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+63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020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218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 или 2</a:t>
            </a:r>
          </a:p>
        </p:txBody>
      </p:sp>
    </p:spTree>
    <p:extLst>
      <p:ext uri="{BB962C8B-B14F-4D97-AF65-F5344CB8AC3E}">
        <p14:creationId xmlns:p14="http://schemas.microsoft.com/office/powerpoint/2010/main" val="277536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со счетчиком используя условный переход </a:t>
            </a:r>
            <a:r>
              <a:rPr lang="en-US" dirty="0"/>
              <a:t>BRNE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1040"/>
            <a:ext cx="7620000" cy="4800600"/>
          </a:xfrm>
        </p:spPr>
        <p:txBody>
          <a:bodyPr anchor="ctr">
            <a:noAutofit/>
          </a:bodyPr>
          <a:lstStyle/>
          <a:p>
            <a:pPr marL="114300" indent="0">
              <a:buNone/>
            </a:pPr>
            <a:r>
              <a:rPr lang="ru-RU" sz="2400" dirty="0">
                <a:latin typeface="Courier"/>
                <a:cs typeface="Courier"/>
              </a:rPr>
              <a:t>		</a:t>
            </a: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NOP</a:t>
            </a:r>
          </a:p>
          <a:p>
            <a:pPr marL="11430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de-DE" sz="2400" dirty="0">
                <a:latin typeface="Courier"/>
                <a:cs typeface="Courier"/>
              </a:rPr>
              <a:t>LOOP_ST: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	</a:t>
            </a:r>
            <a:r>
              <a:rPr lang="en-US" sz="2400" b="1" dirty="0">
                <a:latin typeface="Courier"/>
                <a:cs typeface="Courier"/>
              </a:rPr>
              <a:t>LDI	R16, 4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b="1" dirty="0">
                <a:latin typeface="Courier"/>
                <a:cs typeface="Courier"/>
              </a:rPr>
              <a:t>LOOP:</a:t>
            </a:r>
            <a:r>
              <a:rPr lang="en-US" sz="2400" dirty="0">
                <a:latin typeface="Courier"/>
                <a:cs typeface="Courier"/>
              </a:rPr>
              <a:t>		</a:t>
            </a:r>
            <a:r>
              <a:rPr lang="en-US" sz="2400" b="1" dirty="0">
                <a:latin typeface="Courier"/>
                <a:cs typeface="Courier"/>
              </a:rPr>
              <a:t>NOP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b="1" dirty="0">
                <a:latin typeface="Courier"/>
                <a:cs typeface="Courier"/>
              </a:rPr>
              <a:t>DEC	R16</a:t>
            </a:r>
          </a:p>
          <a:p>
            <a:pPr marL="114300" indent="0">
              <a:buNone/>
            </a:pPr>
            <a:r>
              <a:rPr lang="de-DE" sz="2400" dirty="0">
                <a:latin typeface="Courier"/>
                <a:cs typeface="Courier"/>
              </a:rPr>
              <a:t>LOOP_EN: </a:t>
            </a:r>
            <a:r>
              <a:rPr lang="en-US" sz="2400" dirty="0">
                <a:latin typeface="Courier"/>
                <a:cs typeface="Courier"/>
              </a:rPr>
              <a:t>		</a:t>
            </a:r>
            <a:r>
              <a:rPr lang="en-US" sz="2400" b="1" dirty="0">
                <a:latin typeface="Courier"/>
                <a:cs typeface="Courier"/>
              </a:rPr>
              <a:t>BRNE	LOOP</a:t>
            </a:r>
          </a:p>
          <a:p>
            <a:pPr marL="114300" indent="0">
              <a:buNone/>
            </a:pPr>
            <a:endParaRPr lang="en-US" sz="2400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			NOP</a:t>
            </a:r>
            <a:endParaRPr lang="ru-RU" sz="24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168806" y="2009979"/>
            <a:ext cx="330591" cy="2954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168803" y="2882814"/>
            <a:ext cx="330591" cy="2954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>
            <a:off x="168801" y="3741801"/>
            <a:ext cx="330591" cy="295421"/>
          </a:xfrm>
          <a:prstGeom prst="rightArrow">
            <a:avLst/>
          </a:prstGeom>
          <a:solidFill>
            <a:srgbClr val="FFC8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Стрелка вправо 35"/>
          <p:cNvSpPr/>
          <p:nvPr/>
        </p:nvSpPr>
        <p:spPr>
          <a:xfrm>
            <a:off x="168801" y="4642346"/>
            <a:ext cx="330591" cy="295421"/>
          </a:xfrm>
          <a:prstGeom prst="rightArrow">
            <a:avLst/>
          </a:prstGeom>
          <a:solidFill>
            <a:srgbClr val="FFC8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168801" y="5071847"/>
            <a:ext cx="330591" cy="295421"/>
          </a:xfrm>
          <a:prstGeom prst="rightArrow">
            <a:avLst/>
          </a:prstGeom>
          <a:solidFill>
            <a:srgbClr val="FFC8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168801" y="3741794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68801" y="4634031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Стрелка вправо 41"/>
          <p:cNvSpPr/>
          <p:nvPr/>
        </p:nvSpPr>
        <p:spPr>
          <a:xfrm>
            <a:off x="169429" y="5069591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168800" y="3742002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168801" y="4642345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168800" y="5064051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Стрелка вправо 45"/>
          <p:cNvSpPr/>
          <p:nvPr/>
        </p:nvSpPr>
        <p:spPr>
          <a:xfrm>
            <a:off x="168800" y="3733480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Стрелка вправо 46"/>
          <p:cNvSpPr/>
          <p:nvPr/>
        </p:nvSpPr>
        <p:spPr>
          <a:xfrm>
            <a:off x="168800" y="4630877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Стрелка вправо 47"/>
          <p:cNvSpPr/>
          <p:nvPr/>
        </p:nvSpPr>
        <p:spPr>
          <a:xfrm>
            <a:off x="168798" y="5063667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Стрелка вправо 48"/>
          <p:cNvSpPr/>
          <p:nvPr/>
        </p:nvSpPr>
        <p:spPr>
          <a:xfrm>
            <a:off x="168798" y="5964212"/>
            <a:ext cx="330591" cy="2954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2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2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2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2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BREQ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</a:t>
            </a:r>
            <a:r>
              <a:rPr lang="en-US" sz="4800" dirty="0"/>
              <a:t> </a:t>
            </a:r>
            <a:r>
              <a:rPr lang="ru-RU" sz="4800" dirty="0"/>
              <a:t>если флаг </a:t>
            </a:r>
            <a:r>
              <a:rPr lang="en-US" sz="4800" dirty="0"/>
              <a:t>Z </a:t>
            </a:r>
            <a:r>
              <a:rPr lang="ru-RU" sz="4800" dirty="0"/>
              <a:t>установлен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Условный относительный переход. Тестируется бит флага нулевого значения (</a:t>
            </a:r>
            <a:r>
              <a:rPr lang="ru-RU" sz="2400" dirty="0" err="1"/>
              <a:t>Z</a:t>
            </a:r>
            <a:r>
              <a:rPr lang="ru-RU" sz="2400" dirty="0"/>
              <a:t>) регистра статуса и, если бит установлен, выполняется переход относительно состояния счетчика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95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BREQ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65212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00kk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k001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431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ru-RU" sz="2400" dirty="0"/>
              <a:t>PC +=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-64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+63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97475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218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 или 2</a:t>
            </a:r>
          </a:p>
        </p:txBody>
      </p:sp>
    </p:spTree>
    <p:extLst>
      <p:ext uri="{BB962C8B-B14F-4D97-AF65-F5344CB8AC3E}">
        <p14:creationId xmlns:p14="http://schemas.microsoft.com/office/powerpoint/2010/main" val="308485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со счетчиком используя условный переход </a:t>
            </a:r>
            <a:r>
              <a:rPr lang="en-US" dirty="0"/>
              <a:t>BREQ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52605"/>
            <a:ext cx="7620000" cy="4800600"/>
          </a:xfrm>
        </p:spPr>
        <p:txBody>
          <a:bodyPr anchor="ctr">
            <a:noAutofit/>
          </a:bodyPr>
          <a:lstStyle/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NOP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LOOP_ST:		</a:t>
            </a:r>
            <a:r>
              <a:rPr lang="en-US" sz="2400" b="1" dirty="0">
                <a:latin typeface="Courier"/>
                <a:cs typeface="Courier"/>
              </a:rPr>
              <a:t>LDI	R16, 4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b="1" dirty="0">
                <a:latin typeface="Courier"/>
                <a:cs typeface="Courier"/>
              </a:rPr>
              <a:t>LOOP:</a:t>
            </a:r>
            <a:r>
              <a:rPr lang="en-US" sz="2400" dirty="0">
                <a:latin typeface="Courier"/>
                <a:cs typeface="Courier"/>
              </a:rPr>
              <a:t>		NOP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b="1" dirty="0">
                <a:latin typeface="Courier"/>
                <a:cs typeface="Courier"/>
              </a:rPr>
              <a:t>DEC	R16</a:t>
            </a:r>
          </a:p>
          <a:p>
            <a:pPr marL="114300" indent="0">
              <a:buNone/>
            </a:pPr>
            <a:r>
              <a:rPr lang="en-US" sz="2400" b="1" dirty="0">
                <a:latin typeface="Courier"/>
                <a:cs typeface="Courier"/>
              </a:rPr>
              <a:t>			BREQ	LOOP_OFF</a:t>
            </a: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LOOP_EN:		</a:t>
            </a:r>
            <a:r>
              <a:rPr lang="en-US" sz="2400" b="1" dirty="0">
                <a:latin typeface="Courier"/>
                <a:cs typeface="Courier"/>
              </a:rPr>
              <a:t>RJMP	LOOP</a:t>
            </a: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			</a:t>
            </a:r>
          </a:p>
          <a:p>
            <a:pPr marL="114300" indent="0">
              <a:buNone/>
            </a:pPr>
            <a:r>
              <a:rPr lang="en-US" sz="2400" b="1" dirty="0">
                <a:latin typeface="Courier"/>
                <a:cs typeface="Courier"/>
              </a:rPr>
              <a:t>LOOP_OFF:</a:t>
            </a:r>
            <a:r>
              <a:rPr lang="en-US" sz="2400" dirty="0">
                <a:latin typeface="Courier"/>
                <a:cs typeface="Courier"/>
              </a:rPr>
              <a:t>	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NOP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168806" y="1843721"/>
            <a:ext cx="330591" cy="2954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168806" y="2702703"/>
            <a:ext cx="330591" cy="2954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168806" y="3573310"/>
            <a:ext cx="330591" cy="295421"/>
          </a:xfrm>
          <a:prstGeom prst="rightArrow">
            <a:avLst/>
          </a:prstGeom>
          <a:solidFill>
            <a:srgbClr val="FFB2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169439" y="4460006"/>
            <a:ext cx="330591" cy="295421"/>
          </a:xfrm>
          <a:prstGeom prst="rightArrow">
            <a:avLst/>
          </a:prstGeom>
          <a:solidFill>
            <a:srgbClr val="FFB2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168806" y="4885883"/>
            <a:ext cx="330591" cy="295421"/>
          </a:xfrm>
          <a:prstGeom prst="rightArrow">
            <a:avLst/>
          </a:prstGeom>
          <a:solidFill>
            <a:srgbClr val="FFB2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68806" y="5332546"/>
            <a:ext cx="330591" cy="295421"/>
          </a:xfrm>
          <a:prstGeom prst="rightArrow">
            <a:avLst/>
          </a:prstGeom>
          <a:solidFill>
            <a:srgbClr val="FFB2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169439" y="3573309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169439" y="4459140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169434" y="4888637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169439" y="5332545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68806" y="3572746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168806" y="4459388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168806" y="4891641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168806" y="5335299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168806" y="3572746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168806" y="4454653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168811" y="4885882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68806" y="6203738"/>
            <a:ext cx="330591" cy="2954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9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«Арифметическая прогрессия»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114300" indent="0" algn="ctr">
              <a:buNone/>
            </a:pPr>
            <a:r>
              <a:rPr lang="ru-RU" sz="3600" dirty="0" smtClean="0"/>
              <a:t>Реализовать цикл, в котором находится </a:t>
            </a:r>
            <a:r>
              <a:rPr lang="en-US" sz="3600" dirty="0" smtClean="0"/>
              <a:t>N</a:t>
            </a:r>
            <a:r>
              <a:rPr lang="ru-RU" sz="3600" dirty="0" smtClean="0"/>
              <a:t>-й элемент арифметической прогрессии.</a:t>
            </a:r>
          </a:p>
          <a:p>
            <a:pPr marL="114300" indent="0" algn="ctr">
              <a:buNone/>
            </a:pPr>
            <a:r>
              <a:rPr lang="en-US" sz="3600" b="1" dirty="0" smtClean="0"/>
              <a:t>a</a:t>
            </a:r>
            <a:r>
              <a:rPr lang="en-US" sz="3600" b="1" baseline="-25000" dirty="0" smtClean="0"/>
              <a:t>n+1</a:t>
            </a:r>
            <a:r>
              <a:rPr lang="en-US" sz="3600" b="1" dirty="0" smtClean="0"/>
              <a:t> </a:t>
            </a:r>
            <a:r>
              <a:rPr lang="en-US" sz="3600" b="1" dirty="0"/>
              <a:t>= </a:t>
            </a:r>
            <a:r>
              <a:rPr lang="en-US" sz="3600" b="1" dirty="0" smtClean="0"/>
              <a:t>a</a:t>
            </a:r>
            <a:r>
              <a:rPr lang="en-US" sz="3600" b="1" baseline="-25000" dirty="0" smtClean="0"/>
              <a:t>n</a:t>
            </a:r>
            <a:r>
              <a:rPr lang="en-US" sz="3600" b="1" dirty="0" smtClean="0"/>
              <a:t> </a:t>
            </a:r>
            <a:r>
              <a:rPr lang="en-US" sz="3600" b="1" dirty="0"/>
              <a:t>+ </a:t>
            </a:r>
            <a:r>
              <a:rPr lang="en-US" sz="3600" b="1" dirty="0" smtClean="0"/>
              <a:t>d</a:t>
            </a:r>
            <a:endParaRPr lang="ru-RU" sz="3600" b="1" dirty="0" smtClean="0"/>
          </a:p>
          <a:p>
            <a:pPr marL="114300" indent="0" algn="ctr">
              <a:buNone/>
            </a:pPr>
            <a:r>
              <a:rPr lang="en-US" sz="3600" dirty="0" smtClean="0"/>
              <a:t>a</a:t>
            </a:r>
            <a:r>
              <a:rPr lang="ru-RU" sz="3600" baseline="-25000" dirty="0" smtClean="0"/>
              <a:t>1</a:t>
            </a:r>
            <a:r>
              <a:rPr lang="en-US" sz="3600" dirty="0" smtClean="0"/>
              <a:t> – </a:t>
            </a:r>
            <a:r>
              <a:rPr lang="ru-RU" sz="3600" dirty="0" smtClean="0"/>
              <a:t>произвольная</a:t>
            </a:r>
          </a:p>
          <a:p>
            <a:pPr marL="114300" indent="0" algn="ctr">
              <a:buNone/>
            </a:pPr>
            <a:r>
              <a:rPr lang="en-US" sz="3600" dirty="0"/>
              <a:t>d</a:t>
            </a:r>
            <a:r>
              <a:rPr lang="en-US" sz="3600" dirty="0" smtClean="0"/>
              <a:t> – </a:t>
            </a:r>
            <a:r>
              <a:rPr lang="ru-RU" sz="3600" dirty="0" smtClean="0"/>
              <a:t>произвольная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2465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«</a:t>
            </a:r>
            <a:r>
              <a:rPr lang="en-US" dirty="0" smtClean="0"/>
              <a:t>N-</a:t>
            </a:r>
            <a:r>
              <a:rPr lang="ru-RU" dirty="0" smtClean="0"/>
              <a:t>е число Фибоначчи»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ru-RU" sz="3600" dirty="0" smtClean="0"/>
              <a:t>Реализовать цикл, который считает </a:t>
            </a:r>
            <a:r>
              <a:rPr lang="en-US" sz="3600" dirty="0" smtClean="0"/>
              <a:t>N</a:t>
            </a:r>
            <a:r>
              <a:rPr lang="ru-RU" sz="3600" dirty="0" smtClean="0"/>
              <a:t>-е число Фибоначчи</a:t>
            </a:r>
            <a:r>
              <a:rPr lang="ru-RU" sz="3600" dirty="0"/>
              <a:t> </a:t>
            </a:r>
            <a:r>
              <a:rPr lang="ru-RU" sz="3600" dirty="0" smtClean="0"/>
              <a:t>и после выполнения сохраняет его в одном из регистров.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9741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«</a:t>
            </a:r>
            <a:r>
              <a:rPr lang="ru-RU" dirty="0"/>
              <a:t>Большой цикл</a:t>
            </a:r>
            <a:r>
              <a:rPr lang="en-US" dirty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114300" indent="0" algn="ctr">
              <a:buNone/>
            </a:pP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Реализовать цикл с количеством итераций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&gt; 256. 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В теле цикла выполнять операцию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NOP.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10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114300" indent="0">
              <a:buNone/>
            </a:pPr>
            <a:r>
              <a:rPr lang="ru-RU" sz="3600" dirty="0"/>
              <a:t>Метка – словестное обозначение</a:t>
            </a:r>
            <a:r>
              <a:rPr lang="en-US" sz="3600" dirty="0"/>
              <a:t>, </a:t>
            </a:r>
            <a:r>
              <a:rPr lang="ru-RU" sz="3600" dirty="0"/>
              <a:t>адреса в памяти</a:t>
            </a:r>
            <a:r>
              <a:rPr lang="en-US" sz="3600" dirty="0"/>
              <a:t>, </a:t>
            </a:r>
            <a:r>
              <a:rPr lang="ru-RU" sz="3600" dirty="0"/>
              <a:t>используемое транслятором для его автоматического вычисления</a:t>
            </a:r>
            <a:r>
              <a:rPr lang="en-US" sz="3600" dirty="0"/>
              <a:t>.</a:t>
            </a:r>
            <a:endParaRPr lang="ru-RU" sz="3600" b="1" dirty="0"/>
          </a:p>
          <a:p>
            <a:pPr marL="114300" indent="0">
              <a:buNone/>
            </a:pPr>
            <a:endParaRPr lang="ru-RU" sz="3600" b="1" dirty="0"/>
          </a:p>
          <a:p>
            <a:pPr marL="114300" indent="0">
              <a:buNone/>
            </a:pPr>
            <a:r>
              <a:rPr lang="ru-RU" sz="3600" b="1"/>
              <a:t>МЕТКА</a:t>
            </a:r>
            <a:r>
              <a:rPr lang="en-US" sz="3600" b="1"/>
              <a:t>:</a:t>
            </a:r>
            <a:r>
              <a:rPr lang="en-US" sz="3600" b="1" dirty="0"/>
              <a:t>		</a:t>
            </a:r>
            <a:r>
              <a:rPr lang="ru-RU" sz="3600" b="1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470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RJMP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 относительно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Команда выполняет относительный переход по адресу в пределах 4 Кбайт от текущего состояния счетчика команд.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RJMP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76450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27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-2K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2K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76969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27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JMP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 косвенно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387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Выполняется переход по адресу внутри всего объема </a:t>
            </a:r>
            <a:r>
              <a:rPr lang="en-US" sz="2400" dirty="0"/>
              <a:t>4 </a:t>
            </a:r>
            <a:r>
              <a:rPr lang="ru-RU" sz="2400" dirty="0" err="1"/>
              <a:t>Мбайта</a:t>
            </a:r>
            <a:r>
              <a:rPr lang="ru-RU" sz="2400" dirty="0"/>
              <a:t> памяти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JMP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4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68275"/>
              </p:ext>
            </p:extLst>
          </p:nvPr>
        </p:nvGraphicFramePr>
        <p:xfrm>
          <a:off x="542957" y="2323353"/>
          <a:ext cx="7433012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</a:t>
                      </a:r>
                      <a:r>
                        <a:rPr lang="ru-RU" sz="2400" b="0" kern="1200" dirty="0"/>
                        <a:t>0</a:t>
                      </a:r>
                      <a:r>
                        <a:rPr lang="en-US" sz="2400" b="0" kern="1200" dirty="0"/>
                        <a:t>0</a:t>
                      </a:r>
                      <a:r>
                        <a:rPr lang="ru-RU" sz="2400" b="0" kern="1200" dirty="0"/>
                        <a:t>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010</a:t>
                      </a:r>
                      <a:r>
                        <a:rPr lang="en-US" sz="2400" b="0" kern="1200" dirty="0"/>
                        <a:t>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200" dirty="0"/>
                        <a:t>110</a:t>
                      </a:r>
                      <a:r>
                        <a:rPr lang="en-US" sz="2400" b="0" kern="1200" dirty="0"/>
                        <a:t>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900712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= </a:t>
            </a:r>
            <a:r>
              <a:rPr lang="en-US" sz="2400" dirty="0"/>
              <a:t>k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3348571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ru-RU" sz="2400" dirty="0"/>
              <a:t>0 ≤ </a:t>
            </a:r>
            <a:r>
              <a:rPr lang="en-US" sz="2400" dirty="0" err="1"/>
              <a:t>k</a:t>
            </a:r>
            <a:r>
              <a:rPr lang="ru-RU" sz="2400" dirty="0"/>
              <a:t> ≤ 4</a:t>
            </a:r>
            <a:r>
              <a:rPr lang="en-US" sz="2400" dirty="0"/>
              <a:t>M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840"/>
              </p:ext>
            </p:extLst>
          </p:nvPr>
        </p:nvGraphicFramePr>
        <p:xfrm>
          <a:off x="542953" y="4371558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900712"/>
            <a:ext cx="140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en-US" sz="2400" dirty="0"/>
              <a:t>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417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безусловных переходов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NOP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			NOP</a:t>
            </a:r>
          </a:p>
          <a:p>
            <a:pPr marL="11430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b="1" dirty="0">
                <a:latin typeface="Courier"/>
                <a:cs typeface="Courier"/>
              </a:rPr>
              <a:t>LOOP:</a:t>
            </a:r>
            <a:r>
              <a:rPr lang="en-US" sz="2400" dirty="0">
                <a:latin typeface="Courier"/>
                <a:cs typeface="Courier"/>
              </a:rPr>
              <a:t>		NOP</a:t>
            </a: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NOP</a:t>
            </a: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NOP</a:t>
            </a:r>
          </a:p>
          <a:p>
            <a:pPr marL="114300" indent="0">
              <a:buNone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b="1" dirty="0">
                <a:latin typeface="Courier"/>
                <a:cs typeface="Courier"/>
              </a:rPr>
              <a:t>RJMP	LOOP</a:t>
            </a:r>
          </a:p>
          <a:p>
            <a:pPr marL="114300" indent="0">
              <a:buNone/>
            </a:pPr>
            <a:endParaRPr lang="en-US" sz="2400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			NOP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			NOP</a:t>
            </a:r>
            <a:endParaRPr lang="ru-RU" sz="24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834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SREG –</a:t>
            </a:r>
            <a:r>
              <a:rPr lang="ru-RU" dirty="0"/>
              <a:t> Регистр статуса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b="1" dirty="0"/>
              <a:t>C (Carry Flag) </a:t>
            </a:r>
            <a:r>
              <a:rPr lang="en-US" sz="2500" dirty="0"/>
              <a:t>– </a:t>
            </a:r>
            <a:r>
              <a:rPr lang="ru-RU" sz="2500" dirty="0"/>
              <a:t>Флаг переноса</a:t>
            </a:r>
            <a:r>
              <a:rPr lang="en-US" sz="2500" dirty="0"/>
              <a:t>;</a:t>
            </a:r>
          </a:p>
          <a:p>
            <a:r>
              <a:rPr lang="en-US" sz="2500" b="1" dirty="0"/>
              <a:t>Z (Zero Flag) </a:t>
            </a:r>
            <a:r>
              <a:rPr lang="en-US" sz="2500" dirty="0"/>
              <a:t>– </a:t>
            </a:r>
            <a:r>
              <a:rPr lang="ru-RU" sz="2500" dirty="0"/>
              <a:t>Флаг нулевого значения</a:t>
            </a:r>
            <a:r>
              <a:rPr lang="en-US" sz="2500" dirty="0"/>
              <a:t>;</a:t>
            </a:r>
          </a:p>
          <a:p>
            <a:r>
              <a:rPr lang="en-US" sz="2500" b="1" dirty="0"/>
              <a:t>N (Negative Flag</a:t>
            </a:r>
            <a:r>
              <a:rPr lang="ru-RU" sz="2500" b="1" dirty="0"/>
              <a:t>)</a:t>
            </a:r>
            <a:r>
              <a:rPr lang="en-US" sz="2500" b="1" dirty="0"/>
              <a:t> </a:t>
            </a:r>
            <a:r>
              <a:rPr lang="en-US" sz="2500" dirty="0"/>
              <a:t>– </a:t>
            </a:r>
            <a:r>
              <a:rPr lang="ru-RU" sz="2500" dirty="0"/>
              <a:t>Флаг отрицательного значения</a:t>
            </a:r>
            <a:r>
              <a:rPr lang="en-US" sz="2500" dirty="0"/>
              <a:t>;</a:t>
            </a:r>
          </a:p>
          <a:p>
            <a:r>
              <a:rPr lang="en-US" sz="2500" b="1" dirty="0"/>
              <a:t>V (Two’s complement overflow indicator) </a:t>
            </a:r>
            <a:r>
              <a:rPr lang="en-US" sz="2500" dirty="0"/>
              <a:t>– </a:t>
            </a:r>
            <a:r>
              <a:rPr lang="ru-RU" sz="2500" dirty="0"/>
              <a:t>Флаг-указатель переполнения дополнения до двух</a:t>
            </a:r>
            <a:r>
              <a:rPr lang="en-US" sz="2500" dirty="0"/>
              <a:t>;</a:t>
            </a:r>
          </a:p>
          <a:p>
            <a:r>
              <a:rPr lang="en-US" sz="2500" b="1" dirty="0"/>
              <a:t>S (Signed Test) </a:t>
            </a:r>
            <a:r>
              <a:rPr lang="en-US" sz="2500" dirty="0"/>
              <a:t>– </a:t>
            </a:r>
            <a:r>
              <a:rPr lang="ru-RU" sz="2500" dirty="0"/>
              <a:t>Флаг для проверок со знаком</a:t>
            </a:r>
            <a:r>
              <a:rPr lang="en-US" sz="2500" dirty="0"/>
              <a:t>;</a:t>
            </a:r>
          </a:p>
          <a:p>
            <a:r>
              <a:rPr lang="en-US" sz="2500" b="1" dirty="0"/>
              <a:t>H (Half Carry Flag) </a:t>
            </a:r>
            <a:r>
              <a:rPr lang="en-US" sz="2500" dirty="0"/>
              <a:t>– </a:t>
            </a:r>
            <a:r>
              <a:rPr lang="ru-RU" sz="2500" dirty="0"/>
              <a:t>Флаг полупереноса</a:t>
            </a:r>
            <a:r>
              <a:rPr lang="en-US" sz="2500" dirty="0"/>
              <a:t>;</a:t>
            </a:r>
          </a:p>
          <a:p>
            <a:r>
              <a:rPr lang="en-US" sz="2500" b="1" dirty="0"/>
              <a:t>T (Transfer bit) </a:t>
            </a:r>
            <a:r>
              <a:rPr lang="en-US" sz="2500" dirty="0"/>
              <a:t>– </a:t>
            </a:r>
            <a:r>
              <a:rPr lang="ru-RU" sz="2500" dirty="0"/>
              <a:t>Флаг пересылки</a:t>
            </a:r>
            <a:r>
              <a:rPr lang="en-US" sz="2500" dirty="0"/>
              <a:t>;</a:t>
            </a:r>
          </a:p>
          <a:p>
            <a:r>
              <a:rPr lang="en-US" sz="2500" b="1" dirty="0"/>
              <a:t>I (Interrupt Enable Flag) </a:t>
            </a:r>
            <a:r>
              <a:rPr lang="en-US" sz="2500" dirty="0"/>
              <a:t>– </a:t>
            </a:r>
            <a:r>
              <a:rPr lang="ru-RU" sz="2500" dirty="0"/>
              <a:t>Флаг разрешения</a:t>
            </a:r>
            <a:r>
              <a:rPr lang="en-US" sz="2500" dirty="0"/>
              <a:t> </a:t>
            </a:r>
            <a:r>
              <a:rPr lang="ru-RU" sz="2500" dirty="0"/>
              <a:t>глобального прерывания</a:t>
            </a:r>
            <a:r>
              <a:rPr lang="en-US" sz="2500" dirty="0"/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646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переходы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ru-RU" sz="1600" dirty="0"/>
              <a:t>BRBC #   	переход если #=0</a:t>
            </a:r>
          </a:p>
          <a:p>
            <a:r>
              <a:rPr lang="ru-RU" sz="1600" dirty="0"/>
              <a:t>BRBS #  	переход если #=1</a:t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BRCS 		переход если С=1 </a:t>
            </a:r>
          </a:p>
          <a:p>
            <a:r>
              <a:rPr lang="ru-RU" sz="1600" dirty="0"/>
              <a:t>BRCC		переход если С=0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BREQ 		переход если </a:t>
            </a:r>
            <a:r>
              <a:rPr lang="ru-RU" sz="1600" dirty="0" err="1"/>
              <a:t>Z</a:t>
            </a:r>
            <a:r>
              <a:rPr lang="ru-RU" sz="1600" dirty="0"/>
              <a:t>=1</a:t>
            </a:r>
          </a:p>
          <a:p>
            <a:r>
              <a:rPr lang="ru-RU" sz="1600" dirty="0"/>
              <a:t>BRNE 		переход если </a:t>
            </a:r>
            <a:r>
              <a:rPr lang="ru-RU" sz="1600" dirty="0" err="1"/>
              <a:t>Z</a:t>
            </a:r>
            <a:r>
              <a:rPr lang="ru-RU" sz="1600" dirty="0"/>
              <a:t>=0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BRSH		переход если С=0</a:t>
            </a:r>
          </a:p>
          <a:p>
            <a:r>
              <a:rPr lang="ru-RU" sz="1600" dirty="0"/>
              <a:t>BRLO		переход если С=1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BRMI		переход если </a:t>
            </a:r>
            <a:r>
              <a:rPr lang="ru-RU" sz="1600" dirty="0" err="1"/>
              <a:t>N</a:t>
            </a:r>
            <a:r>
              <a:rPr lang="ru-RU" sz="1600" dirty="0"/>
              <a:t>=1</a:t>
            </a:r>
          </a:p>
          <a:p>
            <a:r>
              <a:rPr lang="ru-RU" sz="1600" dirty="0"/>
              <a:t>BRPL 		переход если </a:t>
            </a:r>
            <a:r>
              <a:rPr lang="ru-RU" sz="1600" dirty="0" err="1"/>
              <a:t>N</a:t>
            </a:r>
            <a:r>
              <a:rPr lang="ru-RU" sz="1600" dirty="0"/>
              <a:t>=0</a:t>
            </a:r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BRGE 		переход если </a:t>
            </a:r>
            <a:r>
              <a:rPr lang="ru-RU" sz="1600" dirty="0" err="1"/>
              <a:t>S</a:t>
            </a:r>
            <a:r>
              <a:rPr lang="ru-RU" sz="1600" dirty="0"/>
              <a:t>=0</a:t>
            </a:r>
          </a:p>
          <a:p>
            <a:r>
              <a:rPr lang="ru-RU" sz="1600" dirty="0"/>
              <a:t>BRLT 		переход если </a:t>
            </a:r>
            <a:r>
              <a:rPr lang="ru-RU" sz="1600" dirty="0" err="1"/>
              <a:t>S</a:t>
            </a:r>
            <a:r>
              <a:rPr lang="ru-RU" sz="1600" dirty="0"/>
              <a:t>=1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BRHC 		переход если </a:t>
            </a:r>
            <a:r>
              <a:rPr lang="ru-RU" sz="1600" dirty="0" err="1"/>
              <a:t>H</a:t>
            </a:r>
            <a:r>
              <a:rPr lang="ru-RU" sz="1600" dirty="0"/>
              <a:t>=0</a:t>
            </a:r>
          </a:p>
          <a:p>
            <a:r>
              <a:rPr lang="ru-RU" sz="1600" dirty="0"/>
              <a:t>BRHS 		переход если </a:t>
            </a:r>
            <a:r>
              <a:rPr lang="ru-RU" sz="1600" dirty="0" err="1"/>
              <a:t>H</a:t>
            </a:r>
            <a:r>
              <a:rPr lang="ru-RU" sz="1600" dirty="0"/>
              <a:t>=1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BRTC 		переход если </a:t>
            </a:r>
            <a:r>
              <a:rPr lang="ru-RU" sz="1600" dirty="0" err="1"/>
              <a:t>T</a:t>
            </a:r>
            <a:r>
              <a:rPr lang="ru-RU" sz="1600" dirty="0"/>
              <a:t>=0</a:t>
            </a:r>
          </a:p>
          <a:p>
            <a:r>
              <a:rPr lang="ru-RU" sz="1600" dirty="0"/>
              <a:t>BRTS 		переход если </a:t>
            </a:r>
            <a:r>
              <a:rPr lang="ru-RU" sz="1600" dirty="0" err="1"/>
              <a:t>T</a:t>
            </a:r>
            <a:r>
              <a:rPr lang="ru-RU" sz="1600" dirty="0"/>
              <a:t>=1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BRVS 		переход если </a:t>
            </a:r>
            <a:r>
              <a:rPr lang="ru-RU" sz="1600" dirty="0" err="1"/>
              <a:t>V</a:t>
            </a:r>
            <a:r>
              <a:rPr lang="ru-RU" sz="1600" dirty="0"/>
              <a:t>=1</a:t>
            </a:r>
          </a:p>
          <a:p>
            <a:r>
              <a:rPr lang="ru-RU" sz="1600" dirty="0"/>
              <a:t>BRVC 		переход если </a:t>
            </a:r>
            <a:r>
              <a:rPr lang="ru-RU" sz="1600" dirty="0" err="1"/>
              <a:t>V</a:t>
            </a:r>
            <a:r>
              <a:rPr lang="ru-RU" sz="1600" dirty="0"/>
              <a:t>=0</a:t>
            </a:r>
          </a:p>
          <a:p>
            <a:pPr marL="114300" indent="0">
              <a:buNone/>
            </a:pPr>
            <a:endParaRPr lang="ru-RU" sz="1600" dirty="0"/>
          </a:p>
          <a:p>
            <a:r>
              <a:rPr lang="ru-RU" sz="1600" dirty="0"/>
              <a:t>BRID 		переход если </a:t>
            </a:r>
            <a:r>
              <a:rPr lang="ru-RU" sz="1600" dirty="0" err="1"/>
              <a:t>I</a:t>
            </a:r>
            <a:r>
              <a:rPr lang="ru-RU" sz="1600" dirty="0"/>
              <a:t>=0</a:t>
            </a:r>
          </a:p>
          <a:p>
            <a:r>
              <a:rPr lang="ru-RU" sz="1600" dirty="0"/>
              <a:t>BRIE 		переход если </a:t>
            </a:r>
            <a:r>
              <a:rPr lang="ru-RU" sz="1600" dirty="0" err="1"/>
              <a:t>I</a:t>
            </a:r>
            <a:r>
              <a:rPr lang="ru-RU" sz="16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50092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BRCC</a:t>
            </a:r>
            <a:r>
              <a:rPr lang="ru-RU" dirty="0"/>
              <a:t> </a:t>
            </a:r>
            <a:r>
              <a:rPr lang="en-US" sz="4800" dirty="0"/>
              <a:t>– </a:t>
            </a:r>
            <a:r>
              <a:rPr lang="ru-RU" sz="4800" dirty="0"/>
              <a:t>Перейти</a:t>
            </a:r>
            <a:r>
              <a:rPr lang="en-US" sz="4800" dirty="0"/>
              <a:t> </a:t>
            </a:r>
            <a:r>
              <a:rPr lang="ru-RU" sz="4800" dirty="0"/>
              <a:t>если флаг </a:t>
            </a:r>
            <a:r>
              <a:rPr lang="en-US" sz="4800" dirty="0"/>
              <a:t>C </a:t>
            </a:r>
            <a:r>
              <a:rPr lang="ru-RU" sz="4800" dirty="0"/>
              <a:t>очищен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42004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Определение</a:t>
            </a:r>
            <a:r>
              <a:rPr lang="en-US" sz="2400" b="1" dirty="0"/>
              <a:t>: </a:t>
            </a:r>
            <a:r>
              <a:rPr lang="ru-RU" sz="2400" dirty="0"/>
              <a:t>Условный относительный переход. Тестируется бит флага переноса (С) регистра статуса и, если бит очищен, выполняется переход относительно состояния счетчика программ.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79389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Синтаксис</a:t>
            </a:r>
            <a:r>
              <a:rPr lang="en-US" sz="2400" b="1" dirty="0"/>
              <a:t>: </a:t>
            </a:r>
            <a:r>
              <a:rPr lang="en-US" sz="2400" dirty="0"/>
              <a:t>BRCC k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80147" y="167938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Размер</a:t>
            </a:r>
            <a:r>
              <a:rPr lang="en-US" sz="2400" b="1" dirty="0"/>
              <a:t>: </a:t>
            </a:r>
            <a:r>
              <a:rPr lang="ru-RU" sz="2400" dirty="0"/>
              <a:t>2 байта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24365"/>
              </p:ext>
            </p:extLst>
          </p:nvPr>
        </p:nvGraphicFramePr>
        <p:xfrm>
          <a:off x="542957" y="2323353"/>
          <a:ext cx="7433012" cy="45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5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1111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0</a:t>
                      </a:r>
                      <a:r>
                        <a:rPr lang="ru-RU" sz="2400" b="0" kern="1200" dirty="0"/>
                        <a:t>1</a:t>
                      </a:r>
                      <a:r>
                        <a:rPr lang="en-US" sz="2400" b="0" kern="1200" dirty="0" err="1"/>
                        <a:t>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/>
                        <a:t>kkkk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k000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455516"/>
            <a:ext cx="431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Счетчик</a:t>
            </a:r>
            <a:r>
              <a:rPr lang="en-US" sz="2400" b="1" dirty="0"/>
              <a:t>: </a:t>
            </a:r>
            <a:r>
              <a:rPr lang="ru-RU" sz="2400" dirty="0"/>
              <a:t>PC += </a:t>
            </a:r>
            <a:r>
              <a:rPr lang="en-US" sz="2400" dirty="0"/>
              <a:t>1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ru-RU" sz="2400" dirty="0"/>
              <a:t>PC </a:t>
            </a:r>
            <a:r>
              <a:rPr lang="en-US" sz="2400" dirty="0"/>
              <a:t>+</a:t>
            </a:r>
            <a:r>
              <a:rPr lang="ru-RU" sz="2400" dirty="0"/>
              <a:t>= </a:t>
            </a:r>
            <a:r>
              <a:rPr lang="en-US" sz="2400" dirty="0"/>
              <a:t>k + 1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2903375"/>
            <a:ext cx="761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Операнды</a:t>
            </a:r>
            <a:r>
              <a:rPr lang="en-US" sz="2400" b="1" dirty="0"/>
              <a:t>: </a:t>
            </a:r>
            <a:r>
              <a:rPr lang="en-US" sz="2400" dirty="0"/>
              <a:t>-64</a:t>
            </a:r>
            <a:r>
              <a:rPr lang="ru-RU" sz="2400" dirty="0"/>
              <a:t> ≤ </a:t>
            </a:r>
            <a:r>
              <a:rPr lang="en-US" sz="2400" dirty="0" err="1"/>
              <a:t>k</a:t>
            </a:r>
            <a:r>
              <a:rPr lang="ru-RU" sz="2400" dirty="0"/>
              <a:t> ≤ </a:t>
            </a:r>
            <a:r>
              <a:rPr lang="en-US" sz="2400" dirty="0"/>
              <a:t>+63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008898"/>
              </p:ext>
            </p:extLst>
          </p:nvPr>
        </p:nvGraphicFramePr>
        <p:xfrm>
          <a:off x="542953" y="3926362"/>
          <a:ext cx="7433016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I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T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H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V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Z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C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/>
                        <a:t>–</a:t>
                      </a:r>
                      <a:endParaRPr lang="ru-RU" sz="24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/>
                        <a:t>–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80147" y="3455516"/>
            <a:ext cx="218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Циклы</a:t>
            </a:r>
            <a:r>
              <a:rPr lang="en-US" sz="2400" b="1" dirty="0"/>
              <a:t>: </a:t>
            </a:r>
            <a:r>
              <a:rPr lang="ru-RU" sz="2400" dirty="0"/>
              <a:t>1 или 2</a:t>
            </a:r>
          </a:p>
        </p:txBody>
      </p:sp>
    </p:spTree>
    <p:extLst>
      <p:ext uri="{BB962C8B-B14F-4D97-AF65-F5344CB8AC3E}">
        <p14:creationId xmlns:p14="http://schemas.microsoft.com/office/powerpoint/2010/main" val="49965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со счетчиком используя условный переход </a:t>
            </a:r>
            <a:r>
              <a:rPr lang="en-US" dirty="0"/>
              <a:t>BRCC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1040"/>
            <a:ext cx="7620000" cy="4800600"/>
          </a:xfrm>
        </p:spPr>
        <p:txBody>
          <a:bodyPr anchor="ctr">
            <a:noAutofit/>
          </a:bodyPr>
          <a:lstStyle/>
          <a:p>
            <a:pPr marL="114300" indent="0">
              <a:buNone/>
            </a:pPr>
            <a:r>
              <a:rPr lang="de-DE" sz="2400" dirty="0">
                <a:latin typeface="Courier"/>
                <a:cs typeface="Courier"/>
              </a:rPr>
              <a:t>			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NOP</a:t>
            </a:r>
          </a:p>
          <a:p>
            <a:pPr marL="114300" indent="0">
              <a:buNone/>
            </a:pPr>
            <a:endParaRPr lang="de-DE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de-DE" sz="2400" dirty="0">
                <a:latin typeface="Courier"/>
                <a:cs typeface="Courier"/>
              </a:rPr>
              <a:t>LOOP_ST:		</a:t>
            </a:r>
            <a:r>
              <a:rPr lang="de-DE" sz="2400" b="1" dirty="0">
                <a:latin typeface="Courier"/>
                <a:cs typeface="Courier"/>
              </a:rPr>
              <a:t>LDI	R16, </a:t>
            </a:r>
            <a:r>
              <a:rPr lang="en-US" sz="2400" b="1" dirty="0">
                <a:latin typeface="Courier"/>
                <a:cs typeface="Courier"/>
              </a:rPr>
              <a:t>3</a:t>
            </a:r>
            <a:endParaRPr lang="de-DE" sz="2400" b="1" dirty="0">
              <a:latin typeface="Courier"/>
              <a:cs typeface="Courier"/>
            </a:endParaRPr>
          </a:p>
          <a:p>
            <a:pPr marL="114300" indent="0">
              <a:buNone/>
            </a:pPr>
            <a:endParaRPr lang="de-DE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de-DE" sz="2400" b="1" dirty="0">
                <a:latin typeface="Courier"/>
                <a:cs typeface="Courier"/>
              </a:rPr>
              <a:t>LOOP:</a:t>
            </a:r>
            <a:r>
              <a:rPr lang="de-DE" sz="2400" dirty="0">
                <a:latin typeface="Courier"/>
                <a:cs typeface="Courier"/>
              </a:rPr>
              <a:t>		</a:t>
            </a:r>
            <a:r>
              <a:rPr lang="de-DE" sz="2400" b="1" dirty="0">
                <a:latin typeface="Courier"/>
                <a:cs typeface="Courier"/>
              </a:rPr>
              <a:t>NOP</a:t>
            </a:r>
          </a:p>
          <a:p>
            <a:pPr marL="114300" indent="0">
              <a:buNone/>
            </a:pPr>
            <a:endParaRPr lang="de-DE" sz="2400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de-DE" sz="2400" dirty="0">
                <a:latin typeface="Courier"/>
                <a:cs typeface="Courier"/>
              </a:rPr>
              <a:t>			</a:t>
            </a:r>
            <a:r>
              <a:rPr lang="de-DE" sz="2400" b="1" dirty="0">
                <a:latin typeface="Courier"/>
                <a:cs typeface="Courier"/>
              </a:rPr>
              <a:t>SUBI	R16, </a:t>
            </a:r>
            <a:r>
              <a:rPr lang="ru-RU" sz="2400" b="1" dirty="0">
                <a:latin typeface="Courier"/>
                <a:cs typeface="Courier"/>
              </a:rPr>
              <a:t>1</a:t>
            </a:r>
            <a:endParaRPr lang="de-DE" sz="2400" b="1" dirty="0">
              <a:latin typeface="Courier"/>
              <a:cs typeface="Courier"/>
            </a:endParaRPr>
          </a:p>
          <a:p>
            <a:pPr marL="114300" indent="0">
              <a:buNone/>
            </a:pPr>
            <a:r>
              <a:rPr lang="de-DE" sz="2400" dirty="0">
                <a:latin typeface="Courier"/>
                <a:cs typeface="Courier"/>
              </a:rPr>
              <a:t>LOOP_EN:		</a:t>
            </a:r>
            <a:r>
              <a:rPr lang="de-DE" sz="2400" b="1" dirty="0">
                <a:latin typeface="Courier"/>
                <a:cs typeface="Courier"/>
              </a:rPr>
              <a:t>BRCC	LOOP</a:t>
            </a:r>
          </a:p>
          <a:p>
            <a:pPr marL="114300" indent="0">
              <a:buNone/>
            </a:pPr>
            <a:r>
              <a:rPr lang="de-DE" sz="2400" dirty="0">
                <a:latin typeface="Courier"/>
                <a:cs typeface="Courier"/>
              </a:rPr>
              <a:t>						</a:t>
            </a:r>
          </a:p>
          <a:p>
            <a:pPr marL="114300" indent="0">
              <a:buNone/>
            </a:pPr>
            <a:r>
              <a:rPr lang="de-DE" sz="2400" dirty="0">
                <a:latin typeface="Courier"/>
                <a:cs typeface="Courier"/>
              </a:rPr>
              <a:t>			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NOP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168806" y="2009979"/>
            <a:ext cx="330591" cy="2954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168803" y="2882814"/>
            <a:ext cx="330591" cy="2954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>
            <a:off x="168801" y="3741801"/>
            <a:ext cx="330591" cy="295421"/>
          </a:xfrm>
          <a:prstGeom prst="rightArrow">
            <a:avLst/>
          </a:prstGeom>
          <a:solidFill>
            <a:srgbClr val="FFC8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Стрелка вправо 35"/>
          <p:cNvSpPr/>
          <p:nvPr/>
        </p:nvSpPr>
        <p:spPr>
          <a:xfrm>
            <a:off x="168801" y="4642346"/>
            <a:ext cx="330591" cy="295421"/>
          </a:xfrm>
          <a:prstGeom prst="rightArrow">
            <a:avLst/>
          </a:prstGeom>
          <a:solidFill>
            <a:srgbClr val="FFC8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168801" y="5071847"/>
            <a:ext cx="330591" cy="295421"/>
          </a:xfrm>
          <a:prstGeom prst="rightArrow">
            <a:avLst/>
          </a:prstGeom>
          <a:solidFill>
            <a:srgbClr val="FFC8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168801" y="3741794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168801" y="4634031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Стрелка вправо 41"/>
          <p:cNvSpPr/>
          <p:nvPr/>
        </p:nvSpPr>
        <p:spPr>
          <a:xfrm>
            <a:off x="169429" y="5069591"/>
            <a:ext cx="330591" cy="295421"/>
          </a:xfrm>
          <a:prstGeom prst="rightArrow">
            <a:avLst/>
          </a:prstGeom>
          <a:solidFill>
            <a:srgbClr val="FF8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168800" y="3742002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168801" y="4642345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Стрелка вправо 44"/>
          <p:cNvSpPr/>
          <p:nvPr/>
        </p:nvSpPr>
        <p:spPr>
          <a:xfrm>
            <a:off x="168800" y="5064051"/>
            <a:ext cx="330591" cy="295421"/>
          </a:xfrm>
          <a:prstGeom prst="rightArrow">
            <a:avLst/>
          </a:prstGeom>
          <a:solidFill>
            <a:srgbClr val="FF6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Стрелка вправо 45"/>
          <p:cNvSpPr/>
          <p:nvPr/>
        </p:nvSpPr>
        <p:spPr>
          <a:xfrm>
            <a:off x="168800" y="3733480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Стрелка вправо 46"/>
          <p:cNvSpPr/>
          <p:nvPr/>
        </p:nvSpPr>
        <p:spPr>
          <a:xfrm>
            <a:off x="168800" y="4630877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Стрелка вправо 47"/>
          <p:cNvSpPr/>
          <p:nvPr/>
        </p:nvSpPr>
        <p:spPr>
          <a:xfrm>
            <a:off x="168798" y="5063667"/>
            <a:ext cx="330591" cy="295421"/>
          </a:xfrm>
          <a:prstGeom prst="rightArrow">
            <a:avLst/>
          </a:prstGeom>
          <a:solidFill>
            <a:srgbClr val="FF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Стрелка вправо 48"/>
          <p:cNvSpPr/>
          <p:nvPr/>
        </p:nvSpPr>
        <p:spPr>
          <a:xfrm>
            <a:off x="168798" y="5964212"/>
            <a:ext cx="330591" cy="2954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2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2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2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2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Соседство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Соседство.thmx</Template>
  <TotalTime>10977</TotalTime>
  <Words>1005</Words>
  <Application>Microsoft Office PowerPoint</Application>
  <PresentationFormat>Экран (4:3)</PresentationFormat>
  <Paragraphs>301</Paragraphs>
  <Slides>18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Courier</vt:lpstr>
      <vt:lpstr>Соседство</vt:lpstr>
      <vt:lpstr>Ассемблер Atmel AVR</vt:lpstr>
      <vt:lpstr>Метка</vt:lpstr>
      <vt:lpstr>RJMP – Перейти относительно</vt:lpstr>
      <vt:lpstr>JMP – Перейти косвенно</vt:lpstr>
      <vt:lpstr>Использование безусловных переходов</vt:lpstr>
      <vt:lpstr>SREG – Регистр статуса</vt:lpstr>
      <vt:lpstr>Условные переходы</vt:lpstr>
      <vt:lpstr>BRCC – Перейти если флаг C очищен</vt:lpstr>
      <vt:lpstr>Цикл со счетчиком используя условный переход BRCC</vt:lpstr>
      <vt:lpstr>BRCS – Перейти если флаг C установлен</vt:lpstr>
      <vt:lpstr>Цикл со счетчиком используя условный переход BRCS</vt:lpstr>
      <vt:lpstr>BRNE – Перейти если флаг Z очищен</vt:lpstr>
      <vt:lpstr>Цикл со счетчиком используя условный переход BRNE</vt:lpstr>
      <vt:lpstr>BREQ – Перейти если флаг Z установлен</vt:lpstr>
      <vt:lpstr>Цикл со счетчиком используя условный переход BREQ</vt:lpstr>
      <vt:lpstr>Задача «Арифметическая прогрессия»</vt:lpstr>
      <vt:lpstr>Задача «N-е число Фибоначчи»</vt:lpstr>
      <vt:lpstr>Задача «Большой цикл»</vt:lpstr>
    </vt:vector>
  </TitlesOfParts>
  <Company>Shtopor@shtopor.org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Ассемблер Atmel AVR</dc:title>
  <dc:creator>Максим Шепелев</dc:creator>
  <cp:lastModifiedBy>влад никитин</cp:lastModifiedBy>
  <cp:revision>98</cp:revision>
  <dcterms:created xsi:type="dcterms:W3CDTF">2015-02-02T14:13:49Z</dcterms:created>
  <dcterms:modified xsi:type="dcterms:W3CDTF">2018-11-10T10:27:31Z</dcterms:modified>
</cp:coreProperties>
</file>