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8"/>
  </p:notesMasterIdLst>
  <p:sldIdLst>
    <p:sldId id="266" r:id="rId5"/>
    <p:sldId id="536" r:id="rId6"/>
    <p:sldId id="259" r:id="rId7"/>
    <p:sldId id="539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1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4A0CB9-10E2-4272-B4AA-8AD2B9D93A9F}" v="358" dt="2018-09-27T09:31:30.957"/>
    <p1510:client id="{D82F15DB-AA81-4550-A404-CED983BAC300}" v="729" dt="2018-09-27T09:43:23.149"/>
    <p1510:client id="{B07599B0-0521-47D8-861D-B65C3C9072F4}" v="308" dt="2018-09-27T09:33:25.533"/>
    <p1510:client id="{CE683CB5-129C-4A32-88F1-944D0C8CFF7C}" v="212" dt="2018-09-27T10:32:35.530"/>
    <p1510:client id="{C11F8804-E585-4FDA-BF84-C82F483BDD8E}" v="31" dt="2018-09-27T09:37:42.511"/>
    <p1510:client id="{9FD875EC-563B-48CF-AF3E-868D242AE3D4}" v="606" dt="2018-09-27T09:38:00.767"/>
    <p1510:client id="{F8CA334B-7F79-46C6-B8E6-D11B399CF472}" v="161" dt="2018-09-27T09:44:25.280"/>
    <p1510:client id="{21C2B5A6-2729-443E-BB8A-44286A8C748D}" v="124" dt="2018-09-27T10:11:29.093"/>
    <p1510:client id="{FE9216E8-F91F-43A9-B051-40325CF52AAA}" v="74" dt="2018-09-27T09:50:11.225"/>
    <p1510:client id="{E85626D4-72F0-4C10-8A50-8D5B1B40B1A7}" v="11" dt="2018-09-27T10:14:11.776"/>
    <p1510:client id="{46089794-5463-442E-81E1-14A890ADCE27}" v="10" dt="2018-09-27T10:16:14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en, Martti" userId="S::martti.kosonen@teliacompany.com::6dd421b8-2ba4-4134-9b83-0511752097c2" providerId="AD" clId="Web-{D82F15DB-AA81-4550-A404-CED983BAC300}"/>
    <pc:docChg chg="modSld">
      <pc:chgData name="Kosonen, Martti" userId="S::martti.kosonen@teliacompany.com::6dd421b8-2ba4-4134-9b83-0511752097c2" providerId="AD" clId="Web-{D82F15DB-AA81-4550-A404-CED983BAC300}" dt="2018-09-27T09:43:23.149" v="721"/>
      <pc:docMkLst>
        <pc:docMk/>
      </pc:docMkLst>
      <pc:sldChg chg="modSp">
        <pc:chgData name="Kosonen, Martti" userId="S::martti.kosonen@teliacompany.com::6dd421b8-2ba4-4134-9b83-0511752097c2" providerId="AD" clId="Web-{D82F15DB-AA81-4550-A404-CED983BAC300}" dt="2018-09-27T09:43:23.149" v="721"/>
        <pc:sldMkLst>
          <pc:docMk/>
          <pc:sldMk cId="717477437" sldId="541"/>
        </pc:sldMkLst>
        <pc:graphicFrameChg chg="mod modGraphic">
          <ac:chgData name="Kosonen, Martti" userId="S::martti.kosonen@teliacompany.com::6dd421b8-2ba4-4134-9b83-0511752097c2" providerId="AD" clId="Web-{D82F15DB-AA81-4550-A404-CED983BAC300}" dt="2018-09-27T09:43:23.149" v="721"/>
          <ac:graphicFrameMkLst>
            <pc:docMk/>
            <pc:sldMk cId="717477437" sldId="541"/>
            <ac:graphicFrameMk id="14" creationId="{86E2E73C-0FC0-9B45-990D-61AED2529800}"/>
          </ac:graphicFrameMkLst>
        </pc:graphicFrameChg>
      </pc:sldChg>
      <pc:sldChg chg="modSp">
        <pc:chgData name="Kosonen, Martti" userId="S::martti.kosonen@teliacompany.com::6dd421b8-2ba4-4134-9b83-0511752097c2" providerId="AD" clId="Web-{D82F15DB-AA81-4550-A404-CED983BAC300}" dt="2018-09-27T09:43:00.915" v="719"/>
        <pc:sldMkLst>
          <pc:docMk/>
          <pc:sldMk cId="3393712969" sldId="542"/>
        </pc:sldMkLst>
        <pc:graphicFrameChg chg="mod modGraphic">
          <ac:chgData name="Kosonen, Martti" userId="S::martti.kosonen@teliacompany.com::6dd421b8-2ba4-4134-9b83-0511752097c2" providerId="AD" clId="Web-{D82F15DB-AA81-4550-A404-CED983BAC300}" dt="2018-09-27T09:43:00.915" v="719"/>
          <ac:graphicFrameMkLst>
            <pc:docMk/>
            <pc:sldMk cId="3393712969" sldId="542"/>
            <ac:graphicFrameMk id="14" creationId="{86E2E73C-0FC0-9B45-990D-61AED2529800}"/>
          </ac:graphicFrameMkLst>
        </pc:graphicFrameChg>
      </pc:sldChg>
    </pc:docChg>
  </pc:docChgLst>
  <pc:docChgLst>
    <pc:chgData name="Edlund, Åke" userId="S::vxk033@tcad.telia.se::224fc1df-80dc-4cec-95b0-1f63ad880094" providerId="AD" clId="Web-{E85626D4-72F0-4C10-8A50-8D5B1B40B1A7}"/>
    <pc:docChg chg="modSld">
      <pc:chgData name="Edlund, Åke" userId="S::vxk033@tcad.telia.se::224fc1df-80dc-4cec-95b0-1f63ad880094" providerId="AD" clId="Web-{E85626D4-72F0-4C10-8A50-8D5B1B40B1A7}" dt="2018-09-27T10:14:10.354" v="5"/>
      <pc:docMkLst>
        <pc:docMk/>
      </pc:docMkLst>
      <pc:sldChg chg="modSp">
        <pc:chgData name="Edlund, Åke" userId="S::vxk033@tcad.telia.se::224fc1df-80dc-4cec-95b0-1f63ad880094" providerId="AD" clId="Web-{E85626D4-72F0-4C10-8A50-8D5B1B40B1A7}" dt="2018-09-27T10:14:10.354" v="5"/>
        <pc:sldMkLst>
          <pc:docMk/>
          <pc:sldMk cId="544871105" sldId="543"/>
        </pc:sldMkLst>
        <pc:graphicFrameChg chg="mod modGraphic">
          <ac:chgData name="Edlund, Åke" userId="S::vxk033@tcad.telia.se::224fc1df-80dc-4cec-95b0-1f63ad880094" providerId="AD" clId="Web-{E85626D4-72F0-4C10-8A50-8D5B1B40B1A7}" dt="2018-09-27T10:14:10.354" v="5"/>
          <ac:graphicFrameMkLst>
            <pc:docMk/>
            <pc:sldMk cId="544871105" sldId="543"/>
            <ac:graphicFrameMk id="14" creationId="{86E2E73C-0FC0-9B45-990D-61AED2529800}"/>
          </ac:graphicFrameMkLst>
        </pc:graphicFrameChg>
      </pc:sldChg>
    </pc:docChg>
  </pc:docChgLst>
  <pc:docChgLst>
    <pc:chgData name="Edlund, Åke" userId="S::vxk033@tcad.telia.se::224fc1df-80dc-4cec-95b0-1f63ad880094" providerId="AD" clId="Web-{F8CA334B-7F79-46C6-B8E6-D11B399CF472}"/>
    <pc:docChg chg="modSld">
      <pc:chgData name="Edlund, Åke" userId="S::vxk033@tcad.telia.se::224fc1df-80dc-4cec-95b0-1f63ad880094" providerId="AD" clId="Web-{F8CA334B-7F79-46C6-B8E6-D11B399CF472}" dt="2018-09-27T09:44:21.702" v="151"/>
      <pc:docMkLst>
        <pc:docMk/>
      </pc:docMkLst>
      <pc:sldChg chg="modSp">
        <pc:chgData name="Edlund, Åke" userId="S::vxk033@tcad.telia.se::224fc1df-80dc-4cec-95b0-1f63ad880094" providerId="AD" clId="Web-{F8CA334B-7F79-46C6-B8E6-D11B399CF472}" dt="2018-09-27T09:31:09.982" v="11" actId="1076"/>
        <pc:sldMkLst>
          <pc:docMk/>
          <pc:sldMk cId="2999166904" sldId="266"/>
        </pc:sldMkLst>
        <pc:grpChg chg="mod">
          <ac:chgData name="Edlund, Åke" userId="S::vxk033@tcad.telia.se::224fc1df-80dc-4cec-95b0-1f63ad880094" providerId="AD" clId="Web-{F8CA334B-7F79-46C6-B8E6-D11B399CF472}" dt="2018-09-27T09:31:09.982" v="11" actId="1076"/>
          <ac:grpSpMkLst>
            <pc:docMk/>
            <pc:sldMk cId="2999166904" sldId="266"/>
            <ac:grpSpMk id="6" creationId="{75211807-7B9E-4B43-B883-DBD7661973A3}"/>
          </ac:grpSpMkLst>
        </pc:grpChg>
      </pc:sldChg>
      <pc:sldChg chg="modSp">
        <pc:chgData name="Edlund, Åke" userId="S::vxk033@tcad.telia.se::224fc1df-80dc-4cec-95b0-1f63ad880094" providerId="AD" clId="Web-{F8CA334B-7F79-46C6-B8E6-D11B399CF472}" dt="2018-09-27T09:29:50.747" v="9"/>
        <pc:sldMkLst>
          <pc:docMk/>
          <pc:sldMk cId="544871105" sldId="543"/>
        </pc:sldMkLst>
        <pc:graphicFrameChg chg="mod modGraphic">
          <ac:chgData name="Edlund, Åke" userId="S::vxk033@tcad.telia.se::224fc1df-80dc-4cec-95b0-1f63ad880094" providerId="AD" clId="Web-{F8CA334B-7F79-46C6-B8E6-D11B399CF472}" dt="2018-09-27T09:29:50.747" v="9"/>
          <ac:graphicFrameMkLst>
            <pc:docMk/>
            <pc:sldMk cId="544871105" sldId="543"/>
            <ac:graphicFrameMk id="14" creationId="{86E2E73C-0FC0-9B45-990D-61AED2529800}"/>
          </ac:graphicFrameMkLst>
        </pc:graphicFrameChg>
      </pc:sldChg>
      <pc:sldChg chg="modSp">
        <pc:chgData name="Edlund, Åke" userId="S::vxk033@tcad.telia.se::224fc1df-80dc-4cec-95b0-1f63ad880094" providerId="AD" clId="Web-{F8CA334B-7F79-46C6-B8E6-D11B399CF472}" dt="2018-09-27T09:44:21.702" v="151"/>
        <pc:sldMkLst>
          <pc:docMk/>
          <pc:sldMk cId="1843392077" sldId="544"/>
        </pc:sldMkLst>
        <pc:graphicFrameChg chg="mod modGraphic">
          <ac:chgData name="Edlund, Åke" userId="S::vxk033@tcad.telia.se::224fc1df-80dc-4cec-95b0-1f63ad880094" providerId="AD" clId="Web-{F8CA334B-7F79-46C6-B8E6-D11B399CF472}" dt="2018-09-27T09:44:21.702" v="151"/>
          <ac:graphicFrameMkLst>
            <pc:docMk/>
            <pc:sldMk cId="1843392077" sldId="544"/>
            <ac:graphicFrameMk id="14" creationId="{86E2E73C-0FC0-9B45-990D-61AED2529800}"/>
          </ac:graphicFrameMkLst>
        </pc:graphicFrameChg>
      </pc:sldChg>
    </pc:docChg>
  </pc:docChgLst>
  <pc:docChgLst>
    <pc:chgData name="Peters, Jorrit" userId="S::gtv777@tcad.telia.se::63c236af-177b-4e62-b843-40402e544814" providerId="AD" clId="Web-{46089794-5463-442E-81E1-14A890ADCE27}"/>
    <pc:docChg chg="modSld">
      <pc:chgData name="Peters, Jorrit" userId="S::gtv777@tcad.telia.se::63c236af-177b-4e62-b843-40402e544814" providerId="AD" clId="Web-{46089794-5463-442E-81E1-14A890ADCE27}" dt="2018-09-27T10:16:14.143" v="9"/>
      <pc:docMkLst>
        <pc:docMk/>
      </pc:docMkLst>
      <pc:sldChg chg="modSp">
        <pc:chgData name="Peters, Jorrit" userId="S::gtv777@tcad.telia.se::63c236af-177b-4e62-b843-40402e544814" providerId="AD" clId="Web-{46089794-5463-442E-81E1-14A890ADCE27}" dt="2018-09-27T10:16:14.143" v="9"/>
        <pc:sldMkLst>
          <pc:docMk/>
          <pc:sldMk cId="544871105" sldId="543"/>
        </pc:sldMkLst>
        <pc:graphicFrameChg chg="mod modGraphic">
          <ac:chgData name="Peters, Jorrit" userId="S::gtv777@tcad.telia.se::63c236af-177b-4e62-b843-40402e544814" providerId="AD" clId="Web-{46089794-5463-442E-81E1-14A890ADCE27}" dt="2018-09-27T10:16:14.143" v="9"/>
          <ac:graphicFrameMkLst>
            <pc:docMk/>
            <pc:sldMk cId="544871105" sldId="543"/>
            <ac:graphicFrameMk id="14" creationId="{86E2E73C-0FC0-9B45-990D-61AED2529800}"/>
          </ac:graphicFrameMkLst>
        </pc:graphicFrameChg>
      </pc:sldChg>
    </pc:docChg>
  </pc:docChgLst>
  <pc:docChgLst>
    <pc:chgData name="Norell, David" userId="S::nbk817@tcad.telia.se::30dbafd5-f3f5-4893-8094-d602a765d4b1" providerId="AD" clId="Web-{C44A0CB9-10E2-4272-B4AA-8AD2B9D93A9F}"/>
    <pc:docChg chg="modSld">
      <pc:chgData name="Norell, David" userId="S::nbk817@tcad.telia.se::30dbafd5-f3f5-4893-8094-d602a765d4b1" providerId="AD" clId="Web-{C44A0CB9-10E2-4272-B4AA-8AD2B9D93A9F}" dt="2018-09-27T09:31:11.863" v="351"/>
      <pc:docMkLst>
        <pc:docMk/>
      </pc:docMkLst>
      <pc:sldChg chg="modSp">
        <pc:chgData name="Norell, David" userId="S::nbk817@tcad.telia.se::30dbafd5-f3f5-4893-8094-d602a765d4b1" providerId="AD" clId="Web-{C44A0CB9-10E2-4272-B4AA-8AD2B9D93A9F}" dt="2018-09-27T09:31:11.863" v="351"/>
        <pc:sldMkLst>
          <pc:docMk/>
          <pc:sldMk cId="544871105" sldId="543"/>
        </pc:sldMkLst>
        <pc:graphicFrameChg chg="mod modGraphic">
          <ac:chgData name="Norell, David" userId="S::nbk817@tcad.telia.se::30dbafd5-f3f5-4893-8094-d602a765d4b1" providerId="AD" clId="Web-{C44A0CB9-10E2-4272-B4AA-8AD2B9D93A9F}" dt="2018-09-27T09:31:11.863" v="351"/>
          <ac:graphicFrameMkLst>
            <pc:docMk/>
            <pc:sldMk cId="544871105" sldId="543"/>
            <ac:graphicFrameMk id="14" creationId="{86E2E73C-0FC0-9B45-990D-61AED2529800}"/>
          </ac:graphicFrameMkLst>
        </pc:graphicFrameChg>
      </pc:sldChg>
    </pc:docChg>
  </pc:docChgLst>
  <pc:docChgLst>
    <pc:chgData name="Ryden, David /External" userId="S::dfu575@tcad.telia.se::dae8ee98-4c43-4ef9-8b39-d932b0da4ea3" providerId="AD" clId="Web-{FE9216E8-F91F-43A9-B051-40325CF52AAA}"/>
    <pc:docChg chg="modSld">
      <pc:chgData name="Ryden, David /External" userId="S::dfu575@tcad.telia.se::dae8ee98-4c43-4ef9-8b39-d932b0da4ea3" providerId="AD" clId="Web-{FE9216E8-F91F-43A9-B051-40325CF52AAA}" dt="2018-09-27T09:47:55.055" v="61"/>
      <pc:docMkLst>
        <pc:docMk/>
      </pc:docMkLst>
      <pc:sldChg chg="addSp delSp modSp">
        <pc:chgData name="Ryden, David /External" userId="S::dfu575@tcad.telia.se::dae8ee98-4c43-4ef9-8b39-d932b0da4ea3" providerId="AD" clId="Web-{FE9216E8-F91F-43A9-B051-40325CF52AAA}" dt="2018-09-27T09:47:55.055" v="61"/>
        <pc:sldMkLst>
          <pc:docMk/>
          <pc:sldMk cId="3880581347" sldId="547"/>
        </pc:sldMkLst>
        <pc:graphicFrameChg chg="add del mod">
          <ac:chgData name="Ryden, David /External" userId="S::dfu575@tcad.telia.se::dae8ee98-4c43-4ef9-8b39-d932b0da4ea3" providerId="AD" clId="Web-{FE9216E8-F91F-43A9-B051-40325CF52AAA}" dt="2018-09-27T09:43:29.370" v="13"/>
          <ac:graphicFrameMkLst>
            <pc:docMk/>
            <pc:sldMk cId="3880581347" sldId="547"/>
            <ac:graphicFrameMk id="3" creationId="{22DDAE11-CBEA-488E-9F17-92BC6114CF44}"/>
          </ac:graphicFrameMkLst>
        </pc:graphicFrameChg>
        <pc:graphicFrameChg chg="add del mod">
          <ac:chgData name="Ryden, David /External" userId="S::dfu575@tcad.telia.se::dae8ee98-4c43-4ef9-8b39-d932b0da4ea3" providerId="AD" clId="Web-{FE9216E8-F91F-43A9-B051-40325CF52AAA}" dt="2018-09-27T09:43:41.854" v="15"/>
          <ac:graphicFrameMkLst>
            <pc:docMk/>
            <pc:sldMk cId="3880581347" sldId="547"/>
            <ac:graphicFrameMk id="7" creationId="{8C539FA3-B248-4095-B43D-885E4F1376A4}"/>
          </ac:graphicFrameMkLst>
        </pc:graphicFrameChg>
        <pc:graphicFrameChg chg="mod modGraphic">
          <ac:chgData name="Ryden, David /External" userId="S::dfu575@tcad.telia.se::dae8ee98-4c43-4ef9-8b39-d932b0da4ea3" providerId="AD" clId="Web-{FE9216E8-F91F-43A9-B051-40325CF52AAA}" dt="2018-09-27T09:47:55.055" v="61"/>
          <ac:graphicFrameMkLst>
            <pc:docMk/>
            <pc:sldMk cId="3880581347" sldId="547"/>
            <ac:graphicFrameMk id="14" creationId="{86E2E73C-0FC0-9B45-990D-61AED2529800}"/>
          </ac:graphicFrameMkLst>
        </pc:graphicFrameChg>
      </pc:sldChg>
      <pc:sldChg chg="modSp">
        <pc:chgData name="Ryden, David /External" userId="S::dfu575@tcad.telia.se::dae8ee98-4c43-4ef9-8b39-d932b0da4ea3" providerId="AD" clId="Web-{FE9216E8-F91F-43A9-B051-40325CF52AAA}" dt="2018-09-27T09:45:08.072" v="33"/>
        <pc:sldMkLst>
          <pc:docMk/>
          <pc:sldMk cId="2851761715" sldId="548"/>
        </pc:sldMkLst>
        <pc:graphicFrameChg chg="mod modGraphic">
          <ac:chgData name="Ryden, David /External" userId="S::dfu575@tcad.telia.se::dae8ee98-4c43-4ef9-8b39-d932b0da4ea3" providerId="AD" clId="Web-{FE9216E8-F91F-43A9-B051-40325CF52AAA}" dt="2018-09-27T09:45:08.072" v="33"/>
          <ac:graphicFrameMkLst>
            <pc:docMk/>
            <pc:sldMk cId="2851761715" sldId="548"/>
            <ac:graphicFrameMk id="14" creationId="{86E2E73C-0FC0-9B45-990D-61AED2529800}"/>
          </ac:graphicFrameMkLst>
        </pc:graphicFrameChg>
      </pc:sldChg>
    </pc:docChg>
  </pc:docChgLst>
  <pc:docChgLst>
    <pc:chgData name="Edsgärd, Daniel" userId="S::wja041@tcad.telia.se::c62e5e6a-7a1e-4b6a-b05d-9613d95623c7" providerId="AD" clId="Web-{9FD875EC-563B-48CF-AF3E-868D242AE3D4}"/>
    <pc:docChg chg="modSld">
      <pc:chgData name="Edsgärd, Daniel" userId="S::wja041@tcad.telia.se::c62e5e6a-7a1e-4b6a-b05d-9613d95623c7" providerId="AD" clId="Web-{9FD875EC-563B-48CF-AF3E-868D242AE3D4}" dt="2018-09-27T09:37:47.470" v="593"/>
      <pc:docMkLst>
        <pc:docMk/>
      </pc:docMkLst>
      <pc:sldChg chg="modSp">
        <pc:chgData name="Edsgärd, Daniel" userId="S::wja041@tcad.telia.se::c62e5e6a-7a1e-4b6a-b05d-9613d95623c7" providerId="AD" clId="Web-{9FD875EC-563B-48CF-AF3E-868D242AE3D4}" dt="2018-09-27T09:36:28.969" v="525"/>
        <pc:sldMkLst>
          <pc:docMk/>
          <pc:sldMk cId="836317032" sldId="545"/>
        </pc:sldMkLst>
        <pc:graphicFrameChg chg="mod modGraphic">
          <ac:chgData name="Edsgärd, Daniel" userId="S::wja041@tcad.telia.se::c62e5e6a-7a1e-4b6a-b05d-9613d95623c7" providerId="AD" clId="Web-{9FD875EC-563B-48CF-AF3E-868D242AE3D4}" dt="2018-09-27T09:36:28.969" v="525"/>
          <ac:graphicFrameMkLst>
            <pc:docMk/>
            <pc:sldMk cId="836317032" sldId="545"/>
            <ac:graphicFrameMk id="14" creationId="{86E2E73C-0FC0-9B45-990D-61AED2529800}"/>
          </ac:graphicFrameMkLst>
        </pc:graphicFrameChg>
      </pc:sldChg>
      <pc:sldChg chg="modSp">
        <pc:chgData name="Edsgärd, Daniel" userId="S::wja041@tcad.telia.se::c62e5e6a-7a1e-4b6a-b05d-9613d95623c7" providerId="AD" clId="Web-{9FD875EC-563B-48CF-AF3E-868D242AE3D4}" dt="2018-09-27T09:37:47.470" v="593"/>
        <pc:sldMkLst>
          <pc:docMk/>
          <pc:sldMk cId="3805829969" sldId="546"/>
        </pc:sldMkLst>
        <pc:graphicFrameChg chg="mod modGraphic">
          <ac:chgData name="Edsgärd, Daniel" userId="S::wja041@tcad.telia.se::c62e5e6a-7a1e-4b6a-b05d-9613d95623c7" providerId="AD" clId="Web-{9FD875EC-563B-48CF-AF3E-868D242AE3D4}" dt="2018-09-27T09:37:47.470" v="593"/>
          <ac:graphicFrameMkLst>
            <pc:docMk/>
            <pc:sldMk cId="3805829969" sldId="546"/>
            <ac:graphicFrameMk id="14" creationId="{86E2E73C-0FC0-9B45-990D-61AED2529800}"/>
          </ac:graphicFrameMkLst>
        </pc:graphicFrameChg>
      </pc:sldChg>
    </pc:docChg>
  </pc:docChgLst>
  <pc:docChgLst>
    <pc:chgData name="Kosonen, Martti" userId="S::martti.kosonen@teliacompany.com::6dd421b8-2ba4-4134-9b83-0511752097c2" providerId="AD" clId="Web-{21C2B5A6-2729-443E-BB8A-44286A8C748D}"/>
    <pc:docChg chg="modSld">
      <pc:chgData name="Kosonen, Martti" userId="S::martti.kosonen@teliacompany.com::6dd421b8-2ba4-4134-9b83-0511752097c2" providerId="AD" clId="Web-{21C2B5A6-2729-443E-BB8A-44286A8C748D}" dt="2018-09-27T10:11:27.140" v="117"/>
      <pc:docMkLst>
        <pc:docMk/>
      </pc:docMkLst>
      <pc:sldChg chg="modSp">
        <pc:chgData name="Kosonen, Martti" userId="S::martti.kosonen@teliacompany.com::6dd421b8-2ba4-4134-9b83-0511752097c2" providerId="AD" clId="Web-{21C2B5A6-2729-443E-BB8A-44286A8C748D}" dt="2018-09-27T10:11:27.140" v="117"/>
        <pc:sldMkLst>
          <pc:docMk/>
          <pc:sldMk cId="3393712969" sldId="542"/>
        </pc:sldMkLst>
        <pc:graphicFrameChg chg="mod modGraphic">
          <ac:chgData name="Kosonen, Martti" userId="S::martti.kosonen@teliacompany.com::6dd421b8-2ba4-4134-9b83-0511752097c2" providerId="AD" clId="Web-{21C2B5A6-2729-443E-BB8A-44286A8C748D}" dt="2018-09-27T10:11:27.140" v="117"/>
          <ac:graphicFrameMkLst>
            <pc:docMk/>
            <pc:sldMk cId="3393712969" sldId="542"/>
            <ac:graphicFrameMk id="14" creationId="{86E2E73C-0FC0-9B45-990D-61AED2529800}"/>
          </ac:graphicFrameMkLst>
        </pc:graphicFrameChg>
      </pc:sldChg>
    </pc:docChg>
  </pc:docChgLst>
  <pc:docChgLst>
    <pc:chgData name="Peters, Jorrit" userId="S::gtv777@tcad.telia.se::63c236af-177b-4e62-b843-40402e544814" providerId="AD" clId="Web-{B07599B0-0521-47D8-861D-B65C3C9072F4}"/>
    <pc:docChg chg="modSld">
      <pc:chgData name="Peters, Jorrit" userId="S::gtv777@tcad.telia.se::63c236af-177b-4e62-b843-40402e544814" providerId="AD" clId="Web-{B07599B0-0521-47D8-861D-B65C3C9072F4}" dt="2018-09-27T09:33:16.408" v="299"/>
      <pc:docMkLst>
        <pc:docMk/>
      </pc:docMkLst>
      <pc:sldChg chg="modSp">
        <pc:chgData name="Peters, Jorrit" userId="S::gtv777@tcad.telia.se::63c236af-177b-4e62-b843-40402e544814" providerId="AD" clId="Web-{B07599B0-0521-47D8-861D-B65C3C9072F4}" dt="2018-09-27T09:33:16.408" v="299"/>
        <pc:sldMkLst>
          <pc:docMk/>
          <pc:sldMk cId="1843392077" sldId="544"/>
        </pc:sldMkLst>
        <pc:graphicFrameChg chg="mod modGraphic">
          <ac:chgData name="Peters, Jorrit" userId="S::gtv777@tcad.telia.se::63c236af-177b-4e62-b843-40402e544814" providerId="AD" clId="Web-{B07599B0-0521-47D8-861D-B65C3C9072F4}" dt="2018-09-27T09:33:16.408" v="299"/>
          <ac:graphicFrameMkLst>
            <pc:docMk/>
            <pc:sldMk cId="1843392077" sldId="544"/>
            <ac:graphicFrameMk id="14" creationId="{86E2E73C-0FC0-9B45-990D-61AED2529800}"/>
          </ac:graphicFrameMkLst>
        </pc:graphicFrameChg>
      </pc:sldChg>
    </pc:docChg>
  </pc:docChgLst>
  <pc:docChgLst>
    <pc:chgData name="Norell, David" userId="S::nbk817@tcad.telia.se::30dbafd5-f3f5-4893-8094-d602a765d4b1" providerId="AD" clId="Web-{C11F8804-E585-4FDA-BF84-C82F483BDD8E}"/>
    <pc:docChg chg="modSld">
      <pc:chgData name="Norell, David" userId="S::nbk817@tcad.telia.se::30dbafd5-f3f5-4893-8094-d602a765d4b1" providerId="AD" clId="Web-{C11F8804-E585-4FDA-BF84-C82F483BDD8E}" dt="2018-09-27T09:37:42.511" v="31"/>
      <pc:docMkLst>
        <pc:docMk/>
      </pc:docMkLst>
      <pc:sldChg chg="modSp">
        <pc:chgData name="Norell, David" userId="S::nbk817@tcad.telia.se::30dbafd5-f3f5-4893-8094-d602a765d4b1" providerId="AD" clId="Web-{C11F8804-E585-4FDA-BF84-C82F483BDD8E}" dt="2018-09-27T09:37:42.511" v="31"/>
        <pc:sldMkLst>
          <pc:docMk/>
          <pc:sldMk cId="1843392077" sldId="544"/>
        </pc:sldMkLst>
        <pc:graphicFrameChg chg="mod modGraphic">
          <ac:chgData name="Norell, David" userId="S::nbk817@tcad.telia.se::30dbafd5-f3f5-4893-8094-d602a765d4b1" providerId="AD" clId="Web-{C11F8804-E585-4FDA-BF84-C82F483BDD8E}" dt="2018-09-27T09:37:42.511" v="31"/>
          <ac:graphicFrameMkLst>
            <pc:docMk/>
            <pc:sldMk cId="1843392077" sldId="544"/>
            <ac:graphicFrameMk id="14" creationId="{86E2E73C-0FC0-9B45-990D-61AED25298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9145E-3675-4F4A-A4D1-872A52F66CC2}" type="datetimeFigureOut">
              <a:rPr lang="sv-SE" smtClean="0"/>
              <a:t>2018-09-27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4FCB8-1D10-BD4F-92D1-BB83FB8AC16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288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3855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3758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0792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23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187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470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903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219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5212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9033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9319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4FCB8-1D10-BD4F-92D1-BB83FB8AC160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573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AC3E-00C8-464C-B00A-43DB0C8E2C40}" type="datetime1">
              <a:rPr lang="sv-SE" smtClean="0"/>
              <a:t>2018-09-27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216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62D6B-8341-4A42-B255-015D081EDD95}" type="datetime1">
              <a:rPr lang="sv-SE" smtClean="0"/>
              <a:t>2018-09-27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128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5E90F-E9F5-9F47-B8B5-64D2BAA671CB}" type="datetime1">
              <a:rPr lang="sv-SE" smtClean="0"/>
              <a:t>2018-09-27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777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AC60-9004-0F4A-AE8E-8E7433A3D7B6}" type="datetime1">
              <a:rPr lang="sv-SE" smtClean="0"/>
              <a:t>2018-09-27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718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E3FF-6BB8-ED4D-828F-F66F77826990}" type="datetime1">
              <a:rPr lang="sv-SE" smtClean="0"/>
              <a:t>2018-09-27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0465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418A-D986-9845-B2B4-7DA8D424DFB6}" type="datetime1">
              <a:rPr lang="sv-SE" smtClean="0"/>
              <a:t>2018-09-27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36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6D92-0B44-9741-9304-7AE3C2ACD79C}" type="datetime1">
              <a:rPr lang="sv-SE" smtClean="0"/>
              <a:t>2018-09-27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031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FB37B-A914-8A45-86CD-E31FF43BCF48}" type="datetime1">
              <a:rPr lang="sv-SE" smtClean="0"/>
              <a:t>2018-09-27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5983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88D1-1301-7E4E-9E54-67DD8257F8D2}" type="datetime1">
              <a:rPr lang="sv-SE" smtClean="0"/>
              <a:t>2018-09-27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462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4B37-1219-E144-8884-E89EC9CE17DC}" type="datetime1">
              <a:rPr lang="sv-SE" smtClean="0"/>
              <a:t>2018-09-27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70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841A-1AB8-DA40-A4C8-34257F62AF40}" type="datetime1">
              <a:rPr lang="sv-SE" smtClean="0"/>
              <a:t>2018-09-27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79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E5338-F13A-8042-971F-2DE7C7BD6AE0}" type="datetime1">
              <a:rPr lang="sv-SE" smtClean="0"/>
              <a:t>2018-09-27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Deep Learning with Python, Edlund &amp; Edsgärd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919B7-30BF-A240-96DB-5962168222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572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l/entity/com.microsoft.teamspace.tab.wiki/tab::606b4066-ab3c-4e63-a70e-d40bcb2c5a9b?label=Groups+(with+place+for+changes)+in+Wiki&amp;context=%7b%0d%0a++%22subEntityId%22:+%22%7b\%22pageId\%22:2,\%22sectionId\%22:25,\%22origin\%22:2%7d%22,%0d%0a++%22canvasUrl%22:+%22https://teams.microsoft.com/l/tab/19:46a2cdfec5b04f85932fda8de064e4bc@thread.skype/tab::606b4066-ab3c-4e63-a70e-d40bcb2c5a9b?label%3dWiki%26tenantId%3d05764a73-8c6f-4538-83cd-413f1e1b5665%22,%0d%0a++%22channelId%22:+%2219:46a2cdfec5b04f85932fda8de064e4bc@thread.skype%22%0d%0a%7d&amp;tenantId=05764a73-8c6f-4538-83cd-413f1e1b56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D8CA-BEF5-A84E-B599-F9F269990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1421"/>
            <a:ext cx="9144000" cy="903082"/>
          </a:xfrm>
        </p:spPr>
        <p:txBody>
          <a:bodyPr>
            <a:normAutofit fontScale="90000"/>
          </a:bodyPr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3F85E-FD4C-9749-BB17-FED04D3B5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122"/>
            <a:ext cx="9144000" cy="1655762"/>
          </a:xfrm>
        </p:spPr>
        <p:txBody>
          <a:bodyPr/>
          <a:lstStyle/>
          <a:p>
            <a:r>
              <a:rPr lang="sv-SE"/>
              <a:t>Book Reading Group</a:t>
            </a:r>
          </a:p>
          <a:p>
            <a:endParaRPr lang="sv-SE"/>
          </a:p>
          <a:p>
            <a:r>
              <a:rPr lang="sv-SE"/>
              <a:t>Åke Edlund, Daniel </a:t>
            </a:r>
            <a:r>
              <a:rPr lang="sv-SE" err="1"/>
              <a:t>Edsgärd</a:t>
            </a:r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2FF07-CE6E-D349-950C-ABE121BFCC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6192" y="1873389"/>
            <a:ext cx="1759616" cy="210684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5211807-7B9E-4B43-B883-DBD7661973A3}"/>
              </a:ext>
            </a:extLst>
          </p:cNvPr>
          <p:cNvGrpSpPr/>
          <p:nvPr/>
        </p:nvGrpSpPr>
        <p:grpSpPr>
          <a:xfrm>
            <a:off x="10260530" y="176688"/>
            <a:ext cx="1732547" cy="1732547"/>
            <a:chOff x="10318282" y="423512"/>
            <a:chExt cx="1732547" cy="17325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EDABFA-41CE-1942-906E-80B95C9DC136}"/>
                </a:ext>
              </a:extLst>
            </p:cNvPr>
            <p:cNvSpPr/>
            <p:nvPr/>
          </p:nvSpPr>
          <p:spPr>
            <a:xfrm>
              <a:off x="10318282" y="423512"/>
              <a:ext cx="1732547" cy="17325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AA7C15-A28C-4543-8B16-20D249FBBA34}"/>
                </a:ext>
              </a:extLst>
            </p:cNvPr>
            <p:cNvSpPr/>
            <p:nvPr/>
          </p:nvSpPr>
          <p:spPr>
            <a:xfrm>
              <a:off x="10318282" y="1032838"/>
              <a:ext cx="1732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sv-SE" sz="2400" err="1">
                  <a:solidFill>
                    <a:schemeClr val="bg1"/>
                  </a:solidFill>
                </a:rPr>
                <a:t>Chapter</a:t>
              </a:r>
              <a:r>
                <a:rPr lang="sv-SE" sz="2400">
                  <a:solidFill>
                    <a:schemeClr val="bg1"/>
                  </a:solidFill>
                </a:rPr>
                <a:t>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16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10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38170"/>
              </p:ext>
            </p:extLst>
          </p:nvPr>
        </p:nvGraphicFramePr>
        <p:xfrm>
          <a:off x="25400" y="0"/>
          <a:ext cx="12166600" cy="6851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 b="1"/>
                        <a:t>Group 3, </a:t>
                      </a:r>
                      <a:r>
                        <a:rPr lang="sv-SE" sz="2800" err="1"/>
                        <a:t>Questions</a:t>
                      </a:r>
                      <a:r>
                        <a:rPr lang="sv-SE" sz="2800"/>
                        <a:t>: 3, 7, 11, 15,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3. "The </a:t>
                      </a:r>
                      <a:r>
                        <a:rPr lang="sv-SE" sz="1600" err="1"/>
                        <a:t>drop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out</a:t>
                      </a:r>
                      <a:r>
                        <a:rPr lang="sv-SE" sz="1600"/>
                        <a:t> rate is </a:t>
                      </a:r>
                      <a:r>
                        <a:rPr lang="sv-SE" sz="1600" err="1"/>
                        <a:t>generally</a:t>
                      </a:r>
                      <a:r>
                        <a:rPr lang="sv-SE" sz="1600"/>
                        <a:t> in the </a:t>
                      </a:r>
                      <a:r>
                        <a:rPr lang="sv-SE" sz="1600" err="1"/>
                        <a:t>range</a:t>
                      </a:r>
                      <a:r>
                        <a:rPr lang="sv-SE" sz="1600"/>
                        <a:t> 0.2-0.5". If 50% </a:t>
                      </a:r>
                      <a:r>
                        <a:rPr lang="sv-SE" sz="1600" err="1"/>
                        <a:t>drop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out</a:t>
                      </a:r>
                      <a:r>
                        <a:rPr lang="sv-SE" sz="1600"/>
                        <a:t> gives </a:t>
                      </a:r>
                      <a:r>
                        <a:rPr lang="sv-SE" sz="1600" err="1"/>
                        <a:t>good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results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doesn’t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mean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the signal is </a:t>
                      </a:r>
                      <a:r>
                        <a:rPr lang="sv-SE" sz="1600" err="1"/>
                        <a:t>very</a:t>
                      </a:r>
                      <a:r>
                        <a:rPr lang="sv-SE" sz="1600"/>
                        <a:t> strong and/or the input </a:t>
                      </a:r>
                      <a:r>
                        <a:rPr lang="sv-SE" sz="1600" err="1"/>
                        <a:t>values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highly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correlated</a:t>
                      </a:r>
                      <a:r>
                        <a:rPr lang="sv-SE" sz="1600"/>
                        <a:t>? To </a:t>
                      </a:r>
                      <a:r>
                        <a:rPr lang="sv-SE" sz="1600" err="1"/>
                        <a:t>me</a:t>
                      </a:r>
                      <a:r>
                        <a:rPr lang="sv-SE" sz="1600"/>
                        <a:t> it sounds </a:t>
                      </a:r>
                      <a:r>
                        <a:rPr lang="sv-SE" sz="1600" err="1"/>
                        <a:t>strange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use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drop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out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frequency</a:t>
                      </a:r>
                      <a:r>
                        <a:rPr lang="sv-SE" sz="1600"/>
                        <a:t> on hard problems. (Tomas Keller)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50% maximises the </a:t>
                      </a:r>
                      <a:r>
                        <a:rPr lang="sv-SE" sz="1600" err="1"/>
                        <a:t>variability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 </a:t>
                      </a:r>
                      <a:r>
                        <a:rPr lang="sv-SE" sz="1600" err="1"/>
                        <a:t>possible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network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configurations</a:t>
                      </a:r>
                      <a:r>
                        <a:rPr lang="sv-SE" sz="1600"/>
                        <a:t>.</a:t>
                      </a:r>
                    </a:p>
                    <a:p>
                      <a:pPr lvl="0">
                        <a:buNone/>
                      </a:pPr>
                      <a:r>
                        <a:rPr lang="sv-SE" sz="1600"/>
                        <a:t>* </a:t>
                      </a:r>
                      <a:r>
                        <a:rPr lang="sv-SE" sz="1600" err="1"/>
                        <a:t>Possibly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due</a:t>
                      </a:r>
                      <a:r>
                        <a:rPr lang="sv-SE" sz="1600"/>
                        <a:t> to a </a:t>
                      </a:r>
                      <a:r>
                        <a:rPr lang="sv-SE" sz="1600" err="1"/>
                        <a:t>trade</a:t>
                      </a:r>
                      <a:r>
                        <a:rPr lang="sv-SE" sz="1600"/>
                        <a:t>-off </a:t>
                      </a:r>
                      <a:r>
                        <a:rPr lang="sv-SE" sz="1600" err="1"/>
                        <a:t>between</a:t>
                      </a:r>
                      <a:r>
                        <a:rPr lang="sv-SE" sz="1600"/>
                        <a:t> the </a:t>
                      </a:r>
                      <a:r>
                        <a:rPr lang="sv-SE" sz="1600" err="1"/>
                        <a:t>need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a </a:t>
                      </a:r>
                      <a:r>
                        <a:rPr lang="sv-SE" sz="1600" err="1"/>
                        <a:t>deep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network</a:t>
                      </a:r>
                      <a:r>
                        <a:rPr lang="sv-SE" sz="1600"/>
                        <a:t> to </a:t>
                      </a:r>
                      <a:r>
                        <a:rPr lang="sv-SE" sz="1600" err="1"/>
                        <a:t>represent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certain</a:t>
                      </a:r>
                      <a:r>
                        <a:rPr lang="sv-SE" sz="1600"/>
                        <a:t> features </a:t>
                      </a:r>
                      <a:r>
                        <a:rPr lang="sv-SE" sz="1600" err="1"/>
                        <a:t>creating</a:t>
                      </a:r>
                      <a:r>
                        <a:rPr lang="sv-SE" sz="1600"/>
                        <a:t> a </a:t>
                      </a:r>
                      <a:r>
                        <a:rPr lang="sv-SE" sz="1600" err="1"/>
                        <a:t>network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many</a:t>
                      </a:r>
                      <a:r>
                        <a:rPr lang="sv-SE" sz="1600"/>
                        <a:t> parameters, in combination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highly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correlated</a:t>
                      </a:r>
                      <a:r>
                        <a:rPr lang="sv-SE" sz="1600"/>
                        <a:t> features </a:t>
                      </a:r>
                      <a:r>
                        <a:rPr lang="sv-SE" sz="1600" err="1"/>
                        <a:t>which</a:t>
                      </a:r>
                      <a:r>
                        <a:rPr lang="sv-SE" sz="1600"/>
                        <a:t> </a:t>
                      </a:r>
                      <a:r>
                        <a:rPr lang="sv-SE" sz="1600" err="1"/>
                        <a:t>requires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high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dropout</a:t>
                      </a:r>
                      <a:r>
                        <a:rPr lang="sv-SE" sz="1600"/>
                        <a:t> rate.</a:t>
                      </a:r>
                    </a:p>
                    <a:p>
                      <a:pPr>
                        <a:buNone/>
                      </a:pPr>
                      <a:r>
                        <a:rPr lang="sv-SE" sz="1600"/>
                        <a:t>* </a:t>
                      </a:r>
                      <a:r>
                        <a:rPr lang="sv-SE" sz="1600" err="1"/>
                        <a:t>Variability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model</a:t>
                      </a:r>
                      <a:r>
                        <a:rPr lang="sv-SE" sz="1600"/>
                        <a:t> </a:t>
                      </a:r>
                    </a:p>
                    <a:p>
                      <a:pPr lvl="0">
                        <a:buNone/>
                      </a:pPr>
                      <a:r>
                        <a:rPr lang="sv-SE" sz="1600"/>
                        <a:t>* </a:t>
                      </a:r>
                      <a:r>
                        <a:rPr lang="sv-SE" sz="1600" err="1"/>
                        <a:t>Too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low</a:t>
                      </a:r>
                      <a:r>
                        <a:rPr lang="sv-SE" sz="1600"/>
                        <a:t>: </a:t>
                      </a:r>
                      <a:r>
                        <a:rPr lang="sv-SE" sz="1600" err="1"/>
                        <a:t>overfitting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too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high</a:t>
                      </a:r>
                      <a:r>
                        <a:rPr lang="sv-SE" sz="1600"/>
                        <a:t>: </a:t>
                      </a:r>
                      <a:r>
                        <a:rPr lang="sv-SE" sz="1600" err="1"/>
                        <a:t>underfitting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7. </a:t>
                      </a:r>
                      <a:r>
                        <a:rPr lang="sv-SE" sz="1600" err="1"/>
                        <a:t>There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many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ways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prevent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overfitting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but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there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any</a:t>
                      </a:r>
                      <a:r>
                        <a:rPr lang="sv-SE" sz="1600"/>
                        <a:t> best </a:t>
                      </a:r>
                      <a:r>
                        <a:rPr lang="sv-SE" sz="1600" err="1"/>
                        <a:t>practices</a:t>
                      </a:r>
                      <a:r>
                        <a:rPr lang="sv-SE" sz="1600"/>
                        <a:t> on </a:t>
                      </a:r>
                      <a:r>
                        <a:rPr lang="sv-SE" sz="1600" err="1"/>
                        <a:t>when</a:t>
                      </a:r>
                      <a:r>
                        <a:rPr lang="sv-SE" sz="1600"/>
                        <a:t>/</a:t>
                      </a:r>
                      <a:r>
                        <a:rPr lang="sv-SE" sz="1600" err="1"/>
                        <a:t>what</a:t>
                      </a:r>
                      <a:r>
                        <a:rPr lang="sv-SE" sz="1600"/>
                        <a:t> order to try </a:t>
                      </a:r>
                      <a:r>
                        <a:rPr lang="sv-SE" sz="1600" err="1"/>
                        <a:t>which</a:t>
                      </a:r>
                      <a:r>
                        <a:rPr lang="sv-SE" sz="1600"/>
                        <a:t> approach?</a:t>
                      </a:r>
                    </a:p>
                    <a:p>
                      <a:pPr>
                        <a:buNone/>
                      </a:pPr>
                      <a:r>
                        <a:rPr lang="sv-SE" sz="1600" err="1"/>
                        <a:t>E.g</a:t>
                      </a:r>
                      <a:r>
                        <a:rPr lang="sv-SE" sz="1600"/>
                        <a:t>. for a </a:t>
                      </a:r>
                      <a:r>
                        <a:rPr lang="sv-SE" sz="1600" err="1"/>
                        <a:t>certain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type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problem </a:t>
                      </a:r>
                      <a:r>
                        <a:rPr lang="sv-SE" sz="1600" err="1"/>
                        <a:t>dropout</a:t>
                      </a:r>
                      <a:r>
                        <a:rPr lang="sv-SE" sz="1600"/>
                        <a:t> is </a:t>
                      </a:r>
                      <a:r>
                        <a:rPr lang="sv-SE" sz="1600" err="1"/>
                        <a:t>usually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way</a:t>
                      </a:r>
                      <a:r>
                        <a:rPr lang="sv-SE" sz="1600"/>
                        <a:t> to go and for </a:t>
                      </a:r>
                      <a:r>
                        <a:rPr lang="sv-SE" sz="1600" err="1"/>
                        <a:t>other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types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problems </a:t>
                      </a:r>
                      <a:r>
                        <a:rPr lang="sv-SE" sz="1600" err="1"/>
                        <a:t>you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more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likely</a:t>
                      </a:r>
                      <a:r>
                        <a:rPr lang="sv-SE" sz="1600"/>
                        <a:t> to get </a:t>
                      </a:r>
                      <a:r>
                        <a:rPr lang="sv-SE" sz="1600" err="1"/>
                        <a:t>better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results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L1 </a:t>
                      </a:r>
                      <a:r>
                        <a:rPr lang="sv-SE" sz="1600" err="1"/>
                        <a:t>regularisation</a:t>
                      </a:r>
                      <a:r>
                        <a:rPr lang="sv-SE" sz="1600"/>
                        <a:t> etc. (Per </a:t>
                      </a:r>
                      <a:r>
                        <a:rPr lang="sv-SE" sz="1600" err="1"/>
                        <a:t>Vingå</a:t>
                      </a:r>
                      <a:r>
                        <a:rPr lang="sv-SE" sz="16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r>
                        <a:rPr lang="sv-SE" sz="1600"/>
                        <a:t>* </a:t>
                      </a:r>
                      <a:r>
                        <a:rPr lang="sv-SE" sz="1600" err="1"/>
                        <a:t>Possibly</a:t>
                      </a:r>
                      <a:r>
                        <a:rPr lang="sv-SE" sz="1600"/>
                        <a:t> </a:t>
                      </a:r>
                      <a:r>
                        <a:rPr lang="sv-SE" sz="1600" err="1"/>
                        <a:t>architecture</a:t>
                      </a:r>
                      <a:r>
                        <a:rPr lang="sv-SE" sz="1600"/>
                        <a:t>, </a:t>
                      </a:r>
                      <a:r>
                        <a:rPr lang="sv-SE" sz="1600" err="1"/>
                        <a:t>dropout</a:t>
                      </a:r>
                      <a:r>
                        <a:rPr lang="sv-SE" sz="1600"/>
                        <a:t> is the </a:t>
                      </a:r>
                      <a:r>
                        <a:rPr lang="sv-SE" sz="1600" err="1"/>
                        <a:t>most</a:t>
                      </a:r>
                      <a:r>
                        <a:rPr lang="sv-SE" sz="1600"/>
                        <a:t> common in DL</a:t>
                      </a:r>
                    </a:p>
                    <a:p>
                      <a:pPr>
                        <a:buNone/>
                      </a:pPr>
                      <a:r>
                        <a:rPr lang="sv-SE" sz="1600"/>
                        <a:t>* Get </a:t>
                      </a:r>
                      <a:r>
                        <a:rPr lang="sv-SE" sz="1600" err="1"/>
                        <a:t>more</a:t>
                      </a:r>
                      <a:r>
                        <a:rPr lang="sv-SE" sz="1600"/>
                        <a:t> data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11. Is </a:t>
                      </a:r>
                      <a:r>
                        <a:rPr lang="sv-SE" sz="1600" err="1"/>
                        <a:t>there</a:t>
                      </a:r>
                      <a:r>
                        <a:rPr lang="sv-SE" sz="1600"/>
                        <a:t> a risk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data loss </a:t>
                      </a:r>
                      <a:r>
                        <a:rPr lang="sv-SE" sz="1600" err="1"/>
                        <a:t>when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normalizing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values</a:t>
                      </a:r>
                      <a:r>
                        <a:rPr lang="sv-SE" sz="1600"/>
                        <a:t>? Or </a:t>
                      </a:r>
                      <a:r>
                        <a:rPr lang="sv-SE" sz="1600" err="1"/>
                        <a:t>does</a:t>
                      </a:r>
                      <a:r>
                        <a:rPr lang="sv-SE" sz="1600"/>
                        <a:t> it </a:t>
                      </a:r>
                      <a:r>
                        <a:rPr lang="sv-SE" sz="1600" err="1"/>
                        <a:t>even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matter</a:t>
                      </a:r>
                      <a:r>
                        <a:rPr lang="sv-SE" sz="1600"/>
                        <a:t> as long as the </a:t>
                      </a:r>
                      <a:r>
                        <a:rPr lang="sv-SE" sz="1600" err="1"/>
                        <a:t>model</a:t>
                      </a:r>
                      <a:r>
                        <a:rPr lang="sv-SE" sz="1600"/>
                        <a:t> is </a:t>
                      </a:r>
                      <a:r>
                        <a:rPr lang="sv-SE" sz="1600" err="1"/>
                        <a:t>giving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reliable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results</a:t>
                      </a:r>
                      <a:r>
                        <a:rPr lang="sv-SE" sz="1600"/>
                        <a:t>? (Vesa Turunen)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49211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* No loss, </a:t>
                      </a:r>
                      <a:r>
                        <a:rPr lang="sv-SE" sz="1600" err="1"/>
                        <a:t>inverse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function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recreates</a:t>
                      </a:r>
                      <a:r>
                        <a:rPr lang="sv-SE" sz="1600"/>
                        <a:t> original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31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11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54818"/>
              </p:ext>
            </p:extLst>
          </p:nvPr>
        </p:nvGraphicFramePr>
        <p:xfrm>
          <a:off x="25400" y="0"/>
          <a:ext cx="12166600" cy="5021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 b="1"/>
                        <a:t>Group 3, </a:t>
                      </a:r>
                      <a:r>
                        <a:rPr lang="sv-SE" sz="2800" err="1"/>
                        <a:t>Questions</a:t>
                      </a:r>
                      <a:r>
                        <a:rPr lang="sv-SE" sz="2800"/>
                        <a:t>: 3, 7, 11, 15,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r>
                        <a:rPr lang="sv-SE" sz="1600"/>
                        <a:t>15. </a:t>
                      </a:r>
                      <a:r>
                        <a:rPr lang="sv-SE" sz="1600" err="1"/>
                        <a:t>Chapter</a:t>
                      </a:r>
                      <a:r>
                        <a:rPr lang="sv-SE" sz="1600"/>
                        <a:t> 4.4.3. </a:t>
                      </a:r>
                      <a:r>
                        <a:rPr lang="sv-SE" sz="1600" err="1"/>
                        <a:t>Dropout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method</a:t>
                      </a:r>
                      <a:r>
                        <a:rPr lang="sv-SE" sz="1600"/>
                        <a:t>.  Is a </a:t>
                      </a:r>
                      <a:r>
                        <a:rPr lang="sv-SE" sz="1600" err="1"/>
                        <a:t>big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dropout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better</a:t>
                      </a:r>
                      <a:r>
                        <a:rPr lang="sv-SE" sz="1600"/>
                        <a:t> choice </a:t>
                      </a:r>
                      <a:r>
                        <a:rPr lang="sv-SE" sz="1600" err="1"/>
                        <a:t>than</a:t>
                      </a:r>
                      <a:r>
                        <a:rPr lang="sv-SE" sz="1600"/>
                        <a:t> a small </a:t>
                      </a:r>
                      <a:r>
                        <a:rPr lang="sv-SE" sz="1600" err="1"/>
                        <a:t>one</a:t>
                      </a:r>
                      <a:r>
                        <a:rPr lang="sv-SE" sz="1600"/>
                        <a:t> or vice versa?  </a:t>
                      </a:r>
                      <a:r>
                        <a:rPr lang="sv-SE" sz="1600" err="1"/>
                        <a:t>What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defines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this</a:t>
                      </a:r>
                      <a:r>
                        <a:rPr lang="sv-SE" sz="1600"/>
                        <a:t>, i.e. is </a:t>
                      </a:r>
                      <a:r>
                        <a:rPr lang="sv-SE" sz="1600" err="1"/>
                        <a:t>there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some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theory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behind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chosing</a:t>
                      </a:r>
                      <a:r>
                        <a:rPr lang="sv-SE" sz="1600"/>
                        <a:t> the optimal </a:t>
                      </a:r>
                      <a:r>
                        <a:rPr lang="sv-SE" sz="1600" err="1"/>
                        <a:t>value</a:t>
                      </a:r>
                      <a:r>
                        <a:rPr lang="sv-SE" sz="1600"/>
                        <a:t> or </a:t>
                      </a:r>
                      <a:r>
                        <a:rPr lang="sv-SE" sz="1600" err="1"/>
                        <a:t>will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this</a:t>
                      </a:r>
                      <a:r>
                        <a:rPr lang="sv-SE" sz="1600"/>
                        <a:t> be </a:t>
                      </a:r>
                      <a:r>
                        <a:rPr lang="sv-SE" sz="1600" err="1"/>
                        <a:t>done</a:t>
                      </a:r>
                      <a:r>
                        <a:rPr lang="sv-SE" sz="1600"/>
                        <a:t> by trial and </a:t>
                      </a:r>
                      <a:r>
                        <a:rPr lang="sv-SE" sz="1600" err="1"/>
                        <a:t>error</a:t>
                      </a:r>
                      <a:r>
                        <a:rPr lang="sv-SE" sz="1600"/>
                        <a:t>?  (Martti </a:t>
                      </a:r>
                      <a:r>
                        <a:rPr lang="sv-SE" sz="1600" err="1"/>
                        <a:t>Kosonen</a:t>
                      </a:r>
                      <a:r>
                        <a:rPr lang="sv-SE" sz="160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r>
                        <a:rPr lang="sv-SE" sz="1600" err="1"/>
                        <a:t>See</a:t>
                      </a:r>
                      <a:r>
                        <a:rPr lang="sv-SE" sz="1600"/>
                        <a:t> Q3. 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sv-SE" sz="1600"/>
                        <a:t>18. </a:t>
                      </a:r>
                      <a:r>
                        <a:rPr lang="sv-SE" sz="1600" err="1"/>
                        <a:t>One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benefits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linear</a:t>
                      </a:r>
                      <a:r>
                        <a:rPr lang="sv-SE" sz="1600"/>
                        <a:t> regression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L1-regularization (Lasso) is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weights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can</a:t>
                      </a:r>
                      <a:r>
                        <a:rPr lang="sv-SE" sz="1600"/>
                        <a:t> get 0. Is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case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also</a:t>
                      </a:r>
                      <a:r>
                        <a:rPr lang="sv-SE" sz="1600"/>
                        <a:t> for neural </a:t>
                      </a:r>
                      <a:r>
                        <a:rPr lang="sv-SE" sz="1600" err="1"/>
                        <a:t>networks</a:t>
                      </a:r>
                      <a:r>
                        <a:rPr lang="sv-SE" sz="1600"/>
                        <a:t>? (Daniel </a:t>
                      </a:r>
                      <a:r>
                        <a:rPr lang="sv-SE" sz="1600" err="1"/>
                        <a:t>Edsgärd</a:t>
                      </a:r>
                      <a:r>
                        <a:rPr lang="sv-SE" sz="16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r>
                        <a:rPr lang="sv-SE" sz="1600"/>
                        <a:t>* </a:t>
                      </a:r>
                      <a:r>
                        <a:rPr lang="sv-SE" sz="1600" err="1"/>
                        <a:t>Possibly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but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even</a:t>
                      </a:r>
                      <a:r>
                        <a:rPr lang="sv-SE" sz="1600"/>
                        <a:t> so, </a:t>
                      </a:r>
                      <a:r>
                        <a:rPr lang="sv-SE" sz="1600" err="1"/>
                        <a:t>may</a:t>
                      </a:r>
                      <a:r>
                        <a:rPr lang="sv-SE" sz="1600"/>
                        <a:t> not </a:t>
                      </a:r>
                      <a:r>
                        <a:rPr lang="sv-SE" sz="1600" err="1"/>
                        <a:t>help</a:t>
                      </a:r>
                      <a:r>
                        <a:rPr lang="sv-SE" sz="1600"/>
                        <a:t> interpretation.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82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12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625332"/>
              </p:ext>
            </p:extLst>
          </p:nvPr>
        </p:nvGraphicFramePr>
        <p:xfrm>
          <a:off x="25400" y="0"/>
          <a:ext cx="12166600" cy="802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4, </a:t>
                      </a:r>
                      <a:r>
                        <a:rPr lang="sv-SE" sz="2800" b="0" i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  <a:r>
                        <a:rPr lang="sv-SE" sz="2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4, 8, 12,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4. </a:t>
                      </a:r>
                      <a:r>
                        <a:rPr lang="sv-SE" sz="1600" err="1"/>
                        <a:t>He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writes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about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normalization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variables</a:t>
                      </a:r>
                      <a:r>
                        <a:rPr lang="sv-SE" sz="1600"/>
                        <a:t> (</a:t>
                      </a:r>
                      <a:r>
                        <a:rPr lang="sv-SE" sz="1600" err="1"/>
                        <a:t>mean</a:t>
                      </a:r>
                      <a:r>
                        <a:rPr lang="sv-SE" sz="1600"/>
                        <a:t> 0 and </a:t>
                      </a:r>
                      <a:r>
                        <a:rPr lang="sv-SE" sz="1600" err="1"/>
                        <a:t>std</a:t>
                      </a:r>
                      <a:r>
                        <a:rPr lang="sv-SE" sz="1600"/>
                        <a:t> 1), a bit later </a:t>
                      </a:r>
                      <a:r>
                        <a:rPr lang="sv-SE" sz="1600" err="1"/>
                        <a:t>he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writes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about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missing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values</a:t>
                      </a:r>
                      <a:r>
                        <a:rPr lang="sv-SE" sz="1600"/>
                        <a:t> and "</a:t>
                      </a:r>
                      <a:r>
                        <a:rPr lang="sv-SE" sz="1600" err="1"/>
                        <a:t>safe</a:t>
                      </a:r>
                      <a:r>
                        <a:rPr lang="sv-SE" sz="1600"/>
                        <a:t> to input </a:t>
                      </a:r>
                      <a:r>
                        <a:rPr lang="sv-SE" sz="1600" err="1"/>
                        <a:t>missing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values</a:t>
                      </a:r>
                      <a:r>
                        <a:rPr lang="sv-SE" sz="1600"/>
                        <a:t> as 0,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condition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0 </a:t>
                      </a:r>
                      <a:r>
                        <a:rPr lang="sv-SE" sz="1600" err="1"/>
                        <a:t>isn't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already</a:t>
                      </a:r>
                      <a:r>
                        <a:rPr lang="sv-SE" sz="1600"/>
                        <a:t> a </a:t>
                      </a:r>
                      <a:r>
                        <a:rPr lang="sv-SE" sz="1600" err="1"/>
                        <a:t>meaningful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value</a:t>
                      </a:r>
                      <a:r>
                        <a:rPr lang="sv-SE" sz="1600"/>
                        <a:t>. The </a:t>
                      </a:r>
                      <a:r>
                        <a:rPr lang="sv-SE" sz="1600" err="1"/>
                        <a:t>network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will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learn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0 </a:t>
                      </a:r>
                      <a:r>
                        <a:rPr lang="sv-SE" sz="1600" err="1"/>
                        <a:t>means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missing</a:t>
                      </a:r>
                      <a:r>
                        <a:rPr lang="sv-SE" sz="1600"/>
                        <a:t> data". </a:t>
                      </a:r>
                      <a:r>
                        <a:rPr lang="sv-SE" sz="1600" err="1"/>
                        <a:t>But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when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you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apply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normalization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then</a:t>
                      </a:r>
                      <a:r>
                        <a:rPr lang="sv-SE" sz="1600"/>
                        <a:t> 0 is the </a:t>
                      </a:r>
                      <a:r>
                        <a:rPr lang="sv-SE" sz="1600" err="1"/>
                        <a:t>mean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variable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hence</a:t>
                      </a:r>
                      <a:r>
                        <a:rPr lang="sv-SE" sz="1600"/>
                        <a:t> it is </a:t>
                      </a:r>
                      <a:r>
                        <a:rPr lang="sv-SE" sz="1600" err="1"/>
                        <a:t>meaningful</a:t>
                      </a:r>
                      <a:r>
                        <a:rPr lang="sv-SE" sz="1600"/>
                        <a:t> and </a:t>
                      </a:r>
                      <a:r>
                        <a:rPr lang="sv-SE" sz="1600" err="1"/>
                        <a:t>cannot</a:t>
                      </a:r>
                      <a:r>
                        <a:rPr lang="sv-SE" sz="1600"/>
                        <a:t> be </a:t>
                      </a:r>
                      <a:r>
                        <a:rPr lang="sv-SE" sz="1600" err="1"/>
                        <a:t>used</a:t>
                      </a:r>
                      <a:r>
                        <a:rPr lang="sv-SE" sz="1600"/>
                        <a:t> to input </a:t>
                      </a:r>
                      <a:r>
                        <a:rPr lang="sv-SE" sz="1600" err="1"/>
                        <a:t>missing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values</a:t>
                      </a:r>
                      <a:r>
                        <a:rPr lang="sv-SE" sz="1600"/>
                        <a:t>. </a:t>
                      </a:r>
                      <a:r>
                        <a:rPr lang="sv-SE" sz="1600" err="1"/>
                        <a:t>What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should</a:t>
                      </a:r>
                      <a:r>
                        <a:rPr lang="sv-SE" sz="1600"/>
                        <a:t> be </a:t>
                      </a:r>
                      <a:r>
                        <a:rPr lang="sv-SE" sz="1600" err="1"/>
                        <a:t>used</a:t>
                      </a:r>
                      <a:r>
                        <a:rPr lang="sv-SE" sz="1600"/>
                        <a:t> to input </a:t>
                      </a:r>
                      <a:r>
                        <a:rPr lang="sv-SE" sz="1600" err="1"/>
                        <a:t>missing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values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when</a:t>
                      </a:r>
                      <a:r>
                        <a:rPr lang="sv-SE" sz="1600"/>
                        <a:t> 0 is a </a:t>
                      </a:r>
                      <a:r>
                        <a:rPr lang="sv-SE" sz="1600" err="1"/>
                        <a:t>meaningful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value</a:t>
                      </a:r>
                      <a:r>
                        <a:rPr lang="sv-SE" sz="1600"/>
                        <a:t>? (</a:t>
                      </a:r>
                      <a:r>
                        <a:rPr lang="sv-SE" sz="1600" err="1"/>
                        <a:t>Jorrit</a:t>
                      </a:r>
                      <a:r>
                        <a:rPr lang="sv-SE" sz="1600"/>
                        <a:t> Peters)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You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would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put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 the 0s prior to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normalization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so the "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0"s do not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mean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missing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tricks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could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be, prior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normalization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replace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missing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with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average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value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or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could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run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KNN or PCA and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estimate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missing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(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terribly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much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more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work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though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..) or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add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another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which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flags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missing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An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example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latter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databoost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would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have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2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columns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would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denote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customer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has the service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databoost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or not,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next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would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be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databoosts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Those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whom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do not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have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service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would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have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missing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this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column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and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would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keep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missings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 (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group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Norway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8. Do </a:t>
                      </a:r>
                      <a:r>
                        <a:rPr lang="sv-SE" sz="1600" err="1"/>
                        <a:t>you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have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any</a:t>
                      </a:r>
                      <a:r>
                        <a:rPr lang="sv-SE" sz="1600"/>
                        <a:t> suggestion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resources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deep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dive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more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into</a:t>
                      </a:r>
                      <a:r>
                        <a:rPr lang="sv-SE" sz="1600"/>
                        <a:t> best </a:t>
                      </a:r>
                      <a:r>
                        <a:rPr lang="sv-SE" sz="1600" err="1"/>
                        <a:t>practices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feature </a:t>
                      </a:r>
                      <a:r>
                        <a:rPr lang="sv-SE" sz="1600" err="1"/>
                        <a:t>engineering</a:t>
                      </a:r>
                      <a:r>
                        <a:rPr lang="sv-SE" sz="1600"/>
                        <a:t> in order to </a:t>
                      </a:r>
                      <a:r>
                        <a:rPr lang="sv-SE" sz="1600" err="1"/>
                        <a:t>learn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how</a:t>
                      </a:r>
                      <a:r>
                        <a:rPr lang="sv-SE" sz="1600"/>
                        <a:t> to transform </a:t>
                      </a:r>
                      <a:r>
                        <a:rPr lang="sv-SE" sz="1600" err="1"/>
                        <a:t>your</a:t>
                      </a:r>
                      <a:r>
                        <a:rPr lang="sv-SE" sz="1600"/>
                        <a:t> inputs to a </a:t>
                      </a:r>
                      <a:r>
                        <a:rPr lang="sv-SE" sz="1600" err="1"/>
                        <a:t>better</a:t>
                      </a:r>
                      <a:r>
                        <a:rPr lang="sv-SE" sz="1600"/>
                        <a:t> representation for </a:t>
                      </a:r>
                      <a:r>
                        <a:rPr lang="sv-SE" sz="1600" err="1"/>
                        <a:t>your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learning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algorithm</a:t>
                      </a:r>
                      <a:r>
                        <a:rPr lang="sv-SE" sz="1600"/>
                        <a:t>? For </a:t>
                      </a:r>
                      <a:r>
                        <a:rPr lang="sv-SE" sz="1600" err="1"/>
                        <a:t>regular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machine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learning</a:t>
                      </a:r>
                      <a:r>
                        <a:rPr lang="sv-SE" sz="1600"/>
                        <a:t> problems and common </a:t>
                      </a:r>
                      <a:r>
                        <a:rPr lang="sv-SE" sz="1600" err="1"/>
                        <a:t>domains</a:t>
                      </a:r>
                      <a:r>
                        <a:rPr lang="sv-SE" sz="1600"/>
                        <a:t> (</a:t>
                      </a:r>
                      <a:r>
                        <a:rPr lang="sv-SE" sz="1600" err="1"/>
                        <a:t>e.g</a:t>
                      </a:r>
                      <a:r>
                        <a:rPr lang="sv-SE" sz="1600"/>
                        <a:t>., </a:t>
                      </a:r>
                      <a:r>
                        <a:rPr lang="sv-SE" sz="1600" err="1"/>
                        <a:t>recommendation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engines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etc</a:t>
                      </a:r>
                      <a:r>
                        <a:rPr lang="sv-SE" sz="1600"/>
                        <a:t>). (David Norell)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7982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No. It is hard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think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that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there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any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best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practise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any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feature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engineering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utterly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dependant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on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case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question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Our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suggestion is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know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many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techniques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possible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and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then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there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is a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lot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use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businness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knowledge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trial and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error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lt-LT" sz="1600"/>
                        <a:t>12. A </a:t>
                      </a:r>
                      <a:r>
                        <a:rPr lang="lt-LT" sz="1600" err="1"/>
                        <a:t>few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times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the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importance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of</a:t>
                      </a:r>
                      <a:r>
                        <a:rPr lang="lt-LT" sz="1600"/>
                        <a:t> data </a:t>
                      </a:r>
                      <a:r>
                        <a:rPr lang="lt-LT" sz="1600" err="1"/>
                        <a:t>shuffling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was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mentioned</a:t>
                      </a:r>
                      <a:r>
                        <a:rPr lang="lt-LT" sz="1600"/>
                        <a:t> - </a:t>
                      </a:r>
                      <a:r>
                        <a:rPr lang="lt-LT" sz="1600" err="1"/>
                        <a:t>in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order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not</a:t>
                      </a:r>
                      <a:r>
                        <a:rPr lang="lt-LT" sz="1600"/>
                        <a:t> to </a:t>
                      </a:r>
                      <a:r>
                        <a:rPr lang="lt-LT" sz="1600" err="1"/>
                        <a:t>have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one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type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of</a:t>
                      </a:r>
                      <a:r>
                        <a:rPr lang="lt-LT" sz="1600"/>
                        <a:t> data </a:t>
                      </a:r>
                      <a:r>
                        <a:rPr lang="lt-LT" sz="1600" err="1"/>
                        <a:t>in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training</a:t>
                      </a:r>
                      <a:r>
                        <a:rPr lang="lt-LT" sz="1600"/>
                        <a:t>/ </a:t>
                      </a:r>
                      <a:r>
                        <a:rPr lang="lt-LT" sz="1600" err="1"/>
                        <a:t>validation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sets</a:t>
                      </a:r>
                      <a:r>
                        <a:rPr lang="lt-LT" sz="1600"/>
                        <a:t>. </a:t>
                      </a:r>
                      <a:r>
                        <a:rPr lang="lt-LT" sz="1600" err="1"/>
                        <a:t>But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how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does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this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shuffle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kind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of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functions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works</a:t>
                      </a:r>
                      <a:r>
                        <a:rPr lang="lt-LT" sz="1600"/>
                        <a:t>? </a:t>
                      </a:r>
                      <a:r>
                        <a:rPr lang="lt-LT" sz="1600" err="1"/>
                        <a:t>If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the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dataset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is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rather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small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does</a:t>
                      </a:r>
                      <a:r>
                        <a:rPr lang="lt-LT" sz="1600"/>
                        <a:t> it </a:t>
                      </a:r>
                      <a:r>
                        <a:rPr lang="lt-LT" sz="1600" err="1"/>
                        <a:t>insure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that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all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kind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of</a:t>
                      </a:r>
                      <a:r>
                        <a:rPr lang="lt-LT" sz="1600"/>
                        <a:t> data </a:t>
                      </a:r>
                      <a:r>
                        <a:rPr lang="lt-LT" sz="1600" err="1"/>
                        <a:t>is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distributed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evenly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and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will</a:t>
                      </a:r>
                      <a:r>
                        <a:rPr lang="lt-LT" sz="1600"/>
                        <a:t> be </a:t>
                      </a:r>
                      <a:r>
                        <a:rPr lang="lt-LT" sz="1600" err="1"/>
                        <a:t>split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equally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into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different</a:t>
                      </a:r>
                      <a:r>
                        <a:rPr lang="lt-LT" sz="1600"/>
                        <a:t> </a:t>
                      </a:r>
                      <a:r>
                        <a:rPr lang="lt-LT" sz="1600" err="1"/>
                        <a:t>datasets</a:t>
                      </a:r>
                      <a:r>
                        <a:rPr lang="lt-LT" sz="1600"/>
                        <a:t>? (Dovilė </a:t>
                      </a:r>
                      <a:r>
                        <a:rPr lang="lt-LT" sz="1600" err="1"/>
                        <a:t>Momkutė</a:t>
                      </a:r>
                      <a:r>
                        <a:rPr lang="lt-LT" sz="1600"/>
                        <a:t>)</a:t>
                      </a: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49211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found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shuffling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mentioned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only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connection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with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K-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fold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cross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validation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and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iterated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K-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fold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validation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In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first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case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shuffling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probably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avoid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any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inadvertent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ordering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dataset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In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next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case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shuffling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done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between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each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K-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fold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run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so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that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each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run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can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be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viewed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as independent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each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thereby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retaining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statistic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properties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no bias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between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each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run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etc.</a:t>
                      </a:r>
                    </a:p>
                    <a:p>
                      <a:pPr lvl="0" algn="l">
                        <a:buNone/>
                      </a:pPr>
                      <a:endParaRPr lang="sv-SE" sz="16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Janika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: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huffling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data serves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purpose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reducing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variance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and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making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sure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that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models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remain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general and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overfit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less. For small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dataset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it's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good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use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Leave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Out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Cross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Validation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(LOOCV).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This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method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very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computationally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expensive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and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should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be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used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on small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datasets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If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dataset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big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it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would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most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likely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be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better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use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 different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method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like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random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(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random.shuffle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python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) or K-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Folds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Cross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Validation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LOOCV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common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type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cross-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validation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: https://en.wikipedia.org/wiki/Cross-validation_(statistics)#Leave-one-out_cross-validation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Python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random.shuffle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assumes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good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random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number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generator. It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uses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Fisher-Yates shuffle: https://en.wikipedia.org/wiki/Fisher%E2%80%93Yates_shuffle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581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13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73899"/>
              </p:ext>
            </p:extLst>
          </p:nvPr>
        </p:nvGraphicFramePr>
        <p:xfrm>
          <a:off x="25400" y="0"/>
          <a:ext cx="12166600" cy="4939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4, </a:t>
                      </a:r>
                      <a:r>
                        <a:rPr lang="sv-SE" sz="2800" b="0" i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  <a:r>
                        <a:rPr lang="sv-SE" sz="2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4, 8, 12,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16. The </a:t>
                      </a:r>
                      <a:r>
                        <a:rPr lang="sv-SE" sz="1600" err="1"/>
                        <a:t>issue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data </a:t>
                      </a:r>
                      <a:r>
                        <a:rPr lang="sv-SE" sz="1600" err="1"/>
                        <a:t>redundancy</a:t>
                      </a:r>
                      <a:r>
                        <a:rPr lang="sv-SE" sz="1600"/>
                        <a:t> is </a:t>
                      </a:r>
                      <a:r>
                        <a:rPr lang="sv-SE" sz="1600" err="1"/>
                        <a:t>mentioned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which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increase</a:t>
                      </a:r>
                      <a:r>
                        <a:rPr lang="sv-SE" sz="1600"/>
                        <a:t> the risk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memorization</a:t>
                      </a:r>
                      <a:r>
                        <a:rPr lang="sv-SE" sz="1600"/>
                        <a:t>. Is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an </a:t>
                      </a:r>
                      <a:r>
                        <a:rPr lang="sv-SE" sz="1600" err="1"/>
                        <a:t>issue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if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true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underlying</a:t>
                      </a:r>
                      <a:r>
                        <a:rPr lang="sv-SE" sz="1600"/>
                        <a:t> population has the same </a:t>
                      </a:r>
                      <a:r>
                        <a:rPr lang="sv-SE" sz="1600" err="1"/>
                        <a:t>pattern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redundancy</a:t>
                      </a:r>
                      <a:r>
                        <a:rPr lang="sv-SE" sz="1600"/>
                        <a:t>? </a:t>
                      </a:r>
                      <a:r>
                        <a:rPr lang="sv-SE" sz="1600" err="1"/>
                        <a:t>How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would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you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handle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closely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correlated</a:t>
                      </a:r>
                      <a:r>
                        <a:rPr lang="sv-SE" sz="1600"/>
                        <a:t> observations? </a:t>
                      </a:r>
                      <a:r>
                        <a:rPr lang="sv-SE" sz="1600" err="1"/>
                        <a:t>Should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one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then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typically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always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investigate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correlation</a:t>
                      </a:r>
                      <a:r>
                        <a:rPr lang="sv-SE" sz="1600"/>
                        <a:t> matrix and </a:t>
                      </a:r>
                      <a:r>
                        <a:rPr lang="sv-SE" sz="1600" err="1"/>
                        <a:t>choose</a:t>
                      </a:r>
                      <a:r>
                        <a:rPr lang="sv-SE" sz="1600"/>
                        <a:t> a representative per cluster? (Daniel </a:t>
                      </a:r>
                      <a:r>
                        <a:rPr lang="sv-SE" sz="1600" err="1"/>
                        <a:t>Edsgärd</a:t>
                      </a:r>
                      <a:r>
                        <a:rPr lang="sv-SE" sz="16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In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our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group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were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not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certain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about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this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From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before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know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that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binary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correlations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will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give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issues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 "standard" regressions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due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that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at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some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point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ends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up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dividing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by 0 (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think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regressions as matrix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multiplications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and divisions,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binary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correlations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correspond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determinants=0 and division by 0).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could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also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think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"hyper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correlations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":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where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binary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correlations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correspond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a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line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could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have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trinary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correlations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corresponding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a plane and so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forth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-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then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would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go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Principal Components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ensure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uncorrelated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features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also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higher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dimensions.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But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 DL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where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introduces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nonlinearities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through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activation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functions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this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may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not be a problem at all.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simply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not sure. (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group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4 in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Norway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sv-SE"/>
                    </a:p>
                    <a:p>
                      <a:pPr lvl="0" algn="l">
                        <a:buNone/>
                      </a:pPr>
                      <a:endParaRPr lang="sv-SE" sz="16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* Look into active learning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76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A4AF-0DE5-5740-8C65-D30C8FB5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>
                <a:solidFill>
                  <a:schemeClr val="bg1"/>
                </a:solidFill>
              </a:rPr>
              <a:t>Session </a:t>
            </a:r>
            <a:r>
              <a:rPr lang="sv-SE" err="1">
                <a:solidFill>
                  <a:schemeClr val="bg1"/>
                </a:solidFill>
              </a:rPr>
              <a:t>outline</a:t>
            </a:r>
            <a:r>
              <a:rPr lang="sv-SE">
                <a:solidFill>
                  <a:schemeClr val="bg1"/>
                </a:solidFill>
              </a:rPr>
              <a:t> – 60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0DA0-CF79-1F40-9D5C-786BA06A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/>
              <a:t>Quick </a:t>
            </a:r>
            <a:r>
              <a:rPr lang="sv-SE" err="1"/>
              <a:t>summary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the </a:t>
            </a:r>
            <a:r>
              <a:rPr lang="sv-SE" err="1"/>
              <a:t>week’s</a:t>
            </a:r>
            <a:r>
              <a:rPr lang="sv-SE"/>
              <a:t> </a:t>
            </a:r>
            <a:r>
              <a:rPr lang="sv-SE" err="1"/>
              <a:t>reading</a:t>
            </a:r>
            <a:r>
              <a:rPr lang="sv-SE"/>
              <a:t>, 1-2 </a:t>
            </a:r>
            <a:r>
              <a:rPr lang="sv-SE" err="1"/>
              <a:t>slides</a:t>
            </a:r>
            <a:r>
              <a:rPr lang="sv-SE"/>
              <a:t> 		(5-10 min)</a:t>
            </a:r>
          </a:p>
          <a:p>
            <a:r>
              <a:rPr lang="sv-SE"/>
              <a:t>Group </a:t>
            </a:r>
            <a:r>
              <a:rPr lang="sv-SE" err="1"/>
              <a:t>discussions</a:t>
            </a:r>
            <a:r>
              <a:rPr lang="sv-SE"/>
              <a:t>							(25 min)</a:t>
            </a:r>
          </a:p>
          <a:p>
            <a:pPr lvl="1"/>
            <a:r>
              <a:rPr lang="sv-SE" err="1"/>
              <a:t>See</a:t>
            </a:r>
            <a:r>
              <a:rPr lang="sv-SE"/>
              <a:t> </a:t>
            </a:r>
            <a:r>
              <a:rPr lang="sv-SE">
                <a:hlinkClick r:id="rId2"/>
              </a:rPr>
              <a:t>Groups (with place for changes) in Wiki</a:t>
            </a:r>
            <a:r>
              <a:rPr lang="sv-SE"/>
              <a:t>			</a:t>
            </a:r>
          </a:p>
          <a:p>
            <a:pPr lvl="1"/>
            <a:r>
              <a:rPr lang="sv-SE" err="1"/>
              <a:t>Discussing</a:t>
            </a:r>
            <a:r>
              <a:rPr lang="sv-SE"/>
              <a:t> </a:t>
            </a:r>
            <a:r>
              <a:rPr lang="sv-SE" err="1"/>
              <a:t>this</a:t>
            </a:r>
            <a:r>
              <a:rPr lang="sv-SE"/>
              <a:t> </a:t>
            </a:r>
            <a:r>
              <a:rPr lang="sv-SE" err="1"/>
              <a:t>week’s</a:t>
            </a:r>
            <a:r>
              <a:rPr lang="sv-SE"/>
              <a:t> </a:t>
            </a:r>
            <a:r>
              <a:rPr lang="sv-SE" err="1"/>
              <a:t>reading</a:t>
            </a:r>
            <a:endParaRPr lang="sv-SE"/>
          </a:p>
          <a:p>
            <a:pPr lvl="1"/>
            <a:r>
              <a:rPr lang="sv-SE" err="1"/>
              <a:t>Addressing</a:t>
            </a:r>
            <a:r>
              <a:rPr lang="sv-SE"/>
              <a:t> N </a:t>
            </a:r>
            <a:r>
              <a:rPr lang="sv-SE" err="1"/>
              <a:t>number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questions</a:t>
            </a:r>
            <a:r>
              <a:rPr lang="sv-SE"/>
              <a:t> (</a:t>
            </a:r>
            <a:r>
              <a:rPr lang="sv-SE" err="1"/>
              <a:t>assigned</a:t>
            </a:r>
            <a:r>
              <a:rPr lang="sv-SE"/>
              <a:t> to the </a:t>
            </a:r>
            <a:r>
              <a:rPr lang="sv-SE" err="1"/>
              <a:t>group</a:t>
            </a:r>
            <a:r>
              <a:rPr lang="sv-SE"/>
              <a:t>)</a:t>
            </a:r>
          </a:p>
          <a:p>
            <a:pPr lvl="1"/>
            <a:r>
              <a:rPr lang="sv-SE" err="1"/>
              <a:t>Write</a:t>
            </a:r>
            <a:r>
              <a:rPr lang="sv-SE"/>
              <a:t> </a:t>
            </a:r>
            <a:r>
              <a:rPr lang="sv-SE" err="1"/>
              <a:t>your</a:t>
            </a:r>
            <a:r>
              <a:rPr lang="sv-SE"/>
              <a:t> </a:t>
            </a:r>
            <a:r>
              <a:rPr lang="sv-SE" err="1"/>
              <a:t>answers</a:t>
            </a:r>
            <a:r>
              <a:rPr lang="sv-SE"/>
              <a:t> </a:t>
            </a:r>
            <a:r>
              <a:rPr lang="sv-SE" err="1"/>
              <a:t>directly</a:t>
            </a:r>
            <a:r>
              <a:rPr lang="sv-SE"/>
              <a:t> </a:t>
            </a:r>
            <a:r>
              <a:rPr lang="sv-SE" err="1"/>
              <a:t>into</a:t>
            </a:r>
            <a:r>
              <a:rPr lang="sv-SE"/>
              <a:t> the MS Teams Forms + </a:t>
            </a:r>
            <a:r>
              <a:rPr lang="sv-SE" err="1"/>
              <a:t>update</a:t>
            </a:r>
            <a:r>
              <a:rPr lang="sv-SE"/>
              <a:t> </a:t>
            </a:r>
            <a:r>
              <a:rPr lang="sv-SE" err="1"/>
              <a:t>this</a:t>
            </a:r>
            <a:r>
              <a:rPr lang="sv-SE"/>
              <a:t> </a:t>
            </a:r>
            <a:r>
              <a:rPr lang="sv-SE" err="1"/>
              <a:t>ppt</a:t>
            </a:r>
            <a:r>
              <a:rPr lang="sv-SE"/>
              <a:t> (</a:t>
            </a:r>
            <a:r>
              <a:rPr lang="sv-SE" err="1"/>
              <a:t>see</a:t>
            </a:r>
            <a:r>
              <a:rPr lang="sv-SE"/>
              <a:t> last </a:t>
            </a:r>
            <a:r>
              <a:rPr lang="sv-SE" err="1"/>
              <a:t>slides</a:t>
            </a:r>
            <a:r>
              <a:rPr lang="sv-SE"/>
              <a:t>)</a:t>
            </a:r>
          </a:p>
          <a:p>
            <a:r>
              <a:rPr lang="sv-SE"/>
              <a:t>Group presentations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answer</a:t>
            </a:r>
            <a:r>
              <a:rPr lang="sv-SE"/>
              <a:t> </a:t>
            </a:r>
            <a:r>
              <a:rPr lang="sv-SE" err="1"/>
              <a:t>slides</a:t>
            </a:r>
            <a:r>
              <a:rPr lang="sv-SE"/>
              <a:t>		   (~5min/</a:t>
            </a:r>
            <a:r>
              <a:rPr lang="sv-SE" err="1"/>
              <a:t>group</a:t>
            </a:r>
            <a:r>
              <a:rPr lang="sv-SE"/>
              <a:t>)</a:t>
            </a:r>
          </a:p>
          <a:p>
            <a:pPr lvl="1"/>
            <a:r>
              <a:rPr lang="sv-SE" err="1"/>
              <a:t>Open</a:t>
            </a:r>
            <a:r>
              <a:rPr lang="sv-SE"/>
              <a:t> </a:t>
            </a:r>
            <a:r>
              <a:rPr lang="sv-SE" err="1"/>
              <a:t>discussion</a:t>
            </a:r>
            <a:r>
              <a:rPr lang="sv-SE"/>
              <a:t>, all to </a:t>
            </a:r>
            <a:r>
              <a:rPr lang="sv-SE" err="1"/>
              <a:t>particicpate</a:t>
            </a:r>
            <a:endParaRPr lang="sv-SE"/>
          </a:p>
          <a:p>
            <a:r>
              <a:rPr lang="sv-SE" err="1"/>
              <a:t>Summary</a:t>
            </a:r>
            <a:r>
              <a:rPr lang="sv-SE"/>
              <a:t>, wrap </a:t>
            </a:r>
            <a:r>
              <a:rPr lang="sv-SE" err="1"/>
              <a:t>up</a:t>
            </a:r>
            <a:r>
              <a:rPr lang="sv-SE"/>
              <a:t>, </a:t>
            </a:r>
            <a:r>
              <a:rPr lang="sv-SE" err="1"/>
              <a:t>next</a:t>
            </a:r>
            <a:r>
              <a:rPr lang="sv-SE"/>
              <a:t> session			   (5 min)</a:t>
            </a:r>
          </a:p>
          <a:p>
            <a:pPr marL="0" indent="0">
              <a:buNone/>
            </a:pPr>
            <a:endParaRPr lang="sv-SE"/>
          </a:p>
          <a:p>
            <a:pPr marL="0" indent="0">
              <a:buNone/>
            </a:pPr>
            <a:r>
              <a:rPr lang="sv-SE" i="1"/>
              <a:t>Note: </a:t>
            </a:r>
            <a:r>
              <a:rPr lang="sv-SE" i="1" err="1"/>
              <a:t>after</a:t>
            </a:r>
            <a:r>
              <a:rPr lang="sv-SE" i="1"/>
              <a:t> session, </a:t>
            </a:r>
            <a:r>
              <a:rPr lang="sv-SE" i="1" err="1"/>
              <a:t>we</a:t>
            </a:r>
            <a:r>
              <a:rPr lang="sv-SE" i="1"/>
              <a:t> </a:t>
            </a:r>
            <a:r>
              <a:rPr lang="sv-SE" i="1" err="1"/>
              <a:t>will</a:t>
            </a:r>
            <a:r>
              <a:rPr lang="sv-SE" i="1"/>
              <a:t> </a:t>
            </a:r>
            <a:r>
              <a:rPr lang="sv-SE" i="1" err="1"/>
              <a:t>update</a:t>
            </a:r>
            <a:r>
              <a:rPr lang="sv-SE" i="1"/>
              <a:t> the </a:t>
            </a:r>
            <a:r>
              <a:rPr lang="sv-SE" i="1" err="1"/>
              <a:t>wiki</a:t>
            </a:r>
            <a:r>
              <a:rPr lang="sv-SE" i="1"/>
              <a:t> and </a:t>
            </a:r>
            <a:r>
              <a:rPr lang="sv-SE" i="1" err="1"/>
              <a:t>files</a:t>
            </a:r>
            <a:r>
              <a:rPr lang="sv-SE" i="1"/>
              <a:t> </a:t>
            </a:r>
            <a:r>
              <a:rPr lang="sv-SE" i="1" err="1"/>
              <a:t>with</a:t>
            </a:r>
            <a:r>
              <a:rPr lang="sv-SE" i="1"/>
              <a:t> </a:t>
            </a:r>
            <a:r>
              <a:rPr lang="sv-SE" i="1" err="1"/>
              <a:t>above</a:t>
            </a:r>
            <a:r>
              <a:rPr lang="sv-SE" i="1"/>
              <a:t> input.</a:t>
            </a:r>
          </a:p>
          <a:p>
            <a:pPr lvl="1"/>
            <a:endParaRPr lang="sv-SE"/>
          </a:p>
          <a:p>
            <a:endParaRPr lang="sv-SE"/>
          </a:p>
          <a:p>
            <a:endParaRPr lang="sv-SE"/>
          </a:p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9628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6A4AF-0DE5-5740-8C65-D30C8FB5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 err="1">
                <a:solidFill>
                  <a:schemeClr val="bg1"/>
                </a:solidFill>
              </a:rPr>
              <a:t>Timeplan</a:t>
            </a:r>
            <a:endParaRPr lang="sv-SE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47366-CDE1-684C-8B4B-57AD1F7B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with Python, Edlund &amp; Edsgärd - 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BA82FB-38F2-F041-B99D-FEC975D3B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270" y="1578878"/>
            <a:ext cx="10250730" cy="45542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52EC33-9779-274B-BE24-14AB0B9D6350}"/>
              </a:ext>
            </a:extLst>
          </p:cNvPr>
          <p:cNvSpPr/>
          <p:nvPr/>
        </p:nvSpPr>
        <p:spPr>
          <a:xfrm>
            <a:off x="409875" y="2101258"/>
            <a:ext cx="247369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600"/>
              <a:t>Sep 13 - </a:t>
            </a:r>
            <a:r>
              <a:rPr lang="sv-SE" sz="1600" err="1"/>
              <a:t>Chapter</a:t>
            </a:r>
            <a:r>
              <a:rPr lang="sv-SE" sz="1600"/>
              <a:t> 1-2</a:t>
            </a:r>
          </a:p>
          <a:p>
            <a:endParaRPr lang="sv-SE" sz="1600"/>
          </a:p>
          <a:p>
            <a:endParaRPr lang="sv-SE" sz="1600"/>
          </a:p>
          <a:p>
            <a:endParaRPr lang="sv-SE" sz="1600"/>
          </a:p>
          <a:p>
            <a:r>
              <a:rPr lang="sv-SE" sz="1600"/>
              <a:t>Sep 20 - </a:t>
            </a:r>
            <a:r>
              <a:rPr lang="sv-SE" sz="1600" err="1"/>
              <a:t>Chapter</a:t>
            </a:r>
            <a:r>
              <a:rPr lang="sv-SE" sz="1600"/>
              <a:t> 3</a:t>
            </a:r>
          </a:p>
          <a:p>
            <a:r>
              <a:rPr lang="sv-SE" sz="1600"/>
              <a:t>Sep 27 - </a:t>
            </a:r>
            <a:r>
              <a:rPr lang="sv-SE" sz="1600" err="1"/>
              <a:t>Chapter</a:t>
            </a:r>
            <a:r>
              <a:rPr lang="sv-SE" sz="1600"/>
              <a:t> 4</a:t>
            </a:r>
          </a:p>
          <a:p>
            <a:endParaRPr lang="sv-SE" sz="1600"/>
          </a:p>
          <a:p>
            <a:endParaRPr lang="sv-SE" sz="1600"/>
          </a:p>
          <a:p>
            <a:r>
              <a:rPr lang="sv-SE" sz="1600" err="1"/>
              <a:t>Oct</a:t>
            </a:r>
            <a:r>
              <a:rPr lang="sv-SE" sz="1600"/>
              <a:t> 4 - </a:t>
            </a:r>
            <a:r>
              <a:rPr lang="sv-SE" sz="1600" err="1"/>
              <a:t>Chapter</a:t>
            </a:r>
            <a:r>
              <a:rPr lang="sv-SE" sz="1600"/>
              <a:t> 5.1-5.2</a:t>
            </a:r>
          </a:p>
          <a:p>
            <a:r>
              <a:rPr lang="sv-SE" sz="1600" err="1"/>
              <a:t>Oct</a:t>
            </a:r>
            <a:r>
              <a:rPr lang="sv-SE" sz="1600"/>
              <a:t> 11 - </a:t>
            </a:r>
            <a:r>
              <a:rPr lang="sv-SE" sz="1600" err="1"/>
              <a:t>Chapter</a:t>
            </a:r>
            <a:r>
              <a:rPr lang="sv-SE" sz="1600"/>
              <a:t> 5.3-5.5</a:t>
            </a:r>
          </a:p>
          <a:p>
            <a:r>
              <a:rPr lang="sv-SE" sz="1600" err="1"/>
              <a:t>Oct</a:t>
            </a:r>
            <a:r>
              <a:rPr lang="sv-SE" sz="1600"/>
              <a:t> 18 - </a:t>
            </a:r>
            <a:r>
              <a:rPr lang="sv-SE" sz="1600" err="1"/>
              <a:t>Chapter</a:t>
            </a:r>
            <a:r>
              <a:rPr lang="sv-SE" sz="1600"/>
              <a:t> 6.1-6.2</a:t>
            </a:r>
          </a:p>
          <a:p>
            <a:r>
              <a:rPr lang="sv-SE" sz="1600" err="1"/>
              <a:t>Oct</a:t>
            </a:r>
            <a:r>
              <a:rPr lang="sv-SE" sz="1600"/>
              <a:t> 25 - </a:t>
            </a:r>
            <a:r>
              <a:rPr lang="sv-SE" sz="1600" err="1"/>
              <a:t>Chapter</a:t>
            </a:r>
            <a:r>
              <a:rPr lang="sv-SE" sz="1600"/>
              <a:t> 6.3-6.5</a:t>
            </a:r>
          </a:p>
          <a:p>
            <a:r>
              <a:rPr lang="sv-SE" sz="1600"/>
              <a:t>Nov 1 - </a:t>
            </a:r>
            <a:r>
              <a:rPr lang="sv-SE" sz="1600" err="1"/>
              <a:t>Chapter</a:t>
            </a:r>
            <a:r>
              <a:rPr lang="sv-SE" sz="1600"/>
              <a:t> 7</a:t>
            </a:r>
          </a:p>
          <a:p>
            <a:r>
              <a:rPr lang="sv-SE" sz="1600"/>
              <a:t>Nov 8 - </a:t>
            </a:r>
            <a:r>
              <a:rPr lang="sv-SE" sz="1600" err="1"/>
              <a:t>Chapter</a:t>
            </a:r>
            <a:r>
              <a:rPr lang="sv-SE" sz="1600"/>
              <a:t> 8.1-8.3</a:t>
            </a:r>
          </a:p>
          <a:p>
            <a:r>
              <a:rPr lang="sv-SE" sz="1600"/>
              <a:t>Nov 15 - </a:t>
            </a:r>
            <a:r>
              <a:rPr lang="sv-SE" sz="1600" err="1"/>
              <a:t>Chapter</a:t>
            </a:r>
            <a:r>
              <a:rPr lang="sv-SE" sz="1600"/>
              <a:t> 8.4-8.6</a:t>
            </a:r>
          </a:p>
          <a:p>
            <a:r>
              <a:rPr lang="sv-SE" sz="1600"/>
              <a:t>Nov 22 - </a:t>
            </a:r>
            <a:r>
              <a:rPr lang="sv-SE" sz="1600" err="1"/>
              <a:t>Chapter</a:t>
            </a:r>
            <a:r>
              <a:rPr lang="sv-SE" sz="1600"/>
              <a:t> 9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09FC401E-C4FF-DF41-A9B5-3C9E7A7E5B63}"/>
              </a:ext>
            </a:extLst>
          </p:cNvPr>
          <p:cNvSpPr/>
          <p:nvPr/>
        </p:nvSpPr>
        <p:spPr>
          <a:xfrm>
            <a:off x="0" y="3392557"/>
            <a:ext cx="409875" cy="2120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358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D5ABD-95F6-864A-8F37-31BD4475F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43" y="78531"/>
            <a:ext cx="1678431" cy="1153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ACF4D9-3795-E646-B112-9DA7C6740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15" y="1802422"/>
            <a:ext cx="3685485" cy="2243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2934C5-2666-F540-AC42-0B637E1EF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138" y="1802422"/>
            <a:ext cx="7329115" cy="420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6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D247BA-1894-E84D-A550-ABACE4A2A7EE}"/>
              </a:ext>
            </a:extLst>
          </p:cNvPr>
          <p:cNvSpPr/>
          <p:nvPr/>
        </p:nvSpPr>
        <p:spPr>
          <a:xfrm>
            <a:off x="0" y="0"/>
            <a:ext cx="12192000" cy="1414914"/>
          </a:xfrm>
          <a:prstGeom prst="rect">
            <a:avLst/>
          </a:prstGeom>
          <a:solidFill>
            <a:srgbClr val="AB1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711194-1E47-E344-84F5-E29D3395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sv-SE" err="1">
                <a:solidFill>
                  <a:schemeClr val="bg1"/>
                </a:solidFill>
              </a:rPr>
              <a:t>Classification</a:t>
            </a:r>
            <a:r>
              <a:rPr lang="sv-SE">
                <a:solidFill>
                  <a:schemeClr val="bg1"/>
                </a:solidFill>
              </a:rPr>
              <a:t> and regression </a:t>
            </a:r>
            <a:r>
              <a:rPr lang="sv-SE" err="1">
                <a:solidFill>
                  <a:schemeClr val="bg1"/>
                </a:solidFill>
              </a:rPr>
              <a:t>glossary</a:t>
            </a:r>
            <a:endParaRPr lang="sv-SE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7CBF8-A581-DD47-B7E3-8468E571B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1573115"/>
            <a:ext cx="3544651" cy="1245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C3AF9D-E2DD-BA48-9D76-2604FBDE4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2754417"/>
            <a:ext cx="3544651" cy="3562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45EF9D-D10C-C74D-AEE5-F97345E72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212" y="2368548"/>
            <a:ext cx="6566773" cy="31187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EDED71-A6CF-0F4C-B0F9-44E4A89F23BE}"/>
              </a:ext>
            </a:extLst>
          </p:cNvPr>
          <p:cNvSpPr txBox="1"/>
          <p:nvPr/>
        </p:nvSpPr>
        <p:spPr>
          <a:xfrm>
            <a:off x="6397486" y="3650510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err="1">
                <a:solidFill>
                  <a:srgbClr val="FF0000"/>
                </a:solidFill>
              </a:rPr>
              <a:t>Training</a:t>
            </a:r>
            <a:endParaRPr lang="sv-SE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46015-E33F-164D-969A-C6F3BC69F121}"/>
              </a:ext>
            </a:extLst>
          </p:cNvPr>
          <p:cNvSpPr txBox="1"/>
          <p:nvPr/>
        </p:nvSpPr>
        <p:spPr>
          <a:xfrm>
            <a:off x="6397485" y="4384255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err="1">
                <a:solidFill>
                  <a:srgbClr val="FF0000"/>
                </a:solidFill>
              </a:rPr>
              <a:t>Training</a:t>
            </a:r>
            <a:endParaRPr lang="sv-S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6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78917"/>
              </p:ext>
            </p:extLst>
          </p:nvPr>
        </p:nvGraphicFramePr>
        <p:xfrm>
          <a:off x="25400" y="0"/>
          <a:ext cx="12166600" cy="697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>
                          <a:solidFill>
                            <a:schemeClr val="bg1"/>
                          </a:solidFill>
                        </a:rPr>
                        <a:t>Group 1, </a:t>
                      </a:r>
                      <a:r>
                        <a:rPr lang="sv-SE" sz="2800" err="1">
                          <a:solidFill>
                            <a:schemeClr val="bg1"/>
                          </a:solidFill>
                        </a:rPr>
                        <a:t>Questions</a:t>
                      </a:r>
                      <a:r>
                        <a:rPr lang="sv-SE" sz="2800">
                          <a:solidFill>
                            <a:schemeClr val="bg1"/>
                          </a:solidFill>
                        </a:rPr>
                        <a:t>: 1, 5, 9, 13</a:t>
                      </a:r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sv-SE" sz="1600"/>
                        <a:t>1. </a:t>
                      </a:r>
                      <a:r>
                        <a:rPr lang="sv-SE" sz="1600" err="1"/>
                        <a:t>How</a:t>
                      </a:r>
                      <a:r>
                        <a:rPr lang="sv-SE" sz="1600"/>
                        <a:t> do </a:t>
                      </a:r>
                      <a:r>
                        <a:rPr lang="sv-SE" sz="1600" err="1"/>
                        <a:t>you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generate</a:t>
                      </a:r>
                      <a:r>
                        <a:rPr lang="sv-SE" sz="1600"/>
                        <a:t> a </a:t>
                      </a:r>
                      <a:r>
                        <a:rPr lang="sv-SE" sz="1600" err="1"/>
                        <a:t>training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sample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added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missing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values</a:t>
                      </a:r>
                      <a:r>
                        <a:rPr lang="sv-SE" sz="1600"/>
                        <a:t>? And </a:t>
                      </a:r>
                      <a:r>
                        <a:rPr lang="sv-SE" sz="1600" err="1"/>
                        <a:t>what</a:t>
                      </a:r>
                      <a:r>
                        <a:rPr lang="sv-SE" sz="1600"/>
                        <a:t> is best </a:t>
                      </a:r>
                      <a:r>
                        <a:rPr lang="sv-SE" sz="1600" err="1"/>
                        <a:t>practice</a:t>
                      </a:r>
                      <a:r>
                        <a:rPr lang="sv-SE" sz="1600"/>
                        <a:t> in .</a:t>
                      </a:r>
                      <a:r>
                        <a:rPr lang="sv-SE" sz="1600" err="1"/>
                        <a:t>fillna</a:t>
                      </a:r>
                      <a:r>
                        <a:rPr lang="sv-SE" sz="1600"/>
                        <a:t>() for DL?</a:t>
                      </a:r>
                    </a:p>
                    <a:p>
                      <a:r>
                        <a:rPr lang="sv-SE" sz="1600"/>
                        <a:t>In </a:t>
                      </a:r>
                      <a:r>
                        <a:rPr lang="sv-SE" sz="1600" err="1"/>
                        <a:t>more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traditional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modelling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dealing</a:t>
                      </a:r>
                      <a:r>
                        <a:rPr lang="sv-SE" sz="1600"/>
                        <a:t> and </a:t>
                      </a:r>
                      <a:r>
                        <a:rPr lang="sv-SE" sz="1600" err="1"/>
                        <a:t>preparing</a:t>
                      </a:r>
                      <a:r>
                        <a:rPr lang="sv-SE" sz="1600"/>
                        <a:t> for </a:t>
                      </a:r>
                      <a:r>
                        <a:rPr lang="sv-SE" sz="1600" err="1"/>
                        <a:t>missing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values</a:t>
                      </a:r>
                      <a:r>
                        <a:rPr lang="sv-SE" sz="1600"/>
                        <a:t> is </a:t>
                      </a:r>
                      <a:r>
                        <a:rPr lang="sv-SE" sz="1600" err="1"/>
                        <a:t>included</a:t>
                      </a:r>
                      <a:r>
                        <a:rPr lang="sv-SE" sz="1600"/>
                        <a:t> in the </a:t>
                      </a:r>
                      <a:r>
                        <a:rPr lang="sv-SE" sz="1600" err="1"/>
                        <a:t>methodology</a:t>
                      </a:r>
                      <a:r>
                        <a:rPr lang="sv-SE" sz="1600"/>
                        <a:t>. (Tomas Keller)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Does </a:t>
                      </a:r>
                      <a:r>
                        <a:rPr lang="sv-SE" sz="1600" err="1"/>
                        <a:t>this</a:t>
                      </a:r>
                      <a:r>
                        <a:rPr lang="sv-SE" sz="1600"/>
                        <a:t> </a:t>
                      </a:r>
                      <a:r>
                        <a:rPr lang="sv-SE" sz="1600" err="1"/>
                        <a:t>question</a:t>
                      </a:r>
                      <a:r>
                        <a:rPr lang="sv-SE" sz="1600"/>
                        <a:t> </a:t>
                      </a:r>
                      <a:r>
                        <a:rPr lang="sv-SE" sz="1600" err="1"/>
                        <a:t>mean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something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else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than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Dropout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method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described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coding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examples</a:t>
                      </a:r>
                      <a:r>
                        <a:rPr lang="sv-SE" sz="1600"/>
                        <a:t> in </a:t>
                      </a:r>
                      <a:r>
                        <a:rPr lang="sv-SE" sz="1600" err="1"/>
                        <a:t>chpater</a:t>
                      </a:r>
                      <a:r>
                        <a:rPr lang="sv-SE" sz="1600"/>
                        <a:t> 4.4.3?</a:t>
                      </a:r>
                      <a:endParaRPr lang="sv-SE" sz="1600" err="1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r>
                        <a:rPr lang="sv-SE" sz="1600" err="1"/>
                        <a:t>Using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fillna</a:t>
                      </a:r>
                      <a:r>
                        <a:rPr lang="sv-SE" sz="1600"/>
                        <a:t> by grouping  by </a:t>
                      </a:r>
                      <a:r>
                        <a:rPr lang="sv-SE" sz="1600" err="1"/>
                        <a:t>another</a:t>
                      </a:r>
                      <a:r>
                        <a:rPr lang="sv-SE" sz="1600"/>
                        <a:t> feature and </a:t>
                      </a:r>
                      <a:r>
                        <a:rPr lang="sv-SE" sz="1600" err="1"/>
                        <a:t>then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filling</a:t>
                      </a:r>
                      <a:r>
                        <a:rPr lang="sv-SE" sz="1600"/>
                        <a:t> by </a:t>
                      </a:r>
                      <a:r>
                        <a:rPr lang="sv-SE" sz="1600" err="1"/>
                        <a:t>missing</a:t>
                      </a:r>
                      <a:r>
                        <a:rPr lang="sv-SE" sz="1600"/>
                        <a:t> features. 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2117539">
                <a:tc>
                  <a:txBody>
                    <a:bodyPr/>
                    <a:lstStyle/>
                    <a:p>
                      <a:r>
                        <a:rPr lang="sv-SE" sz="1600"/>
                        <a:t>5. In </a:t>
                      </a:r>
                      <a:r>
                        <a:rPr lang="sv-SE" sz="1600" err="1"/>
                        <a:t>Section</a:t>
                      </a:r>
                      <a:r>
                        <a:rPr lang="sv-SE" sz="1600"/>
                        <a:t> 4.3.2 </a:t>
                      </a:r>
                      <a:r>
                        <a:rPr lang="sv-SE" sz="1600" err="1"/>
                        <a:t>there</a:t>
                      </a:r>
                      <a:r>
                        <a:rPr lang="sv-SE" sz="1600"/>
                        <a:t> is an </a:t>
                      </a:r>
                      <a:r>
                        <a:rPr lang="sv-SE" sz="1600" err="1"/>
                        <a:t>example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how</a:t>
                      </a:r>
                      <a:r>
                        <a:rPr lang="sv-SE" sz="1600"/>
                        <a:t> feature </a:t>
                      </a:r>
                      <a:r>
                        <a:rPr lang="sv-SE" sz="1600" err="1"/>
                        <a:t>engineering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can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help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interpreting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time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day</a:t>
                      </a:r>
                      <a:r>
                        <a:rPr lang="sv-SE" sz="1600"/>
                        <a:t> given an image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a </a:t>
                      </a:r>
                      <a:r>
                        <a:rPr lang="sv-SE" sz="1600" err="1"/>
                        <a:t>clock</a:t>
                      </a:r>
                      <a:r>
                        <a:rPr lang="sv-SE" sz="1600"/>
                        <a:t>. The </a:t>
                      </a:r>
                      <a:r>
                        <a:rPr lang="sv-SE" sz="1600" err="1"/>
                        <a:t>section</a:t>
                      </a:r>
                      <a:r>
                        <a:rPr lang="sv-SE" sz="1600"/>
                        <a:t> talks </a:t>
                      </a:r>
                      <a:r>
                        <a:rPr lang="sv-SE" sz="1600" err="1"/>
                        <a:t>about</a:t>
                      </a:r>
                      <a:r>
                        <a:rPr lang="sv-SE" sz="1600"/>
                        <a:t> "</a:t>
                      </a:r>
                      <a:r>
                        <a:rPr lang="sv-SE" sz="1600" err="1"/>
                        <a:t>good</a:t>
                      </a:r>
                      <a:r>
                        <a:rPr lang="sv-SE" sz="1600"/>
                        <a:t> features" and </a:t>
                      </a:r>
                      <a:r>
                        <a:rPr lang="sv-SE" sz="1600" err="1"/>
                        <a:t>how</a:t>
                      </a:r>
                      <a:r>
                        <a:rPr lang="sv-SE" sz="1600"/>
                        <a:t> the representation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data </a:t>
                      </a:r>
                      <a:r>
                        <a:rPr lang="sv-SE" sz="1600" err="1"/>
                        <a:t>should</a:t>
                      </a:r>
                      <a:r>
                        <a:rPr lang="sv-SE" sz="1600"/>
                        <a:t> make the </a:t>
                      </a:r>
                      <a:r>
                        <a:rPr lang="sv-SE" sz="1600" err="1"/>
                        <a:t>model's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job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easier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which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usually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requires</a:t>
                      </a:r>
                      <a:r>
                        <a:rPr lang="sv-SE" sz="1600"/>
                        <a:t> in-</a:t>
                      </a:r>
                      <a:r>
                        <a:rPr lang="sv-SE" sz="1600" err="1"/>
                        <a:t>depth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understanding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the problem. </a:t>
                      </a:r>
                      <a:r>
                        <a:rPr lang="sv-SE" sz="1600" err="1"/>
                        <a:t>Now</a:t>
                      </a:r>
                      <a:r>
                        <a:rPr lang="sv-SE" sz="1600"/>
                        <a:t>, in </a:t>
                      </a:r>
                      <a:r>
                        <a:rPr lang="sv-SE" sz="1600" err="1"/>
                        <a:t>Chapter</a:t>
                      </a:r>
                      <a:r>
                        <a:rPr lang="sv-SE" sz="1600"/>
                        <a:t> 2, in the MNIST </a:t>
                      </a:r>
                      <a:r>
                        <a:rPr lang="sv-SE" sz="1600" err="1"/>
                        <a:t>example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we</a:t>
                      </a:r>
                      <a:r>
                        <a:rPr lang="sv-SE" sz="1600"/>
                        <a:t> do </a:t>
                      </a:r>
                      <a:r>
                        <a:rPr lang="sv-SE" sz="1600" err="1"/>
                        <a:t>what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appears</a:t>
                      </a:r>
                      <a:r>
                        <a:rPr lang="sv-SE" sz="1600"/>
                        <a:t> to be the </a:t>
                      </a:r>
                      <a:r>
                        <a:rPr lang="sv-SE" sz="1600" err="1"/>
                        <a:t>opposite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feature </a:t>
                      </a:r>
                      <a:r>
                        <a:rPr lang="sv-SE" sz="1600" err="1"/>
                        <a:t>engineering</a:t>
                      </a:r>
                      <a:r>
                        <a:rPr lang="sv-SE" sz="1600"/>
                        <a:t>: </a:t>
                      </a:r>
                      <a:r>
                        <a:rPr lang="sv-SE" sz="1600" err="1"/>
                        <a:t>reshaping</a:t>
                      </a:r>
                      <a:r>
                        <a:rPr lang="sv-SE" sz="1600"/>
                        <a:t> the 28x28 image to a an </a:t>
                      </a:r>
                      <a:r>
                        <a:rPr lang="sv-SE" sz="1600" err="1"/>
                        <a:t>array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length</a:t>
                      </a:r>
                      <a:r>
                        <a:rPr lang="sv-SE" sz="1600"/>
                        <a:t> 784. </a:t>
                      </a:r>
                      <a:r>
                        <a:rPr lang="sv-SE" sz="1600" err="1"/>
                        <a:t>Since</a:t>
                      </a:r>
                      <a:r>
                        <a:rPr lang="sv-SE" sz="1600"/>
                        <a:t> the images come from </a:t>
                      </a:r>
                      <a:r>
                        <a:rPr lang="sv-SE" sz="1600" err="1"/>
                        <a:t>actual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pencil</a:t>
                      </a:r>
                      <a:r>
                        <a:rPr lang="sv-SE" sz="1600"/>
                        <a:t> strokes on a </a:t>
                      </a:r>
                      <a:r>
                        <a:rPr lang="sv-SE" sz="1600" err="1"/>
                        <a:t>sheet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paper, </a:t>
                      </a:r>
                      <a:r>
                        <a:rPr lang="sv-SE" sz="1600" err="1"/>
                        <a:t>this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recoding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the input </a:t>
                      </a:r>
                      <a:r>
                        <a:rPr lang="sv-SE" sz="1600" err="1"/>
                        <a:t>seems</a:t>
                      </a:r>
                      <a:r>
                        <a:rPr lang="sv-SE" sz="1600"/>
                        <a:t> to go in the </a:t>
                      </a:r>
                      <a:r>
                        <a:rPr lang="sv-SE" sz="1600" err="1"/>
                        <a:t>opposite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direction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compared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encoding</a:t>
                      </a:r>
                      <a:r>
                        <a:rPr lang="sv-SE" sz="1600"/>
                        <a:t> a </a:t>
                      </a:r>
                      <a:r>
                        <a:rPr lang="sv-SE" sz="1600" err="1"/>
                        <a:t>clock</a:t>
                      </a:r>
                      <a:r>
                        <a:rPr lang="sv-SE" sz="1600"/>
                        <a:t> face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say</a:t>
                      </a:r>
                      <a:r>
                        <a:rPr lang="sv-SE" sz="1600"/>
                        <a:t> polar </a:t>
                      </a:r>
                      <a:r>
                        <a:rPr lang="sv-SE" sz="1600" err="1"/>
                        <a:t>coordinates</a:t>
                      </a:r>
                      <a:r>
                        <a:rPr lang="sv-SE" sz="1600"/>
                        <a:t>. </a:t>
                      </a:r>
                      <a:r>
                        <a:rPr lang="sv-SE" sz="1600" err="1"/>
                        <a:t>There</a:t>
                      </a:r>
                      <a:r>
                        <a:rPr lang="sv-SE" sz="1600"/>
                        <a:t> is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course</a:t>
                      </a:r>
                      <a:r>
                        <a:rPr lang="sv-SE" sz="1600"/>
                        <a:t> no loss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information, </a:t>
                      </a:r>
                      <a:r>
                        <a:rPr lang="sv-SE" sz="1600" err="1"/>
                        <a:t>but</a:t>
                      </a:r>
                      <a:r>
                        <a:rPr lang="sv-SE" sz="1600"/>
                        <a:t> for a human it </a:t>
                      </a:r>
                      <a:r>
                        <a:rPr lang="sv-SE" sz="1600" err="1"/>
                        <a:t>feels</a:t>
                      </a:r>
                      <a:r>
                        <a:rPr lang="sv-SE" sz="1600"/>
                        <a:t> less </a:t>
                      </a:r>
                      <a:r>
                        <a:rPr lang="sv-SE" sz="1600" err="1"/>
                        <a:t>natural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shred</a:t>
                      </a:r>
                      <a:r>
                        <a:rPr lang="sv-SE" sz="1600"/>
                        <a:t> a </a:t>
                      </a:r>
                      <a:r>
                        <a:rPr lang="sv-SE" sz="1600" err="1"/>
                        <a:t>drawing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into</a:t>
                      </a:r>
                      <a:r>
                        <a:rPr lang="sv-SE" sz="1600"/>
                        <a:t> a long </a:t>
                      </a:r>
                      <a:r>
                        <a:rPr lang="sv-SE" sz="1600" err="1"/>
                        <a:t>strip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pixels. To </a:t>
                      </a:r>
                      <a:r>
                        <a:rPr lang="sv-SE" sz="1600" err="1"/>
                        <a:t>us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this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would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add</a:t>
                      </a:r>
                      <a:r>
                        <a:rPr lang="sv-SE" sz="1600"/>
                        <a:t> an extra </a:t>
                      </a:r>
                      <a:r>
                        <a:rPr lang="sv-SE" sz="1600" err="1"/>
                        <a:t>layer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"</a:t>
                      </a:r>
                      <a:r>
                        <a:rPr lang="sv-SE" sz="1600" err="1"/>
                        <a:t>code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cracking</a:t>
                      </a:r>
                      <a:r>
                        <a:rPr lang="sv-SE" sz="1600"/>
                        <a:t>". My </a:t>
                      </a:r>
                      <a:r>
                        <a:rPr lang="sv-SE" sz="1600" err="1"/>
                        <a:t>question</a:t>
                      </a:r>
                      <a:r>
                        <a:rPr lang="sv-SE" sz="1600"/>
                        <a:t> is, </a:t>
                      </a:r>
                      <a:r>
                        <a:rPr lang="sv-SE" sz="1600" err="1"/>
                        <a:t>how</a:t>
                      </a:r>
                      <a:r>
                        <a:rPr lang="sv-SE" sz="1600"/>
                        <a:t> do </a:t>
                      </a:r>
                      <a:r>
                        <a:rPr lang="sv-SE" sz="1600" err="1"/>
                        <a:t>we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know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what</a:t>
                      </a:r>
                      <a:r>
                        <a:rPr lang="sv-SE" sz="1600"/>
                        <a:t> representations make the </a:t>
                      </a:r>
                      <a:r>
                        <a:rPr lang="sv-SE" sz="1600" err="1"/>
                        <a:t>job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a neural </a:t>
                      </a:r>
                      <a:r>
                        <a:rPr lang="sv-SE" sz="1600" err="1"/>
                        <a:t>network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easier</a:t>
                      </a:r>
                      <a:r>
                        <a:rPr lang="sv-SE" sz="1600"/>
                        <a:t>? Is </a:t>
                      </a:r>
                      <a:r>
                        <a:rPr lang="sv-SE" sz="1600" err="1"/>
                        <a:t>there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some</a:t>
                      </a:r>
                      <a:r>
                        <a:rPr lang="sv-SE" sz="1600"/>
                        <a:t> kind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trial-and-error or best </a:t>
                      </a:r>
                      <a:r>
                        <a:rPr lang="sv-SE" sz="1600" err="1"/>
                        <a:t>practice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applied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here</a:t>
                      </a:r>
                      <a:r>
                        <a:rPr lang="sv-SE" sz="1600"/>
                        <a:t>? (Markus </a:t>
                      </a:r>
                      <a:r>
                        <a:rPr lang="sv-SE" sz="1600" err="1"/>
                        <a:t>Jalsenius</a:t>
                      </a:r>
                      <a:r>
                        <a:rPr lang="sv-SE" sz="16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r>
                        <a:rPr lang="sv-SE" sz="1600"/>
                        <a:t>Feature </a:t>
                      </a:r>
                      <a:r>
                        <a:rPr lang="sv-SE" sz="1600" err="1"/>
                        <a:t>engineering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should</a:t>
                      </a:r>
                      <a:r>
                        <a:rPr lang="sv-SE" sz="1600"/>
                        <a:t> not </a:t>
                      </a:r>
                      <a:r>
                        <a:rPr lang="sv-SE" sz="1600" err="1"/>
                        <a:t>replace</a:t>
                      </a:r>
                      <a:r>
                        <a:rPr lang="sv-SE" sz="1600"/>
                        <a:t> </a:t>
                      </a:r>
                      <a:r>
                        <a:rPr lang="sv-SE" sz="1600" err="1"/>
                        <a:t>prediction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done</a:t>
                      </a:r>
                      <a:r>
                        <a:rPr lang="sv-SE" sz="1600"/>
                        <a:t> by ML </a:t>
                      </a:r>
                      <a:r>
                        <a:rPr lang="sv-SE" sz="1600" err="1"/>
                        <a:t>algorithms</a:t>
                      </a:r>
                      <a:r>
                        <a:rPr lang="sv-SE" sz="1600"/>
                        <a:t>.</a:t>
                      </a:r>
                    </a:p>
                    <a:p>
                      <a:pPr lvl="0">
                        <a:buNone/>
                      </a:pPr>
                      <a:endParaRPr lang="sv-SE" sz="1600"/>
                    </a:p>
                    <a:p>
                      <a:pPr lvl="0">
                        <a:buNone/>
                      </a:pPr>
                      <a:r>
                        <a:rPr lang="sv-SE" sz="1600" err="1"/>
                        <a:t>Use</a:t>
                      </a:r>
                      <a:r>
                        <a:rPr lang="sv-SE" sz="1600"/>
                        <a:t> common sense for </a:t>
                      </a:r>
                      <a:r>
                        <a:rPr lang="sv-SE" sz="1600" err="1"/>
                        <a:t>example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reduce</a:t>
                      </a:r>
                      <a:r>
                        <a:rPr lang="sv-SE" sz="1600"/>
                        <a:t> and </a:t>
                      </a:r>
                      <a:r>
                        <a:rPr lang="sv-SE" sz="1600" err="1"/>
                        <a:t>simplify</a:t>
                      </a:r>
                      <a:r>
                        <a:rPr lang="sv-SE" sz="1600"/>
                        <a:t> features.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747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7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39756"/>
              </p:ext>
            </p:extLst>
          </p:nvPr>
        </p:nvGraphicFramePr>
        <p:xfrm>
          <a:off x="25400" y="0"/>
          <a:ext cx="12166600" cy="7880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>
                          <a:solidFill>
                            <a:schemeClr val="bg1"/>
                          </a:solidFill>
                        </a:rPr>
                        <a:t>Group 1, </a:t>
                      </a:r>
                      <a:r>
                        <a:rPr lang="sv-SE" sz="2800" err="1">
                          <a:solidFill>
                            <a:schemeClr val="bg1"/>
                          </a:solidFill>
                        </a:rPr>
                        <a:t>Questions</a:t>
                      </a:r>
                      <a:r>
                        <a:rPr lang="sv-SE" sz="2800">
                          <a:solidFill>
                            <a:schemeClr val="bg1"/>
                          </a:solidFill>
                        </a:rPr>
                        <a:t>: 1, 5, 9, 13</a:t>
                      </a:r>
                      <a:endParaRPr lang="sv-SE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9. Do </a:t>
                      </a:r>
                      <a:r>
                        <a:rPr lang="sv-SE" sz="1600" err="1"/>
                        <a:t>you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think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feature </a:t>
                      </a:r>
                      <a:r>
                        <a:rPr lang="sv-SE" sz="1600" err="1"/>
                        <a:t>selection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should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have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been</a:t>
                      </a:r>
                      <a:r>
                        <a:rPr lang="sv-SE" sz="1600"/>
                        <a:t> given </a:t>
                      </a:r>
                      <a:r>
                        <a:rPr lang="sv-SE" sz="1600" err="1"/>
                        <a:t>more</a:t>
                      </a:r>
                      <a:r>
                        <a:rPr lang="sv-SE" sz="1600"/>
                        <a:t> focus in </a:t>
                      </a:r>
                      <a:r>
                        <a:rPr lang="sv-SE" sz="1600" err="1"/>
                        <a:t>chapter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four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perhaps</a:t>
                      </a:r>
                      <a:r>
                        <a:rPr lang="sv-SE" sz="1600"/>
                        <a:t> as a </a:t>
                      </a:r>
                      <a:r>
                        <a:rPr lang="sv-SE" sz="1600" err="1"/>
                        <a:t>standalone</a:t>
                      </a:r>
                      <a:r>
                        <a:rPr lang="sv-SE" sz="1600"/>
                        <a:t> step? As far as I </a:t>
                      </a:r>
                      <a:r>
                        <a:rPr lang="sv-SE" sz="1600" err="1"/>
                        <a:t>could</a:t>
                      </a:r>
                      <a:r>
                        <a:rPr lang="sv-SE" sz="1600"/>
                        <a:t> read it </a:t>
                      </a:r>
                      <a:r>
                        <a:rPr lang="sv-SE" sz="1600" err="1"/>
                        <a:t>was</a:t>
                      </a:r>
                      <a:r>
                        <a:rPr lang="sv-SE" sz="1600"/>
                        <a:t> never </a:t>
                      </a:r>
                      <a:r>
                        <a:rPr lang="sv-SE" sz="1600" err="1"/>
                        <a:t>mentioned</a:t>
                      </a:r>
                      <a:r>
                        <a:rPr lang="sv-SE" sz="1600"/>
                        <a:t> as a </a:t>
                      </a:r>
                      <a:r>
                        <a:rPr lang="sv-SE" sz="1600" err="1"/>
                        <a:t>separate</a:t>
                      </a:r>
                      <a:r>
                        <a:rPr lang="sv-SE" sz="1600"/>
                        <a:t> step and </a:t>
                      </a:r>
                      <a:r>
                        <a:rPr lang="sv-SE" sz="1600" err="1"/>
                        <a:t>was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only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included</a:t>
                      </a:r>
                      <a:r>
                        <a:rPr lang="sv-SE" sz="1600"/>
                        <a:t> as a small </a:t>
                      </a:r>
                      <a:r>
                        <a:rPr lang="sv-SE" sz="1600" err="1"/>
                        <a:t>optional</a:t>
                      </a:r>
                      <a:r>
                        <a:rPr lang="sv-SE" sz="1600"/>
                        <a:t> step in the end (page 115) as part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the feature </a:t>
                      </a:r>
                      <a:r>
                        <a:rPr lang="sv-SE" sz="1600" err="1"/>
                        <a:t>engineering</a:t>
                      </a:r>
                      <a:r>
                        <a:rPr lang="sv-SE" sz="1600"/>
                        <a:t>. (David Norell)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r>
                        <a:rPr lang="sv-SE" sz="1600" err="1"/>
                        <a:t>Yes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we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totally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agree</a:t>
                      </a:r>
                      <a:r>
                        <a:rPr lang="sv-SE" sz="1600"/>
                        <a:t>.  </a:t>
                      </a:r>
                      <a:r>
                        <a:rPr lang="sv-SE" sz="1600" err="1"/>
                        <a:t>This</a:t>
                      </a:r>
                      <a:r>
                        <a:rPr lang="sv-SE" sz="1600"/>
                        <a:t> is part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ML </a:t>
                      </a:r>
                      <a:r>
                        <a:rPr lang="sv-SE" sz="1600" err="1"/>
                        <a:t>competence</a:t>
                      </a:r>
                      <a:r>
                        <a:rPr lang="sv-SE" sz="1600"/>
                        <a:t>.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21175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13. In 4.5.1 it </a:t>
                      </a:r>
                      <a:r>
                        <a:rPr lang="sv-SE" sz="1600" err="1"/>
                        <a:t>says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using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machine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learning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trained</a:t>
                      </a:r>
                      <a:r>
                        <a:rPr lang="sv-SE" sz="1600"/>
                        <a:t> on </a:t>
                      </a:r>
                      <a:r>
                        <a:rPr lang="sv-SE" sz="1600" err="1"/>
                        <a:t>past</a:t>
                      </a:r>
                      <a:r>
                        <a:rPr lang="sv-SE" sz="1600"/>
                        <a:t> data to </a:t>
                      </a:r>
                      <a:r>
                        <a:rPr lang="sv-SE" sz="1600" err="1"/>
                        <a:t>predict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future</a:t>
                      </a:r>
                      <a:r>
                        <a:rPr lang="sv-SE" sz="1600"/>
                        <a:t> is like </a:t>
                      </a:r>
                      <a:r>
                        <a:rPr lang="sv-SE" sz="1600" err="1"/>
                        <a:t>making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assumption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future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will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behave</a:t>
                      </a:r>
                      <a:r>
                        <a:rPr lang="sv-SE" sz="1600"/>
                        <a:t> like the </a:t>
                      </a:r>
                      <a:r>
                        <a:rPr lang="sv-SE" sz="1600" err="1"/>
                        <a:t>past</a:t>
                      </a:r>
                      <a:r>
                        <a:rPr lang="sv-SE" sz="1600"/>
                        <a:t>. </a:t>
                      </a:r>
                      <a:r>
                        <a:rPr lang="sv-SE" sz="1600" err="1"/>
                        <a:t>Any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good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approaches</a:t>
                      </a:r>
                      <a:r>
                        <a:rPr lang="sv-SE" sz="1600"/>
                        <a:t> for </a:t>
                      </a:r>
                      <a:r>
                        <a:rPr lang="sv-SE" sz="1600" err="1"/>
                        <a:t>forecasting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DL? (Emil Svartström)</a:t>
                      </a:r>
                    </a:p>
                    <a:p>
                      <a:pPr lvl="0"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 lvl="0" algn="l">
                        <a:buNone/>
                      </a:pP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This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issue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does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not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prevent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using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historical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data to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predict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future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,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but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you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need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to be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critical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regarding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results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and be ready to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tune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the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model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predictions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deviate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too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much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or stop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using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it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altogether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sv-SE" sz="1600" b="0" i="0" u="none" strike="noStrike" noProof="0"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sv-SE" sz="16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Be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aware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nonstationary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problems –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they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cannot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be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solved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by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predictiosn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based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on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histroy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data!</a:t>
                      </a:r>
                    </a:p>
                    <a:p>
                      <a:pPr lvl="0"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71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16459"/>
              </p:ext>
            </p:extLst>
          </p:nvPr>
        </p:nvGraphicFramePr>
        <p:xfrm>
          <a:off x="25400" y="0"/>
          <a:ext cx="12166600" cy="8648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2, </a:t>
                      </a:r>
                      <a:r>
                        <a:rPr lang="sv-SE" sz="2800" b="0" i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  <a:r>
                        <a:rPr lang="sv-SE" sz="2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2, 6, 10, 14,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2. </a:t>
                      </a:r>
                      <a:r>
                        <a:rPr lang="sv-SE" sz="1600" err="1"/>
                        <a:t>How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good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are</a:t>
                      </a:r>
                      <a:r>
                        <a:rPr lang="sv-SE" sz="1600"/>
                        <a:t> DL </a:t>
                      </a:r>
                      <a:r>
                        <a:rPr lang="sv-SE" sz="1600" err="1"/>
                        <a:t>models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classify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unseen</a:t>
                      </a:r>
                      <a:r>
                        <a:rPr lang="sv-SE" sz="1600"/>
                        <a:t> observations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many</a:t>
                      </a:r>
                      <a:r>
                        <a:rPr lang="sv-SE" sz="1600"/>
                        <a:t> extreme </a:t>
                      </a:r>
                      <a:r>
                        <a:rPr lang="sv-SE" sz="1600" err="1"/>
                        <a:t>values</a:t>
                      </a:r>
                      <a:r>
                        <a:rPr lang="sv-SE" sz="1600"/>
                        <a:t>?</a:t>
                      </a:r>
                    </a:p>
                    <a:p>
                      <a:pPr>
                        <a:buNone/>
                      </a:pPr>
                      <a:r>
                        <a:rPr lang="sv-SE" sz="1600"/>
                        <a:t>A normal decision </a:t>
                      </a:r>
                      <a:r>
                        <a:rPr lang="sv-SE" sz="1600" err="1"/>
                        <a:t>tree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have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logics</a:t>
                      </a:r>
                      <a:r>
                        <a:rPr lang="sv-SE" sz="1600"/>
                        <a:t> to deal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this</a:t>
                      </a:r>
                      <a:r>
                        <a:rPr lang="sv-SE" sz="1600"/>
                        <a:t>. (Tomas Keller)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 lvl="0" algn="l">
                        <a:buNone/>
                      </a:pPr>
                      <a:r>
                        <a:rPr lang="sv-SE" sz="1600" b="1" i="0" u="none" strike="noStrike" noProof="0">
                          <a:latin typeface="Calibri"/>
                        </a:rPr>
                        <a:t>(</a:t>
                      </a:r>
                      <a:r>
                        <a:rPr lang="sv-SE" sz="1600" b="1" i="0" u="none" strike="noStrike" noProof="0" err="1">
                          <a:latin typeface="Calibri"/>
                        </a:rPr>
                        <a:t>Janika</a:t>
                      </a:r>
                      <a:r>
                        <a:rPr lang="sv-SE" sz="1600" b="1" i="0" u="none" strike="noStrike" noProof="0">
                          <a:latin typeface="Calibri"/>
                        </a:rPr>
                        <a:t> </a:t>
                      </a:r>
                      <a:r>
                        <a:rPr lang="sv-SE" sz="1600" b="1" i="0" u="none" strike="noStrike" noProof="0" err="1">
                          <a:latin typeface="Calibri"/>
                        </a:rPr>
                        <a:t>Aan</a:t>
                      </a:r>
                      <a:r>
                        <a:rPr lang="sv-SE" sz="1600" b="1" i="0" u="none" strike="noStrike" noProof="0">
                          <a:latin typeface="Calibri"/>
                        </a:rPr>
                        <a:t>)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It's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known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that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modelling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accuracy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decreased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as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percentage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outliers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increased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using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neural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network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Tree-based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models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generally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not as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affected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by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outliers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while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regression-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based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models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lang="sv-SE" sz="16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sv-SE" sz="1600" b="1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Janika</a:t>
                      </a:r>
                      <a:r>
                        <a:rPr lang="sv-SE" sz="16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1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Aan</a:t>
                      </a:r>
                      <a:r>
                        <a:rPr lang="sv-SE" sz="16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sv-SE"/>
                    </a:p>
                    <a:p>
                      <a:pPr lvl="0"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 lvl="0" algn="l">
                        <a:buNone/>
                      </a:pP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Perturb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data to 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simulate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extreme or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adversarial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observations</a:t>
                      </a:r>
                      <a:endParaRPr lang="sv-SE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6. In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regards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evaluating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your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model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an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important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aspect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traditional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data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analysis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is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evaluate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feature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importance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in order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e.g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detect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troublesome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features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should've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excluded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lang="en-US"/>
                    </a:p>
                    <a:p>
                      <a:pPr lvl="0" algn="l">
                        <a:buNone/>
                      </a:pPr>
                      <a:endParaRPr lang="sv-SE"/>
                    </a:p>
                    <a:p>
                      <a:pPr lvl="0" algn="l">
                        <a:buNone/>
                      </a:pP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What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options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there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for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evaluating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effect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different features?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Why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isn't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this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mentioned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in the "Universal workflow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machine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learning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"? (David Rydén)</a:t>
                      </a: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r>
                        <a:rPr lang="sv-SE" sz="1600"/>
                        <a:t>(Team 2) As far as </a:t>
                      </a:r>
                      <a:r>
                        <a:rPr lang="sv-SE" sz="1600" err="1"/>
                        <a:t>we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know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there</a:t>
                      </a:r>
                      <a:r>
                        <a:rPr lang="sv-SE" sz="1600"/>
                        <a:t> is no </a:t>
                      </a:r>
                      <a:r>
                        <a:rPr lang="sv-SE" sz="1600" err="1"/>
                        <a:t>such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functionality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out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the box </a:t>
                      </a:r>
                      <a:r>
                        <a:rPr lang="sv-SE" sz="1600" err="1"/>
                        <a:t>within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Keras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however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there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secondary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frameworks</a:t>
                      </a:r>
                      <a:r>
                        <a:rPr lang="sv-SE" sz="1600"/>
                        <a:t> (</a:t>
                      </a:r>
                      <a:r>
                        <a:rPr lang="sv-SE" sz="1600" err="1"/>
                        <a:t>e.g</a:t>
                      </a:r>
                      <a:r>
                        <a:rPr lang="sv-SE" sz="1600"/>
                        <a:t>., Lime)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can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return</a:t>
                      </a:r>
                      <a:r>
                        <a:rPr lang="sv-SE" sz="1600"/>
                        <a:t> </a:t>
                      </a:r>
                      <a:r>
                        <a:rPr lang="sv-SE" sz="1600" err="1"/>
                        <a:t>results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related</a:t>
                      </a:r>
                      <a:r>
                        <a:rPr lang="sv-SE" sz="1600"/>
                        <a:t> to </a:t>
                      </a:r>
                      <a:r>
                        <a:rPr lang="sv-SE" sz="1600" err="1"/>
                        <a:t>e.g</a:t>
                      </a:r>
                      <a:r>
                        <a:rPr lang="sv-SE" sz="1600"/>
                        <a:t>. feature </a:t>
                      </a:r>
                      <a:r>
                        <a:rPr lang="sv-SE" sz="1600" err="1"/>
                        <a:t>importance</a:t>
                      </a:r>
                      <a:r>
                        <a:rPr lang="sv-SE" sz="1600"/>
                        <a:t>. </a:t>
                      </a:r>
                      <a:r>
                        <a:rPr lang="sv-SE" sz="1600" err="1"/>
                        <a:t>This</a:t>
                      </a:r>
                      <a:r>
                        <a:rPr lang="sv-SE" sz="1600"/>
                        <a:t> is </a:t>
                      </a:r>
                      <a:r>
                        <a:rPr lang="sv-SE" sz="1600" err="1"/>
                        <a:t>one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challenges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deep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learning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it is </a:t>
                      </a:r>
                      <a:r>
                        <a:rPr lang="sv-SE" sz="1600" err="1"/>
                        <a:t>usuallyhard</a:t>
                      </a:r>
                      <a:r>
                        <a:rPr lang="sv-SE" sz="1600"/>
                        <a:t> to interpret </a:t>
                      </a:r>
                      <a:r>
                        <a:rPr lang="sv-SE" sz="1600" err="1"/>
                        <a:t>how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it's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actually</a:t>
                      </a:r>
                      <a:r>
                        <a:rPr lang="sv-SE" sz="1600"/>
                        <a:t> working.    </a:t>
                      </a:r>
                    </a:p>
                    <a:p>
                      <a:pPr lvl="0"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https://github.com/slundberg/shap</a:t>
                      </a:r>
                      <a:endParaRPr lang="sv-SE"/>
                    </a:p>
                    <a:p>
                      <a:pPr lvl="0">
                        <a:buNone/>
                      </a:pPr>
                      <a:endParaRPr lang="sv-SE" sz="1600"/>
                    </a:p>
                    <a:p>
                      <a:pPr lvl="0"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87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F63A0-E5C7-454D-B247-8E3D11BD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919B7-30BF-A240-96DB-59621682220C}" type="slidenum">
              <a:rPr lang="sv-SE" smtClean="0"/>
              <a:t>9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965A-4BDE-E546-9EF0-DA706813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Deep Learning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Python</a:t>
            </a:r>
            <a:r>
              <a:rPr lang="sv-SE"/>
              <a:t>, Edlund &amp; </a:t>
            </a:r>
            <a:r>
              <a:rPr lang="sv-SE" err="1"/>
              <a:t>Edsgärd</a:t>
            </a:r>
            <a:r>
              <a:rPr lang="sv-SE"/>
              <a:t> - </a:t>
            </a:r>
            <a:r>
              <a:rPr lang="sv-SE" err="1"/>
              <a:t>Introduction</a:t>
            </a:r>
            <a:endParaRPr lang="sv-SE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E2E73C-0FC0-9B45-990D-61AED2529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23407"/>
              </p:ext>
            </p:extLst>
          </p:nvPr>
        </p:nvGraphicFramePr>
        <p:xfrm>
          <a:off x="25400" y="0"/>
          <a:ext cx="12166600" cy="642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0">
                  <a:extLst>
                    <a:ext uri="{9D8B030D-6E8A-4147-A177-3AD203B41FA5}">
                      <a16:colId xmlns:a16="http://schemas.microsoft.com/office/drawing/2014/main" val="1946927798"/>
                    </a:ext>
                  </a:extLst>
                </a:gridCol>
              </a:tblGrid>
              <a:tr h="610957">
                <a:tc>
                  <a:txBody>
                    <a:bodyPr/>
                    <a:lstStyle/>
                    <a:p>
                      <a:pPr algn="ctr"/>
                      <a:r>
                        <a:rPr lang="sv-SE" sz="28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2, </a:t>
                      </a:r>
                      <a:r>
                        <a:rPr lang="sv-SE" sz="2800" b="0" i="0" kern="120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Questions</a:t>
                      </a:r>
                      <a:r>
                        <a:rPr lang="sv-SE" sz="2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2, 6, 10, 14, 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651326"/>
                  </a:ext>
                </a:extLst>
              </a:tr>
              <a:tr h="661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10.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weight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regularisation</a:t>
                      </a:r>
                      <a:r>
                        <a:rPr lang="sv-SE" sz="1600"/>
                        <a:t> a </a:t>
                      </a:r>
                      <a:r>
                        <a:rPr lang="sv-SE" sz="1600" err="1"/>
                        <a:t>cost</a:t>
                      </a:r>
                      <a:r>
                        <a:rPr lang="sv-SE" sz="1600"/>
                        <a:t> is </a:t>
                      </a:r>
                      <a:r>
                        <a:rPr lang="sv-SE" sz="1600" err="1"/>
                        <a:t>added</a:t>
                      </a:r>
                      <a:r>
                        <a:rPr lang="sv-SE" sz="1600"/>
                        <a:t> to the loss </a:t>
                      </a:r>
                      <a:r>
                        <a:rPr lang="sv-SE" sz="1600" err="1"/>
                        <a:t>function</a:t>
                      </a:r>
                      <a:r>
                        <a:rPr lang="sv-SE" sz="1600"/>
                        <a:t>. </a:t>
                      </a:r>
                      <a:r>
                        <a:rPr lang="sv-SE" sz="1600" err="1"/>
                        <a:t>How</a:t>
                      </a:r>
                      <a:r>
                        <a:rPr lang="sv-SE" sz="1600"/>
                        <a:t> do </a:t>
                      </a:r>
                      <a:r>
                        <a:rPr lang="sv-SE" sz="1600" err="1"/>
                        <a:t>we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ensure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this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additive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factor</a:t>
                      </a:r>
                      <a:r>
                        <a:rPr lang="sv-SE" sz="1600"/>
                        <a:t> is not </a:t>
                      </a:r>
                      <a:r>
                        <a:rPr lang="sv-SE" sz="1600" err="1"/>
                        <a:t>too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large</a:t>
                      </a:r>
                      <a:r>
                        <a:rPr lang="sv-SE" sz="1600"/>
                        <a:t> or </a:t>
                      </a:r>
                      <a:r>
                        <a:rPr lang="sv-SE" sz="1600" err="1"/>
                        <a:t>too</a:t>
                      </a:r>
                      <a:r>
                        <a:rPr lang="sv-SE" sz="1600"/>
                        <a:t> small? As I </a:t>
                      </a:r>
                      <a:r>
                        <a:rPr lang="sv-SE" sz="1600" err="1"/>
                        <a:t>see</a:t>
                      </a:r>
                      <a:r>
                        <a:rPr lang="sv-SE" sz="1600"/>
                        <a:t> it, a </a:t>
                      </a:r>
                      <a:r>
                        <a:rPr lang="sv-SE" sz="1600" err="1"/>
                        <a:t>very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large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cost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could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render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actual</a:t>
                      </a:r>
                      <a:r>
                        <a:rPr lang="sv-SE" sz="1600"/>
                        <a:t> loss </a:t>
                      </a:r>
                      <a:r>
                        <a:rPr lang="sv-SE" sz="1600" err="1"/>
                        <a:t>function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insignificant</a:t>
                      </a:r>
                      <a:r>
                        <a:rPr lang="sv-SE" sz="1600"/>
                        <a:t>, and a </a:t>
                      </a:r>
                      <a:r>
                        <a:rPr lang="sv-SE" sz="1600" err="1"/>
                        <a:t>too</a:t>
                      </a:r>
                      <a:r>
                        <a:rPr lang="sv-SE" sz="1600"/>
                        <a:t> small </a:t>
                      </a:r>
                      <a:r>
                        <a:rPr lang="sv-SE" sz="1600" err="1"/>
                        <a:t>cost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would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have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too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little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effect</a:t>
                      </a:r>
                      <a:r>
                        <a:rPr lang="sv-SE" sz="1600"/>
                        <a:t>. (Markus </a:t>
                      </a:r>
                      <a:r>
                        <a:rPr lang="sv-SE" sz="1600" err="1"/>
                        <a:t>Jalsenius</a:t>
                      </a:r>
                      <a:r>
                        <a:rPr lang="sv-SE" sz="16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4502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Same as on </a:t>
                      </a:r>
                      <a:r>
                        <a:rPr lang="sv-SE" sz="1600" err="1"/>
                        <a:t>most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questions</a:t>
                      </a:r>
                      <a:r>
                        <a:rPr lang="sv-SE" sz="1600"/>
                        <a:t>.. </a:t>
                      </a:r>
                      <a:r>
                        <a:rPr lang="sv-SE" sz="1600" err="1"/>
                        <a:t>Depends</a:t>
                      </a:r>
                      <a:r>
                        <a:rPr lang="sv-SE" sz="1600"/>
                        <a:t> and </a:t>
                      </a:r>
                      <a:r>
                        <a:rPr lang="sv-SE" sz="1600" err="1"/>
                        <a:t>testing</a:t>
                      </a:r>
                      <a:r>
                        <a:rPr lang="sv-SE" sz="1600"/>
                        <a:t> is </a:t>
                      </a:r>
                      <a:r>
                        <a:rPr lang="sv-SE" sz="1600" err="1"/>
                        <a:t>important</a:t>
                      </a:r>
                      <a:r>
                        <a:rPr lang="sv-SE" sz="1600"/>
                        <a:t>. </a:t>
                      </a:r>
                      <a:r>
                        <a:rPr lang="sv-SE" sz="1600" err="1"/>
                        <a:t>One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can</a:t>
                      </a:r>
                      <a:r>
                        <a:rPr lang="sv-SE" sz="1600"/>
                        <a:t> start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a </a:t>
                      </a:r>
                      <a:r>
                        <a:rPr lang="sv-SE" sz="1600" err="1"/>
                        <a:t>model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without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weight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regularisation</a:t>
                      </a:r>
                      <a:r>
                        <a:rPr lang="sv-SE" sz="1600"/>
                        <a:t> and </a:t>
                      </a:r>
                      <a:r>
                        <a:rPr lang="sv-SE" sz="1600" err="1"/>
                        <a:t>one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L1 or L2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"Best </a:t>
                      </a:r>
                      <a:r>
                        <a:rPr lang="sv-SE" sz="1600" err="1"/>
                        <a:t>practice</a:t>
                      </a:r>
                      <a:r>
                        <a:rPr lang="sv-SE" sz="1600"/>
                        <a:t>" parameters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weight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regularisation</a:t>
                      </a:r>
                      <a:r>
                        <a:rPr lang="sv-SE" sz="1600"/>
                        <a:t>.  By </a:t>
                      </a:r>
                      <a:r>
                        <a:rPr lang="sv-SE" sz="1600" err="1"/>
                        <a:t>trying</a:t>
                      </a:r>
                      <a:r>
                        <a:rPr lang="sv-SE" sz="1600"/>
                        <a:t> to make it </a:t>
                      </a:r>
                      <a:r>
                        <a:rPr lang="sv-SE" sz="1600" err="1"/>
                        <a:t>higher</a:t>
                      </a:r>
                      <a:r>
                        <a:rPr lang="sv-SE" sz="1600"/>
                        <a:t> or </a:t>
                      </a:r>
                      <a:r>
                        <a:rPr lang="sv-SE" sz="1600" err="1"/>
                        <a:t>lower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one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can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see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impact</a:t>
                      </a:r>
                      <a:r>
                        <a:rPr lang="sv-SE" sz="1600"/>
                        <a:t>.</a:t>
                      </a:r>
                    </a:p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73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14. In standard </a:t>
                      </a:r>
                      <a:r>
                        <a:rPr lang="sv-SE" sz="1600" err="1"/>
                        <a:t>machine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learning</a:t>
                      </a:r>
                      <a:r>
                        <a:rPr lang="sv-SE" sz="1600"/>
                        <a:t> it is </a:t>
                      </a:r>
                      <a:r>
                        <a:rPr lang="sv-SE" sz="1600" err="1"/>
                        <a:t>important</a:t>
                      </a:r>
                      <a:r>
                        <a:rPr lang="sv-SE" sz="1600"/>
                        <a:t> to check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your</a:t>
                      </a:r>
                      <a:r>
                        <a:rPr lang="sv-SE" sz="1600"/>
                        <a:t> features </a:t>
                      </a:r>
                      <a:r>
                        <a:rPr lang="sv-SE" sz="1600" err="1"/>
                        <a:t>are</a:t>
                      </a:r>
                      <a:r>
                        <a:rPr lang="sv-SE" sz="1600"/>
                        <a:t> not </a:t>
                      </a:r>
                      <a:r>
                        <a:rPr lang="sv-SE" sz="1600" err="1"/>
                        <a:t>correlated</a:t>
                      </a:r>
                      <a:r>
                        <a:rPr lang="sv-SE" sz="1600"/>
                        <a:t> to make sure </a:t>
                      </a:r>
                      <a:r>
                        <a:rPr lang="sv-SE" sz="1600" err="1"/>
                        <a:t>you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using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correct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model</a:t>
                      </a:r>
                      <a:r>
                        <a:rPr lang="sv-SE" sz="1600"/>
                        <a:t>. For </a:t>
                      </a:r>
                      <a:r>
                        <a:rPr lang="sv-SE" sz="1600" err="1"/>
                        <a:t>example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you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wouldn't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use</a:t>
                      </a:r>
                      <a:r>
                        <a:rPr lang="sv-SE" sz="1600"/>
                        <a:t> a CNN </a:t>
                      </a:r>
                      <a:r>
                        <a:rPr lang="sv-SE" sz="1600" err="1"/>
                        <a:t>where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you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have</a:t>
                      </a:r>
                      <a:r>
                        <a:rPr lang="sv-SE" sz="1600"/>
                        <a:t> a </a:t>
                      </a:r>
                      <a:r>
                        <a:rPr lang="sv-SE" sz="1600" err="1"/>
                        <a:t>clear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linear</a:t>
                      </a:r>
                      <a:r>
                        <a:rPr lang="sv-SE" sz="1600"/>
                        <a:t> relationship in </a:t>
                      </a:r>
                      <a:r>
                        <a:rPr lang="sv-SE" sz="1600" err="1"/>
                        <a:t>your</a:t>
                      </a:r>
                      <a:r>
                        <a:rPr lang="sv-SE" sz="1600"/>
                        <a:t> features. Is </a:t>
                      </a:r>
                      <a:r>
                        <a:rPr lang="sv-SE" sz="1600" err="1"/>
                        <a:t>this</a:t>
                      </a:r>
                      <a:r>
                        <a:rPr lang="sv-SE" sz="1600"/>
                        <a:t> not as </a:t>
                      </a:r>
                      <a:r>
                        <a:rPr lang="sv-SE" sz="1600" err="1"/>
                        <a:t>important</a:t>
                      </a:r>
                      <a:r>
                        <a:rPr lang="sv-SE" sz="1600"/>
                        <a:t> in DL? (Sebastian </a:t>
                      </a:r>
                      <a:r>
                        <a:rPr lang="sv-SE" sz="1600" err="1"/>
                        <a:t>Wolsing</a:t>
                      </a:r>
                      <a:r>
                        <a:rPr lang="sv-SE" sz="16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29218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sv-SE" sz="1600"/>
                    </a:p>
                    <a:p>
                      <a:pPr>
                        <a:buNone/>
                      </a:pP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Multi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colinearity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affects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learning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of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Artificial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Neural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network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Since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the information in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dependent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variable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is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very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less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compared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the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other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variables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the neural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network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will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take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more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time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to </a:t>
                      </a:r>
                      <a:r>
                        <a:rPr lang="sv-SE" sz="16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converge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. Source: https://datascience.stackexchange.com/questions/28328/how-does-multicollinearity-affect-neural-networks</a:t>
                      </a:r>
                      <a:endParaRPr lang="sv-SE" sz="1600"/>
                    </a:p>
                    <a:p>
                      <a:pPr>
                        <a:buNone/>
                      </a:pP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68391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/>
                        <a:t>17. </a:t>
                      </a:r>
                      <a:r>
                        <a:rPr lang="sv-SE" sz="1600" err="1"/>
                        <a:t>It's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mentioned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memorization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can</a:t>
                      </a:r>
                      <a:r>
                        <a:rPr lang="sv-SE" sz="1600"/>
                        <a:t> be </a:t>
                      </a:r>
                      <a:r>
                        <a:rPr lang="sv-SE" sz="1600" err="1"/>
                        <a:t>achieved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when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number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parameters &gt; </a:t>
                      </a:r>
                      <a:r>
                        <a:rPr lang="sv-SE" sz="1600" err="1"/>
                        <a:t>n_classes</a:t>
                      </a:r>
                      <a:r>
                        <a:rPr lang="sv-SE" sz="1600"/>
                        <a:t> * </a:t>
                      </a:r>
                      <a:r>
                        <a:rPr lang="sv-SE" sz="1600" err="1"/>
                        <a:t>n_samples</a:t>
                      </a:r>
                      <a:r>
                        <a:rPr lang="sv-SE" sz="1600"/>
                        <a:t>. Is </a:t>
                      </a:r>
                      <a:r>
                        <a:rPr lang="sv-SE" sz="1600" err="1"/>
                        <a:t>that</a:t>
                      </a:r>
                      <a:r>
                        <a:rPr lang="sv-SE" sz="1600"/>
                        <a:t> a </a:t>
                      </a:r>
                      <a:r>
                        <a:rPr lang="sv-SE" sz="1600" err="1"/>
                        <a:t>good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rule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thumb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even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when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applying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regularization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techniques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such</a:t>
                      </a:r>
                      <a:r>
                        <a:rPr lang="sv-SE" sz="1600"/>
                        <a:t> as </a:t>
                      </a:r>
                      <a:r>
                        <a:rPr lang="sv-SE" sz="1600" err="1"/>
                        <a:t>dropouts</a:t>
                      </a:r>
                      <a:r>
                        <a:rPr lang="sv-SE" sz="1600"/>
                        <a:t> and L1 or L2-regularization? Is </a:t>
                      </a:r>
                      <a:r>
                        <a:rPr lang="sv-SE" sz="1600" err="1"/>
                        <a:t>there</a:t>
                      </a:r>
                      <a:r>
                        <a:rPr lang="sv-SE" sz="1600"/>
                        <a:t> a </a:t>
                      </a:r>
                      <a:r>
                        <a:rPr lang="sv-SE" sz="1600" err="1"/>
                        <a:t>way</a:t>
                      </a:r>
                      <a:r>
                        <a:rPr lang="sv-SE" sz="1600"/>
                        <a:t> to get a </a:t>
                      </a:r>
                      <a:r>
                        <a:rPr lang="sv-SE" sz="1600" err="1"/>
                        <a:t>value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the </a:t>
                      </a:r>
                      <a:r>
                        <a:rPr lang="sv-SE" sz="1600" err="1"/>
                        <a:t>effective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number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of</a:t>
                      </a:r>
                      <a:r>
                        <a:rPr lang="sv-SE" sz="1600"/>
                        <a:t> parameters? (Daniel </a:t>
                      </a:r>
                      <a:r>
                        <a:rPr lang="sv-SE" sz="1600" err="1"/>
                        <a:t>Edsgärd</a:t>
                      </a:r>
                      <a:r>
                        <a:rPr lang="sv-SE" sz="160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849211"/>
                  </a:ext>
                </a:extLst>
              </a:tr>
              <a:tr h="1067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 err="1"/>
                        <a:t>Maybe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add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dropout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into</a:t>
                      </a:r>
                      <a:r>
                        <a:rPr lang="sv-SE" sz="1600"/>
                        <a:t> </a:t>
                      </a:r>
                      <a:r>
                        <a:rPr lang="sv-SE" sz="1600" err="1"/>
                        <a:t>above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formula</a:t>
                      </a:r>
                      <a:r>
                        <a:rPr lang="sv-SE" sz="1600"/>
                        <a:t>. </a:t>
                      </a:r>
                      <a:r>
                        <a:rPr lang="sv-SE" sz="1600" err="1"/>
                        <a:t>Leaves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us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with</a:t>
                      </a:r>
                      <a:r>
                        <a:rPr lang="sv-SE" sz="1600"/>
                        <a:t> L1/L2-regularization. </a:t>
                      </a:r>
                      <a:r>
                        <a:rPr lang="sv-SE" sz="1600" err="1"/>
                        <a:t>Found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this</a:t>
                      </a:r>
                      <a:r>
                        <a:rPr lang="sv-SE" sz="1600"/>
                        <a:t> </a:t>
                      </a:r>
                      <a:r>
                        <a:rPr lang="sv-SE" sz="1600" err="1"/>
                        <a:t>discussion</a:t>
                      </a:r>
                      <a:r>
                        <a:rPr lang="sv-SE" sz="1600"/>
                        <a:t>, </a:t>
                      </a:r>
                      <a:r>
                        <a:rPr lang="sv-SE" sz="1600" err="1"/>
                        <a:t>related</a:t>
                      </a:r>
                      <a:r>
                        <a:rPr lang="sv-SE" sz="1600"/>
                        <a:t>: </a:t>
                      </a:r>
                      <a:r>
                        <a:rPr lang="sv-SE" sz="16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https://stats.stackexchange.com/questions/181/how-to-choose-the-number-of-hidden-layers-and-nodes-in-a-feedforward-neural-netw</a:t>
                      </a:r>
                      <a:endParaRPr lang="sv-S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39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865B53996F3B45869CB4B474B88307" ma:contentTypeVersion="2" ma:contentTypeDescription="Create a new document." ma:contentTypeScope="" ma:versionID="01211b4d142fbbd2bae3132072df67a1">
  <xsd:schema xmlns:xsd="http://www.w3.org/2001/XMLSchema" xmlns:xs="http://www.w3.org/2001/XMLSchema" xmlns:p="http://schemas.microsoft.com/office/2006/metadata/properties" xmlns:ns2="d32ef71d-faeb-4674-80dd-2f4a86b92de7" targetNamespace="http://schemas.microsoft.com/office/2006/metadata/properties" ma:root="true" ma:fieldsID="8f869f54b7f6edb5513f75e73ba759c6" ns2:_="">
    <xsd:import namespace="d32ef71d-faeb-4674-80dd-2f4a86b92d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2ef71d-faeb-4674-80dd-2f4a86b92d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AD015D4-F8F5-4B13-A8AD-80C568EE53B5}">
  <ds:schemaRefs>
    <ds:schemaRef ds:uri="d32ef71d-faeb-4674-80dd-2f4a86b92d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CB0AA4D-5354-4C5A-BF89-B115D51F6D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51B59C-D5B0-4F0C-A0C6-A34D8B5F97C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Deep Learning with Python</vt:lpstr>
      <vt:lpstr>Session outline – 60 min</vt:lpstr>
      <vt:lpstr>Timeplan</vt:lpstr>
      <vt:lpstr>PowerPoint Presentation</vt:lpstr>
      <vt:lpstr>Classification and regression glossary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1</cp:revision>
  <dcterms:created xsi:type="dcterms:W3CDTF">2018-09-12T07:33:56Z</dcterms:created>
  <dcterms:modified xsi:type="dcterms:W3CDTF">2018-09-27T10:40:18Z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0x0101006C865B53996F3B45869CB4B474B88307</vt:lpwstr>
  </property>
</Properties>
</file>