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7"/>
  </p:notesMasterIdLst>
  <p:sldIdLst>
    <p:sldId id="266" r:id="rId5"/>
    <p:sldId id="536" r:id="rId6"/>
    <p:sldId id="259" r:id="rId7"/>
    <p:sldId id="539" r:id="rId8"/>
    <p:sldId id="549" r:id="rId9"/>
    <p:sldId id="550" r:id="rId10"/>
    <p:sldId id="541" r:id="rId11"/>
    <p:sldId id="542" r:id="rId12"/>
    <p:sldId id="543" r:id="rId13"/>
    <p:sldId id="544" r:id="rId14"/>
    <p:sldId id="545" r:id="rId15"/>
    <p:sldId id="547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ell, David" userId="S::nbk817@tcad.telia.se::30dbafd5-f3f5-4893-8094-d602a765d4b1" providerId="AD" clId="Web-{16BF6291-6CE0-407D-9DA2-AFAC517DB46D}"/>
    <pc:docChg chg="modSld">
      <pc:chgData name="Norell, David" userId="S::nbk817@tcad.telia.se::30dbafd5-f3f5-4893-8094-d602a765d4b1" providerId="AD" clId="Web-{16BF6291-6CE0-407D-9DA2-AFAC517DB46D}" dt="2018-10-11T09:42:21.156" v="259"/>
      <pc:docMkLst>
        <pc:docMk/>
      </pc:docMkLst>
      <pc:sldChg chg="modSp">
        <pc:chgData name="Norell, David" userId="S::nbk817@tcad.telia.se::30dbafd5-f3f5-4893-8094-d602a765d4b1" providerId="AD" clId="Web-{16BF6291-6CE0-407D-9DA2-AFAC517DB46D}" dt="2018-10-11T09:25:15.632" v="41"/>
        <pc:sldMkLst>
          <pc:docMk/>
          <pc:sldMk cId="544871105" sldId="543"/>
        </pc:sldMkLst>
        <pc:graphicFrameChg chg="mod modGraphic">
          <ac:chgData name="Norell, David" userId="S::nbk817@tcad.telia.se::30dbafd5-f3f5-4893-8094-d602a765d4b1" providerId="AD" clId="Web-{16BF6291-6CE0-407D-9DA2-AFAC517DB46D}" dt="2018-10-11T09:25:15.632" v="41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  <pc:sldChg chg="modSp">
        <pc:chgData name="Norell, David" userId="S::nbk817@tcad.telia.se::30dbafd5-f3f5-4893-8094-d602a765d4b1" providerId="AD" clId="Web-{16BF6291-6CE0-407D-9DA2-AFAC517DB46D}" dt="2018-10-11T09:42:21.156" v="259"/>
        <pc:sldMkLst>
          <pc:docMk/>
          <pc:sldMk cId="1843392077" sldId="544"/>
        </pc:sldMkLst>
        <pc:graphicFrameChg chg="mod modGraphic">
          <ac:chgData name="Norell, David" userId="S::nbk817@tcad.telia.se::30dbafd5-f3f5-4893-8094-d602a765d4b1" providerId="AD" clId="Web-{16BF6291-6CE0-407D-9DA2-AFAC517DB46D}" dt="2018-10-11T09:42:21.156" v="259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Ryden, David /External" userId="S::dfu575@tcad.telia.se::dae8ee98-4c43-4ef9-8b39-d932b0da4ea3" providerId="AD" clId="Web-{226CE4D7-01DE-4A39-8575-7599AB67FAE0}"/>
    <pc:docChg chg="modSld">
      <pc:chgData name="Ryden, David /External" userId="S::dfu575@tcad.telia.se::dae8ee98-4c43-4ef9-8b39-d932b0da4ea3" providerId="AD" clId="Web-{226CE4D7-01DE-4A39-8575-7599AB67FAE0}" dt="2018-10-11T09:25:26.139" v="225"/>
      <pc:docMkLst>
        <pc:docMk/>
      </pc:docMkLst>
      <pc:sldChg chg="addSp delSp modSp">
        <pc:chgData name="Ryden, David /External" userId="S::dfu575@tcad.telia.se::dae8ee98-4c43-4ef9-8b39-d932b0da4ea3" providerId="AD" clId="Web-{226CE4D7-01DE-4A39-8575-7599AB67FAE0}" dt="2018-10-11T09:25:26.139" v="225"/>
        <pc:sldMkLst>
          <pc:docMk/>
          <pc:sldMk cId="544871105" sldId="543"/>
        </pc:sldMkLst>
        <pc:spChg chg="add del mod">
          <ac:chgData name="Ryden, David /External" userId="S::dfu575@tcad.telia.se::dae8ee98-4c43-4ef9-8b39-d932b0da4ea3" providerId="AD" clId="Web-{226CE4D7-01DE-4A39-8575-7599AB67FAE0}" dt="2018-10-11T09:24:43.608" v="179"/>
          <ac:spMkLst>
            <pc:docMk/>
            <pc:sldMk cId="544871105" sldId="543"/>
            <ac:spMk id="2" creationId="{1A1A886A-83BE-451A-B4DA-DAB95825E7DC}"/>
          </ac:spMkLst>
        </pc:spChg>
        <pc:graphicFrameChg chg="mod modGraphic">
          <ac:chgData name="Ryden, David /External" userId="S::dfu575@tcad.telia.se::dae8ee98-4c43-4ef9-8b39-d932b0da4ea3" providerId="AD" clId="Web-{226CE4D7-01DE-4A39-8575-7599AB67FAE0}" dt="2018-10-11T09:25:26.139" v="225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Edsgärd, Daniel" userId="S::wja041@tcad.telia.se::c62e5e6a-7a1e-4b6a-b05d-9613d95623c7" providerId="AD" clId="Web-{784A7FD1-CBD0-461B-A1B8-A398DEC63960}"/>
    <pc:docChg chg="modSld">
      <pc:chgData name="Edsgärd, Daniel" userId="S::wja041@tcad.telia.se::c62e5e6a-7a1e-4b6a-b05d-9613d95623c7" providerId="AD" clId="Web-{784A7FD1-CBD0-461B-A1B8-A398DEC63960}" dt="2018-10-11T09:45:55.923" v="1073"/>
      <pc:docMkLst>
        <pc:docMk/>
      </pc:docMkLst>
      <pc:sldChg chg="modSp">
        <pc:chgData name="Edsgärd, Daniel" userId="S::wja041@tcad.telia.se::c62e5e6a-7a1e-4b6a-b05d-9613d95623c7" providerId="AD" clId="Web-{784A7FD1-CBD0-461B-A1B8-A398DEC63960}" dt="2018-10-11T09:45:55.923" v="1073"/>
        <pc:sldMkLst>
          <pc:docMk/>
          <pc:sldMk cId="836317032" sldId="545"/>
        </pc:sldMkLst>
        <pc:graphicFrameChg chg="mod modGraphic">
          <ac:chgData name="Edsgärd, Daniel" userId="S::wja041@tcad.telia.se::c62e5e6a-7a1e-4b6a-b05d-9613d95623c7" providerId="AD" clId="Web-{784A7FD1-CBD0-461B-A1B8-A398DEC63960}" dt="2018-10-11T09:45:55.923" v="1073"/>
          <ac:graphicFrameMkLst>
            <pc:docMk/>
            <pc:sldMk cId="836317032" sldId="545"/>
            <ac:graphicFrameMk id="14" creationId="{86E2E73C-0FC0-9B45-990D-61AED2529800}"/>
          </ac:graphicFrameMkLst>
        </pc:graphicFrameChg>
      </pc:sldChg>
      <pc:sldChg chg="modSp">
        <pc:chgData name="Edsgärd, Daniel" userId="S::wja041@tcad.telia.se::c62e5e6a-7a1e-4b6a-b05d-9613d95623c7" providerId="AD" clId="Web-{784A7FD1-CBD0-461B-A1B8-A398DEC63960}" dt="2018-10-11T09:45:52.345" v="1069"/>
        <pc:sldMkLst>
          <pc:docMk/>
          <pc:sldMk cId="3880581347" sldId="547"/>
        </pc:sldMkLst>
        <pc:graphicFrameChg chg="mod modGraphic">
          <ac:chgData name="Edsgärd, Daniel" userId="S::wja041@tcad.telia.se::c62e5e6a-7a1e-4b6a-b05d-9613d95623c7" providerId="AD" clId="Web-{784A7FD1-CBD0-461B-A1B8-A398DEC63960}" dt="2018-10-11T09:45:52.345" v="1069"/>
          <ac:graphicFrameMkLst>
            <pc:docMk/>
            <pc:sldMk cId="3880581347" sldId="547"/>
            <ac:graphicFrameMk id="14" creationId="{86E2E73C-0FC0-9B45-990D-61AED25298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2018-10-17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5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73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79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87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5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545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19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521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0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93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2018-10-17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2018-10-17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2018-10-17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2018-10-17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2018-10-17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issues/11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callbac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entity/com.microsoft.teamspace.tab.wiki/tab::606b4066-ab3c-4e63-a70e-d40bcb2c5a9b?label=Groups+(with+place+for+changes)+in+Wiki&amp;context=%7b%0d%0a++%22subEntityId%22:+%22%7b\%22pageId\%22:2,\%22sectionId\%22:25,\%22origin\%22:2%7d%22,%0d%0a++%22canvasUrl%22:+%22https://teams.microsoft.com/l/tab/19:46a2cdfec5b04f85932fda8de064e4bc@thread.skype/tab::606b4066-ab3c-4e63-a70e-d40bcb2c5a9b?label%3dWiki%26tenantId%3d05764a73-8c6f-4538-83cd-413f1e1b5665%22,%0d%0a++%22channelId%22:+%2219:46a2cdfec5b04f85932fda8de064e4bc@thread.skype%22%0d%0a%7d&amp;tenantId=05764a73-8c6f-4538-83cd-413f1e1b5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/>
              <a:t>Book Reading Group</a:t>
            </a:r>
          </a:p>
          <a:p>
            <a:endParaRPr lang="sv-SE"/>
          </a:p>
          <a:p>
            <a:r>
              <a:rPr lang="sv-SE"/>
              <a:t>Åke Edlund, Daniel </a:t>
            </a:r>
            <a:r>
              <a:rPr lang="sv-SE" err="1"/>
              <a:t>Edsgärd</a:t>
            </a: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err="1">
                  <a:solidFill>
                    <a:schemeClr val="bg1"/>
                  </a:solidFill>
                </a:rPr>
                <a:t>Chapter</a:t>
              </a:r>
              <a:r>
                <a:rPr lang="sv-SE" sz="24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sv-SE" sz="2400">
                  <a:solidFill>
                    <a:schemeClr val="bg1"/>
                  </a:solidFill>
                </a:rPr>
                <a:t>5.3-5.5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97357"/>
              </p:ext>
            </p:extLst>
          </p:nvPr>
        </p:nvGraphicFramePr>
        <p:xfrm>
          <a:off x="25400" y="0"/>
          <a:ext cx="12166600" cy="667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8,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r>
                        <a:rPr lang="sv-SE" sz="1600"/>
                        <a:t>10. 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hard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notation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grad-CAM. If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and gradient, in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notation? I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citation to the paper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(Daniel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This was a tough question,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support Daniel :-)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/>
                        <a:t>8. 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smoothed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curves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argues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is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(p158).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presume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an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over all observations,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proportion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observations the loss is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increasing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majority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observations the loss is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decreasing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In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total loss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majority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observations it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cross-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happen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Does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imply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look at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rather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to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stop at? Is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Keras's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stops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convergence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loss or the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(Daniel </a:t>
                      </a:r>
                      <a:r>
                        <a:rPr lang="sv-SE" sz="1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We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think</a:t>
                      </a:r>
                      <a:r>
                        <a:rPr lang="sv-SE" sz="1600"/>
                        <a:t> default is loss for </a:t>
                      </a:r>
                      <a:r>
                        <a:rPr lang="sv-SE" sz="1600" err="1"/>
                        <a:t>keras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automated</a:t>
                      </a:r>
                      <a:r>
                        <a:rPr lang="sv-SE" sz="1600"/>
                        <a:t> stops 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it is </a:t>
                      </a:r>
                      <a:r>
                        <a:rPr lang="sv-SE" sz="1600" err="1"/>
                        <a:t>possible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other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metrics</a:t>
                      </a:r>
                      <a:r>
                        <a:rPr lang="sv-SE" sz="1600"/>
                        <a:t>  </a:t>
                      </a:r>
                      <a:r>
                        <a:rPr lang="sv-SE" sz="1600" err="1"/>
                        <a:t>specified</a:t>
                      </a:r>
                      <a:r>
                        <a:rPr lang="sv-SE" sz="1600"/>
                        <a:t> by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own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coding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through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using</a:t>
                      </a:r>
                      <a:r>
                        <a:rPr lang="sv-SE" sz="1600"/>
                        <a:t> callback </a:t>
                      </a:r>
                      <a:r>
                        <a:rPr lang="sv-SE" sz="1600" err="1"/>
                        <a:t>functionality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according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these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two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links</a:t>
                      </a:r>
                      <a:r>
                        <a:rPr lang="sv-SE" sz="1600"/>
                        <a:t>.</a:t>
                      </a: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3"/>
                        </a:rPr>
                        <a:t>https://github.com/keras-team/keras/issues/114</a:t>
                      </a:r>
                      <a:endParaRPr lang="sv-SE">
                        <a:hlinkClick r:id="rId3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https://keras.io/callbacks/</a:t>
                      </a: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61614"/>
              </p:ext>
            </p:extLst>
          </p:nvPr>
        </p:nvGraphicFramePr>
        <p:xfrm>
          <a:off x="25400" y="0"/>
          <a:ext cx="12166600" cy="682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/>
                        <a:t>Group 3, </a:t>
                      </a:r>
                      <a:r>
                        <a:rPr lang="sv-SE" sz="2800" err="1"/>
                        <a:t>Questions</a:t>
                      </a:r>
                      <a:r>
                        <a:rPr lang="sv-SE" sz="2800"/>
                        <a:t>: 3, 4, 7,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r>
                        <a:rPr lang="sv-SE" sz="1600"/>
                        <a:t>3.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bit like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because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hard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actually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feature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a sort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features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input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 the second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augment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as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above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).. and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If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data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wouldn't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2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the same? (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Tonje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Yes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think</a:t>
                      </a:r>
                      <a:r>
                        <a:rPr lang="sv-SE" sz="1600"/>
                        <a:t> so.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diff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want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convbase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predictions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stored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augmented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also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to store the </a:t>
                      </a:r>
                      <a:r>
                        <a:rPr lang="sv-SE" sz="1600" err="1"/>
                        <a:t>augmented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perturbed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0"/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little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 like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general must it be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Or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be so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enough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gives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 by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retraining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(Jan Lovén)</a:t>
                      </a:r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idea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be to </a:t>
                      </a:r>
                      <a:r>
                        <a:rPr lang="sv-SE" sz="1600" err="1"/>
                        <a:t>compare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lowest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pretrained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such</a:t>
                      </a:r>
                      <a:r>
                        <a:rPr lang="sv-SE" sz="1600"/>
                        <a:t> as </a:t>
                      </a:r>
                      <a:r>
                        <a:rPr lang="sv-SE" sz="1600" err="1"/>
                        <a:t>Inception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Xception</a:t>
                      </a:r>
                      <a:r>
                        <a:rPr lang="sv-SE" sz="1600"/>
                        <a:t>, VGG*, </a:t>
                      </a:r>
                      <a:r>
                        <a:rPr lang="sv-SE" sz="1600" err="1"/>
                        <a:t>ResNet</a:t>
                      </a:r>
                      <a:r>
                        <a:rPr lang="sv-SE" sz="1600"/>
                        <a:t> and start to </a:t>
                      </a:r>
                      <a:r>
                        <a:rPr lang="sv-SE" sz="1600" err="1"/>
                        <a:t>see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they</a:t>
                      </a:r>
                      <a:r>
                        <a:rPr lang="sv-SE" sz="1600"/>
                        <a:t> diff...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Could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possibly</a:t>
                      </a:r>
                      <a:r>
                        <a:rPr lang="sv-SE" sz="1600"/>
                        <a:t> look at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certain</a:t>
                      </a:r>
                      <a:r>
                        <a:rPr lang="sv-SE" sz="1600"/>
                        <a:t> filters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not </a:t>
                      </a:r>
                      <a:r>
                        <a:rPr lang="sv-SE" sz="1600" err="1"/>
                        <a:t>activated</a:t>
                      </a:r>
                      <a:r>
                        <a:rPr lang="sv-SE" sz="1600"/>
                        <a:t> in a </a:t>
                      </a:r>
                      <a:r>
                        <a:rPr lang="sv-SE" sz="1600" err="1"/>
                        <a:t>pretrained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applying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dataset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63048"/>
              </p:ext>
            </p:extLst>
          </p:nvPr>
        </p:nvGraphicFramePr>
        <p:xfrm>
          <a:off x="25400" y="0"/>
          <a:ext cx="12166600" cy="844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3,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 4, 7,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r>
                        <a:rPr lang="sv-SE" sz="1600"/>
                        <a:t>4.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VGG16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p. 146), it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interleaved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consecutive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is it common to stack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Second, the output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input. In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5.1-5.2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3x3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hence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output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 the VGG16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(Markus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Jalsenius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* Feature space is </a:t>
                      </a:r>
                      <a:r>
                        <a:rPr lang="sv-SE" sz="1600" err="1"/>
                        <a:t>growing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due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underlying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window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 is </a:t>
                      </a:r>
                      <a:r>
                        <a:rPr lang="sv-SE" sz="1600" err="1"/>
                        <a:t>growing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covering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larger</a:t>
                      </a:r>
                      <a:r>
                        <a:rPr lang="sv-SE" sz="1600"/>
                        <a:t> parts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input image. </a:t>
                      </a:r>
                      <a:r>
                        <a:rPr lang="sv-SE" sz="1600" err="1"/>
                        <a:t>Therefore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variability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data is </a:t>
                      </a:r>
                      <a:r>
                        <a:rPr lang="sv-SE" sz="1600" err="1"/>
                        <a:t>larger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capture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think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padding</a:t>
                      </a:r>
                      <a:r>
                        <a:rPr lang="sv-SE" sz="1600"/>
                        <a:t> is </a:t>
                      </a:r>
                      <a:r>
                        <a:rPr lang="sv-SE" sz="1600" err="1"/>
                        <a:t>used</a:t>
                      </a:r>
                      <a:r>
                        <a:rPr lang="sv-SE" sz="1600"/>
                        <a:t> from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feature </a:t>
                      </a:r>
                      <a:r>
                        <a:rPr lang="sv-SE" sz="1600" err="1"/>
                        <a:t>map</a:t>
                      </a:r>
                      <a:r>
                        <a:rPr lang="sv-SE" sz="1600"/>
                        <a:t> has the same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between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layers</a:t>
                      </a:r>
                      <a:r>
                        <a:rPr lang="sv-SE" sz="1600"/>
                        <a:t>. 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calculate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window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size</a:t>
                      </a:r>
                      <a:r>
                        <a:rPr lang="sv-SE" sz="1600"/>
                        <a:t> from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params</a:t>
                      </a:r>
                      <a:r>
                        <a:rPr lang="sv-SE" sz="1600"/>
                        <a:t> and given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channels</a:t>
                      </a:r>
                      <a:r>
                        <a:rPr lang="sv-SE" sz="1600"/>
                        <a:t>. 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11. 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21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</a:rPr>
              <a:t>Session </a:t>
            </a:r>
            <a:r>
              <a:rPr lang="sv-SE" err="1">
                <a:solidFill>
                  <a:schemeClr val="bg1"/>
                </a:solidFill>
              </a:rPr>
              <a:t>outline</a:t>
            </a:r>
            <a:r>
              <a:rPr lang="sv-SE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/>
              <a:t>Quick </a:t>
            </a:r>
            <a:r>
              <a:rPr lang="sv-SE" err="1"/>
              <a:t>summary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r>
              <a:rPr lang="sv-SE"/>
              <a:t>, 1-2 </a:t>
            </a:r>
            <a:r>
              <a:rPr lang="sv-SE" err="1"/>
              <a:t>slides</a:t>
            </a:r>
            <a:r>
              <a:rPr lang="sv-SE"/>
              <a:t> 		(5-10 min)</a:t>
            </a:r>
          </a:p>
          <a:p>
            <a:r>
              <a:rPr lang="sv-SE"/>
              <a:t>Group </a:t>
            </a:r>
            <a:r>
              <a:rPr lang="sv-SE" err="1"/>
              <a:t>discussions</a:t>
            </a:r>
            <a:r>
              <a:rPr lang="sv-SE"/>
              <a:t>							(25 min)</a:t>
            </a:r>
          </a:p>
          <a:p>
            <a:pPr lvl="1"/>
            <a:r>
              <a:rPr lang="sv-SE" err="1"/>
              <a:t>See</a:t>
            </a:r>
            <a:r>
              <a:rPr lang="sv-SE"/>
              <a:t> </a:t>
            </a:r>
            <a:r>
              <a:rPr lang="sv-SE">
                <a:hlinkClick r:id="rId2"/>
              </a:rPr>
              <a:t>Groups (with place for changes) in Wiki</a:t>
            </a:r>
            <a:r>
              <a:rPr lang="sv-SE"/>
              <a:t>			</a:t>
            </a:r>
          </a:p>
          <a:p>
            <a:pPr lvl="1"/>
            <a:r>
              <a:rPr lang="sv-SE" err="1"/>
              <a:t>Discussing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endParaRPr lang="sv-SE"/>
          </a:p>
          <a:p>
            <a:pPr lvl="1"/>
            <a:r>
              <a:rPr lang="sv-SE" err="1"/>
              <a:t>Addressing</a:t>
            </a:r>
            <a:r>
              <a:rPr lang="sv-SE"/>
              <a:t> N </a:t>
            </a:r>
            <a:r>
              <a:rPr lang="sv-SE" err="1"/>
              <a:t>number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questions</a:t>
            </a:r>
            <a:r>
              <a:rPr lang="sv-SE"/>
              <a:t> (</a:t>
            </a:r>
            <a:r>
              <a:rPr lang="sv-SE" err="1"/>
              <a:t>assigned</a:t>
            </a:r>
            <a:r>
              <a:rPr lang="sv-SE"/>
              <a:t> to the 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Write</a:t>
            </a:r>
            <a:r>
              <a:rPr lang="sv-SE"/>
              <a:t> </a:t>
            </a:r>
            <a:r>
              <a:rPr lang="sv-SE" err="1"/>
              <a:t>your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</a:t>
            </a:r>
            <a:r>
              <a:rPr lang="sv-SE" err="1"/>
              <a:t>directly</a:t>
            </a:r>
            <a:r>
              <a:rPr lang="sv-SE"/>
              <a:t> </a:t>
            </a:r>
            <a:r>
              <a:rPr lang="sv-SE" err="1"/>
              <a:t>into</a:t>
            </a:r>
            <a:r>
              <a:rPr lang="sv-SE"/>
              <a:t> the MS Teams Forms + </a:t>
            </a:r>
            <a:r>
              <a:rPr lang="sv-SE" err="1"/>
              <a:t>update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ppt</a:t>
            </a:r>
            <a:r>
              <a:rPr lang="sv-SE"/>
              <a:t> (</a:t>
            </a:r>
            <a:r>
              <a:rPr lang="sv-SE" err="1"/>
              <a:t>see</a:t>
            </a:r>
            <a:r>
              <a:rPr lang="sv-SE"/>
              <a:t> last </a:t>
            </a:r>
            <a:r>
              <a:rPr lang="sv-SE" err="1"/>
              <a:t>slides</a:t>
            </a:r>
            <a:r>
              <a:rPr lang="sv-SE"/>
              <a:t>)</a:t>
            </a:r>
          </a:p>
          <a:p>
            <a:r>
              <a:rPr lang="sv-SE"/>
              <a:t>Group presentations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answer</a:t>
            </a:r>
            <a:r>
              <a:rPr lang="sv-SE"/>
              <a:t> </a:t>
            </a:r>
            <a:r>
              <a:rPr lang="sv-SE" err="1"/>
              <a:t>slides</a:t>
            </a:r>
            <a:r>
              <a:rPr lang="sv-SE"/>
              <a:t>		   (~5min/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Open</a:t>
            </a:r>
            <a:r>
              <a:rPr lang="sv-SE"/>
              <a:t> </a:t>
            </a:r>
            <a:r>
              <a:rPr lang="sv-SE" err="1"/>
              <a:t>discussion</a:t>
            </a:r>
            <a:r>
              <a:rPr lang="sv-SE"/>
              <a:t>, all to </a:t>
            </a:r>
            <a:r>
              <a:rPr lang="sv-SE" err="1"/>
              <a:t>particicpate</a:t>
            </a:r>
            <a:endParaRPr lang="sv-SE"/>
          </a:p>
          <a:p>
            <a:r>
              <a:rPr lang="sv-SE" err="1"/>
              <a:t>Summary</a:t>
            </a:r>
            <a:r>
              <a:rPr lang="sv-SE"/>
              <a:t>, wrap </a:t>
            </a:r>
            <a:r>
              <a:rPr lang="sv-SE" err="1"/>
              <a:t>up</a:t>
            </a:r>
            <a:r>
              <a:rPr lang="sv-SE"/>
              <a:t>, </a:t>
            </a:r>
            <a:r>
              <a:rPr lang="sv-SE" err="1"/>
              <a:t>next</a:t>
            </a:r>
            <a:r>
              <a:rPr lang="sv-SE"/>
              <a:t> session			   (5 min)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 i="1"/>
              <a:t>Note: </a:t>
            </a:r>
            <a:r>
              <a:rPr lang="sv-SE" i="1" err="1"/>
              <a:t>after</a:t>
            </a:r>
            <a:r>
              <a:rPr lang="sv-SE" i="1"/>
              <a:t> session, </a:t>
            </a:r>
            <a:r>
              <a:rPr lang="sv-SE" i="1" err="1"/>
              <a:t>we</a:t>
            </a:r>
            <a:r>
              <a:rPr lang="sv-SE" i="1"/>
              <a:t> </a:t>
            </a:r>
            <a:r>
              <a:rPr lang="sv-SE" i="1" err="1"/>
              <a:t>will</a:t>
            </a:r>
            <a:r>
              <a:rPr lang="sv-SE" i="1"/>
              <a:t> </a:t>
            </a:r>
            <a:r>
              <a:rPr lang="sv-SE" i="1" err="1"/>
              <a:t>update</a:t>
            </a:r>
            <a:r>
              <a:rPr lang="sv-SE" i="1"/>
              <a:t> the </a:t>
            </a:r>
            <a:r>
              <a:rPr lang="sv-SE" i="1" err="1"/>
              <a:t>wiki</a:t>
            </a:r>
            <a:r>
              <a:rPr lang="sv-SE" i="1"/>
              <a:t> and </a:t>
            </a:r>
            <a:r>
              <a:rPr lang="sv-SE" i="1" err="1"/>
              <a:t>files</a:t>
            </a:r>
            <a:r>
              <a:rPr lang="sv-SE" i="1"/>
              <a:t> </a:t>
            </a:r>
            <a:r>
              <a:rPr lang="sv-SE" i="1" err="1"/>
              <a:t>with</a:t>
            </a:r>
            <a:r>
              <a:rPr lang="sv-SE" i="1"/>
              <a:t> </a:t>
            </a:r>
            <a:r>
              <a:rPr lang="sv-SE" i="1" err="1"/>
              <a:t>above</a:t>
            </a:r>
            <a:r>
              <a:rPr lang="sv-SE" i="1"/>
              <a:t> input.</a:t>
            </a:r>
          </a:p>
          <a:p>
            <a:pPr lvl="1"/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Timeplan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Sep 13 - </a:t>
            </a:r>
            <a:r>
              <a:rPr lang="sv-SE" sz="1600" err="1"/>
              <a:t>Chapter</a:t>
            </a:r>
            <a:r>
              <a:rPr lang="sv-SE" sz="1600"/>
              <a:t> 1-2</a:t>
            </a:r>
          </a:p>
          <a:p>
            <a:endParaRPr lang="sv-SE" sz="1600"/>
          </a:p>
          <a:p>
            <a:endParaRPr lang="sv-SE" sz="1600"/>
          </a:p>
          <a:p>
            <a:endParaRPr lang="sv-SE" sz="1600"/>
          </a:p>
          <a:p>
            <a:r>
              <a:rPr lang="sv-SE" sz="1600"/>
              <a:t>Sep 20 - </a:t>
            </a:r>
            <a:r>
              <a:rPr lang="sv-SE" sz="1600" err="1"/>
              <a:t>Chapter</a:t>
            </a:r>
            <a:r>
              <a:rPr lang="sv-SE" sz="1600"/>
              <a:t> 3</a:t>
            </a:r>
          </a:p>
          <a:p>
            <a:r>
              <a:rPr lang="sv-SE" sz="1600"/>
              <a:t>Sep 27 - </a:t>
            </a:r>
            <a:r>
              <a:rPr lang="sv-SE" sz="1600" err="1"/>
              <a:t>Chapter</a:t>
            </a:r>
            <a:r>
              <a:rPr lang="sv-SE" sz="1600"/>
              <a:t> 4</a:t>
            </a:r>
          </a:p>
          <a:p>
            <a:endParaRPr lang="sv-SE" sz="1600"/>
          </a:p>
          <a:p>
            <a:endParaRPr lang="sv-SE" sz="1600"/>
          </a:p>
          <a:p>
            <a:r>
              <a:rPr lang="sv-SE" sz="1600" err="1"/>
              <a:t>Oct</a:t>
            </a:r>
            <a:r>
              <a:rPr lang="sv-SE" sz="1600"/>
              <a:t> 4 - </a:t>
            </a:r>
            <a:r>
              <a:rPr lang="sv-SE" sz="1600" err="1"/>
              <a:t>Chapter</a:t>
            </a:r>
            <a:r>
              <a:rPr lang="sv-SE" sz="1600"/>
              <a:t> 5.1-5.2</a:t>
            </a:r>
          </a:p>
          <a:p>
            <a:r>
              <a:rPr lang="sv-SE" sz="1600" err="1"/>
              <a:t>Oct</a:t>
            </a:r>
            <a:r>
              <a:rPr lang="sv-SE" sz="1600"/>
              <a:t> 11 - </a:t>
            </a:r>
            <a:r>
              <a:rPr lang="sv-SE" sz="1600" err="1"/>
              <a:t>Chapter</a:t>
            </a:r>
            <a:r>
              <a:rPr lang="sv-SE" sz="1600"/>
              <a:t> 5.3-5.5</a:t>
            </a:r>
          </a:p>
          <a:p>
            <a:r>
              <a:rPr lang="sv-SE" sz="1600" err="1"/>
              <a:t>Oct</a:t>
            </a:r>
            <a:r>
              <a:rPr lang="sv-SE" sz="1600"/>
              <a:t> 18 - </a:t>
            </a:r>
            <a:r>
              <a:rPr lang="sv-SE" sz="1600" err="1"/>
              <a:t>Chapter</a:t>
            </a:r>
            <a:r>
              <a:rPr lang="sv-SE" sz="1600"/>
              <a:t> 6.1-6.2</a:t>
            </a:r>
          </a:p>
          <a:p>
            <a:r>
              <a:rPr lang="sv-SE" sz="1600" err="1"/>
              <a:t>Oct</a:t>
            </a:r>
            <a:r>
              <a:rPr lang="sv-SE" sz="1600"/>
              <a:t> 25 - </a:t>
            </a:r>
            <a:r>
              <a:rPr lang="sv-SE" sz="1600" err="1"/>
              <a:t>Chapter</a:t>
            </a:r>
            <a:r>
              <a:rPr lang="sv-SE" sz="1600"/>
              <a:t> 6.3-6.5</a:t>
            </a:r>
          </a:p>
          <a:p>
            <a:r>
              <a:rPr lang="sv-SE" sz="1600"/>
              <a:t>Nov 1 - </a:t>
            </a:r>
            <a:r>
              <a:rPr lang="sv-SE" sz="1600" err="1"/>
              <a:t>Chapter</a:t>
            </a:r>
            <a:r>
              <a:rPr lang="sv-SE" sz="1600"/>
              <a:t> 7</a:t>
            </a:r>
          </a:p>
          <a:p>
            <a:r>
              <a:rPr lang="sv-SE" sz="1600"/>
              <a:t>Nov 8 - </a:t>
            </a:r>
            <a:r>
              <a:rPr lang="sv-SE" sz="1600" err="1"/>
              <a:t>Chapter</a:t>
            </a:r>
            <a:r>
              <a:rPr lang="sv-SE" sz="1600"/>
              <a:t> 8.1-8.3</a:t>
            </a:r>
          </a:p>
          <a:p>
            <a:r>
              <a:rPr lang="sv-SE" sz="1600"/>
              <a:t>Nov 15 - </a:t>
            </a:r>
            <a:r>
              <a:rPr lang="sv-SE" sz="1600" err="1"/>
              <a:t>Chapter</a:t>
            </a:r>
            <a:r>
              <a:rPr lang="sv-SE" sz="1600"/>
              <a:t> 8.4-8.6</a:t>
            </a:r>
          </a:p>
          <a:p>
            <a:r>
              <a:rPr lang="sv-SE" sz="1600"/>
              <a:t>Nov 22 - </a:t>
            </a:r>
            <a:r>
              <a:rPr lang="sv-SE" sz="1600" err="1"/>
              <a:t>Chapter</a:t>
            </a:r>
            <a:r>
              <a:rPr lang="sv-SE" sz="1600"/>
              <a:t> 9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9FC401E-C4FF-DF41-A9B5-3C9E7A7E5B63}"/>
              </a:ext>
            </a:extLst>
          </p:cNvPr>
          <p:cNvSpPr/>
          <p:nvPr/>
        </p:nvSpPr>
        <p:spPr>
          <a:xfrm>
            <a:off x="0" y="4355733"/>
            <a:ext cx="409875" cy="212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1C8E9-3F8E-8043-A568-CAF2B833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15" y="1746810"/>
            <a:ext cx="4555786" cy="2566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979078-2CE6-8E43-89C6-08C5FBACE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015" y="1746810"/>
            <a:ext cx="4279900" cy="340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C53C88-507A-8E4D-B773-94B587437033}"/>
              </a:ext>
            </a:extLst>
          </p:cNvPr>
          <p:cNvSpPr/>
          <p:nvPr/>
        </p:nvSpPr>
        <p:spPr>
          <a:xfrm>
            <a:off x="555048" y="2888232"/>
            <a:ext cx="4206733" cy="12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2A749-E64F-5A4E-8808-9D8D343A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21" y="1540950"/>
            <a:ext cx="7534413" cy="44799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ECE7D8-986F-4449-BC25-F52A89CF0B40}"/>
              </a:ext>
            </a:extLst>
          </p:cNvPr>
          <p:cNvSpPr/>
          <p:nvPr/>
        </p:nvSpPr>
        <p:spPr>
          <a:xfrm>
            <a:off x="3093027" y="3036498"/>
            <a:ext cx="6967103" cy="551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6C214-EED4-460D-A514-E6E9996E09A7}"/>
              </a:ext>
            </a:extLst>
          </p:cNvPr>
          <p:cNvSpPr/>
          <p:nvPr/>
        </p:nvSpPr>
        <p:spPr>
          <a:xfrm>
            <a:off x="3093027" y="4607655"/>
            <a:ext cx="6967103" cy="1223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9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0362E-28F4-D34A-92E9-1DAC2FA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93010"/>
            <a:ext cx="1753981" cy="1127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CD61F-DBCC-EB44-861C-327C5B21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04" y="872954"/>
            <a:ext cx="1986396" cy="56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16732"/>
              </p:ext>
            </p:extLst>
          </p:nvPr>
        </p:nvGraphicFramePr>
        <p:xfrm>
          <a:off x="25400" y="0"/>
          <a:ext cx="12166600" cy="672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If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pre-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together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fast feature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Shahab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r>
                        <a:rPr lang="sv-SE" sz="1600"/>
                        <a:t>5. 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convnets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non-image-problems and non-image-input-data -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filter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heatmaps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I.e.,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relevance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(David Norell)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4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50266"/>
              </p:ext>
            </p:extLst>
          </p:nvPr>
        </p:nvGraphicFramePr>
        <p:xfrm>
          <a:off x="25400" y="0"/>
          <a:ext cx="12166600" cy="702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r>
                        <a:rPr lang="sv-SE" sz="1600"/>
                        <a:t>9. 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like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filters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If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pairwise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filter basis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(via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couldn't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cluster the filters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interpretation as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(Daniel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Edsgärd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  <a:p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1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71502"/>
              </p:ext>
            </p:extLst>
          </p:nvPr>
        </p:nvGraphicFramePr>
        <p:xfrm>
          <a:off x="25400" y="0"/>
          <a:ext cx="12166600" cy="749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8,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far is "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far"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task att hand? If I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satelite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images, the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intuitively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useless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guidelines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best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choosing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(David R)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In </a:t>
                      </a:r>
                      <a:r>
                        <a:rPr lang="sv-SE" sz="1600" err="1"/>
                        <a:t>regards</a:t>
                      </a:r>
                      <a:r>
                        <a:rPr lang="sv-SE" sz="1600"/>
                        <a:t> to the </a:t>
                      </a:r>
                      <a:r>
                        <a:rPr lang="sv-SE" sz="1600" err="1"/>
                        <a:t>question</a:t>
                      </a:r>
                      <a:r>
                        <a:rPr lang="sv-SE" sz="1600"/>
                        <a:t> "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far is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far" it is </a:t>
                      </a:r>
                      <a:r>
                        <a:rPr lang="sv-SE" sz="1600" err="1"/>
                        <a:t>very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much</a:t>
                      </a:r>
                      <a:r>
                        <a:rPr lang="sv-SE" sz="1600"/>
                        <a:t> an </a:t>
                      </a:r>
                      <a:r>
                        <a:rPr lang="sv-SE" sz="1600" err="1"/>
                        <a:t>empirical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question</a:t>
                      </a:r>
                      <a:r>
                        <a:rPr lang="sv-SE" sz="1600"/>
                        <a:t>. </a:t>
                      </a:r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regards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"best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practices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"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googled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reasonable-sounding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approach:</a:t>
                      </a:r>
                      <a:endParaRPr lang="sv-SE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"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always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want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to go for the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smallest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model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works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well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for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data.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Up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until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earlier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year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people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usually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start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VGG16 or VGG19,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Resnet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great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choice for fine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tuning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. Start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Resnet18,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then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to Resnet34 and Resnet50.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try the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newer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models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ResNext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or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Nascent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latin typeface="Calibri"/>
                        </a:rPr>
                        <a:t>nets</a:t>
                      </a:r>
                      <a:r>
                        <a:rPr lang="sv-SE" sz="1600" b="0" i="0" u="none" strike="noStrike" noProof="0">
                          <a:latin typeface="Calibri"/>
                        </a:rPr>
                        <a:t>."</a:t>
                      </a:r>
                      <a:endParaRPr lang="sv-SE"/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http://forums.fast.ai/t/how-to-pick-the-right-pretrained-model/8481</a:t>
                      </a: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6.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fine-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where's</a:t>
                      </a:r>
                      <a:r>
                        <a:rPr lang="sv-S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limit? (Vesa Turunen)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guess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depends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complexity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pretrained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convnet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layers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etc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data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similarity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between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different data sets and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trained</a:t>
                      </a:r>
                      <a:endParaRPr lang="sv-SE"/>
                    </a:p>
                    <a:p>
                      <a:pPr lvl="0" algn="l">
                        <a:buNone/>
                      </a:pP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255D3-CBC5-4390-BB3A-31EB987E50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5DF8E0-F2C5-41A4-B67D-79769EF2A8A2}">
  <ds:schemaRefs>
    <ds:schemaRef ds:uri="d32ef71d-faeb-4674-80dd-2f4a86b92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F387AA-F334-4122-9C6E-1A903E16A9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 Learning with Python</vt:lpstr>
      <vt:lpstr>Session outline – 60 min</vt:lpstr>
      <vt:lpstr>Timeplan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2018-09-12T07:33:56Z</dcterms:created>
  <dcterms:modified xsi:type="dcterms:W3CDTF">2018-10-17T15:32:25Z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