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Lst>
  <p:sldIdLst>
    <p:sldId id="256" r:id="rId5"/>
  </p:sldIdLst>
  <p:sldSz cx="51206400" cy="2880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E1E1"/>
    <a:srgbClr val="A5A5A5"/>
    <a:srgbClr val="C81889"/>
    <a:srgbClr val="556EB5"/>
    <a:srgbClr val="CD4C17"/>
    <a:srgbClr val="1337D4"/>
    <a:srgbClr val="818286"/>
    <a:srgbClr val="E36653"/>
    <a:srgbClr val="F1D800"/>
    <a:srgbClr val="57B7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A45AA4-EB54-4858-9BA1-3C9AFBD2A21C}" v="54" dt="2022-06-17T19:02:57.052"/>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25" d="100"/>
          <a:sy n="25" d="100"/>
        </p:scale>
        <p:origin x="798" y="64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5810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E507E4F-0347-4E3E-9B3A-E53BAD07E36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0" y="0"/>
            <a:ext cx="51206400" cy="28803600"/>
          </a:xfrm>
          <a:prstGeom prst="rect">
            <a:avLst/>
          </a:prstGeom>
        </p:spPr>
      </p:pic>
      <p:pic>
        <p:nvPicPr>
          <p:cNvPr id="14" name="Picture 13">
            <a:extLst>
              <a:ext uri="{FF2B5EF4-FFF2-40B4-BE49-F238E27FC236}">
                <a16:creationId xmlns:a16="http://schemas.microsoft.com/office/drawing/2014/main" id="{FD042463-2C25-4F43-9875-73818C81CC5D}"/>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6" y="0"/>
            <a:ext cx="51206387" cy="5350931"/>
          </a:xfrm>
          <a:prstGeom prst="rect">
            <a:avLst/>
          </a:prstGeom>
        </p:spPr>
      </p:pic>
    </p:spTree>
    <p:extLst>
      <p:ext uri="{BB962C8B-B14F-4D97-AF65-F5344CB8AC3E}">
        <p14:creationId xmlns:p14="http://schemas.microsoft.com/office/powerpoint/2010/main" val="2902049311"/>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filip-jezek.github.io/Ascites/"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10"/>
          <p:cNvSpPr txBox="1">
            <a:spLocks noChangeArrowheads="1"/>
          </p:cNvSpPr>
          <p:nvPr/>
        </p:nvSpPr>
        <p:spPr bwMode="auto">
          <a:xfrm>
            <a:off x="476129" y="13818680"/>
            <a:ext cx="11982772" cy="3615492"/>
          </a:xfrm>
          <a:prstGeom prst="rect">
            <a:avLst/>
          </a:prstGeom>
          <a:solidFill>
            <a:schemeClr val="bg1"/>
          </a:solidFill>
          <a:ln w="25400">
            <a:solidFill>
              <a:srgbClr val="556EB5"/>
            </a:solidFill>
            <a:miter lim="800000"/>
            <a:headEnd/>
            <a:tailEnd/>
          </a:ln>
          <a:effectLst/>
        </p:spPr>
        <p:txBody>
          <a:bodyPr lIns="381518" tIns="381518" rIns="381518" bIns="381518"/>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Bef>
                <a:spcPct val="50000"/>
              </a:spcBef>
            </a:pPr>
            <a:r>
              <a:rPr lang="en-GB" sz="5588" b="1" cap="all" dirty="0">
                <a:solidFill>
                  <a:srgbClr val="C81889"/>
                </a:solidFill>
                <a:latin typeface="Arial" panose="020B0604020202020204" pitchFamily="34" charset="0"/>
                <a:ea typeface="Tahoma" panose="020B0604030504040204" pitchFamily="34" charset="0"/>
                <a:cs typeface="Arial" panose="020B0604020202020204" pitchFamily="34" charset="0"/>
              </a:rPr>
              <a:t>AIM</a:t>
            </a:r>
          </a:p>
          <a:p>
            <a:pPr marL="457200" indent="-457200">
              <a:spcBef>
                <a:spcPct val="20000"/>
              </a:spcBef>
              <a:buFont typeface="Arial" panose="020B0604020202020204" pitchFamily="34" charset="0"/>
              <a:buChar char="•"/>
            </a:pPr>
            <a:r>
              <a:rPr lang="en-US" sz="3200" dirty="0">
                <a:effectLst/>
                <a:latin typeface="Arial" panose="020B0604020202020204" pitchFamily="34" charset="0"/>
                <a:ea typeface="MS Mincho" panose="02020609040205080304" pitchFamily="49" charset="-128"/>
                <a:cs typeface="Arial" panose="020B0604020202020204" pitchFamily="34" charset="0"/>
              </a:rPr>
              <a:t>explain varying phenotypes of decompensated cirrhosis seen in clinical practice. </a:t>
            </a:r>
          </a:p>
          <a:p>
            <a:pPr marL="457200" indent="-457200">
              <a:spcBef>
                <a:spcPct val="20000"/>
              </a:spcBef>
              <a:buFont typeface="Arial" panose="020B0604020202020204" pitchFamily="34" charset="0"/>
              <a:buChar char="•"/>
            </a:pPr>
            <a:r>
              <a:rPr lang="en-US" sz="3200" dirty="0">
                <a:effectLst/>
                <a:latin typeface="Arial" panose="020B0604020202020204" pitchFamily="34" charset="0"/>
                <a:ea typeface="MS Mincho" panose="02020609040205080304" pitchFamily="49" charset="-128"/>
                <a:cs typeface="Arial" panose="020B0604020202020204" pitchFamily="34" charset="0"/>
              </a:rPr>
              <a:t>Can we simulate the observed phenotypes by varying a single parameter? </a:t>
            </a:r>
          </a:p>
          <a:p>
            <a:pPr marL="457200" indent="-457200">
              <a:spcBef>
                <a:spcPct val="20000"/>
              </a:spcBef>
              <a:buFont typeface="Arial" panose="020B0604020202020204" pitchFamily="34" charset="0"/>
              <a:buChar char="•"/>
            </a:pPr>
            <a:endParaRPr lang="en-CA" sz="2845" dirty="0">
              <a:latin typeface="Arial" panose="020B0604020202020204" pitchFamily="34" charset="0"/>
              <a:ea typeface="Tahoma" panose="020B0604030504040204" pitchFamily="34" charset="0"/>
              <a:cs typeface="Arial" panose="020B0604020202020204" pitchFamily="34" charset="0"/>
            </a:endParaRPr>
          </a:p>
        </p:txBody>
      </p:sp>
      <p:sp>
        <p:nvSpPr>
          <p:cNvPr id="21" name="Text Box 2"/>
          <p:cNvSpPr txBox="1">
            <a:spLocks noChangeArrowheads="1"/>
          </p:cNvSpPr>
          <p:nvPr/>
        </p:nvSpPr>
        <p:spPr bwMode="auto">
          <a:xfrm>
            <a:off x="8458969" y="498100"/>
            <a:ext cx="36624927" cy="13908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lIns="0" tIns="0" rIns="0" bIns="0" anchor="ctr" anchorCtr="0"/>
          <a:lstStyle>
            <a:lvl1pPr defTabSz="192088" eaLnBrk="0" hangingPunct="0">
              <a:defRPr sz="500">
                <a:solidFill>
                  <a:schemeClr val="tx1"/>
                </a:solidFill>
                <a:latin typeface="Times New Roman" charset="0"/>
                <a:ea typeface="ＭＳ Ｐゴシック" charset="0"/>
              </a:defRPr>
            </a:lvl1pPr>
            <a:lvl2pPr marL="742950" indent="-285750" defTabSz="192088" eaLnBrk="0" hangingPunct="0">
              <a:defRPr sz="500">
                <a:solidFill>
                  <a:schemeClr val="tx1"/>
                </a:solidFill>
                <a:latin typeface="Times New Roman" charset="0"/>
                <a:ea typeface="ＭＳ Ｐゴシック" charset="0"/>
              </a:defRPr>
            </a:lvl2pPr>
            <a:lvl3pPr marL="1143000" indent="-228600" defTabSz="192088" eaLnBrk="0" hangingPunct="0">
              <a:defRPr sz="500">
                <a:solidFill>
                  <a:schemeClr val="tx1"/>
                </a:solidFill>
                <a:latin typeface="Times New Roman" charset="0"/>
                <a:ea typeface="ＭＳ Ｐゴシック" charset="0"/>
              </a:defRPr>
            </a:lvl3pPr>
            <a:lvl4pPr marL="1600200" indent="-228600" defTabSz="192088" eaLnBrk="0" hangingPunct="0">
              <a:defRPr sz="500">
                <a:solidFill>
                  <a:schemeClr val="tx1"/>
                </a:solidFill>
                <a:latin typeface="Times New Roman" charset="0"/>
                <a:ea typeface="ＭＳ Ｐゴシック" charset="0"/>
              </a:defRPr>
            </a:lvl4pPr>
            <a:lvl5pPr marL="2057400" indent="-228600" defTabSz="192088" eaLnBrk="0" hangingPunct="0">
              <a:defRPr sz="500">
                <a:solidFill>
                  <a:schemeClr val="tx1"/>
                </a:solidFill>
                <a:latin typeface="Times New Roman" charset="0"/>
                <a:ea typeface="ＭＳ Ｐゴシック" charset="0"/>
              </a:defRPr>
            </a:lvl5pPr>
            <a:lvl6pPr marL="2514600" indent="-228600" defTabSz="192088" eaLnBrk="0" fontAlgn="base" hangingPunct="0">
              <a:spcBef>
                <a:spcPct val="0"/>
              </a:spcBef>
              <a:spcAft>
                <a:spcPct val="0"/>
              </a:spcAft>
              <a:defRPr sz="500">
                <a:solidFill>
                  <a:schemeClr val="tx1"/>
                </a:solidFill>
                <a:latin typeface="Times New Roman" charset="0"/>
                <a:ea typeface="ＭＳ Ｐゴシック" charset="0"/>
              </a:defRPr>
            </a:lvl6pPr>
            <a:lvl7pPr marL="2971800" indent="-228600" defTabSz="192088" eaLnBrk="0" fontAlgn="base" hangingPunct="0">
              <a:spcBef>
                <a:spcPct val="0"/>
              </a:spcBef>
              <a:spcAft>
                <a:spcPct val="0"/>
              </a:spcAft>
              <a:defRPr sz="500">
                <a:solidFill>
                  <a:schemeClr val="tx1"/>
                </a:solidFill>
                <a:latin typeface="Times New Roman" charset="0"/>
                <a:ea typeface="ＭＳ Ｐゴシック" charset="0"/>
              </a:defRPr>
            </a:lvl7pPr>
            <a:lvl8pPr marL="3429000" indent="-228600" defTabSz="192088" eaLnBrk="0" fontAlgn="base" hangingPunct="0">
              <a:spcBef>
                <a:spcPct val="0"/>
              </a:spcBef>
              <a:spcAft>
                <a:spcPct val="0"/>
              </a:spcAft>
              <a:defRPr sz="500">
                <a:solidFill>
                  <a:schemeClr val="tx1"/>
                </a:solidFill>
                <a:latin typeface="Times New Roman" charset="0"/>
                <a:ea typeface="ＭＳ Ｐゴシック" charset="0"/>
              </a:defRPr>
            </a:lvl8pPr>
            <a:lvl9pPr marL="3886200" indent="-228600" defTabSz="192088" eaLnBrk="0" fontAlgn="base" hangingPunct="0">
              <a:spcBef>
                <a:spcPct val="0"/>
              </a:spcBef>
              <a:spcAft>
                <a:spcPct val="0"/>
              </a:spcAft>
              <a:defRPr sz="500">
                <a:solidFill>
                  <a:schemeClr val="tx1"/>
                </a:solidFill>
                <a:latin typeface="Times New Roman" charset="0"/>
                <a:ea typeface="ＭＳ Ｐゴシック" charset="0"/>
              </a:defRPr>
            </a:lvl9pPr>
          </a:lstStyle>
          <a:p>
            <a:r>
              <a:rPr lang="en-US" sz="9600" b="1" dirty="0">
                <a:solidFill>
                  <a:srgbClr val="C81889"/>
                </a:solidFill>
                <a:latin typeface="Arial" panose="020B0604020202020204" pitchFamily="34" charset="0"/>
                <a:ea typeface="Tahoma" panose="020B0604030504040204" pitchFamily="34" charset="0"/>
                <a:cs typeface="Arial" panose="020B0604020202020204" pitchFamily="34" charset="0"/>
              </a:rPr>
              <a:t>A Computational Model for the Stages of Cirrhosis</a:t>
            </a:r>
            <a:endParaRPr lang="en-AU" sz="9600" dirty="0">
              <a:solidFill>
                <a:srgbClr val="C81889"/>
              </a:solidFill>
              <a:latin typeface="Arial" panose="020B0604020202020204" pitchFamily="34" charset="0"/>
              <a:ea typeface="Tahoma" panose="020B0604030504040204" pitchFamily="34" charset="0"/>
              <a:cs typeface="Arial" panose="020B0604020202020204" pitchFamily="34" charset="0"/>
            </a:endParaRPr>
          </a:p>
        </p:txBody>
      </p:sp>
      <p:sp>
        <p:nvSpPr>
          <p:cNvPr id="24" name="Rectangle 23"/>
          <p:cNvSpPr>
            <a:spLocks noChangeArrowheads="1"/>
          </p:cNvSpPr>
          <p:nvPr/>
        </p:nvSpPr>
        <p:spPr bwMode="auto">
          <a:xfrm>
            <a:off x="476129" y="5962699"/>
            <a:ext cx="11982771" cy="7535553"/>
          </a:xfrm>
          <a:prstGeom prst="rect">
            <a:avLst/>
          </a:prstGeom>
          <a:solidFill>
            <a:schemeClr val="bg1"/>
          </a:solidFill>
          <a:ln w="25400">
            <a:solidFill>
              <a:srgbClr val="556EB5"/>
            </a:solidFill>
          </a:ln>
          <a:effectLst/>
        </p:spPr>
        <p:txBody>
          <a:bodyPr lIns="381518" tIns="381518" rIns="381518" bIns="381518"/>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67331" eaLnBrk="0" hangingPunct="0">
              <a:spcBef>
                <a:spcPct val="50000"/>
              </a:spcBef>
            </a:pPr>
            <a:r>
              <a:rPr lang="en-US" sz="5588" b="1" cap="all" dirty="0">
                <a:solidFill>
                  <a:srgbClr val="C81889"/>
                </a:solidFill>
                <a:latin typeface="Arial" panose="020B0604020202020204" pitchFamily="34" charset="0"/>
                <a:ea typeface="Tahoma" panose="020B0604030504040204" pitchFamily="34" charset="0"/>
                <a:cs typeface="Arial" panose="020B0604020202020204" pitchFamily="34" charset="0"/>
              </a:rPr>
              <a:t>Introduction</a:t>
            </a:r>
          </a:p>
          <a:p>
            <a:pPr marL="285750" indent="-285750" defTabSz="967331" eaLnBrk="0" hangingPunct="0">
              <a:spcBef>
                <a:spcPct val="50000"/>
              </a:spcBef>
              <a:buFont typeface="Arial" panose="020B0604020202020204" pitchFamily="34" charset="0"/>
              <a:buChar char="•"/>
            </a:pPr>
            <a:r>
              <a:rPr lang="en-US" sz="3200" dirty="0">
                <a:effectLst/>
                <a:latin typeface="Arial" panose="020B0604020202020204" pitchFamily="34" charset="0"/>
                <a:ea typeface="MS Mincho" panose="02020609040205080304" pitchFamily="49" charset="-128"/>
                <a:cs typeface="Arial" panose="020B0604020202020204" pitchFamily="34" charset="0"/>
              </a:rPr>
              <a:t>Patients with cirrhosis have portal hypertension, causing collateral shunts from portal vein into the vena cava. </a:t>
            </a:r>
          </a:p>
          <a:p>
            <a:pPr marL="285750" indent="-285750" defTabSz="967331" eaLnBrk="0" hangingPunct="0">
              <a:spcBef>
                <a:spcPct val="50000"/>
              </a:spcBef>
              <a:buFont typeface="Arial" panose="020B0604020202020204" pitchFamily="34" charset="0"/>
              <a:buChar char="•"/>
            </a:pPr>
            <a:r>
              <a:rPr lang="en-US" sz="3200" dirty="0">
                <a:effectLst/>
                <a:latin typeface="Arial" panose="020B0604020202020204" pitchFamily="34" charset="0"/>
                <a:ea typeface="MS Mincho" panose="02020609040205080304" pitchFamily="49" charset="-128"/>
                <a:cs typeface="Arial" panose="020B0604020202020204" pitchFamily="34" charset="0"/>
              </a:rPr>
              <a:t>Current clinical model categorizes cirrhosis as stages 1) No varices, no ascites and 2) Non-bleeding varices, no ascites, with ‘decompensated’ cirrhosis stages 3) Ascites +/- varices and 4) variceal bleeding +/- ascites [1]. </a:t>
            </a:r>
          </a:p>
          <a:p>
            <a:pPr marL="285750" indent="-285750" defTabSz="967331" eaLnBrk="0" hangingPunct="0">
              <a:spcBef>
                <a:spcPct val="50000"/>
              </a:spcBef>
              <a:buFont typeface="Arial" panose="020B0604020202020204" pitchFamily="34" charset="0"/>
              <a:buChar char="•"/>
            </a:pPr>
            <a:r>
              <a:rPr lang="en-US" sz="3200" dirty="0">
                <a:effectLst/>
                <a:latin typeface="Arial" panose="020B0604020202020204" pitchFamily="34" charset="0"/>
                <a:ea typeface="MS Mincho" panose="02020609040205080304" pitchFamily="49" charset="-128"/>
                <a:cs typeface="Arial" panose="020B0604020202020204" pitchFamily="34" charset="0"/>
              </a:rPr>
              <a:t>Patients not always fall into this progression and may initially present with either significant ascites, variceal bleeding or both. </a:t>
            </a:r>
            <a:endParaRPr lang="en-AU" sz="3200" dirty="0">
              <a:solidFill>
                <a:srgbClr val="002269"/>
              </a:solidFill>
              <a:latin typeface="Arial" panose="020B0604020202020204" pitchFamily="34" charset="0"/>
              <a:ea typeface="Tahoma" panose="020B0604030504040204" pitchFamily="34" charset="0"/>
              <a:cs typeface="Arial" panose="020B0604020202020204" pitchFamily="34" charset="0"/>
            </a:endParaRPr>
          </a:p>
        </p:txBody>
      </p:sp>
      <p:sp>
        <p:nvSpPr>
          <p:cNvPr id="25" name="Rectangle 24"/>
          <p:cNvSpPr>
            <a:spLocks noChangeArrowheads="1"/>
          </p:cNvSpPr>
          <p:nvPr/>
        </p:nvSpPr>
        <p:spPr bwMode="auto">
          <a:xfrm>
            <a:off x="12774180" y="20820184"/>
            <a:ext cx="16184041" cy="6651692"/>
          </a:xfrm>
          <a:prstGeom prst="rect">
            <a:avLst/>
          </a:prstGeom>
          <a:solidFill>
            <a:schemeClr val="bg1"/>
          </a:solidFill>
          <a:ln w="25400">
            <a:solidFill>
              <a:srgbClr val="556EB5"/>
            </a:solidFill>
            <a:miter lim="800000"/>
            <a:headEnd/>
            <a:tailEnd/>
          </a:ln>
          <a:effectLst/>
        </p:spPr>
        <p:txBody>
          <a:bodyPr lIns="381518" tIns="381518" rIns="381518" bIns="381518"/>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67331"/>
            <a:endParaRPr lang="en-US" sz="4057" b="1" dirty="0">
              <a:solidFill>
                <a:srgbClr val="002269"/>
              </a:solidFill>
              <a:latin typeface="Arial" panose="020B0604020202020204" pitchFamily="34" charset="0"/>
              <a:ea typeface="Tahoma" panose="020B0604030504040204" pitchFamily="34" charset="0"/>
              <a:cs typeface="Arial" panose="020B0604020202020204" pitchFamily="34" charset="0"/>
            </a:endParaRPr>
          </a:p>
        </p:txBody>
      </p:sp>
      <p:sp>
        <p:nvSpPr>
          <p:cNvPr id="26" name="Rectangle 25"/>
          <p:cNvSpPr>
            <a:spLocks noChangeArrowheads="1"/>
          </p:cNvSpPr>
          <p:nvPr/>
        </p:nvSpPr>
        <p:spPr bwMode="auto">
          <a:xfrm>
            <a:off x="12774182" y="5962699"/>
            <a:ext cx="16184042" cy="14505793"/>
          </a:xfrm>
          <a:prstGeom prst="rect">
            <a:avLst/>
          </a:prstGeom>
          <a:solidFill>
            <a:schemeClr val="bg1"/>
          </a:solidFill>
          <a:ln w="25400">
            <a:solidFill>
              <a:srgbClr val="556EB5"/>
            </a:solidFill>
            <a:miter lim="800000"/>
            <a:headEnd/>
            <a:tailEnd/>
          </a:ln>
          <a:effectLst/>
        </p:spPr>
        <p:txBody>
          <a:bodyPr lIns="381518" tIns="381518" rIns="381518" bIns="381518" numCol="1" spcCol="720685"/>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67331" eaLnBrk="0" hangingPunct="0">
              <a:spcBef>
                <a:spcPct val="50000"/>
              </a:spcBef>
            </a:pPr>
            <a:r>
              <a:rPr lang="en-US" sz="5588" b="1" cap="all" dirty="0">
                <a:solidFill>
                  <a:srgbClr val="C81889"/>
                </a:solidFill>
                <a:latin typeface="Arial" panose="020B0604020202020204" pitchFamily="34" charset="0"/>
                <a:ea typeface="Tahoma" panose="020B0604030504040204" pitchFamily="34" charset="0"/>
                <a:cs typeface="Arial" panose="020B0604020202020204" pitchFamily="34" charset="0"/>
              </a:rPr>
              <a:t>Results</a:t>
            </a:r>
            <a:endParaRPr lang="en-AU" sz="1626" dirty="0">
              <a:solidFill>
                <a:srgbClr val="C81889"/>
              </a:solidFill>
              <a:latin typeface="Arial" panose="020B0604020202020204" pitchFamily="34" charset="0"/>
              <a:ea typeface="Tahoma" panose="020B0604030504040204" pitchFamily="34" charset="0"/>
              <a:cs typeface="Arial" panose="020B0604020202020204" pitchFamily="34" charset="0"/>
            </a:endParaRPr>
          </a:p>
        </p:txBody>
      </p:sp>
      <p:sp>
        <p:nvSpPr>
          <p:cNvPr id="27" name="Rectangle 26"/>
          <p:cNvSpPr>
            <a:spLocks noChangeArrowheads="1"/>
          </p:cNvSpPr>
          <p:nvPr/>
        </p:nvSpPr>
        <p:spPr bwMode="auto">
          <a:xfrm>
            <a:off x="476129" y="17754600"/>
            <a:ext cx="11982772" cy="9717276"/>
          </a:xfrm>
          <a:prstGeom prst="rect">
            <a:avLst/>
          </a:prstGeom>
          <a:solidFill>
            <a:schemeClr val="bg1"/>
          </a:solidFill>
          <a:ln w="25400">
            <a:solidFill>
              <a:srgbClr val="556EB5"/>
            </a:solidFill>
          </a:ln>
          <a:effectLst/>
        </p:spPr>
        <p:txBody>
          <a:bodyPr lIns="381518" tIns="381518" rIns="381518" bIns="381518"/>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05356" indent="-405356" defTabSz="967331" eaLnBrk="0" hangingPunct="0">
              <a:spcBef>
                <a:spcPct val="50000"/>
              </a:spcBef>
            </a:pPr>
            <a:r>
              <a:rPr lang="en-US" sz="5588" b="1" cap="all" dirty="0">
                <a:solidFill>
                  <a:srgbClr val="C81889"/>
                </a:solidFill>
                <a:latin typeface="Arial" panose="020B0604020202020204" pitchFamily="34" charset="0"/>
                <a:ea typeface="Tahoma" panose="020B0604030504040204" pitchFamily="34" charset="0"/>
                <a:cs typeface="Arial" panose="020B0604020202020204" pitchFamily="34" charset="0"/>
              </a:rPr>
              <a:t>Method</a:t>
            </a:r>
          </a:p>
          <a:p>
            <a:pPr marL="405356" indent="-405356" defTabSz="967331" eaLnBrk="0" hangingPunct="0">
              <a:lnSpc>
                <a:spcPct val="120000"/>
              </a:lnSpc>
              <a:buSzPct val="60000"/>
              <a:buFont typeface="Arial" panose="020B0604020202020204" pitchFamily="34" charset="0"/>
              <a:buChar char="•"/>
            </a:pPr>
            <a:r>
              <a:rPr lang="en-US" sz="3200" dirty="0">
                <a:latin typeface="Arial" panose="020B0604020202020204" pitchFamily="34" charset="0"/>
                <a:ea typeface="Tahoma" panose="020B0604030504040204" pitchFamily="34" charset="0"/>
                <a:cs typeface="Arial" panose="020B0604020202020204" pitchFamily="34" charset="0"/>
              </a:rPr>
              <a:t>0D modeling of the isolated splanchnic hemodynamics (fig 1) with constant inflow of 1 L/min. </a:t>
            </a:r>
          </a:p>
          <a:p>
            <a:pPr marL="405356" indent="-405356" defTabSz="967331" eaLnBrk="0" hangingPunct="0">
              <a:lnSpc>
                <a:spcPct val="120000"/>
              </a:lnSpc>
              <a:buSzPct val="60000"/>
              <a:buFont typeface="Arial" panose="020B0604020202020204" pitchFamily="34" charset="0"/>
              <a:buChar char="•"/>
            </a:pPr>
            <a:r>
              <a:rPr lang="en-US" sz="3200" dirty="0">
                <a:latin typeface="Arial" panose="020B0604020202020204" pitchFamily="34" charset="0"/>
                <a:ea typeface="Tahoma" panose="020B0604030504040204" pitchFamily="34" charset="0"/>
                <a:cs typeface="Arial" panose="020B0604020202020204" pitchFamily="34" charset="0"/>
              </a:rPr>
              <a:t>Resistive components in series, a model of the peritoneal compartment (from [2]) and a compliant </a:t>
            </a:r>
            <a:r>
              <a:rPr lang="en-US" sz="3200" dirty="0" err="1">
                <a:latin typeface="Arial" panose="020B0604020202020204" pitchFamily="34" charset="0"/>
                <a:ea typeface="Tahoma" panose="020B0604030504040204" pitchFamily="34" charset="0"/>
                <a:cs typeface="Arial" panose="020B0604020202020204" pitchFamily="34" charset="0"/>
              </a:rPr>
              <a:t>porto</a:t>
            </a:r>
            <a:r>
              <a:rPr lang="en-US" sz="3200" dirty="0">
                <a:latin typeface="Arial" panose="020B0604020202020204" pitchFamily="34" charset="0"/>
                <a:ea typeface="Tahoma" panose="020B0604030504040204" pitchFamily="34" charset="0"/>
                <a:cs typeface="Arial" panose="020B0604020202020204" pitchFamily="34" charset="0"/>
              </a:rPr>
              <a:t>-systemic shunt parallel to liver resistance, with diameter proportional to its transmural pressure. </a:t>
            </a:r>
          </a:p>
          <a:p>
            <a:pPr marL="405356" indent="-405356" defTabSz="967331" eaLnBrk="0" hangingPunct="0">
              <a:lnSpc>
                <a:spcPct val="120000"/>
              </a:lnSpc>
              <a:buSzPct val="60000"/>
              <a:buFont typeface="Arial" panose="020B0604020202020204" pitchFamily="34" charset="0"/>
              <a:buChar char="•"/>
            </a:pPr>
            <a:r>
              <a:rPr lang="en-US" sz="3200" dirty="0">
                <a:latin typeface="Arial" panose="020B0604020202020204" pitchFamily="34" charset="0"/>
                <a:ea typeface="Tahoma" panose="020B0604030504040204" pitchFamily="34" charset="0"/>
                <a:cs typeface="Arial" panose="020B0604020202020204" pitchFamily="34" charset="0"/>
              </a:rPr>
              <a:t>With increasing luminal diameter, a large amount of portal vein flow is shunted, altering the splanchnic hemodynamics.</a:t>
            </a:r>
          </a:p>
          <a:p>
            <a:pPr marL="405356" indent="-405356" defTabSz="967331" eaLnBrk="0" hangingPunct="0">
              <a:lnSpc>
                <a:spcPct val="120000"/>
              </a:lnSpc>
              <a:buSzPct val="60000"/>
              <a:buFont typeface="Arial" panose="020B0604020202020204" pitchFamily="34" charset="0"/>
              <a:buChar char="•"/>
            </a:pPr>
            <a:r>
              <a:rPr lang="en-US" sz="3200" dirty="0">
                <a:latin typeface="Arial" panose="020B0604020202020204" pitchFamily="34" charset="0"/>
                <a:ea typeface="Tahoma" panose="020B0604030504040204" pitchFamily="34" charset="0"/>
                <a:cs typeface="Arial" panose="020B0604020202020204" pitchFamily="34" charset="0"/>
              </a:rPr>
              <a:t>Progression of cirrhosis simulated by increasing liver resistance</a:t>
            </a:r>
          </a:p>
          <a:p>
            <a:pPr marL="405356" indent="-405356" defTabSz="967331" eaLnBrk="0" hangingPunct="0">
              <a:lnSpc>
                <a:spcPct val="120000"/>
              </a:lnSpc>
              <a:buSzPct val="60000"/>
              <a:buFont typeface="Arial" panose="020B0604020202020204" pitchFamily="34" charset="0"/>
              <a:buChar char="•"/>
            </a:pPr>
            <a:r>
              <a:rPr lang="en-US" sz="3200" dirty="0">
                <a:latin typeface="Arial" panose="020B0604020202020204" pitchFamily="34" charset="0"/>
                <a:ea typeface="Tahoma" panose="020B0604030504040204" pitchFamily="34" charset="0"/>
                <a:cs typeface="Arial" panose="020B0604020202020204" pitchFamily="34" charset="0"/>
              </a:rPr>
              <a:t>Stages were defined as 1) no ascites present and no varices, 2) varices present &gt; 10 % of the PV flow, 3) ascites volume &gt; 5L and 4) bleeding as Hepatic venous pressure gradient (HVPG) is over 17 mmHg ([4]). </a:t>
            </a:r>
          </a:p>
        </p:txBody>
      </p:sp>
      <p:sp>
        <p:nvSpPr>
          <p:cNvPr id="28" name="Rectangle 27"/>
          <p:cNvSpPr>
            <a:spLocks noChangeArrowheads="1"/>
          </p:cNvSpPr>
          <p:nvPr/>
        </p:nvSpPr>
        <p:spPr bwMode="auto">
          <a:xfrm>
            <a:off x="41681400" y="20820182"/>
            <a:ext cx="9043710" cy="6651690"/>
          </a:xfrm>
          <a:prstGeom prst="rect">
            <a:avLst/>
          </a:prstGeom>
          <a:solidFill>
            <a:schemeClr val="bg1"/>
          </a:solidFill>
          <a:ln w="25400">
            <a:solidFill>
              <a:srgbClr val="556EB5"/>
            </a:solidFill>
            <a:miter lim="800000"/>
            <a:headEnd/>
            <a:tailEnd/>
          </a:ln>
          <a:effectLst/>
        </p:spPr>
        <p:txBody>
          <a:bodyPr lIns="381518" tIns="381518" rIns="381518" bIns="381518"/>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67331" eaLnBrk="0" hangingPunct="0">
              <a:spcBef>
                <a:spcPct val="50000"/>
              </a:spcBef>
            </a:pPr>
            <a:r>
              <a:rPr lang="en-GB" sz="5588" b="1" cap="all" dirty="0">
                <a:solidFill>
                  <a:srgbClr val="C81889"/>
                </a:solidFill>
                <a:latin typeface="Arial" panose="020B0604020202020204" pitchFamily="34" charset="0"/>
                <a:ea typeface="Tahoma" panose="020B0604030504040204" pitchFamily="34" charset="0"/>
                <a:cs typeface="Arial" panose="020B0604020202020204" pitchFamily="34" charset="0"/>
              </a:rPr>
              <a:t>References</a:t>
            </a:r>
          </a:p>
          <a:p>
            <a:pPr defTabSz="967331" eaLnBrk="0" hangingPunct="0">
              <a:spcBef>
                <a:spcPct val="50000"/>
              </a:spcBef>
            </a:pPr>
            <a:endParaRPr lang="en-AU" sz="3048" dirty="0">
              <a:latin typeface="Arial" panose="020B0604020202020204" pitchFamily="34" charset="0"/>
              <a:ea typeface="Tahoma" panose="020B0604030504040204" pitchFamily="34" charset="0"/>
              <a:cs typeface="Arial" panose="020B0604020202020204" pitchFamily="34" charset="0"/>
            </a:endParaRPr>
          </a:p>
          <a:p>
            <a:pPr defTabSz="967331" eaLnBrk="0" hangingPunct="0">
              <a:spcBef>
                <a:spcPct val="50000"/>
              </a:spcBef>
            </a:pPr>
            <a:r>
              <a:rPr lang="en-AU" sz="2000" dirty="0">
                <a:latin typeface="Arial" panose="020B0604020202020204" pitchFamily="34" charset="0"/>
                <a:ea typeface="Tahoma" panose="020B0604030504040204" pitchFamily="34" charset="0"/>
                <a:cs typeface="Arial" panose="020B0604020202020204" pitchFamily="34" charset="0"/>
              </a:rPr>
              <a:t>[1]	G. D’Amico, G. Garcia-Tsao, and L. Pagliaro, “Natural history and prognostic indicators of survival in cirrhosis: a systematic review of 118 studies,” J. Hepatol., vol. 44, no. 1, pp. 217–231, Jan. 2006.</a:t>
            </a:r>
          </a:p>
          <a:p>
            <a:pPr defTabSz="967331" eaLnBrk="0" hangingPunct="0">
              <a:spcBef>
                <a:spcPct val="50000"/>
              </a:spcBef>
            </a:pPr>
            <a:r>
              <a:rPr lang="en-AU" sz="2000" dirty="0">
                <a:latin typeface="Arial" panose="020B0604020202020204" pitchFamily="34" charset="0"/>
                <a:ea typeface="Tahoma" panose="020B0604030504040204" pitchFamily="34" charset="0"/>
                <a:cs typeface="Arial" panose="020B0604020202020204" pitchFamily="34" charset="0"/>
              </a:rPr>
              <a:t>[2]	D. G. Levitt and M. D. Levitt, “Quantitative </a:t>
            </a:r>
            <a:r>
              <a:rPr lang="en-AU" sz="2000" dirty="0" err="1">
                <a:latin typeface="Arial" panose="020B0604020202020204" pitchFamily="34" charset="0"/>
                <a:ea typeface="Tahoma" panose="020B0604030504040204" pitchFamily="34" charset="0"/>
                <a:cs typeface="Arial" panose="020B0604020202020204" pitchFamily="34" charset="0"/>
              </a:rPr>
              <a:t>modeling</a:t>
            </a:r>
            <a:r>
              <a:rPr lang="en-AU" sz="2000" dirty="0">
                <a:latin typeface="Arial" panose="020B0604020202020204" pitchFamily="34" charset="0"/>
                <a:ea typeface="Tahoma" panose="020B0604030504040204" pitchFamily="34" charset="0"/>
                <a:cs typeface="Arial" panose="020B0604020202020204" pitchFamily="34" charset="0"/>
              </a:rPr>
              <a:t> of the physiology of ascites in portal hypertension,” BMC Gastroenterol., 2012.</a:t>
            </a:r>
          </a:p>
          <a:p>
            <a:pPr defTabSz="967331" eaLnBrk="0" hangingPunct="0">
              <a:spcBef>
                <a:spcPct val="50000"/>
              </a:spcBef>
            </a:pPr>
            <a:r>
              <a:rPr lang="en-AU" sz="2000" dirty="0">
                <a:latin typeface="Arial" panose="020B0604020202020204" pitchFamily="34" charset="0"/>
                <a:ea typeface="Tahoma" panose="020B0604030504040204" pitchFamily="34" charset="0"/>
                <a:cs typeface="Arial" panose="020B0604020202020204" pitchFamily="34" charset="0"/>
              </a:rPr>
              <a:t>[3]	F. Ježek, Ascites: ascites </a:t>
            </a:r>
            <a:r>
              <a:rPr lang="en-AU" sz="2000" dirty="0" err="1">
                <a:latin typeface="Arial" panose="020B0604020202020204" pitchFamily="34" charset="0"/>
                <a:ea typeface="Tahoma" panose="020B0604030504040204" pitchFamily="34" charset="0"/>
                <a:cs typeface="Arial" panose="020B0604020202020204" pitchFamily="34" charset="0"/>
              </a:rPr>
              <a:t>modeling</a:t>
            </a:r>
            <a:r>
              <a:rPr lang="en-AU" sz="2000" dirty="0">
                <a:latin typeface="Arial" panose="020B0604020202020204" pitchFamily="34" charset="0"/>
                <a:ea typeface="Tahoma" panose="020B0604030504040204" pitchFamily="34" charset="0"/>
                <a:cs typeface="Arial" panose="020B0604020202020204" pitchFamily="34" charset="0"/>
              </a:rPr>
              <a:t>. </a:t>
            </a:r>
            <a:r>
              <a:rPr lang="en-AU" sz="2000" dirty="0" err="1">
                <a:latin typeface="Arial" panose="020B0604020202020204" pitchFamily="34" charset="0"/>
                <a:ea typeface="Tahoma" panose="020B0604030504040204" pitchFamily="34" charset="0"/>
                <a:cs typeface="Arial" panose="020B0604020202020204" pitchFamily="34" charset="0"/>
              </a:rPr>
              <a:t>Github</a:t>
            </a:r>
            <a:r>
              <a:rPr lang="en-AU" sz="2000" dirty="0">
                <a:latin typeface="Arial" panose="020B0604020202020204" pitchFamily="34" charset="0"/>
                <a:ea typeface="Tahoma" panose="020B0604030504040204" pitchFamily="34" charset="0"/>
                <a:cs typeface="Arial" panose="020B0604020202020204" pitchFamily="34" charset="0"/>
              </a:rPr>
              <a:t>. Accessed: Apr. 04, 2022. [Online]. Available: https://github.com/filip-jezek/Ascites</a:t>
            </a:r>
          </a:p>
          <a:p>
            <a:pPr defTabSz="967331" eaLnBrk="0" hangingPunct="0">
              <a:spcBef>
                <a:spcPct val="50000"/>
              </a:spcBef>
            </a:pPr>
            <a:r>
              <a:rPr lang="en-AU" sz="2000" dirty="0">
                <a:latin typeface="Arial" panose="020B0604020202020204" pitchFamily="34" charset="0"/>
                <a:ea typeface="Tahoma" panose="020B0604030504040204" pitchFamily="34" charset="0"/>
                <a:cs typeface="Arial" panose="020B0604020202020204" pitchFamily="34" charset="0"/>
              </a:rPr>
              <a:t>[4]	D M. Al </a:t>
            </a:r>
            <a:r>
              <a:rPr lang="en-AU" sz="2000" dirty="0" err="1">
                <a:latin typeface="Arial" panose="020B0604020202020204" pitchFamily="34" charset="0"/>
                <a:ea typeface="Tahoma" panose="020B0604030504040204" pitchFamily="34" charset="0"/>
                <a:cs typeface="Arial" panose="020B0604020202020204" pitchFamily="34" charset="0"/>
              </a:rPr>
              <a:t>Mahtab</a:t>
            </a:r>
            <a:r>
              <a:rPr lang="en-AU" sz="2000" dirty="0">
                <a:latin typeface="Arial" panose="020B0604020202020204" pitchFamily="34" charset="0"/>
                <a:ea typeface="Tahoma" panose="020B0604030504040204" pitchFamily="34" charset="0"/>
                <a:cs typeface="Arial" panose="020B0604020202020204" pitchFamily="34" charset="0"/>
              </a:rPr>
              <a:t> et al., “Hepatic Venous Pressure Gradient Measurement in Bangladeshi Cirrhotic Patients: A Correlation with Child’s Status, Variceal Size, and Bleeding,” </a:t>
            </a:r>
            <a:r>
              <a:rPr lang="en-AU" sz="2000" dirty="0" err="1">
                <a:latin typeface="Arial" panose="020B0604020202020204" pitchFamily="34" charset="0"/>
                <a:ea typeface="Tahoma" panose="020B0604030504040204" pitchFamily="34" charset="0"/>
                <a:cs typeface="Arial" panose="020B0604020202020204" pitchFamily="34" charset="0"/>
              </a:rPr>
              <a:t>Euroasian</a:t>
            </a:r>
            <a:r>
              <a:rPr lang="en-AU" sz="2000" dirty="0">
                <a:latin typeface="Arial" panose="020B0604020202020204" pitchFamily="34" charset="0"/>
                <a:ea typeface="Tahoma" panose="020B0604030504040204" pitchFamily="34" charset="0"/>
                <a:cs typeface="Arial" panose="020B0604020202020204" pitchFamily="34" charset="0"/>
              </a:rPr>
              <a:t> J </a:t>
            </a:r>
            <a:r>
              <a:rPr lang="en-AU" sz="2000" dirty="0" err="1">
                <a:latin typeface="Arial" panose="020B0604020202020204" pitchFamily="34" charset="0"/>
                <a:ea typeface="Tahoma" panose="020B0604030504040204" pitchFamily="34" charset="0"/>
                <a:cs typeface="Arial" panose="020B0604020202020204" pitchFamily="34" charset="0"/>
              </a:rPr>
              <a:t>Hepatogastroenterol</a:t>
            </a:r>
            <a:r>
              <a:rPr lang="en-AU" sz="2000" dirty="0">
                <a:latin typeface="Arial" panose="020B0604020202020204" pitchFamily="34" charset="0"/>
                <a:ea typeface="Tahoma" panose="020B0604030504040204" pitchFamily="34" charset="0"/>
                <a:cs typeface="Arial" panose="020B0604020202020204" pitchFamily="34" charset="0"/>
              </a:rPr>
              <a:t>, vol. 7, no. 2, pp. 142–145, Jul. 2017.</a:t>
            </a:r>
          </a:p>
        </p:txBody>
      </p:sp>
      <p:sp>
        <p:nvSpPr>
          <p:cNvPr id="30" name="Rectangle 29"/>
          <p:cNvSpPr>
            <a:spLocks noChangeArrowheads="1"/>
          </p:cNvSpPr>
          <p:nvPr/>
        </p:nvSpPr>
        <p:spPr bwMode="auto">
          <a:xfrm>
            <a:off x="29475867" y="20820182"/>
            <a:ext cx="11982773" cy="6651691"/>
          </a:xfrm>
          <a:prstGeom prst="rect">
            <a:avLst/>
          </a:prstGeom>
          <a:solidFill>
            <a:schemeClr val="bg1"/>
          </a:solidFill>
          <a:ln w="25400">
            <a:solidFill>
              <a:srgbClr val="556EB5"/>
            </a:solidFill>
            <a:miter lim="800000"/>
            <a:headEnd/>
            <a:tailEnd/>
          </a:ln>
          <a:effectLst/>
        </p:spPr>
        <p:txBody>
          <a:bodyPr lIns="381518" tIns="381518" rIns="381518" bIns="381518"/>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67331" eaLnBrk="0" hangingPunct="0">
              <a:spcBef>
                <a:spcPct val="50000"/>
              </a:spcBef>
            </a:pPr>
            <a:r>
              <a:rPr lang="en-US" sz="5588" b="1" cap="all" dirty="0">
                <a:solidFill>
                  <a:srgbClr val="C81889"/>
                </a:solidFill>
                <a:latin typeface="Arial" panose="020B0604020202020204" pitchFamily="34" charset="0"/>
                <a:ea typeface="Tahoma" panose="020B0604030504040204" pitchFamily="34" charset="0"/>
                <a:cs typeface="Arial" panose="020B0604020202020204" pitchFamily="34" charset="0"/>
              </a:rPr>
              <a:t>Conclusions</a:t>
            </a:r>
          </a:p>
          <a:p>
            <a:pPr marL="457200" indent="-457200">
              <a:buFont typeface="Arial" panose="020B0604020202020204" pitchFamily="34" charset="0"/>
              <a:buChar char="•"/>
            </a:pPr>
            <a:r>
              <a:rPr lang="en-US" sz="3200" dirty="0">
                <a:latin typeface="Arial" panose="020B0604020202020204" pitchFamily="34" charset="0"/>
                <a:ea typeface="MS Mincho" panose="02020609040205080304" pitchFamily="49" charset="-128"/>
                <a:cs typeface="Arial" panose="020B0604020202020204" pitchFamily="34" charset="0"/>
              </a:rPr>
              <a:t>W</a:t>
            </a:r>
            <a:r>
              <a:rPr lang="en-US" sz="3200" dirty="0">
                <a:effectLst/>
                <a:latin typeface="Arial" panose="020B0604020202020204" pitchFamily="34" charset="0"/>
                <a:ea typeface="MS Mincho" panose="02020609040205080304" pitchFamily="49" charset="-128"/>
                <a:cs typeface="Arial" panose="020B0604020202020204" pitchFamily="34" charset="0"/>
              </a:rPr>
              <a:t>e simulated the observed phenotypes by varying a single parameter – the pressure-diameter responsiveness of the venous shunts.</a:t>
            </a:r>
          </a:p>
          <a:p>
            <a:pPr marL="457200" indent="-457200">
              <a:buFont typeface="Arial" panose="020B0604020202020204" pitchFamily="34" charset="0"/>
              <a:buChar char="•"/>
            </a:pPr>
            <a:r>
              <a:rPr lang="en-US" sz="3200" dirty="0">
                <a:latin typeface="Arial" panose="020B0604020202020204" pitchFamily="34" charset="0"/>
                <a:ea typeface="Tahoma" panose="020B0604030504040204" pitchFamily="34" charset="0"/>
                <a:cs typeface="Arial" panose="020B0604020202020204" pitchFamily="34" charset="0"/>
              </a:rPr>
              <a:t>The model has the ability to describe the different hemodynamic properties associated with cirrhosis on a personalized basis.</a:t>
            </a:r>
            <a:endParaRPr lang="en-AU" sz="3200" dirty="0">
              <a:latin typeface="Arial" panose="020B0604020202020204" pitchFamily="34" charset="0"/>
              <a:ea typeface="Tahoma" panose="020B0604030504040204" pitchFamily="34" charset="0"/>
              <a:cs typeface="Arial" panose="020B0604020202020204" pitchFamily="34" charset="0"/>
            </a:endParaRPr>
          </a:p>
          <a:p>
            <a:pPr marL="457200" indent="-457200">
              <a:buFont typeface="Arial" panose="020B0604020202020204" pitchFamily="34" charset="0"/>
              <a:buChar char="•"/>
            </a:pPr>
            <a:r>
              <a:rPr lang="en-AU" sz="3200" dirty="0">
                <a:latin typeface="Arial" panose="020B0604020202020204" pitchFamily="34" charset="0"/>
                <a:ea typeface="Tahoma" panose="020B0604030504040204" pitchFamily="34" charset="0"/>
                <a:cs typeface="Arial" panose="020B0604020202020204" pitchFamily="34" charset="0"/>
              </a:rPr>
              <a:t>Extendable framework (TIPSS, CVS compensations) available at [3]</a:t>
            </a:r>
          </a:p>
          <a:p>
            <a:pPr marL="457200" indent="-457200">
              <a:buFont typeface="Arial" panose="020B0604020202020204" pitchFamily="34" charset="0"/>
              <a:buChar char="•"/>
            </a:pPr>
            <a:r>
              <a:rPr lang="en-AU" sz="3200" dirty="0">
                <a:latin typeface="Arial" panose="020B0604020202020204" pitchFamily="34" charset="0"/>
                <a:ea typeface="Tahoma" panose="020B0604030504040204" pitchFamily="34" charset="0"/>
                <a:cs typeface="Arial" panose="020B0604020202020204" pitchFamily="34" charset="0"/>
              </a:rPr>
              <a:t>See for yourself! </a:t>
            </a:r>
            <a:r>
              <a:rPr lang="en-AU" sz="3200" dirty="0">
                <a:latin typeface="Arial" panose="020B0604020202020204" pitchFamily="34" charset="0"/>
                <a:ea typeface="Tahoma" panose="020B0604030504040204" pitchFamily="34" charset="0"/>
                <a:cs typeface="Arial" panose="020B0604020202020204" pitchFamily="34" charset="0"/>
                <a:hlinkClick r:id="rId2"/>
              </a:rPr>
              <a:t>https://filip-jezek.github.io/Ascites/</a:t>
            </a:r>
            <a:r>
              <a:rPr lang="en-AU" sz="3200" dirty="0">
                <a:latin typeface="Arial" panose="020B0604020202020204" pitchFamily="34" charset="0"/>
                <a:ea typeface="Tahoma" panose="020B0604030504040204" pitchFamily="34" charset="0"/>
                <a:cs typeface="Arial" panose="020B0604020202020204" pitchFamily="34" charset="0"/>
              </a:rPr>
              <a:t> </a:t>
            </a:r>
            <a:endParaRPr lang="en-US" sz="3200" dirty="0">
              <a:latin typeface="Arial" panose="020B0604020202020204" pitchFamily="34" charset="0"/>
              <a:ea typeface="Tahoma" panose="020B0604030504040204" pitchFamily="34" charset="0"/>
              <a:cs typeface="Arial" panose="020B0604020202020204" pitchFamily="34" charset="0"/>
            </a:endParaRPr>
          </a:p>
        </p:txBody>
      </p:sp>
      <p:sp>
        <p:nvSpPr>
          <p:cNvPr id="34" name="Text Box 16"/>
          <p:cNvSpPr txBox="1">
            <a:spLocks noChangeArrowheads="1"/>
          </p:cNvSpPr>
          <p:nvPr/>
        </p:nvSpPr>
        <p:spPr bwMode="auto">
          <a:xfrm>
            <a:off x="13081582" y="16095945"/>
            <a:ext cx="15984280" cy="4274667"/>
          </a:xfrm>
          <a:prstGeom prst="rect">
            <a:avLst/>
          </a:prstGeom>
          <a:noFill/>
          <a:ln w="25400">
            <a:noFill/>
          </a:ln>
          <a:effectLst/>
        </p:spPr>
        <p:txBody>
          <a:bodyPr wrap="square" lIns="190763" tIns="190763" rIns="190763" bIns="190763">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r>
              <a:rPr lang="en-US" sz="3200" i="1" dirty="0">
                <a:latin typeface="Arial" panose="020B0604020202020204" pitchFamily="34" charset="0"/>
                <a:ea typeface="Tahoma" panose="020B0604030504040204" pitchFamily="34" charset="0"/>
                <a:cs typeface="Arial" panose="020B0604020202020204" pitchFamily="34" charset="0"/>
              </a:rPr>
              <a:t>Figure 2. 	Simulation of cirrhotic clinical stages for </a:t>
            </a:r>
            <a:r>
              <a:rPr lang="en-US" sz="3200" b="1" i="1" dirty="0">
                <a:latin typeface="Arial" panose="020B0604020202020204" pitchFamily="34" charset="0"/>
                <a:ea typeface="Tahoma" panose="020B0604030504040204" pitchFamily="34" charset="0"/>
                <a:cs typeface="Arial" panose="020B0604020202020204" pitchFamily="34" charset="0"/>
              </a:rPr>
              <a:t>compliant (A)</a:t>
            </a:r>
            <a:r>
              <a:rPr lang="en-US" sz="3200" i="1" dirty="0">
                <a:latin typeface="Arial" panose="020B0604020202020204" pitchFamily="34" charset="0"/>
                <a:ea typeface="Tahoma" panose="020B0604030504040204" pitchFamily="34" charset="0"/>
                <a:cs typeface="Arial" panose="020B0604020202020204" pitchFamily="34" charset="0"/>
              </a:rPr>
              <a:t> and </a:t>
            </a:r>
            <a:r>
              <a:rPr lang="en-US" sz="3200" b="1" i="1" dirty="0">
                <a:latin typeface="Arial" panose="020B0604020202020204" pitchFamily="34" charset="0"/>
                <a:ea typeface="Tahoma" panose="020B0604030504040204" pitchFamily="34" charset="0"/>
                <a:cs typeface="Arial" panose="020B0604020202020204" pitchFamily="34" charset="0"/>
              </a:rPr>
              <a:t>stiff (B)</a:t>
            </a:r>
            <a:r>
              <a:rPr lang="en-US" sz="3200" i="1" dirty="0">
                <a:latin typeface="Arial" panose="020B0604020202020204" pitchFamily="34" charset="0"/>
                <a:ea typeface="Tahoma" panose="020B0604030504040204" pitchFamily="34" charset="0"/>
                <a:cs typeface="Arial" panose="020B0604020202020204" pitchFamily="34" charset="0"/>
              </a:rPr>
              <a:t> </a:t>
            </a:r>
            <a:r>
              <a:rPr lang="en-US" sz="3200" i="1" dirty="0" err="1">
                <a:latin typeface="Arial" panose="020B0604020202020204" pitchFamily="34" charset="0"/>
                <a:ea typeface="Tahoma" panose="020B0604030504040204" pitchFamily="34" charset="0"/>
                <a:cs typeface="Arial" panose="020B0604020202020204" pitchFamily="34" charset="0"/>
              </a:rPr>
              <a:t>porto-caval</a:t>
            </a:r>
            <a:r>
              <a:rPr lang="en-US" sz="3200" i="1" dirty="0">
                <a:latin typeface="Arial" panose="020B0604020202020204" pitchFamily="34" charset="0"/>
                <a:ea typeface="Tahoma" panose="020B0604030504040204" pitchFamily="34" charset="0"/>
                <a:cs typeface="Arial" panose="020B0604020202020204" pitchFamily="34" charset="0"/>
              </a:rPr>
              <a:t> shunt. with respect to increased liver resistance Although the transition happens at same HVPG, the underlying dynamics are whole different (cf. the shunt flow and ascites volume). The results are in agreement with progression of clinical stages in [1, while demonstrating two phenotypes of predominant complications, that is the variceal bleeding in case of compliant shunt (fig. 2A) and earlier forming of ascites (fig. 2B) for stiffer shunt. </a:t>
            </a:r>
          </a:p>
        </p:txBody>
      </p:sp>
      <p:sp>
        <p:nvSpPr>
          <p:cNvPr id="20" name="Text Box 40"/>
          <p:cNvSpPr txBox="1">
            <a:spLocks noChangeArrowheads="1"/>
          </p:cNvSpPr>
          <p:nvPr/>
        </p:nvSpPr>
        <p:spPr bwMode="auto">
          <a:xfrm>
            <a:off x="8458969" y="2240619"/>
            <a:ext cx="36624927" cy="2133467"/>
          </a:xfrm>
          <a:prstGeom prst="rect">
            <a:avLst/>
          </a:prstGeom>
          <a:noFill/>
          <a:ln>
            <a:noFill/>
          </a:ln>
          <a:effectLst/>
        </p:spPr>
        <p:txBody>
          <a:bodyPr lIns="0" tIns="0" rIns="0" bIns="0" anchor="ctr" anchorCtr="0"/>
          <a:lstStyle>
            <a:lvl1pPr defTabSz="192088" eaLnBrk="0" hangingPunct="0">
              <a:defRPr sz="500">
                <a:solidFill>
                  <a:schemeClr val="tx1"/>
                </a:solidFill>
                <a:latin typeface="Times New Roman" charset="0"/>
                <a:ea typeface="ＭＳ Ｐゴシック" charset="0"/>
              </a:defRPr>
            </a:lvl1pPr>
            <a:lvl2pPr marL="742950" indent="-285750" defTabSz="192088" eaLnBrk="0" hangingPunct="0">
              <a:defRPr sz="500">
                <a:solidFill>
                  <a:schemeClr val="tx1"/>
                </a:solidFill>
                <a:latin typeface="Times New Roman" charset="0"/>
                <a:ea typeface="ＭＳ Ｐゴシック" charset="0"/>
              </a:defRPr>
            </a:lvl2pPr>
            <a:lvl3pPr marL="1143000" indent="-228600" defTabSz="192088" eaLnBrk="0" hangingPunct="0">
              <a:defRPr sz="500">
                <a:solidFill>
                  <a:schemeClr val="tx1"/>
                </a:solidFill>
                <a:latin typeface="Times New Roman" charset="0"/>
                <a:ea typeface="ＭＳ Ｐゴシック" charset="0"/>
              </a:defRPr>
            </a:lvl3pPr>
            <a:lvl4pPr marL="1600200" indent="-228600" defTabSz="192088" eaLnBrk="0" hangingPunct="0">
              <a:defRPr sz="500">
                <a:solidFill>
                  <a:schemeClr val="tx1"/>
                </a:solidFill>
                <a:latin typeface="Times New Roman" charset="0"/>
                <a:ea typeface="ＭＳ Ｐゴシック" charset="0"/>
              </a:defRPr>
            </a:lvl4pPr>
            <a:lvl5pPr marL="2057400" indent="-228600" defTabSz="192088" eaLnBrk="0" hangingPunct="0">
              <a:defRPr sz="500">
                <a:solidFill>
                  <a:schemeClr val="tx1"/>
                </a:solidFill>
                <a:latin typeface="Times New Roman" charset="0"/>
                <a:ea typeface="ＭＳ Ｐゴシック" charset="0"/>
              </a:defRPr>
            </a:lvl5pPr>
            <a:lvl6pPr marL="2514600" indent="-228600" defTabSz="192088" eaLnBrk="0" fontAlgn="base" hangingPunct="0">
              <a:spcBef>
                <a:spcPct val="0"/>
              </a:spcBef>
              <a:spcAft>
                <a:spcPct val="0"/>
              </a:spcAft>
              <a:defRPr sz="500">
                <a:solidFill>
                  <a:schemeClr val="tx1"/>
                </a:solidFill>
                <a:latin typeface="Times New Roman" charset="0"/>
                <a:ea typeface="ＭＳ Ｐゴシック" charset="0"/>
              </a:defRPr>
            </a:lvl6pPr>
            <a:lvl7pPr marL="2971800" indent="-228600" defTabSz="192088" eaLnBrk="0" fontAlgn="base" hangingPunct="0">
              <a:spcBef>
                <a:spcPct val="0"/>
              </a:spcBef>
              <a:spcAft>
                <a:spcPct val="0"/>
              </a:spcAft>
              <a:defRPr sz="500">
                <a:solidFill>
                  <a:schemeClr val="tx1"/>
                </a:solidFill>
                <a:latin typeface="Times New Roman" charset="0"/>
                <a:ea typeface="ＭＳ Ｐゴシック" charset="0"/>
              </a:defRPr>
            </a:lvl7pPr>
            <a:lvl8pPr marL="3429000" indent="-228600" defTabSz="192088" eaLnBrk="0" fontAlgn="base" hangingPunct="0">
              <a:spcBef>
                <a:spcPct val="0"/>
              </a:spcBef>
              <a:spcAft>
                <a:spcPct val="0"/>
              </a:spcAft>
              <a:defRPr sz="500">
                <a:solidFill>
                  <a:schemeClr val="tx1"/>
                </a:solidFill>
                <a:latin typeface="Times New Roman" charset="0"/>
                <a:ea typeface="ＭＳ Ｐゴシック" charset="0"/>
              </a:defRPr>
            </a:lvl8pPr>
            <a:lvl9pPr marL="3886200" indent="-228600" defTabSz="192088" eaLnBrk="0" fontAlgn="base" hangingPunct="0">
              <a:spcBef>
                <a:spcPct val="0"/>
              </a:spcBef>
              <a:spcAft>
                <a:spcPct val="0"/>
              </a:spcAft>
              <a:defRPr sz="500">
                <a:solidFill>
                  <a:schemeClr val="tx1"/>
                </a:solidFill>
                <a:latin typeface="Times New Roman" charset="0"/>
                <a:ea typeface="ＭＳ Ｐゴシック" charset="0"/>
              </a:defRPr>
            </a:lvl9pPr>
          </a:lstStyle>
          <a:p>
            <a:pPr>
              <a:spcBef>
                <a:spcPct val="20000"/>
              </a:spcBef>
            </a:pPr>
            <a:r>
              <a:rPr lang="en-AU" sz="3200" b="1" dirty="0" err="1">
                <a:latin typeface="Arial" panose="020B0604020202020204" pitchFamily="34" charset="0"/>
                <a:ea typeface="Tahoma" panose="020B0604030504040204" pitchFamily="34" charset="0"/>
                <a:cs typeface="Arial" panose="020B0604020202020204" pitchFamily="34" charset="0"/>
              </a:rPr>
              <a:t>Nikhilesh</a:t>
            </a:r>
            <a:r>
              <a:rPr lang="en-AU" sz="3200" b="1" dirty="0">
                <a:latin typeface="Arial" panose="020B0604020202020204" pitchFamily="34" charset="0"/>
                <a:ea typeface="Tahoma" panose="020B0604030504040204" pitchFamily="34" charset="0"/>
                <a:cs typeface="Arial" panose="020B0604020202020204" pitchFamily="34" charset="0"/>
              </a:rPr>
              <a:t> R. Mazumder</a:t>
            </a:r>
            <a:r>
              <a:rPr lang="en-AU" sz="3200" b="1" u="sng" baseline="30000" dirty="0">
                <a:latin typeface="Arial" panose="020B0604020202020204" pitchFamily="34" charset="0"/>
                <a:ea typeface="Tahoma" panose="020B0604030504040204" pitchFamily="34" charset="0"/>
                <a:cs typeface="Arial" panose="020B0604020202020204" pitchFamily="34" charset="0"/>
              </a:rPr>
              <a:t>1</a:t>
            </a:r>
            <a:r>
              <a:rPr lang="en-AU" sz="3200" b="1" dirty="0">
                <a:latin typeface="Arial" panose="020B0604020202020204" pitchFamily="34" charset="0"/>
                <a:ea typeface="Tahoma" panose="020B0604030504040204" pitchFamily="34" charset="0"/>
                <a:cs typeface="Arial" panose="020B0604020202020204" pitchFamily="34" charset="0"/>
              </a:rPr>
              <a:t>, </a:t>
            </a:r>
            <a:r>
              <a:rPr lang="en-AU" sz="3200" b="1" u="sng" dirty="0">
                <a:latin typeface="Arial" panose="020B0604020202020204" pitchFamily="34" charset="0"/>
                <a:ea typeface="Tahoma" panose="020B0604030504040204" pitchFamily="34" charset="0"/>
                <a:cs typeface="Arial" panose="020B0604020202020204" pitchFamily="34" charset="0"/>
              </a:rPr>
              <a:t>Filip Jezek</a:t>
            </a:r>
            <a:r>
              <a:rPr lang="en-AU" sz="3200" b="1" u="sng" baseline="30000" dirty="0">
                <a:latin typeface="Arial" panose="020B0604020202020204" pitchFamily="34" charset="0"/>
                <a:ea typeface="Tahoma" panose="020B0604030504040204" pitchFamily="34" charset="0"/>
                <a:cs typeface="Arial" panose="020B0604020202020204" pitchFamily="34" charset="0"/>
              </a:rPr>
              <a:t>2</a:t>
            </a:r>
            <a:r>
              <a:rPr lang="en-AU" sz="3200" b="1" dirty="0">
                <a:latin typeface="Arial" panose="020B0604020202020204" pitchFamily="34" charset="0"/>
                <a:ea typeface="Tahoma" panose="020B0604030504040204" pitchFamily="34" charset="0"/>
                <a:cs typeface="Arial" panose="020B0604020202020204" pitchFamily="34" charset="0"/>
              </a:rPr>
              <a:t>, Dan A. Beard</a:t>
            </a:r>
            <a:r>
              <a:rPr lang="en-AU" sz="3200" b="1" u="sng" baseline="30000" dirty="0">
                <a:latin typeface="Arial" panose="020B0604020202020204" pitchFamily="34" charset="0"/>
                <a:ea typeface="Tahoma" panose="020B0604030504040204" pitchFamily="34" charset="0"/>
                <a:cs typeface="Arial" panose="020B0604020202020204" pitchFamily="34" charset="0"/>
              </a:rPr>
              <a:t>2</a:t>
            </a:r>
            <a:endParaRPr lang="en-AU" sz="3200" b="1" dirty="0">
              <a:latin typeface="Arial" panose="020B0604020202020204" pitchFamily="34" charset="0"/>
              <a:ea typeface="Tahoma" panose="020B0604030504040204" pitchFamily="34" charset="0"/>
              <a:cs typeface="Arial" panose="020B0604020202020204" pitchFamily="34" charset="0"/>
            </a:endParaRPr>
          </a:p>
          <a:p>
            <a:pPr>
              <a:spcBef>
                <a:spcPct val="20000"/>
              </a:spcBef>
            </a:pPr>
            <a:r>
              <a:rPr lang="en-US" sz="3200" dirty="0">
                <a:latin typeface="Arial" panose="020B0604020202020204" pitchFamily="34" charset="0"/>
                <a:ea typeface="Tahoma" panose="020B0604030504040204" pitchFamily="34" charset="0"/>
                <a:cs typeface="Arial" panose="020B0604020202020204" pitchFamily="34" charset="0"/>
              </a:rPr>
              <a:t>1 Division of Gastroenterology and Hepatology</a:t>
            </a:r>
          </a:p>
          <a:p>
            <a:pPr>
              <a:spcBef>
                <a:spcPct val="20000"/>
              </a:spcBef>
            </a:pPr>
            <a:r>
              <a:rPr lang="en-US" sz="3200" dirty="0">
                <a:latin typeface="Arial" panose="020B0604020202020204" pitchFamily="34" charset="0"/>
                <a:ea typeface="Tahoma" panose="020B0604030504040204" pitchFamily="34" charset="0"/>
                <a:cs typeface="Arial" panose="020B0604020202020204" pitchFamily="34" charset="0"/>
              </a:rPr>
              <a:t>2 Department of Molecular and Integrative Physiology</a:t>
            </a:r>
          </a:p>
          <a:p>
            <a:pPr>
              <a:spcBef>
                <a:spcPct val="20000"/>
              </a:spcBef>
            </a:pPr>
            <a:r>
              <a:rPr lang="en-US" sz="3200" dirty="0">
                <a:latin typeface="Arial" panose="020B0604020202020204" pitchFamily="34" charset="0"/>
                <a:ea typeface="Tahoma" panose="020B0604030504040204" pitchFamily="34" charset="0"/>
                <a:cs typeface="Arial" panose="020B0604020202020204" pitchFamily="34" charset="0"/>
              </a:rPr>
              <a:t>University of Michigan, Ann Arbor, MI, USA; e-mail: fjezek@umich.edu</a:t>
            </a:r>
            <a:endParaRPr lang="en-AU" sz="3200" dirty="0">
              <a:latin typeface="Arial" panose="020B0604020202020204" pitchFamily="34" charset="0"/>
              <a:ea typeface="Tahoma" panose="020B0604030504040204" pitchFamily="34" charset="0"/>
              <a:cs typeface="Arial" panose="020B0604020202020204" pitchFamily="34" charset="0"/>
            </a:endParaRPr>
          </a:p>
        </p:txBody>
      </p:sp>
      <p:pic>
        <p:nvPicPr>
          <p:cNvPr id="1032" name="image1.png">
            <a:extLst>
              <a:ext uri="{FF2B5EF4-FFF2-40B4-BE49-F238E27FC236}">
                <a16:creationId xmlns:a16="http://schemas.microsoft.com/office/drawing/2014/main" id="{42864CE9-8993-C6D7-5504-164B1127EA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24928" y="21029062"/>
            <a:ext cx="13676871" cy="3914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Obrázek 1">
            <a:extLst>
              <a:ext uri="{FF2B5EF4-FFF2-40B4-BE49-F238E27FC236}">
                <a16:creationId xmlns:a16="http://schemas.microsoft.com/office/drawing/2014/main" id="{E2C1FE3E-F133-4B13-3D30-B15F556471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81582" y="10328708"/>
            <a:ext cx="15558104" cy="599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ovéPole 39">
            <a:extLst>
              <a:ext uri="{FF2B5EF4-FFF2-40B4-BE49-F238E27FC236}">
                <a16:creationId xmlns:a16="http://schemas.microsoft.com/office/drawing/2014/main" id="{E9263417-66AB-5DF9-ACCB-3A61B3773184}"/>
              </a:ext>
            </a:extLst>
          </p:cNvPr>
          <p:cNvSpPr txBox="1"/>
          <p:nvPr/>
        </p:nvSpPr>
        <p:spPr>
          <a:xfrm>
            <a:off x="13109098" y="25206424"/>
            <a:ext cx="14576902" cy="1815882"/>
          </a:xfrm>
          <a:prstGeom prst="rect">
            <a:avLst/>
          </a:prstGeom>
          <a:noFill/>
        </p:spPr>
        <p:txBody>
          <a:bodyPr wrap="square">
            <a:spAutoFit/>
          </a:bodyPr>
          <a:lstStyle/>
          <a:p>
            <a:r>
              <a:rPr lang="cs-CZ" sz="2800" i="1" dirty="0" err="1">
                <a:latin typeface="Arial" panose="020B0604020202020204" pitchFamily="34" charset="0"/>
                <a:cs typeface="Arial" panose="020B0604020202020204" pitchFamily="34" charset="0"/>
              </a:rPr>
              <a:t>Figure</a:t>
            </a:r>
            <a:r>
              <a:rPr lang="cs-CZ" sz="2800" i="1" dirty="0">
                <a:latin typeface="Arial" panose="020B0604020202020204" pitchFamily="34" charset="0"/>
                <a:cs typeface="Arial" panose="020B0604020202020204" pitchFamily="34" charset="0"/>
              </a:rPr>
              <a:t> 1: Model </a:t>
            </a:r>
            <a:r>
              <a:rPr lang="cs-CZ" sz="2800" i="1" dirty="0" err="1">
                <a:latin typeface="Arial" panose="020B0604020202020204" pitchFamily="34" charset="0"/>
                <a:cs typeface="Arial" panose="020B0604020202020204" pitchFamily="34" charset="0"/>
              </a:rPr>
              <a:t>of</a:t>
            </a:r>
            <a:r>
              <a:rPr lang="cs-CZ" sz="2800" i="1" dirty="0">
                <a:latin typeface="Arial" panose="020B0604020202020204" pitchFamily="34" charset="0"/>
                <a:cs typeface="Arial" panose="020B0604020202020204" pitchFamily="34" charset="0"/>
              </a:rPr>
              <a:t> </a:t>
            </a:r>
            <a:r>
              <a:rPr lang="cs-CZ" sz="2800" i="1" dirty="0" err="1">
                <a:latin typeface="Arial" panose="020B0604020202020204" pitchFamily="34" charset="0"/>
                <a:cs typeface="Arial" panose="020B0604020202020204" pitchFamily="34" charset="0"/>
              </a:rPr>
              <a:t>portal</a:t>
            </a:r>
            <a:r>
              <a:rPr lang="cs-CZ" sz="2800" i="1" dirty="0">
                <a:latin typeface="Arial" panose="020B0604020202020204" pitchFamily="34" charset="0"/>
                <a:cs typeface="Arial" panose="020B0604020202020204" pitchFamily="34" charset="0"/>
              </a:rPr>
              <a:t> </a:t>
            </a:r>
            <a:r>
              <a:rPr lang="cs-CZ" sz="2800" i="1" dirty="0" err="1">
                <a:latin typeface="Arial" panose="020B0604020202020204" pitchFamily="34" charset="0"/>
                <a:cs typeface="Arial" panose="020B0604020202020204" pitchFamily="34" charset="0"/>
              </a:rPr>
              <a:t>circulation</a:t>
            </a:r>
            <a:r>
              <a:rPr lang="cs-CZ" sz="2800" i="1" dirty="0">
                <a:latin typeface="Arial" panose="020B0604020202020204" pitchFamily="34" charset="0"/>
                <a:cs typeface="Arial" panose="020B0604020202020204" pitchFamily="34" charset="0"/>
              </a:rPr>
              <a:t>. </a:t>
            </a:r>
            <a:r>
              <a:rPr lang="cs-CZ" sz="2800" i="1" dirty="0" err="1">
                <a:latin typeface="Arial" panose="020B0604020202020204" pitchFamily="34" charset="0"/>
                <a:cs typeface="Arial" panose="020B0604020202020204" pitchFamily="34" charset="0"/>
              </a:rPr>
              <a:t>Left</a:t>
            </a:r>
            <a:r>
              <a:rPr lang="cs-CZ" sz="2800" i="1" dirty="0">
                <a:latin typeface="Arial" panose="020B0604020202020204" pitchFamily="34" charset="0"/>
                <a:cs typeface="Arial" panose="020B0604020202020204" pitchFamily="34" charset="0"/>
              </a:rPr>
              <a:t> to </a:t>
            </a:r>
            <a:r>
              <a:rPr lang="cs-CZ" sz="2800" i="1" dirty="0" err="1">
                <a:latin typeface="Arial" panose="020B0604020202020204" pitchFamily="34" charset="0"/>
                <a:cs typeface="Arial" panose="020B0604020202020204" pitchFamily="34" charset="0"/>
              </a:rPr>
              <a:t>right</a:t>
            </a:r>
            <a:r>
              <a:rPr lang="cs-CZ" sz="2800" i="1" dirty="0">
                <a:latin typeface="Arial" panose="020B0604020202020204" pitchFamily="34" charset="0"/>
                <a:cs typeface="Arial" panose="020B0604020202020204" pitchFamily="34" charset="0"/>
              </a:rPr>
              <a:t>: </a:t>
            </a:r>
            <a:r>
              <a:rPr lang="en-US" sz="2800" i="1" dirty="0">
                <a:latin typeface="Arial" panose="020B0604020202020204" pitchFamily="34" charset="0"/>
                <a:cs typeface="Arial" panose="020B0604020202020204" pitchFamily="34" charset="0"/>
              </a:rPr>
              <a:t>constant flow </a:t>
            </a:r>
            <a:r>
              <a:rPr lang="cs-CZ" sz="2800" i="1" dirty="0">
                <a:latin typeface="Arial" panose="020B0604020202020204" pitchFamily="34" charset="0"/>
                <a:cs typeface="Arial" panose="020B0604020202020204" pitchFamily="34" charset="0"/>
              </a:rPr>
              <a:t>pump, </a:t>
            </a:r>
            <a:r>
              <a:rPr lang="cs-CZ" sz="2800" i="1" dirty="0" err="1">
                <a:latin typeface="Arial" panose="020B0604020202020204" pitchFamily="34" charset="0"/>
                <a:cs typeface="Arial" panose="020B0604020202020204" pitchFamily="34" charset="0"/>
              </a:rPr>
              <a:t>resist</a:t>
            </a:r>
            <a:r>
              <a:rPr lang="en-US" sz="2800" i="1" dirty="0">
                <a:latin typeface="Arial" panose="020B0604020202020204" pitchFamily="34" charset="0"/>
                <a:cs typeface="Arial" panose="020B0604020202020204" pitchFamily="34" charset="0"/>
              </a:rPr>
              <a:t>a</a:t>
            </a:r>
            <a:r>
              <a:rPr lang="cs-CZ" sz="2800" i="1" dirty="0" err="1">
                <a:latin typeface="Arial" panose="020B0604020202020204" pitchFamily="34" charset="0"/>
                <a:cs typeface="Arial" panose="020B0604020202020204" pitchFamily="34" charset="0"/>
              </a:rPr>
              <a:t>nce</a:t>
            </a:r>
            <a:r>
              <a:rPr lang="cs-CZ" sz="2800" i="1" dirty="0">
                <a:latin typeface="Arial" panose="020B0604020202020204" pitchFamily="34" charset="0"/>
                <a:cs typeface="Arial" panose="020B0604020202020204" pitchFamily="34" charset="0"/>
              </a:rPr>
              <a:t> </a:t>
            </a:r>
            <a:r>
              <a:rPr lang="cs-CZ" sz="2800" i="1" dirty="0" err="1">
                <a:latin typeface="Arial" panose="020B0604020202020204" pitchFamily="34" charset="0"/>
                <a:cs typeface="Arial" panose="020B0604020202020204" pitchFamily="34" charset="0"/>
              </a:rPr>
              <a:t>of</a:t>
            </a:r>
            <a:r>
              <a:rPr lang="cs-CZ" sz="2800" i="1" dirty="0">
                <a:latin typeface="Arial" panose="020B0604020202020204" pitchFamily="34" charset="0"/>
                <a:cs typeface="Arial" panose="020B0604020202020204" pitchFamily="34" charset="0"/>
              </a:rPr>
              <a:t> </a:t>
            </a:r>
            <a:r>
              <a:rPr lang="cs-CZ" sz="2800" i="1" dirty="0" err="1">
                <a:latin typeface="Arial" panose="020B0604020202020204" pitchFamily="34" charset="0"/>
                <a:cs typeface="Arial" panose="020B0604020202020204" pitchFamily="34" charset="0"/>
              </a:rPr>
              <a:t>intestinal</a:t>
            </a:r>
            <a:r>
              <a:rPr lang="cs-CZ" sz="2800" i="1" dirty="0">
                <a:latin typeface="Arial" panose="020B0604020202020204" pitchFamily="34" charset="0"/>
                <a:cs typeface="Arial" panose="020B0604020202020204" pitchFamily="34" charset="0"/>
              </a:rPr>
              <a:t> </a:t>
            </a:r>
            <a:r>
              <a:rPr lang="cs-CZ" sz="2800" i="1" dirty="0" err="1">
                <a:latin typeface="Arial" panose="020B0604020202020204" pitchFamily="34" charset="0"/>
                <a:cs typeface="Arial" panose="020B0604020202020204" pitchFamily="34" charset="0"/>
              </a:rPr>
              <a:t>arteries</a:t>
            </a:r>
            <a:r>
              <a:rPr lang="cs-CZ" sz="2800" i="1" dirty="0">
                <a:latin typeface="Arial" panose="020B0604020202020204" pitchFamily="34" charset="0"/>
                <a:cs typeface="Arial" panose="020B0604020202020204" pitchFamily="34" charset="0"/>
              </a:rPr>
              <a:t>, </a:t>
            </a:r>
            <a:r>
              <a:rPr lang="cs-CZ" sz="2800" i="1" dirty="0" err="1">
                <a:latin typeface="Arial" panose="020B0604020202020204" pitchFamily="34" charset="0"/>
                <a:cs typeface="Arial" panose="020B0604020202020204" pitchFamily="34" charset="0"/>
              </a:rPr>
              <a:t>intestinal</a:t>
            </a:r>
            <a:r>
              <a:rPr lang="cs-CZ" sz="2800" i="1" dirty="0">
                <a:latin typeface="Arial" panose="020B0604020202020204" pitchFamily="34" charset="0"/>
                <a:cs typeface="Arial" panose="020B0604020202020204" pitchFamily="34" charset="0"/>
              </a:rPr>
              <a:t> </a:t>
            </a:r>
            <a:r>
              <a:rPr lang="cs-CZ" sz="2800" i="1" dirty="0" err="1">
                <a:latin typeface="Arial" panose="020B0604020202020204" pitchFamily="34" charset="0"/>
                <a:cs typeface="Arial" panose="020B0604020202020204" pitchFamily="34" charset="0"/>
              </a:rPr>
              <a:t>veins</a:t>
            </a:r>
            <a:r>
              <a:rPr lang="cs-CZ" sz="2800" i="1" dirty="0">
                <a:latin typeface="Arial" panose="020B0604020202020204" pitchFamily="34" charset="0"/>
                <a:cs typeface="Arial" panose="020B0604020202020204" pitchFamily="34" charset="0"/>
              </a:rPr>
              <a:t> and liver </a:t>
            </a:r>
            <a:r>
              <a:rPr lang="cs-CZ" sz="2800" i="1" dirty="0" err="1">
                <a:latin typeface="Arial" panose="020B0604020202020204" pitchFamily="34" charset="0"/>
                <a:cs typeface="Arial" panose="020B0604020202020204" pitchFamily="34" charset="0"/>
              </a:rPr>
              <a:t>with</a:t>
            </a:r>
            <a:r>
              <a:rPr lang="cs-CZ" sz="2800" i="1" dirty="0">
                <a:latin typeface="Arial" panose="020B0604020202020204" pitchFamily="34" charset="0"/>
                <a:cs typeface="Arial" panose="020B0604020202020204" pitchFamily="34" charset="0"/>
              </a:rPr>
              <a:t> </a:t>
            </a:r>
            <a:r>
              <a:rPr lang="cs-CZ" sz="2800" i="1" dirty="0" err="1">
                <a:latin typeface="Arial" panose="020B0604020202020204" pitchFamily="34" charset="0"/>
                <a:cs typeface="Arial" panose="020B0604020202020204" pitchFamily="34" charset="0"/>
              </a:rPr>
              <a:t>parallel</a:t>
            </a:r>
            <a:r>
              <a:rPr lang="cs-CZ" sz="2800" i="1" dirty="0">
                <a:latin typeface="Arial" panose="020B0604020202020204" pitchFamily="34" charset="0"/>
                <a:cs typeface="Arial" panose="020B0604020202020204" pitchFamily="34" charset="0"/>
              </a:rPr>
              <a:t> </a:t>
            </a:r>
            <a:r>
              <a:rPr lang="cs-CZ" sz="2800" i="1" dirty="0" err="1">
                <a:latin typeface="Arial" panose="020B0604020202020204" pitchFamily="34" charset="0"/>
                <a:cs typeface="Arial" panose="020B0604020202020204" pitchFamily="34" charset="0"/>
              </a:rPr>
              <a:t>shunt</a:t>
            </a:r>
            <a:r>
              <a:rPr lang="cs-CZ" sz="2800" i="1" dirty="0">
                <a:latin typeface="Arial" panose="020B0604020202020204" pitchFamily="34" charset="0"/>
                <a:cs typeface="Arial" panose="020B0604020202020204" pitchFamily="34" charset="0"/>
              </a:rPr>
              <a:t>, </a:t>
            </a:r>
            <a:r>
              <a:rPr lang="cs-CZ" sz="2800" i="1" dirty="0" err="1">
                <a:latin typeface="Arial" panose="020B0604020202020204" pitchFamily="34" charset="0"/>
                <a:cs typeface="Arial" panose="020B0604020202020204" pitchFamily="34" charset="0"/>
              </a:rPr>
              <a:t>constant</a:t>
            </a:r>
            <a:r>
              <a:rPr lang="cs-CZ" sz="2800" i="1" dirty="0">
                <a:latin typeface="Arial" panose="020B0604020202020204" pitchFamily="34" charset="0"/>
                <a:cs typeface="Arial" panose="020B0604020202020204" pitchFamily="34" charset="0"/>
              </a:rPr>
              <a:t> </a:t>
            </a:r>
            <a:r>
              <a:rPr lang="cs-CZ" sz="2800" i="1" dirty="0" err="1">
                <a:latin typeface="Arial" panose="020B0604020202020204" pitchFamily="34" charset="0"/>
                <a:cs typeface="Arial" panose="020B0604020202020204" pitchFamily="34" charset="0"/>
              </a:rPr>
              <a:t>pressure</a:t>
            </a:r>
            <a:r>
              <a:rPr lang="cs-CZ" sz="2800" i="1" dirty="0">
                <a:latin typeface="Arial" panose="020B0604020202020204" pitchFamily="34" charset="0"/>
                <a:cs typeface="Arial" panose="020B0604020202020204" pitchFamily="34" charset="0"/>
              </a:rPr>
              <a:t> drop </a:t>
            </a:r>
            <a:r>
              <a:rPr lang="cs-CZ" sz="2800" i="1" dirty="0" err="1">
                <a:latin typeface="Arial" panose="020B0604020202020204" pitchFamily="34" charset="0"/>
                <a:cs typeface="Arial" panose="020B0604020202020204" pitchFamily="34" charset="0"/>
              </a:rPr>
              <a:t>at</a:t>
            </a:r>
            <a:r>
              <a:rPr lang="cs-CZ" sz="2800" i="1" dirty="0">
                <a:latin typeface="Arial" panose="020B0604020202020204" pitchFamily="34" charset="0"/>
                <a:cs typeface="Arial" panose="020B0604020202020204" pitchFamily="34" charset="0"/>
              </a:rPr>
              <a:t> </a:t>
            </a:r>
            <a:r>
              <a:rPr lang="cs-CZ" sz="2800" i="1" dirty="0" err="1">
                <a:latin typeface="Arial" panose="020B0604020202020204" pitchFamily="34" charset="0"/>
                <a:cs typeface="Arial" panose="020B0604020202020204" pitchFamily="34" charset="0"/>
              </a:rPr>
              <a:t>hepatic</a:t>
            </a:r>
            <a:r>
              <a:rPr lang="cs-CZ" sz="2800" i="1" dirty="0">
                <a:latin typeface="Arial" panose="020B0604020202020204" pitchFamily="34" charset="0"/>
                <a:cs typeface="Arial" panose="020B0604020202020204" pitchFamily="34" charset="0"/>
              </a:rPr>
              <a:t> </a:t>
            </a:r>
            <a:r>
              <a:rPr lang="cs-CZ" sz="2800" i="1" dirty="0" err="1">
                <a:latin typeface="Arial" panose="020B0604020202020204" pitchFamily="34" charset="0"/>
                <a:cs typeface="Arial" panose="020B0604020202020204" pitchFamily="34" charset="0"/>
              </a:rPr>
              <a:t>vein</a:t>
            </a:r>
            <a:r>
              <a:rPr lang="cs-CZ" sz="2800" i="1" dirty="0">
                <a:latin typeface="Arial" panose="020B0604020202020204" pitchFamily="34" charset="0"/>
                <a:cs typeface="Arial" panose="020B0604020202020204" pitchFamily="34" charset="0"/>
              </a:rPr>
              <a:t> and </a:t>
            </a:r>
            <a:r>
              <a:rPr lang="cs-CZ" sz="2800" i="1" dirty="0" err="1">
                <a:latin typeface="Arial" panose="020B0604020202020204" pitchFamily="34" charset="0"/>
                <a:cs typeface="Arial" panose="020B0604020202020204" pitchFamily="34" charset="0"/>
              </a:rPr>
              <a:t>central</a:t>
            </a:r>
            <a:r>
              <a:rPr lang="cs-CZ" sz="2800" i="1" dirty="0">
                <a:latin typeface="Arial" panose="020B0604020202020204" pitchFamily="34" charset="0"/>
                <a:cs typeface="Arial" panose="020B0604020202020204" pitchFamily="34" charset="0"/>
              </a:rPr>
              <a:t> </a:t>
            </a:r>
            <a:r>
              <a:rPr lang="cs-CZ" sz="2800" i="1" dirty="0" err="1">
                <a:latin typeface="Arial" panose="020B0604020202020204" pitchFamily="34" charset="0"/>
                <a:cs typeface="Arial" panose="020B0604020202020204" pitchFamily="34" charset="0"/>
              </a:rPr>
              <a:t>venous</a:t>
            </a:r>
            <a:r>
              <a:rPr lang="cs-CZ" sz="2800" i="1" dirty="0">
                <a:latin typeface="Arial" panose="020B0604020202020204" pitchFamily="34" charset="0"/>
                <a:cs typeface="Arial" panose="020B0604020202020204" pitchFamily="34" charset="0"/>
              </a:rPr>
              <a:t> </a:t>
            </a:r>
            <a:r>
              <a:rPr lang="cs-CZ" sz="2800" i="1" dirty="0" err="1">
                <a:latin typeface="Arial" panose="020B0604020202020204" pitchFamily="34" charset="0"/>
                <a:cs typeface="Arial" panose="020B0604020202020204" pitchFamily="34" charset="0"/>
              </a:rPr>
              <a:t>pressure</a:t>
            </a:r>
            <a:r>
              <a:rPr lang="en-US" sz="2800" i="1" dirty="0">
                <a:latin typeface="Arial" panose="020B0604020202020204" pitchFamily="34" charset="0"/>
                <a:cs typeface="Arial" panose="020B0604020202020204" pitchFamily="34" charset="0"/>
              </a:rPr>
              <a:t>. Peritoneal model from [2] (top right) calculates ascites volume and collapse of the hepatic vein. </a:t>
            </a:r>
            <a:endParaRPr lang="cs-CZ" sz="2800" i="1" dirty="0">
              <a:latin typeface="Arial" panose="020B0604020202020204" pitchFamily="34" charset="0"/>
              <a:cs typeface="Arial" panose="020B0604020202020204" pitchFamily="34" charset="0"/>
            </a:endParaRPr>
          </a:p>
        </p:txBody>
      </p:sp>
      <p:pic>
        <p:nvPicPr>
          <p:cNvPr id="18" name="Picture 4" descr="Logos – Brand &amp; Visual Identity">
            <a:extLst>
              <a:ext uri="{FF2B5EF4-FFF2-40B4-BE49-F238E27FC236}">
                <a16:creationId xmlns:a16="http://schemas.microsoft.com/office/drawing/2014/main" id="{D210DB74-D41D-90A6-1844-1D88F2F075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98212" y="282894"/>
            <a:ext cx="4326898" cy="4593905"/>
          </a:xfrm>
          <a:prstGeom prst="rect">
            <a:avLst/>
          </a:prstGeom>
          <a:noFill/>
          <a:extLst>
            <a:ext uri="{909E8E84-426E-40DD-AFC4-6F175D3DCCD1}">
              <a14:hiddenFill xmlns:a14="http://schemas.microsoft.com/office/drawing/2010/main">
                <a:solidFill>
                  <a:srgbClr val="FFFFFF"/>
                </a:solidFill>
              </a14:hiddenFill>
            </a:ext>
          </a:extLst>
        </p:spPr>
      </p:pic>
      <p:sp>
        <p:nvSpPr>
          <p:cNvPr id="197" name="Rectangle 29">
            <a:extLst>
              <a:ext uri="{FF2B5EF4-FFF2-40B4-BE49-F238E27FC236}">
                <a16:creationId xmlns:a16="http://schemas.microsoft.com/office/drawing/2014/main" id="{3CB025D3-67AF-E9BC-2FB5-0AA58D076380}"/>
              </a:ext>
            </a:extLst>
          </p:cNvPr>
          <p:cNvSpPr>
            <a:spLocks noChangeArrowheads="1"/>
          </p:cNvSpPr>
          <p:nvPr/>
        </p:nvSpPr>
        <p:spPr bwMode="auto">
          <a:xfrm>
            <a:off x="29453868" y="5987023"/>
            <a:ext cx="21271241" cy="14483738"/>
          </a:xfrm>
          <a:prstGeom prst="rect">
            <a:avLst/>
          </a:prstGeom>
          <a:solidFill>
            <a:schemeClr val="bg1"/>
          </a:solidFill>
          <a:ln w="25400">
            <a:solidFill>
              <a:srgbClr val="556EB5"/>
            </a:solidFill>
            <a:miter lim="800000"/>
            <a:headEnd/>
            <a:tailEnd/>
          </a:ln>
          <a:effectLst/>
        </p:spPr>
        <p:txBody>
          <a:bodyPr lIns="381518" tIns="381518" rIns="381518" bIns="381518"/>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67331" eaLnBrk="0" hangingPunct="0">
              <a:spcBef>
                <a:spcPct val="50000"/>
              </a:spcBef>
            </a:pPr>
            <a:r>
              <a:rPr lang="en-US" sz="5588" b="1" cap="all" dirty="0">
                <a:solidFill>
                  <a:srgbClr val="C81889"/>
                </a:solidFill>
                <a:latin typeface="Arial" panose="020B0604020202020204" pitchFamily="34" charset="0"/>
                <a:ea typeface="Tahoma" panose="020B0604030504040204" pitchFamily="34" charset="0"/>
                <a:cs typeface="Arial" panose="020B0604020202020204" pitchFamily="34" charset="0"/>
              </a:rPr>
              <a:t>Predicting TIPS and splanchnic flow regulation</a:t>
            </a:r>
          </a:p>
        </p:txBody>
      </p:sp>
      <p:sp>
        <p:nvSpPr>
          <p:cNvPr id="116" name="AutoShape 3">
            <a:extLst>
              <a:ext uri="{FF2B5EF4-FFF2-40B4-BE49-F238E27FC236}">
                <a16:creationId xmlns:a16="http://schemas.microsoft.com/office/drawing/2014/main" id="{BCC08C89-B0B1-1501-C0DC-BAB6E8F3C4C1}"/>
              </a:ext>
            </a:extLst>
          </p:cNvPr>
          <p:cNvSpPr>
            <a:spLocks noChangeAspect="1"/>
          </p:cNvSpPr>
          <p:nvPr/>
        </p:nvSpPr>
        <p:spPr bwMode="auto">
          <a:xfrm>
            <a:off x="29897145" y="10781040"/>
            <a:ext cx="10084830" cy="5307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dirty="0"/>
          </a:p>
        </p:txBody>
      </p:sp>
      <p:sp>
        <p:nvSpPr>
          <p:cNvPr id="117" name="Line 5">
            <a:extLst>
              <a:ext uri="{FF2B5EF4-FFF2-40B4-BE49-F238E27FC236}">
                <a16:creationId xmlns:a16="http://schemas.microsoft.com/office/drawing/2014/main" id="{23264EE0-CBA0-4852-7717-8E471BB846B8}"/>
              </a:ext>
            </a:extLst>
          </p:cNvPr>
          <p:cNvSpPr>
            <a:spLocks/>
          </p:cNvSpPr>
          <p:nvPr/>
        </p:nvSpPr>
        <p:spPr bwMode="auto">
          <a:xfrm>
            <a:off x="31496971" y="11394625"/>
            <a:ext cx="0" cy="3644316"/>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18" name="Line 6">
            <a:extLst>
              <a:ext uri="{FF2B5EF4-FFF2-40B4-BE49-F238E27FC236}">
                <a16:creationId xmlns:a16="http://schemas.microsoft.com/office/drawing/2014/main" id="{F4290DC9-75DB-A9CC-49B4-AA988FB52CBE}"/>
              </a:ext>
            </a:extLst>
          </p:cNvPr>
          <p:cNvSpPr>
            <a:spLocks/>
          </p:cNvSpPr>
          <p:nvPr/>
        </p:nvSpPr>
        <p:spPr bwMode="auto">
          <a:xfrm>
            <a:off x="32584261" y="11394625"/>
            <a:ext cx="0" cy="3644316"/>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19" name="Line 7">
            <a:extLst>
              <a:ext uri="{FF2B5EF4-FFF2-40B4-BE49-F238E27FC236}">
                <a16:creationId xmlns:a16="http://schemas.microsoft.com/office/drawing/2014/main" id="{0781A058-09C3-A745-CE72-2E0ED2011DD7}"/>
              </a:ext>
            </a:extLst>
          </p:cNvPr>
          <p:cNvSpPr>
            <a:spLocks/>
          </p:cNvSpPr>
          <p:nvPr/>
        </p:nvSpPr>
        <p:spPr bwMode="auto">
          <a:xfrm>
            <a:off x="33668588" y="11394625"/>
            <a:ext cx="0" cy="3644316"/>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20" name="Line 8">
            <a:extLst>
              <a:ext uri="{FF2B5EF4-FFF2-40B4-BE49-F238E27FC236}">
                <a16:creationId xmlns:a16="http://schemas.microsoft.com/office/drawing/2014/main" id="{228B1D56-35E6-A3C9-9996-DDBDE85EE8E3}"/>
              </a:ext>
            </a:extLst>
          </p:cNvPr>
          <p:cNvSpPr>
            <a:spLocks/>
          </p:cNvSpPr>
          <p:nvPr/>
        </p:nvSpPr>
        <p:spPr bwMode="auto">
          <a:xfrm>
            <a:off x="34755876" y="11394625"/>
            <a:ext cx="0" cy="3644316"/>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21" name="Line 9">
            <a:extLst>
              <a:ext uri="{FF2B5EF4-FFF2-40B4-BE49-F238E27FC236}">
                <a16:creationId xmlns:a16="http://schemas.microsoft.com/office/drawing/2014/main" id="{B47E3934-5201-53EA-9415-1A58BCF2A957}"/>
              </a:ext>
            </a:extLst>
          </p:cNvPr>
          <p:cNvSpPr>
            <a:spLocks/>
          </p:cNvSpPr>
          <p:nvPr/>
        </p:nvSpPr>
        <p:spPr bwMode="auto">
          <a:xfrm>
            <a:off x="35822427" y="11394625"/>
            <a:ext cx="0" cy="3644316"/>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22" name="Line 10">
            <a:extLst>
              <a:ext uri="{FF2B5EF4-FFF2-40B4-BE49-F238E27FC236}">
                <a16:creationId xmlns:a16="http://schemas.microsoft.com/office/drawing/2014/main" id="{69F7F849-07DD-09CD-C230-B98DFD716427}"/>
              </a:ext>
            </a:extLst>
          </p:cNvPr>
          <p:cNvSpPr>
            <a:spLocks/>
          </p:cNvSpPr>
          <p:nvPr/>
        </p:nvSpPr>
        <p:spPr bwMode="auto">
          <a:xfrm>
            <a:off x="36906754" y="11394625"/>
            <a:ext cx="0" cy="3644316"/>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23" name="Line 11">
            <a:extLst>
              <a:ext uri="{FF2B5EF4-FFF2-40B4-BE49-F238E27FC236}">
                <a16:creationId xmlns:a16="http://schemas.microsoft.com/office/drawing/2014/main" id="{97EEA0C1-09DA-07F8-F7CF-0BC6D0A79164}"/>
              </a:ext>
            </a:extLst>
          </p:cNvPr>
          <p:cNvSpPr>
            <a:spLocks/>
          </p:cNvSpPr>
          <p:nvPr/>
        </p:nvSpPr>
        <p:spPr bwMode="auto">
          <a:xfrm>
            <a:off x="37994044" y="11394625"/>
            <a:ext cx="0" cy="3644316"/>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24" name="Line 12">
            <a:extLst>
              <a:ext uri="{FF2B5EF4-FFF2-40B4-BE49-F238E27FC236}">
                <a16:creationId xmlns:a16="http://schemas.microsoft.com/office/drawing/2014/main" id="{8FE1A8F6-1E01-BFF4-0194-E4DDBD850B7D}"/>
              </a:ext>
            </a:extLst>
          </p:cNvPr>
          <p:cNvSpPr>
            <a:spLocks/>
          </p:cNvSpPr>
          <p:nvPr/>
        </p:nvSpPr>
        <p:spPr bwMode="auto">
          <a:xfrm>
            <a:off x="31496971" y="15038941"/>
            <a:ext cx="6497073" cy="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25" name="Line 13">
            <a:extLst>
              <a:ext uri="{FF2B5EF4-FFF2-40B4-BE49-F238E27FC236}">
                <a16:creationId xmlns:a16="http://schemas.microsoft.com/office/drawing/2014/main" id="{1AC9BC79-3AF7-E56D-5CC3-D9D04E162BB1}"/>
              </a:ext>
            </a:extLst>
          </p:cNvPr>
          <p:cNvSpPr>
            <a:spLocks/>
          </p:cNvSpPr>
          <p:nvPr/>
        </p:nvSpPr>
        <p:spPr bwMode="auto">
          <a:xfrm>
            <a:off x="31496971" y="14127861"/>
            <a:ext cx="6497073" cy="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26" name="Line 14">
            <a:extLst>
              <a:ext uri="{FF2B5EF4-FFF2-40B4-BE49-F238E27FC236}">
                <a16:creationId xmlns:a16="http://schemas.microsoft.com/office/drawing/2014/main" id="{53FCB20A-C4B6-D51E-023B-957E85D52C9D}"/>
              </a:ext>
            </a:extLst>
          </p:cNvPr>
          <p:cNvSpPr>
            <a:spLocks/>
          </p:cNvSpPr>
          <p:nvPr/>
        </p:nvSpPr>
        <p:spPr bwMode="auto">
          <a:xfrm>
            <a:off x="31496971" y="13216783"/>
            <a:ext cx="6497073" cy="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27" name="Line 15">
            <a:extLst>
              <a:ext uri="{FF2B5EF4-FFF2-40B4-BE49-F238E27FC236}">
                <a16:creationId xmlns:a16="http://schemas.microsoft.com/office/drawing/2014/main" id="{904C74D5-337A-71F4-DBDA-0D4DD4197313}"/>
              </a:ext>
            </a:extLst>
          </p:cNvPr>
          <p:cNvSpPr>
            <a:spLocks/>
          </p:cNvSpPr>
          <p:nvPr/>
        </p:nvSpPr>
        <p:spPr bwMode="auto">
          <a:xfrm>
            <a:off x="31496971" y="12305703"/>
            <a:ext cx="6497073" cy="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28" name="Line 16">
            <a:extLst>
              <a:ext uri="{FF2B5EF4-FFF2-40B4-BE49-F238E27FC236}">
                <a16:creationId xmlns:a16="http://schemas.microsoft.com/office/drawing/2014/main" id="{B1887E5E-C562-246E-3EFD-0AD2947B33AF}"/>
              </a:ext>
            </a:extLst>
          </p:cNvPr>
          <p:cNvSpPr>
            <a:spLocks/>
          </p:cNvSpPr>
          <p:nvPr/>
        </p:nvSpPr>
        <p:spPr bwMode="auto">
          <a:xfrm>
            <a:off x="31496971" y="11394625"/>
            <a:ext cx="6497073" cy="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29" name="Line 17">
            <a:extLst>
              <a:ext uri="{FF2B5EF4-FFF2-40B4-BE49-F238E27FC236}">
                <a16:creationId xmlns:a16="http://schemas.microsoft.com/office/drawing/2014/main" id="{535AC899-7EEE-4B88-28A9-27D5865083E9}"/>
              </a:ext>
            </a:extLst>
          </p:cNvPr>
          <p:cNvSpPr>
            <a:spLocks/>
          </p:cNvSpPr>
          <p:nvPr/>
        </p:nvSpPr>
        <p:spPr bwMode="auto">
          <a:xfrm>
            <a:off x="31496971" y="15038941"/>
            <a:ext cx="6497073"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30" name="Line 18">
            <a:extLst>
              <a:ext uri="{FF2B5EF4-FFF2-40B4-BE49-F238E27FC236}">
                <a16:creationId xmlns:a16="http://schemas.microsoft.com/office/drawing/2014/main" id="{3EF52DCA-45D4-DE55-97C3-B884A75CB768}"/>
              </a:ext>
            </a:extLst>
          </p:cNvPr>
          <p:cNvSpPr>
            <a:spLocks/>
          </p:cNvSpPr>
          <p:nvPr/>
        </p:nvSpPr>
        <p:spPr bwMode="auto">
          <a:xfrm flipV="1">
            <a:off x="37994044" y="11394625"/>
            <a:ext cx="0" cy="3644316"/>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dirty="0"/>
          </a:p>
        </p:txBody>
      </p:sp>
      <p:sp>
        <p:nvSpPr>
          <p:cNvPr id="131" name="Line 19">
            <a:extLst>
              <a:ext uri="{FF2B5EF4-FFF2-40B4-BE49-F238E27FC236}">
                <a16:creationId xmlns:a16="http://schemas.microsoft.com/office/drawing/2014/main" id="{C9A3F019-DECC-CF3F-C3B8-CF6578BAF967}"/>
              </a:ext>
            </a:extLst>
          </p:cNvPr>
          <p:cNvSpPr>
            <a:spLocks/>
          </p:cNvSpPr>
          <p:nvPr/>
        </p:nvSpPr>
        <p:spPr bwMode="auto">
          <a:xfrm flipH="1">
            <a:off x="31496971" y="11394625"/>
            <a:ext cx="6497073"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32" name="Line 20">
            <a:extLst>
              <a:ext uri="{FF2B5EF4-FFF2-40B4-BE49-F238E27FC236}">
                <a16:creationId xmlns:a16="http://schemas.microsoft.com/office/drawing/2014/main" id="{C63C2010-51C1-CC74-4EF1-0CB0A8B4FCCC}"/>
              </a:ext>
            </a:extLst>
          </p:cNvPr>
          <p:cNvSpPr>
            <a:spLocks/>
          </p:cNvSpPr>
          <p:nvPr/>
        </p:nvSpPr>
        <p:spPr bwMode="auto">
          <a:xfrm>
            <a:off x="31496971" y="11394625"/>
            <a:ext cx="0" cy="3644316"/>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33" name="Line 21">
            <a:extLst>
              <a:ext uri="{FF2B5EF4-FFF2-40B4-BE49-F238E27FC236}">
                <a16:creationId xmlns:a16="http://schemas.microsoft.com/office/drawing/2014/main" id="{B9B5D67C-A4B2-1B30-8616-30E2F06E90D8}"/>
              </a:ext>
            </a:extLst>
          </p:cNvPr>
          <p:cNvSpPr>
            <a:spLocks/>
          </p:cNvSpPr>
          <p:nvPr/>
        </p:nvSpPr>
        <p:spPr bwMode="auto">
          <a:xfrm>
            <a:off x="31496971" y="15038941"/>
            <a:ext cx="0" cy="95623"/>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34" name="Line 22">
            <a:extLst>
              <a:ext uri="{FF2B5EF4-FFF2-40B4-BE49-F238E27FC236}">
                <a16:creationId xmlns:a16="http://schemas.microsoft.com/office/drawing/2014/main" id="{389ADCFA-A7F2-696D-BDA5-CAA7C51C7E0E}"/>
              </a:ext>
            </a:extLst>
          </p:cNvPr>
          <p:cNvSpPr>
            <a:spLocks/>
          </p:cNvSpPr>
          <p:nvPr/>
        </p:nvSpPr>
        <p:spPr bwMode="auto">
          <a:xfrm>
            <a:off x="32584261" y="15038941"/>
            <a:ext cx="0" cy="95623"/>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35" name="Line 23">
            <a:extLst>
              <a:ext uri="{FF2B5EF4-FFF2-40B4-BE49-F238E27FC236}">
                <a16:creationId xmlns:a16="http://schemas.microsoft.com/office/drawing/2014/main" id="{3C66301D-B401-D483-8582-8688D137927F}"/>
              </a:ext>
            </a:extLst>
          </p:cNvPr>
          <p:cNvSpPr>
            <a:spLocks/>
          </p:cNvSpPr>
          <p:nvPr/>
        </p:nvSpPr>
        <p:spPr bwMode="auto">
          <a:xfrm>
            <a:off x="33668588" y="15038941"/>
            <a:ext cx="0" cy="95623"/>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36" name="Line 24">
            <a:extLst>
              <a:ext uri="{FF2B5EF4-FFF2-40B4-BE49-F238E27FC236}">
                <a16:creationId xmlns:a16="http://schemas.microsoft.com/office/drawing/2014/main" id="{84A71CA2-9C9C-8949-9AE2-BB3C7D738EA6}"/>
              </a:ext>
            </a:extLst>
          </p:cNvPr>
          <p:cNvSpPr>
            <a:spLocks/>
          </p:cNvSpPr>
          <p:nvPr/>
        </p:nvSpPr>
        <p:spPr bwMode="auto">
          <a:xfrm>
            <a:off x="34755876" y="15038941"/>
            <a:ext cx="0" cy="95623"/>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37" name="Line 25">
            <a:extLst>
              <a:ext uri="{FF2B5EF4-FFF2-40B4-BE49-F238E27FC236}">
                <a16:creationId xmlns:a16="http://schemas.microsoft.com/office/drawing/2014/main" id="{08C06DEF-B70B-1ADD-D4B5-38436BD97DF9}"/>
              </a:ext>
            </a:extLst>
          </p:cNvPr>
          <p:cNvSpPr>
            <a:spLocks/>
          </p:cNvSpPr>
          <p:nvPr/>
        </p:nvSpPr>
        <p:spPr bwMode="auto">
          <a:xfrm>
            <a:off x="35822427" y="15038941"/>
            <a:ext cx="0" cy="95623"/>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38" name="Line 26">
            <a:extLst>
              <a:ext uri="{FF2B5EF4-FFF2-40B4-BE49-F238E27FC236}">
                <a16:creationId xmlns:a16="http://schemas.microsoft.com/office/drawing/2014/main" id="{CE608AF6-66D3-1433-9880-29EF3E52745F}"/>
              </a:ext>
            </a:extLst>
          </p:cNvPr>
          <p:cNvSpPr>
            <a:spLocks/>
          </p:cNvSpPr>
          <p:nvPr/>
        </p:nvSpPr>
        <p:spPr bwMode="auto">
          <a:xfrm>
            <a:off x="36906754" y="15038941"/>
            <a:ext cx="0" cy="95623"/>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39" name="Line 27">
            <a:extLst>
              <a:ext uri="{FF2B5EF4-FFF2-40B4-BE49-F238E27FC236}">
                <a16:creationId xmlns:a16="http://schemas.microsoft.com/office/drawing/2014/main" id="{91F2DB2F-F4B0-9059-7C24-68E2D387556A}"/>
              </a:ext>
            </a:extLst>
          </p:cNvPr>
          <p:cNvSpPr>
            <a:spLocks/>
          </p:cNvSpPr>
          <p:nvPr/>
        </p:nvSpPr>
        <p:spPr bwMode="auto">
          <a:xfrm>
            <a:off x="37994044" y="15038941"/>
            <a:ext cx="0" cy="95623"/>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40" name="Line 28">
            <a:extLst>
              <a:ext uri="{FF2B5EF4-FFF2-40B4-BE49-F238E27FC236}">
                <a16:creationId xmlns:a16="http://schemas.microsoft.com/office/drawing/2014/main" id="{BDC7A487-7FDE-0FFF-7288-3BF4406573B5}"/>
              </a:ext>
            </a:extLst>
          </p:cNvPr>
          <p:cNvSpPr>
            <a:spLocks/>
          </p:cNvSpPr>
          <p:nvPr/>
        </p:nvSpPr>
        <p:spPr bwMode="auto">
          <a:xfrm>
            <a:off x="31496971" y="15038941"/>
            <a:ext cx="0" cy="159372"/>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41" name="Rectangle 29">
            <a:extLst>
              <a:ext uri="{FF2B5EF4-FFF2-40B4-BE49-F238E27FC236}">
                <a16:creationId xmlns:a16="http://schemas.microsoft.com/office/drawing/2014/main" id="{8D1D0156-5BD9-693D-F747-E407C0D86BC3}"/>
              </a:ext>
            </a:extLst>
          </p:cNvPr>
          <p:cNvSpPr>
            <a:spLocks/>
          </p:cNvSpPr>
          <p:nvPr/>
        </p:nvSpPr>
        <p:spPr bwMode="auto">
          <a:xfrm>
            <a:off x="31390316" y="15246125"/>
            <a:ext cx="263883" cy="36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Arial" panose="020B0604020202020204" pitchFamily="34" charset="0"/>
              </a:rPr>
              <a:t>0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42" name="Line 30">
            <a:extLst>
              <a:ext uri="{FF2B5EF4-FFF2-40B4-BE49-F238E27FC236}">
                <a16:creationId xmlns:a16="http://schemas.microsoft.com/office/drawing/2014/main" id="{8B326E72-601B-BC45-659A-209F91791CF7}"/>
              </a:ext>
            </a:extLst>
          </p:cNvPr>
          <p:cNvSpPr>
            <a:spLocks/>
          </p:cNvSpPr>
          <p:nvPr/>
        </p:nvSpPr>
        <p:spPr bwMode="auto">
          <a:xfrm>
            <a:off x="33668588" y="15038941"/>
            <a:ext cx="0" cy="159372"/>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43" name="Rectangle 31">
            <a:extLst>
              <a:ext uri="{FF2B5EF4-FFF2-40B4-BE49-F238E27FC236}">
                <a16:creationId xmlns:a16="http://schemas.microsoft.com/office/drawing/2014/main" id="{C926FBCE-F611-23E7-D961-5ACA25193D43}"/>
              </a:ext>
            </a:extLst>
          </p:cNvPr>
          <p:cNvSpPr>
            <a:spLocks/>
          </p:cNvSpPr>
          <p:nvPr/>
        </p:nvSpPr>
        <p:spPr bwMode="auto">
          <a:xfrm>
            <a:off x="33271594" y="15246125"/>
            <a:ext cx="793057" cy="36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Arial" panose="020B0604020202020204" pitchFamily="34" charset="0"/>
              </a:rPr>
              <a:t>1000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44" name="Line 32">
            <a:extLst>
              <a:ext uri="{FF2B5EF4-FFF2-40B4-BE49-F238E27FC236}">
                <a16:creationId xmlns:a16="http://schemas.microsoft.com/office/drawing/2014/main" id="{5764C192-1D6B-F58C-5DD0-ECFC0131BF45}"/>
              </a:ext>
            </a:extLst>
          </p:cNvPr>
          <p:cNvSpPr>
            <a:spLocks/>
          </p:cNvSpPr>
          <p:nvPr/>
        </p:nvSpPr>
        <p:spPr bwMode="auto">
          <a:xfrm>
            <a:off x="35822427" y="15038941"/>
            <a:ext cx="0" cy="159372"/>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45" name="Rectangle 33">
            <a:extLst>
              <a:ext uri="{FF2B5EF4-FFF2-40B4-BE49-F238E27FC236}">
                <a16:creationId xmlns:a16="http://schemas.microsoft.com/office/drawing/2014/main" id="{BD6074B7-66AB-7FA3-4FEB-0E8A53DB0108}"/>
              </a:ext>
            </a:extLst>
          </p:cNvPr>
          <p:cNvSpPr>
            <a:spLocks/>
          </p:cNvSpPr>
          <p:nvPr/>
        </p:nvSpPr>
        <p:spPr bwMode="auto">
          <a:xfrm>
            <a:off x="35437284" y="15246125"/>
            <a:ext cx="793057" cy="36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Arial" panose="020B0604020202020204" pitchFamily="34" charset="0"/>
              </a:rPr>
              <a:t>2000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46" name="Line 34">
            <a:extLst>
              <a:ext uri="{FF2B5EF4-FFF2-40B4-BE49-F238E27FC236}">
                <a16:creationId xmlns:a16="http://schemas.microsoft.com/office/drawing/2014/main" id="{E01B2275-507C-F305-741E-68C1CD59C63C}"/>
              </a:ext>
            </a:extLst>
          </p:cNvPr>
          <p:cNvSpPr>
            <a:spLocks/>
          </p:cNvSpPr>
          <p:nvPr/>
        </p:nvSpPr>
        <p:spPr bwMode="auto">
          <a:xfrm>
            <a:off x="37994044" y="15038941"/>
            <a:ext cx="0" cy="159372"/>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47" name="Rectangle 35">
            <a:extLst>
              <a:ext uri="{FF2B5EF4-FFF2-40B4-BE49-F238E27FC236}">
                <a16:creationId xmlns:a16="http://schemas.microsoft.com/office/drawing/2014/main" id="{267F4E83-A6C1-F580-0578-9CA07B2B1801}"/>
              </a:ext>
            </a:extLst>
          </p:cNvPr>
          <p:cNvSpPr>
            <a:spLocks/>
          </p:cNvSpPr>
          <p:nvPr/>
        </p:nvSpPr>
        <p:spPr bwMode="auto">
          <a:xfrm>
            <a:off x="37600012" y="15246125"/>
            <a:ext cx="793057" cy="36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Arial" panose="020B0604020202020204" pitchFamily="34" charset="0"/>
              </a:rPr>
              <a:t>3000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48" name="Line 36">
            <a:extLst>
              <a:ext uri="{FF2B5EF4-FFF2-40B4-BE49-F238E27FC236}">
                <a16:creationId xmlns:a16="http://schemas.microsoft.com/office/drawing/2014/main" id="{4ACE8B54-C4B5-D69E-E4DC-FD8707EF14A4}"/>
              </a:ext>
            </a:extLst>
          </p:cNvPr>
          <p:cNvSpPr>
            <a:spLocks/>
          </p:cNvSpPr>
          <p:nvPr/>
        </p:nvSpPr>
        <p:spPr bwMode="auto">
          <a:xfrm>
            <a:off x="31390316" y="15038941"/>
            <a:ext cx="106655"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49" name="Line 37">
            <a:extLst>
              <a:ext uri="{FF2B5EF4-FFF2-40B4-BE49-F238E27FC236}">
                <a16:creationId xmlns:a16="http://schemas.microsoft.com/office/drawing/2014/main" id="{DDE1514B-2587-B151-13C6-FF105572BB10}"/>
              </a:ext>
            </a:extLst>
          </p:cNvPr>
          <p:cNvSpPr>
            <a:spLocks/>
          </p:cNvSpPr>
          <p:nvPr/>
        </p:nvSpPr>
        <p:spPr bwMode="auto">
          <a:xfrm>
            <a:off x="31390316" y="14127861"/>
            <a:ext cx="106655"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50" name="Line 38">
            <a:extLst>
              <a:ext uri="{FF2B5EF4-FFF2-40B4-BE49-F238E27FC236}">
                <a16:creationId xmlns:a16="http://schemas.microsoft.com/office/drawing/2014/main" id="{2DA38984-19E3-D363-C2D9-442D7BCB9EA0}"/>
              </a:ext>
            </a:extLst>
          </p:cNvPr>
          <p:cNvSpPr>
            <a:spLocks/>
          </p:cNvSpPr>
          <p:nvPr/>
        </p:nvSpPr>
        <p:spPr bwMode="auto">
          <a:xfrm>
            <a:off x="31390316" y="13216783"/>
            <a:ext cx="106655"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51" name="Line 39">
            <a:extLst>
              <a:ext uri="{FF2B5EF4-FFF2-40B4-BE49-F238E27FC236}">
                <a16:creationId xmlns:a16="http://schemas.microsoft.com/office/drawing/2014/main" id="{D133327D-DA8A-0E61-7C87-CB5F59D43938}"/>
              </a:ext>
            </a:extLst>
          </p:cNvPr>
          <p:cNvSpPr>
            <a:spLocks/>
          </p:cNvSpPr>
          <p:nvPr/>
        </p:nvSpPr>
        <p:spPr bwMode="auto">
          <a:xfrm>
            <a:off x="31390316" y="12305703"/>
            <a:ext cx="106655"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52" name="Line 40">
            <a:extLst>
              <a:ext uri="{FF2B5EF4-FFF2-40B4-BE49-F238E27FC236}">
                <a16:creationId xmlns:a16="http://schemas.microsoft.com/office/drawing/2014/main" id="{26BBAB24-0A5E-1DBA-2128-26ABA4DA0B93}"/>
              </a:ext>
            </a:extLst>
          </p:cNvPr>
          <p:cNvSpPr>
            <a:spLocks/>
          </p:cNvSpPr>
          <p:nvPr/>
        </p:nvSpPr>
        <p:spPr bwMode="auto">
          <a:xfrm>
            <a:off x="31390316" y="11394625"/>
            <a:ext cx="106655"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53" name="Rectangle 41">
            <a:extLst>
              <a:ext uri="{FF2B5EF4-FFF2-40B4-BE49-F238E27FC236}">
                <a16:creationId xmlns:a16="http://schemas.microsoft.com/office/drawing/2014/main" id="{39003BB3-3999-3EBA-8A4B-F31B0CF250FA}"/>
              </a:ext>
            </a:extLst>
          </p:cNvPr>
          <p:cNvSpPr>
            <a:spLocks/>
          </p:cNvSpPr>
          <p:nvPr/>
        </p:nvSpPr>
        <p:spPr bwMode="auto">
          <a:xfrm>
            <a:off x="29897145" y="14863631"/>
            <a:ext cx="1386516" cy="350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54" name="Line 42">
            <a:extLst>
              <a:ext uri="{FF2B5EF4-FFF2-40B4-BE49-F238E27FC236}">
                <a16:creationId xmlns:a16="http://schemas.microsoft.com/office/drawing/2014/main" id="{BD3C028D-7293-B38A-3815-BA1B28F58105}"/>
              </a:ext>
            </a:extLst>
          </p:cNvPr>
          <p:cNvSpPr>
            <a:spLocks/>
          </p:cNvSpPr>
          <p:nvPr/>
        </p:nvSpPr>
        <p:spPr bwMode="auto">
          <a:xfrm>
            <a:off x="31319213" y="15038941"/>
            <a:ext cx="177758"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55" name="Rectangle 43">
            <a:extLst>
              <a:ext uri="{FF2B5EF4-FFF2-40B4-BE49-F238E27FC236}">
                <a16:creationId xmlns:a16="http://schemas.microsoft.com/office/drawing/2014/main" id="{647A36C9-41CE-CB71-3758-2C4440B329C8}"/>
              </a:ext>
            </a:extLst>
          </p:cNvPr>
          <p:cNvSpPr>
            <a:spLocks/>
          </p:cNvSpPr>
          <p:nvPr/>
        </p:nvSpPr>
        <p:spPr bwMode="auto">
          <a:xfrm>
            <a:off x="31088127" y="14863631"/>
            <a:ext cx="263883" cy="36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Arial" panose="020B0604020202020204" pitchFamily="34" charset="0"/>
              </a:rPr>
              <a:t>0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56" name="Line 44">
            <a:extLst>
              <a:ext uri="{FF2B5EF4-FFF2-40B4-BE49-F238E27FC236}">
                <a16:creationId xmlns:a16="http://schemas.microsoft.com/office/drawing/2014/main" id="{52CA748C-2534-4015-C332-7688E742E55F}"/>
              </a:ext>
            </a:extLst>
          </p:cNvPr>
          <p:cNvSpPr>
            <a:spLocks/>
          </p:cNvSpPr>
          <p:nvPr/>
        </p:nvSpPr>
        <p:spPr bwMode="auto">
          <a:xfrm>
            <a:off x="31319213" y="14127861"/>
            <a:ext cx="177758"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57" name="Rectangle 45">
            <a:extLst>
              <a:ext uri="{FF2B5EF4-FFF2-40B4-BE49-F238E27FC236}">
                <a16:creationId xmlns:a16="http://schemas.microsoft.com/office/drawing/2014/main" id="{D3E417A0-B9CF-1795-CF1F-C8A5A66ED26F}"/>
              </a:ext>
            </a:extLst>
          </p:cNvPr>
          <p:cNvSpPr>
            <a:spLocks/>
          </p:cNvSpPr>
          <p:nvPr/>
        </p:nvSpPr>
        <p:spPr bwMode="auto">
          <a:xfrm>
            <a:off x="31088127" y="13952551"/>
            <a:ext cx="263883" cy="36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Arial" panose="020B0604020202020204" pitchFamily="34" charset="0"/>
              </a:rPr>
              <a:t>5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58" name="Line 46">
            <a:extLst>
              <a:ext uri="{FF2B5EF4-FFF2-40B4-BE49-F238E27FC236}">
                <a16:creationId xmlns:a16="http://schemas.microsoft.com/office/drawing/2014/main" id="{8943C3D9-C0CF-3405-7B66-C59D3BFB2299}"/>
              </a:ext>
            </a:extLst>
          </p:cNvPr>
          <p:cNvSpPr>
            <a:spLocks/>
          </p:cNvSpPr>
          <p:nvPr/>
        </p:nvSpPr>
        <p:spPr bwMode="auto">
          <a:xfrm>
            <a:off x="31319213" y="13216783"/>
            <a:ext cx="177758"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59" name="Rectangle 47">
            <a:extLst>
              <a:ext uri="{FF2B5EF4-FFF2-40B4-BE49-F238E27FC236}">
                <a16:creationId xmlns:a16="http://schemas.microsoft.com/office/drawing/2014/main" id="{08ADB23E-2CB4-BDF4-A360-25EC2BCC29F1}"/>
              </a:ext>
            </a:extLst>
          </p:cNvPr>
          <p:cNvSpPr>
            <a:spLocks/>
          </p:cNvSpPr>
          <p:nvPr/>
        </p:nvSpPr>
        <p:spPr bwMode="auto">
          <a:xfrm>
            <a:off x="30892592" y="13041473"/>
            <a:ext cx="440274" cy="36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Arial" panose="020B0604020202020204" pitchFamily="34" charset="0"/>
              </a:rPr>
              <a:t>10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60" name="Line 48">
            <a:extLst>
              <a:ext uri="{FF2B5EF4-FFF2-40B4-BE49-F238E27FC236}">
                <a16:creationId xmlns:a16="http://schemas.microsoft.com/office/drawing/2014/main" id="{D44DCF3F-A475-9EAB-D4CC-74158F1CCADD}"/>
              </a:ext>
            </a:extLst>
          </p:cNvPr>
          <p:cNvSpPr>
            <a:spLocks/>
          </p:cNvSpPr>
          <p:nvPr/>
        </p:nvSpPr>
        <p:spPr bwMode="auto">
          <a:xfrm>
            <a:off x="31319213" y="12305703"/>
            <a:ext cx="177758"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61" name="Rectangle 49">
            <a:extLst>
              <a:ext uri="{FF2B5EF4-FFF2-40B4-BE49-F238E27FC236}">
                <a16:creationId xmlns:a16="http://schemas.microsoft.com/office/drawing/2014/main" id="{6D5D08EB-9E4B-5EB5-83CD-E4A098419EA3}"/>
              </a:ext>
            </a:extLst>
          </p:cNvPr>
          <p:cNvSpPr>
            <a:spLocks/>
          </p:cNvSpPr>
          <p:nvPr/>
        </p:nvSpPr>
        <p:spPr bwMode="auto">
          <a:xfrm>
            <a:off x="30892592" y="12130393"/>
            <a:ext cx="440274" cy="36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Arial" panose="020B0604020202020204" pitchFamily="34" charset="0"/>
              </a:rPr>
              <a:t>15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62" name="Line 50">
            <a:extLst>
              <a:ext uri="{FF2B5EF4-FFF2-40B4-BE49-F238E27FC236}">
                <a16:creationId xmlns:a16="http://schemas.microsoft.com/office/drawing/2014/main" id="{271D7F81-D7C2-2739-C4AC-748F07033981}"/>
              </a:ext>
            </a:extLst>
          </p:cNvPr>
          <p:cNvSpPr>
            <a:spLocks/>
          </p:cNvSpPr>
          <p:nvPr/>
        </p:nvSpPr>
        <p:spPr bwMode="auto">
          <a:xfrm>
            <a:off x="31319213" y="11394625"/>
            <a:ext cx="177758"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63" name="Rectangle 51">
            <a:extLst>
              <a:ext uri="{FF2B5EF4-FFF2-40B4-BE49-F238E27FC236}">
                <a16:creationId xmlns:a16="http://schemas.microsoft.com/office/drawing/2014/main" id="{6D13058D-6484-0B44-7B26-0BAE711E5ED4}"/>
              </a:ext>
            </a:extLst>
          </p:cNvPr>
          <p:cNvSpPr>
            <a:spLocks/>
          </p:cNvSpPr>
          <p:nvPr/>
        </p:nvSpPr>
        <p:spPr bwMode="auto">
          <a:xfrm>
            <a:off x="30892592" y="11219315"/>
            <a:ext cx="440274" cy="36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Arial" panose="020B0604020202020204" pitchFamily="34" charset="0"/>
              </a:rPr>
              <a:t>20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64" name="Line 52">
            <a:extLst>
              <a:ext uri="{FF2B5EF4-FFF2-40B4-BE49-F238E27FC236}">
                <a16:creationId xmlns:a16="http://schemas.microsoft.com/office/drawing/2014/main" id="{24979746-E1D6-E8D6-4035-41B35D2377EC}"/>
              </a:ext>
            </a:extLst>
          </p:cNvPr>
          <p:cNvSpPr>
            <a:spLocks/>
          </p:cNvSpPr>
          <p:nvPr/>
        </p:nvSpPr>
        <p:spPr bwMode="auto">
          <a:xfrm>
            <a:off x="37994044" y="15038941"/>
            <a:ext cx="106655"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65" name="Line 53">
            <a:extLst>
              <a:ext uri="{FF2B5EF4-FFF2-40B4-BE49-F238E27FC236}">
                <a16:creationId xmlns:a16="http://schemas.microsoft.com/office/drawing/2014/main" id="{D2A21B0E-B799-1BAF-1238-82810C57CDCE}"/>
              </a:ext>
            </a:extLst>
          </p:cNvPr>
          <p:cNvSpPr>
            <a:spLocks/>
          </p:cNvSpPr>
          <p:nvPr/>
        </p:nvSpPr>
        <p:spPr bwMode="auto">
          <a:xfrm>
            <a:off x="37994044" y="14127861"/>
            <a:ext cx="106655"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66" name="Line 54">
            <a:extLst>
              <a:ext uri="{FF2B5EF4-FFF2-40B4-BE49-F238E27FC236}">
                <a16:creationId xmlns:a16="http://schemas.microsoft.com/office/drawing/2014/main" id="{F9B7FC88-214F-581E-308B-D1FDD015D2EC}"/>
              </a:ext>
            </a:extLst>
          </p:cNvPr>
          <p:cNvSpPr>
            <a:spLocks/>
          </p:cNvSpPr>
          <p:nvPr/>
        </p:nvSpPr>
        <p:spPr bwMode="auto">
          <a:xfrm>
            <a:off x="37994044" y="13216783"/>
            <a:ext cx="106655"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67" name="Line 55">
            <a:extLst>
              <a:ext uri="{FF2B5EF4-FFF2-40B4-BE49-F238E27FC236}">
                <a16:creationId xmlns:a16="http://schemas.microsoft.com/office/drawing/2014/main" id="{7AA371BF-EDE3-4B62-5247-D49B49B74D60}"/>
              </a:ext>
            </a:extLst>
          </p:cNvPr>
          <p:cNvSpPr>
            <a:spLocks/>
          </p:cNvSpPr>
          <p:nvPr/>
        </p:nvSpPr>
        <p:spPr bwMode="auto">
          <a:xfrm>
            <a:off x="37994044" y="12305703"/>
            <a:ext cx="106655"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68" name="Line 56">
            <a:extLst>
              <a:ext uri="{FF2B5EF4-FFF2-40B4-BE49-F238E27FC236}">
                <a16:creationId xmlns:a16="http://schemas.microsoft.com/office/drawing/2014/main" id="{9B61FDE4-FD32-4DC0-E2F3-78BB2DAA268F}"/>
              </a:ext>
            </a:extLst>
          </p:cNvPr>
          <p:cNvSpPr>
            <a:spLocks/>
          </p:cNvSpPr>
          <p:nvPr/>
        </p:nvSpPr>
        <p:spPr bwMode="auto">
          <a:xfrm>
            <a:off x="37994044" y="11394625"/>
            <a:ext cx="106655"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69" name="Line 57">
            <a:extLst>
              <a:ext uri="{FF2B5EF4-FFF2-40B4-BE49-F238E27FC236}">
                <a16:creationId xmlns:a16="http://schemas.microsoft.com/office/drawing/2014/main" id="{BE893B1E-E6BB-115F-F979-F137FBAC6B46}"/>
              </a:ext>
            </a:extLst>
          </p:cNvPr>
          <p:cNvSpPr>
            <a:spLocks/>
          </p:cNvSpPr>
          <p:nvPr/>
        </p:nvSpPr>
        <p:spPr bwMode="auto">
          <a:xfrm>
            <a:off x="37994044" y="15038941"/>
            <a:ext cx="177758"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70" name="Rectangle 58">
            <a:extLst>
              <a:ext uri="{FF2B5EF4-FFF2-40B4-BE49-F238E27FC236}">
                <a16:creationId xmlns:a16="http://schemas.microsoft.com/office/drawing/2014/main" id="{53106952-5AC6-64D2-FD6D-4A3B57062B28}"/>
              </a:ext>
            </a:extLst>
          </p:cNvPr>
          <p:cNvSpPr>
            <a:spLocks/>
          </p:cNvSpPr>
          <p:nvPr/>
        </p:nvSpPr>
        <p:spPr bwMode="auto">
          <a:xfrm>
            <a:off x="38314009" y="14863631"/>
            <a:ext cx="616666" cy="36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rPr>
              <a:t>0.85</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71" name="Line 59">
            <a:extLst>
              <a:ext uri="{FF2B5EF4-FFF2-40B4-BE49-F238E27FC236}">
                <a16:creationId xmlns:a16="http://schemas.microsoft.com/office/drawing/2014/main" id="{C1112C57-B3A0-7CBE-8B55-D3564D6BD1FD}"/>
              </a:ext>
            </a:extLst>
          </p:cNvPr>
          <p:cNvSpPr>
            <a:spLocks/>
          </p:cNvSpPr>
          <p:nvPr/>
        </p:nvSpPr>
        <p:spPr bwMode="auto">
          <a:xfrm>
            <a:off x="37994044" y="14127861"/>
            <a:ext cx="177758"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72" name="Rectangle 60">
            <a:extLst>
              <a:ext uri="{FF2B5EF4-FFF2-40B4-BE49-F238E27FC236}">
                <a16:creationId xmlns:a16="http://schemas.microsoft.com/office/drawing/2014/main" id="{D0AA19B7-622D-967B-6376-382F9AA58C31}"/>
              </a:ext>
            </a:extLst>
          </p:cNvPr>
          <p:cNvSpPr>
            <a:spLocks/>
          </p:cNvSpPr>
          <p:nvPr/>
        </p:nvSpPr>
        <p:spPr bwMode="auto">
          <a:xfrm>
            <a:off x="38314009" y="13952551"/>
            <a:ext cx="616666" cy="36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rPr>
              <a:t>0</a:t>
            </a:r>
            <a:r>
              <a:rPr kumimoji="0" lang="cs-CZ" altLang="en-US" sz="2800" b="0" i="0" u="none" strike="noStrike" cap="none" normalizeH="0" baseline="0" dirty="0">
                <a:ln>
                  <a:noFill/>
                </a:ln>
                <a:solidFill>
                  <a:srgbClr val="000000"/>
                </a:solidFill>
                <a:effectLst/>
                <a:latin typeface="Arial" panose="020B0604020202020204" pitchFamily="34" charset="0"/>
              </a:rPr>
              <a:t>.</a:t>
            </a:r>
            <a:r>
              <a:rPr kumimoji="0" lang="en-US" altLang="en-US" sz="2800" b="0" i="0" u="none" strike="noStrike" cap="none" normalizeH="0" baseline="0" dirty="0">
                <a:ln>
                  <a:noFill/>
                </a:ln>
                <a:solidFill>
                  <a:srgbClr val="000000"/>
                </a:solidFill>
                <a:effectLst/>
                <a:latin typeface="Arial" panose="020B0604020202020204" pitchFamily="34" charset="0"/>
              </a:rPr>
              <a:t>90</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73" name="Line 61">
            <a:extLst>
              <a:ext uri="{FF2B5EF4-FFF2-40B4-BE49-F238E27FC236}">
                <a16:creationId xmlns:a16="http://schemas.microsoft.com/office/drawing/2014/main" id="{000ECDB4-65FC-CC59-BD9D-CCA2A2D675BC}"/>
              </a:ext>
            </a:extLst>
          </p:cNvPr>
          <p:cNvSpPr>
            <a:spLocks/>
          </p:cNvSpPr>
          <p:nvPr/>
        </p:nvSpPr>
        <p:spPr bwMode="auto">
          <a:xfrm>
            <a:off x="37994044" y="13216783"/>
            <a:ext cx="177758"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74" name="Rectangle 62">
            <a:extLst>
              <a:ext uri="{FF2B5EF4-FFF2-40B4-BE49-F238E27FC236}">
                <a16:creationId xmlns:a16="http://schemas.microsoft.com/office/drawing/2014/main" id="{069F4628-F948-6958-DFF6-2B5419362443}"/>
              </a:ext>
            </a:extLst>
          </p:cNvPr>
          <p:cNvSpPr>
            <a:spLocks/>
          </p:cNvSpPr>
          <p:nvPr/>
        </p:nvSpPr>
        <p:spPr bwMode="auto">
          <a:xfrm>
            <a:off x="38314009" y="13041473"/>
            <a:ext cx="704157" cy="36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rPr>
              <a:t>0</a:t>
            </a:r>
            <a:r>
              <a:rPr kumimoji="0" lang="cs-CZ" altLang="en-US" sz="2800" b="0" i="0" u="none" strike="noStrike" cap="none" normalizeH="0" baseline="0" dirty="0">
                <a:ln>
                  <a:noFill/>
                </a:ln>
                <a:solidFill>
                  <a:srgbClr val="000000"/>
                </a:solidFill>
                <a:effectLst/>
                <a:latin typeface="Arial" panose="020B0604020202020204" pitchFamily="34" charset="0"/>
              </a:rPr>
              <a:t>.</a:t>
            </a:r>
            <a:r>
              <a:rPr kumimoji="0" lang="en-US" altLang="en-US" sz="2800" b="0" i="0" u="none" strike="noStrike" cap="none" normalizeH="0" baseline="0" dirty="0">
                <a:ln>
                  <a:noFill/>
                </a:ln>
                <a:solidFill>
                  <a:srgbClr val="000000"/>
                </a:solidFill>
                <a:effectLst/>
                <a:latin typeface="Arial" panose="020B0604020202020204" pitchFamily="34" charset="0"/>
              </a:rPr>
              <a:t>95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75" name="Line 63">
            <a:extLst>
              <a:ext uri="{FF2B5EF4-FFF2-40B4-BE49-F238E27FC236}">
                <a16:creationId xmlns:a16="http://schemas.microsoft.com/office/drawing/2014/main" id="{F0FF19F6-280D-C4F2-4C34-B7C34F3E5B91}"/>
              </a:ext>
            </a:extLst>
          </p:cNvPr>
          <p:cNvSpPr>
            <a:spLocks/>
          </p:cNvSpPr>
          <p:nvPr/>
        </p:nvSpPr>
        <p:spPr bwMode="auto">
          <a:xfrm>
            <a:off x="37994044" y="12305703"/>
            <a:ext cx="177758"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dirty="0"/>
          </a:p>
        </p:txBody>
      </p:sp>
      <p:sp>
        <p:nvSpPr>
          <p:cNvPr id="176" name="Rectangle 64">
            <a:extLst>
              <a:ext uri="{FF2B5EF4-FFF2-40B4-BE49-F238E27FC236}">
                <a16:creationId xmlns:a16="http://schemas.microsoft.com/office/drawing/2014/main" id="{B25440C8-A9C0-DECB-9223-4D06580A6E18}"/>
              </a:ext>
            </a:extLst>
          </p:cNvPr>
          <p:cNvSpPr>
            <a:spLocks/>
          </p:cNvSpPr>
          <p:nvPr/>
        </p:nvSpPr>
        <p:spPr bwMode="auto">
          <a:xfrm>
            <a:off x="38314009" y="12130393"/>
            <a:ext cx="616666" cy="36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rPr>
              <a:t>1.00</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77" name="Line 65">
            <a:extLst>
              <a:ext uri="{FF2B5EF4-FFF2-40B4-BE49-F238E27FC236}">
                <a16:creationId xmlns:a16="http://schemas.microsoft.com/office/drawing/2014/main" id="{7CC95F82-00DC-D5F8-C9FD-FEA5BF4D0CDB}"/>
              </a:ext>
            </a:extLst>
          </p:cNvPr>
          <p:cNvSpPr>
            <a:spLocks/>
          </p:cNvSpPr>
          <p:nvPr/>
        </p:nvSpPr>
        <p:spPr bwMode="auto">
          <a:xfrm>
            <a:off x="37994044" y="11394625"/>
            <a:ext cx="177758"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78" name="Rectangle 66">
            <a:extLst>
              <a:ext uri="{FF2B5EF4-FFF2-40B4-BE49-F238E27FC236}">
                <a16:creationId xmlns:a16="http://schemas.microsoft.com/office/drawing/2014/main" id="{10C1E165-E03E-6212-97ED-0B41F72146F4}"/>
              </a:ext>
            </a:extLst>
          </p:cNvPr>
          <p:cNvSpPr>
            <a:spLocks/>
          </p:cNvSpPr>
          <p:nvPr/>
        </p:nvSpPr>
        <p:spPr bwMode="auto">
          <a:xfrm>
            <a:off x="38314009" y="11219315"/>
            <a:ext cx="616666" cy="36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rPr>
              <a:t>1.05</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79" name="Rectangle 67">
            <a:extLst>
              <a:ext uri="{FF2B5EF4-FFF2-40B4-BE49-F238E27FC236}">
                <a16:creationId xmlns:a16="http://schemas.microsoft.com/office/drawing/2014/main" id="{8F208F6E-8AF5-9E66-7515-D367CE5B6E0D}"/>
              </a:ext>
            </a:extLst>
          </p:cNvPr>
          <p:cNvSpPr>
            <a:spLocks/>
          </p:cNvSpPr>
          <p:nvPr/>
        </p:nvSpPr>
        <p:spPr bwMode="auto">
          <a:xfrm rot="16200000">
            <a:off x="29294170" y="12987283"/>
            <a:ext cx="2118445" cy="37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2800" b="0" i="0" u="none" strike="noStrike" cap="none" normalizeH="0" baseline="0" dirty="0">
                <a:ln>
                  <a:noFill/>
                </a:ln>
                <a:solidFill>
                  <a:srgbClr val="000000"/>
                </a:solidFill>
                <a:effectLst/>
                <a:latin typeface="Arial" panose="020B0604020202020204" pitchFamily="34" charset="0"/>
              </a:rPr>
              <a:t>HVPG </a:t>
            </a:r>
            <a:r>
              <a:rPr kumimoji="0" lang="en-US" altLang="en-US" sz="2800" b="0" i="0" u="none" strike="noStrike" cap="none" normalizeH="0" baseline="0" dirty="0">
                <a:ln>
                  <a:noFill/>
                </a:ln>
                <a:solidFill>
                  <a:srgbClr val="000000"/>
                </a:solidFill>
                <a:effectLst/>
                <a:latin typeface="Arial" panose="020B0604020202020204" pitchFamily="34" charset="0"/>
              </a:rPr>
              <a:t>[mmHg]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80" name="Rectangle 68">
            <a:extLst>
              <a:ext uri="{FF2B5EF4-FFF2-40B4-BE49-F238E27FC236}">
                <a16:creationId xmlns:a16="http://schemas.microsoft.com/office/drawing/2014/main" id="{88AD8E45-A24A-C239-956F-E71166A635D7}"/>
              </a:ext>
            </a:extLst>
          </p:cNvPr>
          <p:cNvSpPr>
            <a:spLocks/>
          </p:cNvSpPr>
          <p:nvPr/>
        </p:nvSpPr>
        <p:spPr bwMode="auto">
          <a:xfrm rot="16200000">
            <a:off x="37868339" y="13040407"/>
            <a:ext cx="3439212" cy="37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rPr>
              <a:t>* </a:t>
            </a:r>
            <a:r>
              <a:rPr kumimoji="0" lang="cs-CZ" altLang="en-US" sz="2800" b="0" i="0" u="none" strike="noStrike" cap="none" normalizeH="0" baseline="0" dirty="0" err="1">
                <a:ln>
                  <a:noFill/>
                </a:ln>
                <a:solidFill>
                  <a:srgbClr val="000000"/>
                </a:solidFill>
                <a:effectLst/>
              </a:rPr>
              <a:t>Splanchnic</a:t>
            </a:r>
            <a:r>
              <a:rPr kumimoji="0" lang="cs-CZ" altLang="en-US" sz="2800" b="0" i="0" u="none" strike="noStrike" cap="none" normalizeH="0" baseline="0" dirty="0">
                <a:ln>
                  <a:noFill/>
                </a:ln>
                <a:solidFill>
                  <a:srgbClr val="000000"/>
                </a:solidFill>
                <a:effectLst/>
              </a:rPr>
              <a:t> </a:t>
            </a:r>
            <a:r>
              <a:rPr kumimoji="0" lang="cs-CZ" altLang="en-US" sz="2800" b="0" i="0" u="none" strike="noStrike" cap="none" normalizeH="0" baseline="0" dirty="0" err="1">
                <a:ln>
                  <a:noFill/>
                </a:ln>
                <a:solidFill>
                  <a:srgbClr val="000000"/>
                </a:solidFill>
                <a:effectLst/>
              </a:rPr>
              <a:t>flow</a:t>
            </a:r>
            <a:r>
              <a:rPr kumimoji="0" lang="cs-CZ" altLang="en-US" sz="2800" b="0" i="0" u="none" strike="noStrike" cap="none" normalizeH="0" baseline="0" dirty="0">
                <a:ln>
                  <a:noFill/>
                </a:ln>
                <a:solidFill>
                  <a:srgbClr val="000000"/>
                </a:solidFill>
                <a:effectLst/>
              </a:rPr>
              <a:t> </a:t>
            </a:r>
            <a:r>
              <a:rPr kumimoji="0" lang="en-US" altLang="en-US" sz="2800" b="0" i="0" u="none" strike="noStrike" cap="none" normalizeH="0" baseline="0" dirty="0">
                <a:ln>
                  <a:noFill/>
                </a:ln>
                <a:solidFill>
                  <a:srgbClr val="000000"/>
                </a:solidFill>
                <a:effectLst/>
              </a:rPr>
              <a:t>[L/min] </a:t>
            </a:r>
            <a:endParaRPr kumimoji="0" lang="en-US" altLang="en-US" sz="2800" b="0" i="0" u="none" strike="noStrike" cap="none" normalizeH="0" baseline="0" dirty="0">
              <a:ln>
                <a:noFill/>
              </a:ln>
              <a:solidFill>
                <a:schemeClr val="tx1"/>
              </a:solidFill>
              <a:effectLst/>
            </a:endParaRPr>
          </a:p>
        </p:txBody>
      </p:sp>
      <p:sp>
        <p:nvSpPr>
          <p:cNvPr id="181" name="Rectangle 69">
            <a:extLst>
              <a:ext uri="{FF2B5EF4-FFF2-40B4-BE49-F238E27FC236}">
                <a16:creationId xmlns:a16="http://schemas.microsoft.com/office/drawing/2014/main" id="{5B1C830A-0A23-4709-BC91-B10429EDC1C4}"/>
              </a:ext>
            </a:extLst>
          </p:cNvPr>
          <p:cNvSpPr>
            <a:spLocks/>
          </p:cNvSpPr>
          <p:nvPr/>
        </p:nvSpPr>
        <p:spPr bwMode="auto">
          <a:xfrm>
            <a:off x="32767945" y="15649869"/>
            <a:ext cx="3307698" cy="36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rPr>
              <a:t>Resistance (</a:t>
            </a:r>
            <a:r>
              <a:rPr kumimoji="0" lang="en-US" altLang="en-US" sz="2800" b="0" i="0" u="none" strike="noStrike" cap="none" normalizeH="0" baseline="0" dirty="0" err="1">
                <a:ln>
                  <a:noFill/>
                </a:ln>
                <a:solidFill>
                  <a:srgbClr val="000000"/>
                </a:solidFill>
                <a:effectLst/>
              </a:rPr>
              <a:t>dyn</a:t>
            </a:r>
            <a:r>
              <a:rPr lang="en-US" altLang="en-US" sz="2800" dirty="0" err="1">
                <a:solidFill>
                  <a:srgbClr val="000000"/>
                </a:solidFill>
              </a:rPr>
              <a:t>.s</a:t>
            </a:r>
            <a:r>
              <a:rPr lang="en-US" altLang="en-US" sz="2800" dirty="0">
                <a:solidFill>
                  <a:srgbClr val="000000"/>
                </a:solidFill>
              </a:rPr>
              <a:t>/cm5)</a:t>
            </a:r>
            <a:endParaRPr kumimoji="0" lang="en-US" altLang="en-US" sz="2800" b="0" i="0" u="none" strike="noStrike" cap="none" normalizeH="0" baseline="0" dirty="0">
              <a:ln>
                <a:noFill/>
              </a:ln>
              <a:solidFill>
                <a:schemeClr val="tx1"/>
              </a:solidFill>
              <a:effectLst/>
            </a:endParaRPr>
          </a:p>
        </p:txBody>
      </p:sp>
      <p:sp>
        <p:nvSpPr>
          <p:cNvPr id="182" name="Rectangle 70">
            <a:extLst>
              <a:ext uri="{FF2B5EF4-FFF2-40B4-BE49-F238E27FC236}">
                <a16:creationId xmlns:a16="http://schemas.microsoft.com/office/drawing/2014/main" id="{977E1F8E-6A11-4AE8-4833-997AF7433C44}"/>
              </a:ext>
            </a:extLst>
          </p:cNvPr>
          <p:cNvSpPr>
            <a:spLocks/>
          </p:cNvSpPr>
          <p:nvPr/>
        </p:nvSpPr>
        <p:spPr bwMode="auto">
          <a:xfrm>
            <a:off x="37173391" y="15726898"/>
            <a:ext cx="58" cy="36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83" name="Rectangle 71">
            <a:extLst>
              <a:ext uri="{FF2B5EF4-FFF2-40B4-BE49-F238E27FC236}">
                <a16:creationId xmlns:a16="http://schemas.microsoft.com/office/drawing/2014/main" id="{A766DA84-BD3E-BE36-0E59-4C87D2EB8A9E}"/>
              </a:ext>
            </a:extLst>
          </p:cNvPr>
          <p:cNvSpPr>
            <a:spLocks/>
          </p:cNvSpPr>
          <p:nvPr/>
        </p:nvSpPr>
        <p:spPr bwMode="auto">
          <a:xfrm>
            <a:off x="37262271" y="15695023"/>
            <a:ext cx="87491" cy="36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Arial" panose="020B0604020202020204" pitchFamily="34" charset="0"/>
              </a:rPr>
              <a:t>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84" name="Freeform 73">
            <a:extLst>
              <a:ext uri="{FF2B5EF4-FFF2-40B4-BE49-F238E27FC236}">
                <a16:creationId xmlns:a16="http://schemas.microsoft.com/office/drawing/2014/main" id="{FF83EE94-2A16-60E4-1574-5DF23800EC8B}"/>
              </a:ext>
            </a:extLst>
          </p:cNvPr>
          <p:cNvSpPr>
            <a:spLocks/>
          </p:cNvSpPr>
          <p:nvPr/>
        </p:nvSpPr>
        <p:spPr bwMode="auto">
          <a:xfrm>
            <a:off x="32193193" y="11697432"/>
            <a:ext cx="5371269" cy="2605740"/>
          </a:xfrm>
          <a:custGeom>
            <a:avLst/>
            <a:gdLst>
              <a:gd name="T0" fmla="*/ 24 w 1813"/>
              <a:gd name="T1" fmla="*/ 945 h 981"/>
              <a:gd name="T2" fmla="*/ 60 w 1813"/>
              <a:gd name="T3" fmla="*/ 909 h 981"/>
              <a:gd name="T4" fmla="*/ 84 w 1813"/>
              <a:gd name="T5" fmla="*/ 885 h 981"/>
              <a:gd name="T6" fmla="*/ 120 w 1813"/>
              <a:gd name="T7" fmla="*/ 849 h 981"/>
              <a:gd name="T8" fmla="*/ 156 w 1813"/>
              <a:gd name="T9" fmla="*/ 807 h 981"/>
              <a:gd name="T10" fmla="*/ 192 w 1813"/>
              <a:gd name="T11" fmla="*/ 771 h 981"/>
              <a:gd name="T12" fmla="*/ 228 w 1813"/>
              <a:gd name="T13" fmla="*/ 734 h 981"/>
              <a:gd name="T14" fmla="*/ 234 w 1813"/>
              <a:gd name="T15" fmla="*/ 722 h 981"/>
              <a:gd name="T16" fmla="*/ 234 w 1813"/>
              <a:gd name="T17" fmla="*/ 722 h 981"/>
              <a:gd name="T18" fmla="*/ 246 w 1813"/>
              <a:gd name="T19" fmla="*/ 710 h 981"/>
              <a:gd name="T20" fmla="*/ 276 w 1813"/>
              <a:gd name="T21" fmla="*/ 686 h 981"/>
              <a:gd name="T22" fmla="*/ 300 w 1813"/>
              <a:gd name="T23" fmla="*/ 662 h 981"/>
              <a:gd name="T24" fmla="*/ 336 w 1813"/>
              <a:gd name="T25" fmla="*/ 626 h 981"/>
              <a:gd name="T26" fmla="*/ 372 w 1813"/>
              <a:gd name="T27" fmla="*/ 590 h 981"/>
              <a:gd name="T28" fmla="*/ 408 w 1813"/>
              <a:gd name="T29" fmla="*/ 560 h 981"/>
              <a:gd name="T30" fmla="*/ 426 w 1813"/>
              <a:gd name="T31" fmla="*/ 548 h 981"/>
              <a:gd name="T32" fmla="*/ 462 w 1813"/>
              <a:gd name="T33" fmla="*/ 518 h 981"/>
              <a:gd name="T34" fmla="*/ 498 w 1813"/>
              <a:gd name="T35" fmla="*/ 488 h 981"/>
              <a:gd name="T36" fmla="*/ 534 w 1813"/>
              <a:gd name="T37" fmla="*/ 458 h 981"/>
              <a:gd name="T38" fmla="*/ 570 w 1813"/>
              <a:gd name="T39" fmla="*/ 434 h 981"/>
              <a:gd name="T40" fmla="*/ 606 w 1813"/>
              <a:gd name="T41" fmla="*/ 409 h 981"/>
              <a:gd name="T42" fmla="*/ 642 w 1813"/>
              <a:gd name="T43" fmla="*/ 385 h 981"/>
              <a:gd name="T44" fmla="*/ 666 w 1813"/>
              <a:gd name="T45" fmla="*/ 367 h 981"/>
              <a:gd name="T46" fmla="*/ 696 w 1813"/>
              <a:gd name="T47" fmla="*/ 349 h 981"/>
              <a:gd name="T48" fmla="*/ 726 w 1813"/>
              <a:gd name="T49" fmla="*/ 331 h 981"/>
              <a:gd name="T50" fmla="*/ 750 w 1813"/>
              <a:gd name="T51" fmla="*/ 319 h 981"/>
              <a:gd name="T52" fmla="*/ 786 w 1813"/>
              <a:gd name="T53" fmla="*/ 295 h 981"/>
              <a:gd name="T54" fmla="*/ 804 w 1813"/>
              <a:gd name="T55" fmla="*/ 289 h 981"/>
              <a:gd name="T56" fmla="*/ 828 w 1813"/>
              <a:gd name="T57" fmla="*/ 277 h 981"/>
              <a:gd name="T58" fmla="*/ 859 w 1813"/>
              <a:gd name="T59" fmla="*/ 259 h 981"/>
              <a:gd name="T60" fmla="*/ 877 w 1813"/>
              <a:gd name="T61" fmla="*/ 253 h 981"/>
              <a:gd name="T62" fmla="*/ 895 w 1813"/>
              <a:gd name="T63" fmla="*/ 241 h 981"/>
              <a:gd name="T64" fmla="*/ 925 w 1813"/>
              <a:gd name="T65" fmla="*/ 229 h 981"/>
              <a:gd name="T66" fmla="*/ 949 w 1813"/>
              <a:gd name="T67" fmla="*/ 217 h 981"/>
              <a:gd name="T68" fmla="*/ 967 w 1813"/>
              <a:gd name="T69" fmla="*/ 211 h 981"/>
              <a:gd name="T70" fmla="*/ 1003 w 1813"/>
              <a:gd name="T71" fmla="*/ 193 h 981"/>
              <a:gd name="T72" fmla="*/ 1039 w 1813"/>
              <a:gd name="T73" fmla="*/ 181 h 981"/>
              <a:gd name="T74" fmla="*/ 1057 w 1813"/>
              <a:gd name="T75" fmla="*/ 175 h 981"/>
              <a:gd name="T76" fmla="*/ 1063 w 1813"/>
              <a:gd name="T77" fmla="*/ 175 h 981"/>
              <a:gd name="T78" fmla="*/ 1093 w 1813"/>
              <a:gd name="T79" fmla="*/ 163 h 981"/>
              <a:gd name="T80" fmla="*/ 1123 w 1813"/>
              <a:gd name="T81" fmla="*/ 151 h 981"/>
              <a:gd name="T82" fmla="*/ 1123 w 1813"/>
              <a:gd name="T83" fmla="*/ 151 h 981"/>
              <a:gd name="T84" fmla="*/ 1153 w 1813"/>
              <a:gd name="T85" fmla="*/ 139 h 981"/>
              <a:gd name="T86" fmla="*/ 1189 w 1813"/>
              <a:gd name="T87" fmla="*/ 127 h 981"/>
              <a:gd name="T88" fmla="*/ 1225 w 1813"/>
              <a:gd name="T89" fmla="*/ 121 h 981"/>
              <a:gd name="T90" fmla="*/ 1243 w 1813"/>
              <a:gd name="T91" fmla="*/ 115 h 981"/>
              <a:gd name="T92" fmla="*/ 1279 w 1813"/>
              <a:gd name="T93" fmla="*/ 103 h 981"/>
              <a:gd name="T94" fmla="*/ 1309 w 1813"/>
              <a:gd name="T95" fmla="*/ 91 h 981"/>
              <a:gd name="T96" fmla="*/ 1333 w 1813"/>
              <a:gd name="T97" fmla="*/ 84 h 981"/>
              <a:gd name="T98" fmla="*/ 1369 w 1813"/>
              <a:gd name="T99" fmla="*/ 78 h 981"/>
              <a:gd name="T100" fmla="*/ 1405 w 1813"/>
              <a:gd name="T101" fmla="*/ 66 h 981"/>
              <a:gd name="T102" fmla="*/ 1441 w 1813"/>
              <a:gd name="T103" fmla="*/ 60 h 981"/>
              <a:gd name="T104" fmla="*/ 1477 w 1813"/>
              <a:gd name="T105" fmla="*/ 48 h 981"/>
              <a:gd name="T106" fmla="*/ 1513 w 1813"/>
              <a:gd name="T107" fmla="*/ 42 h 981"/>
              <a:gd name="T108" fmla="*/ 1549 w 1813"/>
              <a:gd name="T109" fmla="*/ 36 h 981"/>
              <a:gd name="T110" fmla="*/ 1585 w 1813"/>
              <a:gd name="T111" fmla="*/ 24 h 981"/>
              <a:gd name="T112" fmla="*/ 1621 w 1813"/>
              <a:gd name="T113" fmla="*/ 18 h 981"/>
              <a:gd name="T114" fmla="*/ 1657 w 1813"/>
              <a:gd name="T115" fmla="*/ 12 h 981"/>
              <a:gd name="T116" fmla="*/ 1681 w 1813"/>
              <a:gd name="T117" fmla="*/ 6 h 981"/>
              <a:gd name="T118" fmla="*/ 1711 w 1813"/>
              <a:gd name="T119" fmla="*/ 6 h 981"/>
              <a:gd name="T120" fmla="*/ 1747 w 1813"/>
              <a:gd name="T121" fmla="*/ 0 h 981"/>
              <a:gd name="T122" fmla="*/ 1783 w 1813"/>
              <a:gd name="T123"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13" h="981">
                <a:moveTo>
                  <a:pt x="0" y="981"/>
                </a:moveTo>
                <a:lnTo>
                  <a:pt x="6" y="969"/>
                </a:lnTo>
                <a:lnTo>
                  <a:pt x="18" y="957"/>
                </a:lnTo>
                <a:lnTo>
                  <a:pt x="24" y="945"/>
                </a:lnTo>
                <a:lnTo>
                  <a:pt x="36" y="939"/>
                </a:lnTo>
                <a:lnTo>
                  <a:pt x="42" y="927"/>
                </a:lnTo>
                <a:lnTo>
                  <a:pt x="54" y="915"/>
                </a:lnTo>
                <a:lnTo>
                  <a:pt x="60" y="909"/>
                </a:lnTo>
                <a:lnTo>
                  <a:pt x="60" y="909"/>
                </a:lnTo>
                <a:lnTo>
                  <a:pt x="60" y="909"/>
                </a:lnTo>
                <a:lnTo>
                  <a:pt x="72" y="897"/>
                </a:lnTo>
                <a:lnTo>
                  <a:pt x="84" y="885"/>
                </a:lnTo>
                <a:lnTo>
                  <a:pt x="90" y="879"/>
                </a:lnTo>
                <a:lnTo>
                  <a:pt x="102" y="867"/>
                </a:lnTo>
                <a:lnTo>
                  <a:pt x="108" y="855"/>
                </a:lnTo>
                <a:lnTo>
                  <a:pt x="120" y="849"/>
                </a:lnTo>
                <a:lnTo>
                  <a:pt x="126" y="837"/>
                </a:lnTo>
                <a:lnTo>
                  <a:pt x="138" y="831"/>
                </a:lnTo>
                <a:lnTo>
                  <a:pt x="144" y="819"/>
                </a:lnTo>
                <a:lnTo>
                  <a:pt x="156" y="807"/>
                </a:lnTo>
                <a:lnTo>
                  <a:pt x="162" y="801"/>
                </a:lnTo>
                <a:lnTo>
                  <a:pt x="174" y="789"/>
                </a:lnTo>
                <a:lnTo>
                  <a:pt x="180" y="783"/>
                </a:lnTo>
                <a:lnTo>
                  <a:pt x="192" y="771"/>
                </a:lnTo>
                <a:lnTo>
                  <a:pt x="198" y="759"/>
                </a:lnTo>
                <a:lnTo>
                  <a:pt x="210" y="753"/>
                </a:lnTo>
                <a:lnTo>
                  <a:pt x="216" y="740"/>
                </a:lnTo>
                <a:lnTo>
                  <a:pt x="228" y="734"/>
                </a:lnTo>
                <a:lnTo>
                  <a:pt x="234" y="722"/>
                </a:lnTo>
                <a:lnTo>
                  <a:pt x="234" y="722"/>
                </a:lnTo>
                <a:lnTo>
                  <a:pt x="234" y="722"/>
                </a:lnTo>
                <a:lnTo>
                  <a:pt x="234" y="722"/>
                </a:lnTo>
                <a:lnTo>
                  <a:pt x="234" y="722"/>
                </a:lnTo>
                <a:lnTo>
                  <a:pt x="234" y="722"/>
                </a:lnTo>
                <a:lnTo>
                  <a:pt x="234" y="722"/>
                </a:lnTo>
                <a:lnTo>
                  <a:pt x="234" y="722"/>
                </a:lnTo>
                <a:lnTo>
                  <a:pt x="234" y="722"/>
                </a:lnTo>
                <a:lnTo>
                  <a:pt x="246" y="716"/>
                </a:lnTo>
                <a:lnTo>
                  <a:pt x="246" y="710"/>
                </a:lnTo>
                <a:lnTo>
                  <a:pt x="246" y="710"/>
                </a:lnTo>
                <a:lnTo>
                  <a:pt x="252" y="704"/>
                </a:lnTo>
                <a:lnTo>
                  <a:pt x="264" y="692"/>
                </a:lnTo>
                <a:lnTo>
                  <a:pt x="270" y="686"/>
                </a:lnTo>
                <a:lnTo>
                  <a:pt x="276" y="686"/>
                </a:lnTo>
                <a:lnTo>
                  <a:pt x="276" y="686"/>
                </a:lnTo>
                <a:lnTo>
                  <a:pt x="282" y="680"/>
                </a:lnTo>
                <a:lnTo>
                  <a:pt x="288" y="668"/>
                </a:lnTo>
                <a:lnTo>
                  <a:pt x="300" y="662"/>
                </a:lnTo>
                <a:lnTo>
                  <a:pt x="306" y="650"/>
                </a:lnTo>
                <a:lnTo>
                  <a:pt x="318" y="644"/>
                </a:lnTo>
                <a:lnTo>
                  <a:pt x="324" y="632"/>
                </a:lnTo>
                <a:lnTo>
                  <a:pt x="336" y="626"/>
                </a:lnTo>
                <a:lnTo>
                  <a:pt x="342" y="620"/>
                </a:lnTo>
                <a:lnTo>
                  <a:pt x="354" y="608"/>
                </a:lnTo>
                <a:lnTo>
                  <a:pt x="360" y="602"/>
                </a:lnTo>
                <a:lnTo>
                  <a:pt x="372" y="590"/>
                </a:lnTo>
                <a:lnTo>
                  <a:pt x="378" y="584"/>
                </a:lnTo>
                <a:lnTo>
                  <a:pt x="390" y="578"/>
                </a:lnTo>
                <a:lnTo>
                  <a:pt x="396" y="566"/>
                </a:lnTo>
                <a:lnTo>
                  <a:pt x="408" y="560"/>
                </a:lnTo>
                <a:lnTo>
                  <a:pt x="414" y="554"/>
                </a:lnTo>
                <a:lnTo>
                  <a:pt x="420" y="548"/>
                </a:lnTo>
                <a:lnTo>
                  <a:pt x="420" y="548"/>
                </a:lnTo>
                <a:lnTo>
                  <a:pt x="426" y="548"/>
                </a:lnTo>
                <a:lnTo>
                  <a:pt x="432" y="536"/>
                </a:lnTo>
                <a:lnTo>
                  <a:pt x="444" y="530"/>
                </a:lnTo>
                <a:lnTo>
                  <a:pt x="450" y="524"/>
                </a:lnTo>
                <a:lnTo>
                  <a:pt x="462" y="518"/>
                </a:lnTo>
                <a:lnTo>
                  <a:pt x="468" y="506"/>
                </a:lnTo>
                <a:lnTo>
                  <a:pt x="480" y="500"/>
                </a:lnTo>
                <a:lnTo>
                  <a:pt x="486" y="494"/>
                </a:lnTo>
                <a:lnTo>
                  <a:pt x="498" y="488"/>
                </a:lnTo>
                <a:lnTo>
                  <a:pt x="504" y="482"/>
                </a:lnTo>
                <a:lnTo>
                  <a:pt x="516" y="470"/>
                </a:lnTo>
                <a:lnTo>
                  <a:pt x="522" y="464"/>
                </a:lnTo>
                <a:lnTo>
                  <a:pt x="534" y="458"/>
                </a:lnTo>
                <a:lnTo>
                  <a:pt x="540" y="452"/>
                </a:lnTo>
                <a:lnTo>
                  <a:pt x="552" y="446"/>
                </a:lnTo>
                <a:lnTo>
                  <a:pt x="558" y="440"/>
                </a:lnTo>
                <a:lnTo>
                  <a:pt x="570" y="434"/>
                </a:lnTo>
                <a:lnTo>
                  <a:pt x="576" y="428"/>
                </a:lnTo>
                <a:lnTo>
                  <a:pt x="588" y="422"/>
                </a:lnTo>
                <a:lnTo>
                  <a:pt x="594" y="415"/>
                </a:lnTo>
                <a:lnTo>
                  <a:pt x="606" y="409"/>
                </a:lnTo>
                <a:lnTo>
                  <a:pt x="618" y="403"/>
                </a:lnTo>
                <a:lnTo>
                  <a:pt x="624" y="391"/>
                </a:lnTo>
                <a:lnTo>
                  <a:pt x="636" y="385"/>
                </a:lnTo>
                <a:lnTo>
                  <a:pt x="642" y="385"/>
                </a:lnTo>
                <a:lnTo>
                  <a:pt x="654" y="379"/>
                </a:lnTo>
                <a:lnTo>
                  <a:pt x="660" y="373"/>
                </a:lnTo>
                <a:lnTo>
                  <a:pt x="666" y="367"/>
                </a:lnTo>
                <a:lnTo>
                  <a:pt x="666" y="367"/>
                </a:lnTo>
                <a:lnTo>
                  <a:pt x="672" y="367"/>
                </a:lnTo>
                <a:lnTo>
                  <a:pt x="678" y="361"/>
                </a:lnTo>
                <a:lnTo>
                  <a:pt x="690" y="355"/>
                </a:lnTo>
                <a:lnTo>
                  <a:pt x="696" y="349"/>
                </a:lnTo>
                <a:lnTo>
                  <a:pt x="708" y="343"/>
                </a:lnTo>
                <a:lnTo>
                  <a:pt x="714" y="337"/>
                </a:lnTo>
                <a:lnTo>
                  <a:pt x="726" y="331"/>
                </a:lnTo>
                <a:lnTo>
                  <a:pt x="726" y="331"/>
                </a:lnTo>
                <a:lnTo>
                  <a:pt x="726" y="331"/>
                </a:lnTo>
                <a:lnTo>
                  <a:pt x="732" y="325"/>
                </a:lnTo>
                <a:lnTo>
                  <a:pt x="744" y="319"/>
                </a:lnTo>
                <a:lnTo>
                  <a:pt x="750" y="319"/>
                </a:lnTo>
                <a:lnTo>
                  <a:pt x="762" y="313"/>
                </a:lnTo>
                <a:lnTo>
                  <a:pt x="768" y="307"/>
                </a:lnTo>
                <a:lnTo>
                  <a:pt x="780" y="301"/>
                </a:lnTo>
                <a:lnTo>
                  <a:pt x="786" y="295"/>
                </a:lnTo>
                <a:lnTo>
                  <a:pt x="798" y="295"/>
                </a:lnTo>
                <a:lnTo>
                  <a:pt x="798" y="295"/>
                </a:lnTo>
                <a:lnTo>
                  <a:pt x="798" y="289"/>
                </a:lnTo>
                <a:lnTo>
                  <a:pt x="804" y="289"/>
                </a:lnTo>
                <a:lnTo>
                  <a:pt x="816" y="283"/>
                </a:lnTo>
                <a:lnTo>
                  <a:pt x="822" y="277"/>
                </a:lnTo>
                <a:lnTo>
                  <a:pt x="828" y="277"/>
                </a:lnTo>
                <a:lnTo>
                  <a:pt x="828" y="277"/>
                </a:lnTo>
                <a:lnTo>
                  <a:pt x="835" y="271"/>
                </a:lnTo>
                <a:lnTo>
                  <a:pt x="841" y="271"/>
                </a:lnTo>
                <a:lnTo>
                  <a:pt x="853" y="265"/>
                </a:lnTo>
                <a:lnTo>
                  <a:pt x="859" y="259"/>
                </a:lnTo>
                <a:lnTo>
                  <a:pt x="871" y="253"/>
                </a:lnTo>
                <a:lnTo>
                  <a:pt x="871" y="253"/>
                </a:lnTo>
                <a:lnTo>
                  <a:pt x="871" y="253"/>
                </a:lnTo>
                <a:lnTo>
                  <a:pt x="877" y="253"/>
                </a:lnTo>
                <a:lnTo>
                  <a:pt x="889" y="247"/>
                </a:lnTo>
                <a:lnTo>
                  <a:pt x="889" y="247"/>
                </a:lnTo>
                <a:lnTo>
                  <a:pt x="889" y="247"/>
                </a:lnTo>
                <a:lnTo>
                  <a:pt x="895" y="241"/>
                </a:lnTo>
                <a:lnTo>
                  <a:pt x="907" y="241"/>
                </a:lnTo>
                <a:lnTo>
                  <a:pt x="913" y="235"/>
                </a:lnTo>
                <a:lnTo>
                  <a:pt x="925" y="229"/>
                </a:lnTo>
                <a:lnTo>
                  <a:pt x="925" y="229"/>
                </a:lnTo>
                <a:lnTo>
                  <a:pt x="925" y="229"/>
                </a:lnTo>
                <a:lnTo>
                  <a:pt x="931" y="223"/>
                </a:lnTo>
                <a:lnTo>
                  <a:pt x="943" y="223"/>
                </a:lnTo>
                <a:lnTo>
                  <a:pt x="949" y="217"/>
                </a:lnTo>
                <a:lnTo>
                  <a:pt x="961" y="217"/>
                </a:lnTo>
                <a:lnTo>
                  <a:pt x="961" y="211"/>
                </a:lnTo>
                <a:lnTo>
                  <a:pt x="961" y="211"/>
                </a:lnTo>
                <a:lnTo>
                  <a:pt x="967" y="211"/>
                </a:lnTo>
                <a:lnTo>
                  <a:pt x="979" y="205"/>
                </a:lnTo>
                <a:lnTo>
                  <a:pt x="985" y="205"/>
                </a:lnTo>
                <a:lnTo>
                  <a:pt x="997" y="199"/>
                </a:lnTo>
                <a:lnTo>
                  <a:pt x="1003" y="193"/>
                </a:lnTo>
                <a:lnTo>
                  <a:pt x="1015" y="193"/>
                </a:lnTo>
                <a:lnTo>
                  <a:pt x="1021" y="187"/>
                </a:lnTo>
                <a:lnTo>
                  <a:pt x="1033" y="187"/>
                </a:lnTo>
                <a:lnTo>
                  <a:pt x="1039" y="181"/>
                </a:lnTo>
                <a:lnTo>
                  <a:pt x="1039" y="181"/>
                </a:lnTo>
                <a:lnTo>
                  <a:pt x="1039" y="181"/>
                </a:lnTo>
                <a:lnTo>
                  <a:pt x="1051" y="175"/>
                </a:lnTo>
                <a:lnTo>
                  <a:pt x="1057" y="175"/>
                </a:lnTo>
                <a:lnTo>
                  <a:pt x="1063" y="175"/>
                </a:lnTo>
                <a:lnTo>
                  <a:pt x="1063" y="175"/>
                </a:lnTo>
                <a:lnTo>
                  <a:pt x="1063" y="175"/>
                </a:lnTo>
                <a:lnTo>
                  <a:pt x="1063" y="175"/>
                </a:lnTo>
                <a:lnTo>
                  <a:pt x="1069" y="169"/>
                </a:lnTo>
                <a:lnTo>
                  <a:pt x="1075" y="169"/>
                </a:lnTo>
                <a:lnTo>
                  <a:pt x="1087" y="163"/>
                </a:lnTo>
                <a:lnTo>
                  <a:pt x="1093" y="163"/>
                </a:lnTo>
                <a:lnTo>
                  <a:pt x="1105" y="157"/>
                </a:lnTo>
                <a:lnTo>
                  <a:pt x="1111" y="157"/>
                </a:lnTo>
                <a:lnTo>
                  <a:pt x="1123" y="151"/>
                </a:lnTo>
                <a:lnTo>
                  <a:pt x="1123" y="151"/>
                </a:lnTo>
                <a:lnTo>
                  <a:pt x="1123" y="151"/>
                </a:lnTo>
                <a:lnTo>
                  <a:pt x="1123" y="151"/>
                </a:lnTo>
                <a:lnTo>
                  <a:pt x="1123" y="151"/>
                </a:lnTo>
                <a:lnTo>
                  <a:pt x="1123" y="151"/>
                </a:lnTo>
                <a:lnTo>
                  <a:pt x="1123" y="151"/>
                </a:lnTo>
                <a:lnTo>
                  <a:pt x="1129" y="145"/>
                </a:lnTo>
                <a:lnTo>
                  <a:pt x="1141" y="145"/>
                </a:lnTo>
                <a:lnTo>
                  <a:pt x="1153" y="139"/>
                </a:lnTo>
                <a:lnTo>
                  <a:pt x="1159" y="139"/>
                </a:lnTo>
                <a:lnTo>
                  <a:pt x="1171" y="133"/>
                </a:lnTo>
                <a:lnTo>
                  <a:pt x="1177" y="133"/>
                </a:lnTo>
                <a:lnTo>
                  <a:pt x="1189" y="127"/>
                </a:lnTo>
                <a:lnTo>
                  <a:pt x="1195" y="127"/>
                </a:lnTo>
                <a:lnTo>
                  <a:pt x="1207" y="127"/>
                </a:lnTo>
                <a:lnTo>
                  <a:pt x="1213" y="121"/>
                </a:lnTo>
                <a:lnTo>
                  <a:pt x="1225" y="121"/>
                </a:lnTo>
                <a:lnTo>
                  <a:pt x="1231" y="115"/>
                </a:lnTo>
                <a:lnTo>
                  <a:pt x="1243" y="115"/>
                </a:lnTo>
                <a:lnTo>
                  <a:pt x="1243" y="115"/>
                </a:lnTo>
                <a:lnTo>
                  <a:pt x="1243" y="115"/>
                </a:lnTo>
                <a:lnTo>
                  <a:pt x="1249" y="109"/>
                </a:lnTo>
                <a:lnTo>
                  <a:pt x="1261" y="109"/>
                </a:lnTo>
                <a:lnTo>
                  <a:pt x="1267" y="103"/>
                </a:lnTo>
                <a:lnTo>
                  <a:pt x="1279" y="103"/>
                </a:lnTo>
                <a:lnTo>
                  <a:pt x="1285" y="97"/>
                </a:lnTo>
                <a:lnTo>
                  <a:pt x="1297" y="97"/>
                </a:lnTo>
                <a:lnTo>
                  <a:pt x="1303" y="97"/>
                </a:lnTo>
                <a:lnTo>
                  <a:pt x="1309" y="91"/>
                </a:lnTo>
                <a:lnTo>
                  <a:pt x="1309" y="91"/>
                </a:lnTo>
                <a:lnTo>
                  <a:pt x="1315" y="91"/>
                </a:lnTo>
                <a:lnTo>
                  <a:pt x="1321" y="91"/>
                </a:lnTo>
                <a:lnTo>
                  <a:pt x="1333" y="84"/>
                </a:lnTo>
                <a:lnTo>
                  <a:pt x="1339" y="84"/>
                </a:lnTo>
                <a:lnTo>
                  <a:pt x="1351" y="78"/>
                </a:lnTo>
                <a:lnTo>
                  <a:pt x="1357" y="78"/>
                </a:lnTo>
                <a:lnTo>
                  <a:pt x="1369" y="78"/>
                </a:lnTo>
                <a:lnTo>
                  <a:pt x="1375" y="72"/>
                </a:lnTo>
                <a:lnTo>
                  <a:pt x="1387" y="72"/>
                </a:lnTo>
                <a:lnTo>
                  <a:pt x="1393" y="72"/>
                </a:lnTo>
                <a:lnTo>
                  <a:pt x="1405" y="66"/>
                </a:lnTo>
                <a:lnTo>
                  <a:pt x="1411" y="66"/>
                </a:lnTo>
                <a:lnTo>
                  <a:pt x="1423" y="60"/>
                </a:lnTo>
                <a:lnTo>
                  <a:pt x="1429" y="60"/>
                </a:lnTo>
                <a:lnTo>
                  <a:pt x="1441" y="60"/>
                </a:lnTo>
                <a:lnTo>
                  <a:pt x="1447" y="54"/>
                </a:lnTo>
                <a:lnTo>
                  <a:pt x="1459" y="54"/>
                </a:lnTo>
                <a:lnTo>
                  <a:pt x="1465" y="54"/>
                </a:lnTo>
                <a:lnTo>
                  <a:pt x="1477" y="48"/>
                </a:lnTo>
                <a:lnTo>
                  <a:pt x="1483" y="48"/>
                </a:lnTo>
                <a:lnTo>
                  <a:pt x="1495" y="48"/>
                </a:lnTo>
                <a:lnTo>
                  <a:pt x="1501" y="42"/>
                </a:lnTo>
                <a:lnTo>
                  <a:pt x="1513" y="42"/>
                </a:lnTo>
                <a:lnTo>
                  <a:pt x="1519" y="42"/>
                </a:lnTo>
                <a:lnTo>
                  <a:pt x="1531" y="36"/>
                </a:lnTo>
                <a:lnTo>
                  <a:pt x="1537" y="36"/>
                </a:lnTo>
                <a:lnTo>
                  <a:pt x="1549" y="36"/>
                </a:lnTo>
                <a:lnTo>
                  <a:pt x="1555" y="30"/>
                </a:lnTo>
                <a:lnTo>
                  <a:pt x="1567" y="30"/>
                </a:lnTo>
                <a:lnTo>
                  <a:pt x="1573" y="30"/>
                </a:lnTo>
                <a:lnTo>
                  <a:pt x="1585" y="24"/>
                </a:lnTo>
                <a:lnTo>
                  <a:pt x="1591" y="24"/>
                </a:lnTo>
                <a:lnTo>
                  <a:pt x="1603" y="24"/>
                </a:lnTo>
                <a:lnTo>
                  <a:pt x="1609" y="18"/>
                </a:lnTo>
                <a:lnTo>
                  <a:pt x="1621" y="18"/>
                </a:lnTo>
                <a:lnTo>
                  <a:pt x="1627" y="18"/>
                </a:lnTo>
                <a:lnTo>
                  <a:pt x="1639" y="12"/>
                </a:lnTo>
                <a:lnTo>
                  <a:pt x="1645" y="12"/>
                </a:lnTo>
                <a:lnTo>
                  <a:pt x="1657" y="12"/>
                </a:lnTo>
                <a:lnTo>
                  <a:pt x="1669" y="12"/>
                </a:lnTo>
                <a:lnTo>
                  <a:pt x="1675" y="6"/>
                </a:lnTo>
                <a:lnTo>
                  <a:pt x="1681" y="6"/>
                </a:lnTo>
                <a:lnTo>
                  <a:pt x="1681" y="6"/>
                </a:lnTo>
                <a:lnTo>
                  <a:pt x="1687" y="6"/>
                </a:lnTo>
                <a:lnTo>
                  <a:pt x="1693" y="6"/>
                </a:lnTo>
                <a:lnTo>
                  <a:pt x="1705" y="6"/>
                </a:lnTo>
                <a:lnTo>
                  <a:pt x="1711" y="6"/>
                </a:lnTo>
                <a:lnTo>
                  <a:pt x="1723" y="6"/>
                </a:lnTo>
                <a:lnTo>
                  <a:pt x="1729" y="6"/>
                </a:lnTo>
                <a:lnTo>
                  <a:pt x="1741" y="0"/>
                </a:lnTo>
                <a:lnTo>
                  <a:pt x="1747" y="0"/>
                </a:lnTo>
                <a:lnTo>
                  <a:pt x="1759" y="0"/>
                </a:lnTo>
                <a:lnTo>
                  <a:pt x="1765" y="0"/>
                </a:lnTo>
                <a:lnTo>
                  <a:pt x="1777" y="0"/>
                </a:lnTo>
                <a:lnTo>
                  <a:pt x="1783" y="0"/>
                </a:lnTo>
                <a:lnTo>
                  <a:pt x="1795" y="0"/>
                </a:lnTo>
                <a:lnTo>
                  <a:pt x="1801" y="0"/>
                </a:lnTo>
                <a:lnTo>
                  <a:pt x="1813" y="0"/>
                </a:lnTo>
              </a:path>
            </a:pathLst>
          </a:custGeom>
          <a:noFill/>
          <a:ln w="28575">
            <a:solidFill>
              <a:srgbClr val="662C9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85" name="Freeform 74">
            <a:extLst>
              <a:ext uri="{FF2B5EF4-FFF2-40B4-BE49-F238E27FC236}">
                <a16:creationId xmlns:a16="http://schemas.microsoft.com/office/drawing/2014/main" id="{A95CDD0F-F17D-CAEA-4243-D1071033B4FF}"/>
              </a:ext>
            </a:extLst>
          </p:cNvPr>
          <p:cNvSpPr>
            <a:spLocks/>
          </p:cNvSpPr>
          <p:nvPr/>
        </p:nvSpPr>
        <p:spPr bwMode="auto">
          <a:xfrm>
            <a:off x="32193193" y="11617746"/>
            <a:ext cx="5371269" cy="2701364"/>
          </a:xfrm>
          <a:custGeom>
            <a:avLst/>
            <a:gdLst>
              <a:gd name="T0" fmla="*/ 24 w 1813"/>
              <a:gd name="T1" fmla="*/ 981 h 1017"/>
              <a:gd name="T2" fmla="*/ 60 w 1813"/>
              <a:gd name="T3" fmla="*/ 939 h 1017"/>
              <a:gd name="T4" fmla="*/ 84 w 1813"/>
              <a:gd name="T5" fmla="*/ 921 h 1017"/>
              <a:gd name="T6" fmla="*/ 120 w 1813"/>
              <a:gd name="T7" fmla="*/ 879 h 1017"/>
              <a:gd name="T8" fmla="*/ 156 w 1813"/>
              <a:gd name="T9" fmla="*/ 837 h 1017"/>
              <a:gd name="T10" fmla="*/ 192 w 1813"/>
              <a:gd name="T11" fmla="*/ 795 h 1017"/>
              <a:gd name="T12" fmla="*/ 228 w 1813"/>
              <a:gd name="T13" fmla="*/ 752 h 1017"/>
              <a:gd name="T14" fmla="*/ 234 w 1813"/>
              <a:gd name="T15" fmla="*/ 740 h 1017"/>
              <a:gd name="T16" fmla="*/ 234 w 1813"/>
              <a:gd name="T17" fmla="*/ 740 h 1017"/>
              <a:gd name="T18" fmla="*/ 246 w 1813"/>
              <a:gd name="T19" fmla="*/ 728 h 1017"/>
              <a:gd name="T20" fmla="*/ 276 w 1813"/>
              <a:gd name="T21" fmla="*/ 698 h 1017"/>
              <a:gd name="T22" fmla="*/ 300 w 1813"/>
              <a:gd name="T23" fmla="*/ 674 h 1017"/>
              <a:gd name="T24" fmla="*/ 336 w 1813"/>
              <a:gd name="T25" fmla="*/ 632 h 1017"/>
              <a:gd name="T26" fmla="*/ 372 w 1813"/>
              <a:gd name="T27" fmla="*/ 596 h 1017"/>
              <a:gd name="T28" fmla="*/ 408 w 1813"/>
              <a:gd name="T29" fmla="*/ 560 h 1017"/>
              <a:gd name="T30" fmla="*/ 426 w 1813"/>
              <a:gd name="T31" fmla="*/ 542 h 1017"/>
              <a:gd name="T32" fmla="*/ 462 w 1813"/>
              <a:gd name="T33" fmla="*/ 506 h 1017"/>
              <a:gd name="T34" fmla="*/ 498 w 1813"/>
              <a:gd name="T35" fmla="*/ 476 h 1017"/>
              <a:gd name="T36" fmla="*/ 534 w 1813"/>
              <a:gd name="T37" fmla="*/ 439 h 1017"/>
              <a:gd name="T38" fmla="*/ 570 w 1813"/>
              <a:gd name="T39" fmla="*/ 409 h 1017"/>
              <a:gd name="T40" fmla="*/ 606 w 1813"/>
              <a:gd name="T41" fmla="*/ 379 h 1017"/>
              <a:gd name="T42" fmla="*/ 642 w 1813"/>
              <a:gd name="T43" fmla="*/ 355 h 1017"/>
              <a:gd name="T44" fmla="*/ 666 w 1813"/>
              <a:gd name="T45" fmla="*/ 331 h 1017"/>
              <a:gd name="T46" fmla="*/ 696 w 1813"/>
              <a:gd name="T47" fmla="*/ 313 h 1017"/>
              <a:gd name="T48" fmla="*/ 726 w 1813"/>
              <a:gd name="T49" fmla="*/ 295 h 1017"/>
              <a:gd name="T50" fmla="*/ 750 w 1813"/>
              <a:gd name="T51" fmla="*/ 277 h 1017"/>
              <a:gd name="T52" fmla="*/ 786 w 1813"/>
              <a:gd name="T53" fmla="*/ 253 h 1017"/>
              <a:gd name="T54" fmla="*/ 804 w 1813"/>
              <a:gd name="T55" fmla="*/ 241 h 1017"/>
              <a:gd name="T56" fmla="*/ 828 w 1813"/>
              <a:gd name="T57" fmla="*/ 229 h 1017"/>
              <a:gd name="T58" fmla="*/ 859 w 1813"/>
              <a:gd name="T59" fmla="*/ 211 h 1017"/>
              <a:gd name="T60" fmla="*/ 877 w 1813"/>
              <a:gd name="T61" fmla="*/ 199 h 1017"/>
              <a:gd name="T62" fmla="*/ 895 w 1813"/>
              <a:gd name="T63" fmla="*/ 193 h 1017"/>
              <a:gd name="T64" fmla="*/ 925 w 1813"/>
              <a:gd name="T65" fmla="*/ 175 h 1017"/>
              <a:gd name="T66" fmla="*/ 949 w 1813"/>
              <a:gd name="T67" fmla="*/ 163 h 1017"/>
              <a:gd name="T68" fmla="*/ 967 w 1813"/>
              <a:gd name="T69" fmla="*/ 157 h 1017"/>
              <a:gd name="T70" fmla="*/ 1003 w 1813"/>
              <a:gd name="T71" fmla="*/ 139 h 1017"/>
              <a:gd name="T72" fmla="*/ 1039 w 1813"/>
              <a:gd name="T73" fmla="*/ 121 h 1017"/>
              <a:gd name="T74" fmla="*/ 1057 w 1813"/>
              <a:gd name="T75" fmla="*/ 114 h 1017"/>
              <a:gd name="T76" fmla="*/ 1063 w 1813"/>
              <a:gd name="T77" fmla="*/ 114 h 1017"/>
              <a:gd name="T78" fmla="*/ 1093 w 1813"/>
              <a:gd name="T79" fmla="*/ 96 h 1017"/>
              <a:gd name="T80" fmla="*/ 1123 w 1813"/>
              <a:gd name="T81" fmla="*/ 84 h 1017"/>
              <a:gd name="T82" fmla="*/ 1123 w 1813"/>
              <a:gd name="T83" fmla="*/ 84 h 1017"/>
              <a:gd name="T84" fmla="*/ 1153 w 1813"/>
              <a:gd name="T85" fmla="*/ 72 h 1017"/>
              <a:gd name="T86" fmla="*/ 1189 w 1813"/>
              <a:gd name="T87" fmla="*/ 60 h 1017"/>
              <a:gd name="T88" fmla="*/ 1225 w 1813"/>
              <a:gd name="T89" fmla="*/ 48 h 1017"/>
              <a:gd name="T90" fmla="*/ 1243 w 1813"/>
              <a:gd name="T91" fmla="*/ 42 h 1017"/>
              <a:gd name="T92" fmla="*/ 1279 w 1813"/>
              <a:gd name="T93" fmla="*/ 36 h 1017"/>
              <a:gd name="T94" fmla="*/ 1309 w 1813"/>
              <a:gd name="T95" fmla="*/ 36 h 1017"/>
              <a:gd name="T96" fmla="*/ 1333 w 1813"/>
              <a:gd name="T97" fmla="*/ 30 h 1017"/>
              <a:gd name="T98" fmla="*/ 1369 w 1813"/>
              <a:gd name="T99" fmla="*/ 30 h 1017"/>
              <a:gd name="T100" fmla="*/ 1405 w 1813"/>
              <a:gd name="T101" fmla="*/ 24 h 1017"/>
              <a:gd name="T102" fmla="*/ 1441 w 1813"/>
              <a:gd name="T103" fmla="*/ 24 h 1017"/>
              <a:gd name="T104" fmla="*/ 1477 w 1813"/>
              <a:gd name="T105" fmla="*/ 24 h 1017"/>
              <a:gd name="T106" fmla="*/ 1513 w 1813"/>
              <a:gd name="T107" fmla="*/ 18 h 1017"/>
              <a:gd name="T108" fmla="*/ 1549 w 1813"/>
              <a:gd name="T109" fmla="*/ 18 h 1017"/>
              <a:gd name="T110" fmla="*/ 1585 w 1813"/>
              <a:gd name="T111" fmla="*/ 12 h 1017"/>
              <a:gd name="T112" fmla="*/ 1621 w 1813"/>
              <a:gd name="T113" fmla="*/ 12 h 1017"/>
              <a:gd name="T114" fmla="*/ 1657 w 1813"/>
              <a:gd name="T115" fmla="*/ 12 h 1017"/>
              <a:gd name="T116" fmla="*/ 1681 w 1813"/>
              <a:gd name="T117" fmla="*/ 6 h 1017"/>
              <a:gd name="T118" fmla="*/ 1711 w 1813"/>
              <a:gd name="T119" fmla="*/ 6 h 1017"/>
              <a:gd name="T120" fmla="*/ 1747 w 1813"/>
              <a:gd name="T121" fmla="*/ 6 h 1017"/>
              <a:gd name="T122" fmla="*/ 1783 w 1813"/>
              <a:gd name="T123" fmla="*/ 6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13" h="1017">
                <a:moveTo>
                  <a:pt x="0" y="1017"/>
                </a:moveTo>
                <a:lnTo>
                  <a:pt x="6" y="1005"/>
                </a:lnTo>
                <a:lnTo>
                  <a:pt x="18" y="993"/>
                </a:lnTo>
                <a:lnTo>
                  <a:pt x="24" y="981"/>
                </a:lnTo>
                <a:lnTo>
                  <a:pt x="36" y="975"/>
                </a:lnTo>
                <a:lnTo>
                  <a:pt x="42" y="963"/>
                </a:lnTo>
                <a:lnTo>
                  <a:pt x="54" y="951"/>
                </a:lnTo>
                <a:lnTo>
                  <a:pt x="60" y="939"/>
                </a:lnTo>
                <a:lnTo>
                  <a:pt x="60" y="939"/>
                </a:lnTo>
                <a:lnTo>
                  <a:pt x="60" y="939"/>
                </a:lnTo>
                <a:lnTo>
                  <a:pt x="72" y="933"/>
                </a:lnTo>
                <a:lnTo>
                  <a:pt x="84" y="921"/>
                </a:lnTo>
                <a:lnTo>
                  <a:pt x="90" y="909"/>
                </a:lnTo>
                <a:lnTo>
                  <a:pt x="102" y="897"/>
                </a:lnTo>
                <a:lnTo>
                  <a:pt x="108" y="891"/>
                </a:lnTo>
                <a:lnTo>
                  <a:pt x="120" y="879"/>
                </a:lnTo>
                <a:lnTo>
                  <a:pt x="126" y="867"/>
                </a:lnTo>
                <a:lnTo>
                  <a:pt x="138" y="855"/>
                </a:lnTo>
                <a:lnTo>
                  <a:pt x="144" y="849"/>
                </a:lnTo>
                <a:lnTo>
                  <a:pt x="156" y="837"/>
                </a:lnTo>
                <a:lnTo>
                  <a:pt x="162" y="825"/>
                </a:lnTo>
                <a:lnTo>
                  <a:pt x="174" y="813"/>
                </a:lnTo>
                <a:lnTo>
                  <a:pt x="180" y="807"/>
                </a:lnTo>
                <a:lnTo>
                  <a:pt x="192" y="795"/>
                </a:lnTo>
                <a:lnTo>
                  <a:pt x="198" y="783"/>
                </a:lnTo>
                <a:lnTo>
                  <a:pt x="210" y="770"/>
                </a:lnTo>
                <a:lnTo>
                  <a:pt x="216" y="764"/>
                </a:lnTo>
                <a:lnTo>
                  <a:pt x="228" y="752"/>
                </a:lnTo>
                <a:lnTo>
                  <a:pt x="234" y="746"/>
                </a:lnTo>
                <a:lnTo>
                  <a:pt x="234" y="746"/>
                </a:lnTo>
                <a:lnTo>
                  <a:pt x="234" y="740"/>
                </a:lnTo>
                <a:lnTo>
                  <a:pt x="234" y="740"/>
                </a:lnTo>
                <a:lnTo>
                  <a:pt x="234" y="740"/>
                </a:lnTo>
                <a:lnTo>
                  <a:pt x="234" y="740"/>
                </a:lnTo>
                <a:lnTo>
                  <a:pt x="234" y="740"/>
                </a:lnTo>
                <a:lnTo>
                  <a:pt x="234" y="740"/>
                </a:lnTo>
                <a:lnTo>
                  <a:pt x="234" y="740"/>
                </a:lnTo>
                <a:lnTo>
                  <a:pt x="246" y="728"/>
                </a:lnTo>
                <a:lnTo>
                  <a:pt x="246" y="728"/>
                </a:lnTo>
                <a:lnTo>
                  <a:pt x="246" y="728"/>
                </a:lnTo>
                <a:lnTo>
                  <a:pt x="252" y="722"/>
                </a:lnTo>
                <a:lnTo>
                  <a:pt x="264" y="710"/>
                </a:lnTo>
                <a:lnTo>
                  <a:pt x="270" y="698"/>
                </a:lnTo>
                <a:lnTo>
                  <a:pt x="276" y="698"/>
                </a:lnTo>
                <a:lnTo>
                  <a:pt x="276" y="698"/>
                </a:lnTo>
                <a:lnTo>
                  <a:pt x="282" y="692"/>
                </a:lnTo>
                <a:lnTo>
                  <a:pt x="288" y="680"/>
                </a:lnTo>
                <a:lnTo>
                  <a:pt x="300" y="674"/>
                </a:lnTo>
                <a:lnTo>
                  <a:pt x="306" y="662"/>
                </a:lnTo>
                <a:lnTo>
                  <a:pt x="318" y="650"/>
                </a:lnTo>
                <a:lnTo>
                  <a:pt x="324" y="644"/>
                </a:lnTo>
                <a:lnTo>
                  <a:pt x="336" y="632"/>
                </a:lnTo>
                <a:lnTo>
                  <a:pt x="342" y="626"/>
                </a:lnTo>
                <a:lnTo>
                  <a:pt x="354" y="614"/>
                </a:lnTo>
                <a:lnTo>
                  <a:pt x="360" y="602"/>
                </a:lnTo>
                <a:lnTo>
                  <a:pt x="372" y="596"/>
                </a:lnTo>
                <a:lnTo>
                  <a:pt x="378" y="584"/>
                </a:lnTo>
                <a:lnTo>
                  <a:pt x="390" y="578"/>
                </a:lnTo>
                <a:lnTo>
                  <a:pt x="396" y="566"/>
                </a:lnTo>
                <a:lnTo>
                  <a:pt x="408" y="560"/>
                </a:lnTo>
                <a:lnTo>
                  <a:pt x="414" y="548"/>
                </a:lnTo>
                <a:lnTo>
                  <a:pt x="420" y="548"/>
                </a:lnTo>
                <a:lnTo>
                  <a:pt x="420" y="548"/>
                </a:lnTo>
                <a:lnTo>
                  <a:pt x="426" y="542"/>
                </a:lnTo>
                <a:lnTo>
                  <a:pt x="432" y="530"/>
                </a:lnTo>
                <a:lnTo>
                  <a:pt x="444" y="524"/>
                </a:lnTo>
                <a:lnTo>
                  <a:pt x="450" y="518"/>
                </a:lnTo>
                <a:lnTo>
                  <a:pt x="462" y="506"/>
                </a:lnTo>
                <a:lnTo>
                  <a:pt x="468" y="500"/>
                </a:lnTo>
                <a:lnTo>
                  <a:pt x="480" y="488"/>
                </a:lnTo>
                <a:lnTo>
                  <a:pt x="486" y="482"/>
                </a:lnTo>
                <a:lnTo>
                  <a:pt x="498" y="476"/>
                </a:lnTo>
                <a:lnTo>
                  <a:pt x="504" y="464"/>
                </a:lnTo>
                <a:lnTo>
                  <a:pt x="516" y="458"/>
                </a:lnTo>
                <a:lnTo>
                  <a:pt x="522" y="452"/>
                </a:lnTo>
                <a:lnTo>
                  <a:pt x="534" y="439"/>
                </a:lnTo>
                <a:lnTo>
                  <a:pt x="540" y="433"/>
                </a:lnTo>
                <a:lnTo>
                  <a:pt x="552" y="427"/>
                </a:lnTo>
                <a:lnTo>
                  <a:pt x="558" y="415"/>
                </a:lnTo>
                <a:lnTo>
                  <a:pt x="570" y="409"/>
                </a:lnTo>
                <a:lnTo>
                  <a:pt x="576" y="403"/>
                </a:lnTo>
                <a:lnTo>
                  <a:pt x="588" y="397"/>
                </a:lnTo>
                <a:lnTo>
                  <a:pt x="594" y="391"/>
                </a:lnTo>
                <a:lnTo>
                  <a:pt x="606" y="379"/>
                </a:lnTo>
                <a:lnTo>
                  <a:pt x="618" y="373"/>
                </a:lnTo>
                <a:lnTo>
                  <a:pt x="624" y="367"/>
                </a:lnTo>
                <a:lnTo>
                  <a:pt x="636" y="361"/>
                </a:lnTo>
                <a:lnTo>
                  <a:pt x="642" y="355"/>
                </a:lnTo>
                <a:lnTo>
                  <a:pt x="654" y="349"/>
                </a:lnTo>
                <a:lnTo>
                  <a:pt x="660" y="337"/>
                </a:lnTo>
                <a:lnTo>
                  <a:pt x="666" y="331"/>
                </a:lnTo>
                <a:lnTo>
                  <a:pt x="666" y="331"/>
                </a:lnTo>
                <a:lnTo>
                  <a:pt x="672" y="331"/>
                </a:lnTo>
                <a:lnTo>
                  <a:pt x="678" y="325"/>
                </a:lnTo>
                <a:lnTo>
                  <a:pt x="690" y="319"/>
                </a:lnTo>
                <a:lnTo>
                  <a:pt x="696" y="313"/>
                </a:lnTo>
                <a:lnTo>
                  <a:pt x="708" y="307"/>
                </a:lnTo>
                <a:lnTo>
                  <a:pt x="714" y="301"/>
                </a:lnTo>
                <a:lnTo>
                  <a:pt x="726" y="295"/>
                </a:lnTo>
                <a:lnTo>
                  <a:pt x="726" y="295"/>
                </a:lnTo>
                <a:lnTo>
                  <a:pt x="726" y="295"/>
                </a:lnTo>
                <a:lnTo>
                  <a:pt x="732" y="289"/>
                </a:lnTo>
                <a:lnTo>
                  <a:pt x="744" y="283"/>
                </a:lnTo>
                <a:lnTo>
                  <a:pt x="750" y="277"/>
                </a:lnTo>
                <a:lnTo>
                  <a:pt x="762" y="271"/>
                </a:lnTo>
                <a:lnTo>
                  <a:pt x="768" y="265"/>
                </a:lnTo>
                <a:lnTo>
                  <a:pt x="780" y="259"/>
                </a:lnTo>
                <a:lnTo>
                  <a:pt x="786" y="253"/>
                </a:lnTo>
                <a:lnTo>
                  <a:pt x="798" y="247"/>
                </a:lnTo>
                <a:lnTo>
                  <a:pt x="798" y="247"/>
                </a:lnTo>
                <a:lnTo>
                  <a:pt x="798" y="247"/>
                </a:lnTo>
                <a:lnTo>
                  <a:pt x="804" y="241"/>
                </a:lnTo>
                <a:lnTo>
                  <a:pt x="816" y="235"/>
                </a:lnTo>
                <a:lnTo>
                  <a:pt x="822" y="235"/>
                </a:lnTo>
                <a:lnTo>
                  <a:pt x="828" y="229"/>
                </a:lnTo>
                <a:lnTo>
                  <a:pt x="828" y="229"/>
                </a:lnTo>
                <a:lnTo>
                  <a:pt x="835" y="229"/>
                </a:lnTo>
                <a:lnTo>
                  <a:pt x="841" y="223"/>
                </a:lnTo>
                <a:lnTo>
                  <a:pt x="853" y="217"/>
                </a:lnTo>
                <a:lnTo>
                  <a:pt x="859" y="211"/>
                </a:lnTo>
                <a:lnTo>
                  <a:pt x="871" y="205"/>
                </a:lnTo>
                <a:lnTo>
                  <a:pt x="871" y="205"/>
                </a:lnTo>
                <a:lnTo>
                  <a:pt x="871" y="205"/>
                </a:lnTo>
                <a:lnTo>
                  <a:pt x="877" y="199"/>
                </a:lnTo>
                <a:lnTo>
                  <a:pt x="889" y="199"/>
                </a:lnTo>
                <a:lnTo>
                  <a:pt x="889" y="193"/>
                </a:lnTo>
                <a:lnTo>
                  <a:pt x="889" y="193"/>
                </a:lnTo>
                <a:lnTo>
                  <a:pt x="895" y="193"/>
                </a:lnTo>
                <a:lnTo>
                  <a:pt x="907" y="187"/>
                </a:lnTo>
                <a:lnTo>
                  <a:pt x="913" y="181"/>
                </a:lnTo>
                <a:lnTo>
                  <a:pt x="925" y="175"/>
                </a:lnTo>
                <a:lnTo>
                  <a:pt x="925" y="175"/>
                </a:lnTo>
                <a:lnTo>
                  <a:pt x="925" y="175"/>
                </a:lnTo>
                <a:lnTo>
                  <a:pt x="931" y="175"/>
                </a:lnTo>
                <a:lnTo>
                  <a:pt x="943" y="169"/>
                </a:lnTo>
                <a:lnTo>
                  <a:pt x="949" y="163"/>
                </a:lnTo>
                <a:lnTo>
                  <a:pt x="961" y="157"/>
                </a:lnTo>
                <a:lnTo>
                  <a:pt x="961" y="157"/>
                </a:lnTo>
                <a:lnTo>
                  <a:pt x="961" y="157"/>
                </a:lnTo>
                <a:lnTo>
                  <a:pt x="967" y="157"/>
                </a:lnTo>
                <a:lnTo>
                  <a:pt x="979" y="151"/>
                </a:lnTo>
                <a:lnTo>
                  <a:pt x="985" y="145"/>
                </a:lnTo>
                <a:lnTo>
                  <a:pt x="997" y="139"/>
                </a:lnTo>
                <a:lnTo>
                  <a:pt x="1003" y="139"/>
                </a:lnTo>
                <a:lnTo>
                  <a:pt x="1015" y="133"/>
                </a:lnTo>
                <a:lnTo>
                  <a:pt x="1021" y="127"/>
                </a:lnTo>
                <a:lnTo>
                  <a:pt x="1033" y="127"/>
                </a:lnTo>
                <a:lnTo>
                  <a:pt x="1039" y="121"/>
                </a:lnTo>
                <a:lnTo>
                  <a:pt x="1039" y="121"/>
                </a:lnTo>
                <a:lnTo>
                  <a:pt x="1039" y="121"/>
                </a:lnTo>
                <a:lnTo>
                  <a:pt x="1051" y="114"/>
                </a:lnTo>
                <a:lnTo>
                  <a:pt x="1057" y="114"/>
                </a:lnTo>
                <a:lnTo>
                  <a:pt x="1063" y="114"/>
                </a:lnTo>
                <a:lnTo>
                  <a:pt x="1063" y="114"/>
                </a:lnTo>
                <a:lnTo>
                  <a:pt x="1063" y="114"/>
                </a:lnTo>
                <a:lnTo>
                  <a:pt x="1063" y="114"/>
                </a:lnTo>
                <a:lnTo>
                  <a:pt x="1069" y="108"/>
                </a:lnTo>
                <a:lnTo>
                  <a:pt x="1075" y="102"/>
                </a:lnTo>
                <a:lnTo>
                  <a:pt x="1087" y="102"/>
                </a:lnTo>
                <a:lnTo>
                  <a:pt x="1093" y="96"/>
                </a:lnTo>
                <a:lnTo>
                  <a:pt x="1105" y="90"/>
                </a:lnTo>
                <a:lnTo>
                  <a:pt x="1111" y="90"/>
                </a:lnTo>
                <a:lnTo>
                  <a:pt x="1123" y="84"/>
                </a:lnTo>
                <a:lnTo>
                  <a:pt x="1123" y="84"/>
                </a:lnTo>
                <a:lnTo>
                  <a:pt x="1123" y="84"/>
                </a:lnTo>
                <a:lnTo>
                  <a:pt x="1123" y="84"/>
                </a:lnTo>
                <a:lnTo>
                  <a:pt x="1123" y="84"/>
                </a:lnTo>
                <a:lnTo>
                  <a:pt x="1123" y="84"/>
                </a:lnTo>
                <a:lnTo>
                  <a:pt x="1123" y="84"/>
                </a:lnTo>
                <a:lnTo>
                  <a:pt x="1129" y="84"/>
                </a:lnTo>
                <a:lnTo>
                  <a:pt x="1141" y="78"/>
                </a:lnTo>
                <a:lnTo>
                  <a:pt x="1153" y="72"/>
                </a:lnTo>
                <a:lnTo>
                  <a:pt x="1159" y="72"/>
                </a:lnTo>
                <a:lnTo>
                  <a:pt x="1171" y="66"/>
                </a:lnTo>
                <a:lnTo>
                  <a:pt x="1177" y="66"/>
                </a:lnTo>
                <a:lnTo>
                  <a:pt x="1189" y="60"/>
                </a:lnTo>
                <a:lnTo>
                  <a:pt x="1195" y="60"/>
                </a:lnTo>
                <a:lnTo>
                  <a:pt x="1207" y="54"/>
                </a:lnTo>
                <a:lnTo>
                  <a:pt x="1213" y="54"/>
                </a:lnTo>
                <a:lnTo>
                  <a:pt x="1225" y="48"/>
                </a:lnTo>
                <a:lnTo>
                  <a:pt x="1231" y="42"/>
                </a:lnTo>
                <a:lnTo>
                  <a:pt x="1243" y="42"/>
                </a:lnTo>
                <a:lnTo>
                  <a:pt x="1243" y="42"/>
                </a:lnTo>
                <a:lnTo>
                  <a:pt x="1243" y="42"/>
                </a:lnTo>
                <a:lnTo>
                  <a:pt x="1249" y="42"/>
                </a:lnTo>
                <a:lnTo>
                  <a:pt x="1261" y="42"/>
                </a:lnTo>
                <a:lnTo>
                  <a:pt x="1267" y="36"/>
                </a:lnTo>
                <a:lnTo>
                  <a:pt x="1279" y="36"/>
                </a:lnTo>
                <a:lnTo>
                  <a:pt x="1285" y="36"/>
                </a:lnTo>
                <a:lnTo>
                  <a:pt x="1297" y="36"/>
                </a:lnTo>
                <a:lnTo>
                  <a:pt x="1303" y="36"/>
                </a:lnTo>
                <a:lnTo>
                  <a:pt x="1309" y="36"/>
                </a:lnTo>
                <a:lnTo>
                  <a:pt x="1309" y="36"/>
                </a:lnTo>
                <a:lnTo>
                  <a:pt x="1315" y="36"/>
                </a:lnTo>
                <a:lnTo>
                  <a:pt x="1321" y="36"/>
                </a:lnTo>
                <a:lnTo>
                  <a:pt x="1333" y="30"/>
                </a:lnTo>
                <a:lnTo>
                  <a:pt x="1339" y="30"/>
                </a:lnTo>
                <a:lnTo>
                  <a:pt x="1351" y="30"/>
                </a:lnTo>
                <a:lnTo>
                  <a:pt x="1357" y="30"/>
                </a:lnTo>
                <a:lnTo>
                  <a:pt x="1369" y="30"/>
                </a:lnTo>
                <a:lnTo>
                  <a:pt x="1375" y="30"/>
                </a:lnTo>
                <a:lnTo>
                  <a:pt x="1387" y="30"/>
                </a:lnTo>
                <a:lnTo>
                  <a:pt x="1393" y="30"/>
                </a:lnTo>
                <a:lnTo>
                  <a:pt x="1405" y="24"/>
                </a:lnTo>
                <a:lnTo>
                  <a:pt x="1411" y="24"/>
                </a:lnTo>
                <a:lnTo>
                  <a:pt x="1423" y="24"/>
                </a:lnTo>
                <a:lnTo>
                  <a:pt x="1429" y="24"/>
                </a:lnTo>
                <a:lnTo>
                  <a:pt x="1441" y="24"/>
                </a:lnTo>
                <a:lnTo>
                  <a:pt x="1447" y="24"/>
                </a:lnTo>
                <a:lnTo>
                  <a:pt x="1459" y="24"/>
                </a:lnTo>
                <a:lnTo>
                  <a:pt x="1465" y="24"/>
                </a:lnTo>
                <a:lnTo>
                  <a:pt x="1477" y="24"/>
                </a:lnTo>
                <a:lnTo>
                  <a:pt x="1483" y="18"/>
                </a:lnTo>
                <a:lnTo>
                  <a:pt x="1495" y="18"/>
                </a:lnTo>
                <a:lnTo>
                  <a:pt x="1501" y="18"/>
                </a:lnTo>
                <a:lnTo>
                  <a:pt x="1513" y="18"/>
                </a:lnTo>
                <a:lnTo>
                  <a:pt x="1519" y="18"/>
                </a:lnTo>
                <a:lnTo>
                  <a:pt x="1531" y="18"/>
                </a:lnTo>
                <a:lnTo>
                  <a:pt x="1537" y="18"/>
                </a:lnTo>
                <a:lnTo>
                  <a:pt x="1549" y="18"/>
                </a:lnTo>
                <a:lnTo>
                  <a:pt x="1555" y="18"/>
                </a:lnTo>
                <a:lnTo>
                  <a:pt x="1567" y="18"/>
                </a:lnTo>
                <a:lnTo>
                  <a:pt x="1573" y="12"/>
                </a:lnTo>
                <a:lnTo>
                  <a:pt x="1585" y="12"/>
                </a:lnTo>
                <a:lnTo>
                  <a:pt x="1591" y="12"/>
                </a:lnTo>
                <a:lnTo>
                  <a:pt x="1603" y="12"/>
                </a:lnTo>
                <a:lnTo>
                  <a:pt x="1609" y="12"/>
                </a:lnTo>
                <a:lnTo>
                  <a:pt x="1621" y="12"/>
                </a:lnTo>
                <a:lnTo>
                  <a:pt x="1627" y="12"/>
                </a:lnTo>
                <a:lnTo>
                  <a:pt x="1639" y="12"/>
                </a:lnTo>
                <a:lnTo>
                  <a:pt x="1645" y="12"/>
                </a:lnTo>
                <a:lnTo>
                  <a:pt x="1657" y="12"/>
                </a:lnTo>
                <a:lnTo>
                  <a:pt x="1669" y="12"/>
                </a:lnTo>
                <a:lnTo>
                  <a:pt x="1675" y="12"/>
                </a:lnTo>
                <a:lnTo>
                  <a:pt x="1681" y="6"/>
                </a:lnTo>
                <a:lnTo>
                  <a:pt x="1681" y="6"/>
                </a:lnTo>
                <a:lnTo>
                  <a:pt x="1687" y="6"/>
                </a:lnTo>
                <a:lnTo>
                  <a:pt x="1693" y="6"/>
                </a:lnTo>
                <a:lnTo>
                  <a:pt x="1705" y="6"/>
                </a:lnTo>
                <a:lnTo>
                  <a:pt x="1711" y="6"/>
                </a:lnTo>
                <a:lnTo>
                  <a:pt x="1723" y="6"/>
                </a:lnTo>
                <a:lnTo>
                  <a:pt x="1729" y="6"/>
                </a:lnTo>
                <a:lnTo>
                  <a:pt x="1741" y="6"/>
                </a:lnTo>
                <a:lnTo>
                  <a:pt x="1747" y="6"/>
                </a:lnTo>
                <a:lnTo>
                  <a:pt x="1759" y="6"/>
                </a:lnTo>
                <a:lnTo>
                  <a:pt x="1765" y="6"/>
                </a:lnTo>
                <a:lnTo>
                  <a:pt x="1777" y="6"/>
                </a:lnTo>
                <a:lnTo>
                  <a:pt x="1783" y="6"/>
                </a:lnTo>
                <a:lnTo>
                  <a:pt x="1795" y="6"/>
                </a:lnTo>
                <a:lnTo>
                  <a:pt x="1801" y="6"/>
                </a:lnTo>
                <a:lnTo>
                  <a:pt x="1813" y="0"/>
                </a:lnTo>
              </a:path>
            </a:pathLst>
          </a:custGeom>
          <a:noFill/>
          <a:ln w="28575">
            <a:solidFill>
              <a:srgbClr val="008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86" name="Freeform 75">
            <a:extLst>
              <a:ext uri="{FF2B5EF4-FFF2-40B4-BE49-F238E27FC236}">
                <a16:creationId xmlns:a16="http://schemas.microsoft.com/office/drawing/2014/main" id="{329C617F-7304-6A4A-0ABD-3D80C9E6B7BE}"/>
              </a:ext>
            </a:extLst>
          </p:cNvPr>
          <p:cNvSpPr>
            <a:spLocks/>
          </p:cNvSpPr>
          <p:nvPr/>
        </p:nvSpPr>
        <p:spPr bwMode="auto">
          <a:xfrm>
            <a:off x="32193193" y="11904616"/>
            <a:ext cx="5371269" cy="3022764"/>
          </a:xfrm>
          <a:custGeom>
            <a:avLst/>
            <a:gdLst>
              <a:gd name="T0" fmla="*/ 24 w 1813"/>
              <a:gd name="T1" fmla="*/ 37 h 1138"/>
              <a:gd name="T2" fmla="*/ 60 w 1813"/>
              <a:gd name="T3" fmla="*/ 79 h 1138"/>
              <a:gd name="T4" fmla="*/ 84 w 1813"/>
              <a:gd name="T5" fmla="*/ 103 h 1138"/>
              <a:gd name="T6" fmla="*/ 120 w 1813"/>
              <a:gd name="T7" fmla="*/ 151 h 1138"/>
              <a:gd name="T8" fmla="*/ 156 w 1813"/>
              <a:gd name="T9" fmla="*/ 193 h 1138"/>
              <a:gd name="T10" fmla="*/ 192 w 1813"/>
              <a:gd name="T11" fmla="*/ 241 h 1138"/>
              <a:gd name="T12" fmla="*/ 228 w 1813"/>
              <a:gd name="T13" fmla="*/ 283 h 1138"/>
              <a:gd name="T14" fmla="*/ 234 w 1813"/>
              <a:gd name="T15" fmla="*/ 295 h 1138"/>
              <a:gd name="T16" fmla="*/ 234 w 1813"/>
              <a:gd name="T17" fmla="*/ 295 h 1138"/>
              <a:gd name="T18" fmla="*/ 246 w 1813"/>
              <a:gd name="T19" fmla="*/ 307 h 1138"/>
              <a:gd name="T20" fmla="*/ 276 w 1813"/>
              <a:gd name="T21" fmla="*/ 337 h 1138"/>
              <a:gd name="T22" fmla="*/ 300 w 1813"/>
              <a:gd name="T23" fmla="*/ 368 h 1138"/>
              <a:gd name="T24" fmla="*/ 336 w 1813"/>
              <a:gd name="T25" fmla="*/ 404 h 1138"/>
              <a:gd name="T26" fmla="*/ 372 w 1813"/>
              <a:gd name="T27" fmla="*/ 440 h 1138"/>
              <a:gd name="T28" fmla="*/ 408 w 1813"/>
              <a:gd name="T29" fmla="*/ 482 h 1138"/>
              <a:gd name="T30" fmla="*/ 426 w 1813"/>
              <a:gd name="T31" fmla="*/ 500 h 1138"/>
              <a:gd name="T32" fmla="*/ 462 w 1813"/>
              <a:gd name="T33" fmla="*/ 530 h 1138"/>
              <a:gd name="T34" fmla="*/ 498 w 1813"/>
              <a:gd name="T35" fmla="*/ 566 h 1138"/>
              <a:gd name="T36" fmla="*/ 534 w 1813"/>
              <a:gd name="T37" fmla="*/ 596 h 1138"/>
              <a:gd name="T38" fmla="*/ 570 w 1813"/>
              <a:gd name="T39" fmla="*/ 626 h 1138"/>
              <a:gd name="T40" fmla="*/ 606 w 1813"/>
              <a:gd name="T41" fmla="*/ 656 h 1138"/>
              <a:gd name="T42" fmla="*/ 642 w 1813"/>
              <a:gd name="T43" fmla="*/ 687 h 1138"/>
              <a:gd name="T44" fmla="*/ 666 w 1813"/>
              <a:gd name="T45" fmla="*/ 705 h 1138"/>
              <a:gd name="T46" fmla="*/ 696 w 1813"/>
              <a:gd name="T47" fmla="*/ 723 h 1138"/>
              <a:gd name="T48" fmla="*/ 726 w 1813"/>
              <a:gd name="T49" fmla="*/ 741 h 1138"/>
              <a:gd name="T50" fmla="*/ 750 w 1813"/>
              <a:gd name="T51" fmla="*/ 759 h 1138"/>
              <a:gd name="T52" fmla="*/ 786 w 1813"/>
              <a:gd name="T53" fmla="*/ 783 h 1138"/>
              <a:gd name="T54" fmla="*/ 804 w 1813"/>
              <a:gd name="T55" fmla="*/ 795 h 1138"/>
              <a:gd name="T56" fmla="*/ 828 w 1813"/>
              <a:gd name="T57" fmla="*/ 807 h 1138"/>
              <a:gd name="T58" fmla="*/ 859 w 1813"/>
              <a:gd name="T59" fmla="*/ 825 h 1138"/>
              <a:gd name="T60" fmla="*/ 877 w 1813"/>
              <a:gd name="T61" fmla="*/ 837 h 1138"/>
              <a:gd name="T62" fmla="*/ 895 w 1813"/>
              <a:gd name="T63" fmla="*/ 843 h 1138"/>
              <a:gd name="T64" fmla="*/ 925 w 1813"/>
              <a:gd name="T65" fmla="*/ 861 h 1138"/>
              <a:gd name="T66" fmla="*/ 949 w 1813"/>
              <a:gd name="T67" fmla="*/ 873 h 1138"/>
              <a:gd name="T68" fmla="*/ 967 w 1813"/>
              <a:gd name="T69" fmla="*/ 885 h 1138"/>
              <a:gd name="T70" fmla="*/ 1003 w 1813"/>
              <a:gd name="T71" fmla="*/ 897 h 1138"/>
              <a:gd name="T72" fmla="*/ 1039 w 1813"/>
              <a:gd name="T73" fmla="*/ 915 h 1138"/>
              <a:gd name="T74" fmla="*/ 1057 w 1813"/>
              <a:gd name="T75" fmla="*/ 921 h 1138"/>
              <a:gd name="T76" fmla="*/ 1063 w 1813"/>
              <a:gd name="T77" fmla="*/ 927 h 1138"/>
              <a:gd name="T78" fmla="*/ 1093 w 1813"/>
              <a:gd name="T79" fmla="*/ 939 h 1138"/>
              <a:gd name="T80" fmla="*/ 1123 w 1813"/>
              <a:gd name="T81" fmla="*/ 951 h 1138"/>
              <a:gd name="T82" fmla="*/ 1123 w 1813"/>
              <a:gd name="T83" fmla="*/ 951 h 1138"/>
              <a:gd name="T84" fmla="*/ 1153 w 1813"/>
              <a:gd name="T85" fmla="*/ 963 h 1138"/>
              <a:gd name="T86" fmla="*/ 1189 w 1813"/>
              <a:gd name="T87" fmla="*/ 975 h 1138"/>
              <a:gd name="T88" fmla="*/ 1225 w 1813"/>
              <a:gd name="T89" fmla="*/ 987 h 1138"/>
              <a:gd name="T90" fmla="*/ 1243 w 1813"/>
              <a:gd name="T91" fmla="*/ 993 h 1138"/>
              <a:gd name="T92" fmla="*/ 1279 w 1813"/>
              <a:gd name="T93" fmla="*/ 1006 h 1138"/>
              <a:gd name="T94" fmla="*/ 1309 w 1813"/>
              <a:gd name="T95" fmla="*/ 1018 h 1138"/>
              <a:gd name="T96" fmla="*/ 1333 w 1813"/>
              <a:gd name="T97" fmla="*/ 1024 h 1138"/>
              <a:gd name="T98" fmla="*/ 1369 w 1813"/>
              <a:gd name="T99" fmla="*/ 1036 h 1138"/>
              <a:gd name="T100" fmla="*/ 1405 w 1813"/>
              <a:gd name="T101" fmla="*/ 1048 h 1138"/>
              <a:gd name="T102" fmla="*/ 1441 w 1813"/>
              <a:gd name="T103" fmla="*/ 1060 h 1138"/>
              <a:gd name="T104" fmla="*/ 1477 w 1813"/>
              <a:gd name="T105" fmla="*/ 1066 h 1138"/>
              <a:gd name="T106" fmla="*/ 1513 w 1813"/>
              <a:gd name="T107" fmla="*/ 1078 h 1138"/>
              <a:gd name="T108" fmla="*/ 1549 w 1813"/>
              <a:gd name="T109" fmla="*/ 1084 h 1138"/>
              <a:gd name="T110" fmla="*/ 1585 w 1813"/>
              <a:gd name="T111" fmla="*/ 1096 h 1138"/>
              <a:gd name="T112" fmla="*/ 1621 w 1813"/>
              <a:gd name="T113" fmla="*/ 1102 h 1138"/>
              <a:gd name="T114" fmla="*/ 1657 w 1813"/>
              <a:gd name="T115" fmla="*/ 1114 h 1138"/>
              <a:gd name="T116" fmla="*/ 1681 w 1813"/>
              <a:gd name="T117" fmla="*/ 1114 h 1138"/>
              <a:gd name="T118" fmla="*/ 1711 w 1813"/>
              <a:gd name="T119" fmla="*/ 1120 h 1138"/>
              <a:gd name="T120" fmla="*/ 1747 w 1813"/>
              <a:gd name="T121" fmla="*/ 1126 h 1138"/>
              <a:gd name="T122" fmla="*/ 1783 w 1813"/>
              <a:gd name="T123" fmla="*/ 1132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13" h="1138">
                <a:moveTo>
                  <a:pt x="0" y="0"/>
                </a:moveTo>
                <a:lnTo>
                  <a:pt x="6" y="13"/>
                </a:lnTo>
                <a:lnTo>
                  <a:pt x="18" y="25"/>
                </a:lnTo>
                <a:lnTo>
                  <a:pt x="24" y="37"/>
                </a:lnTo>
                <a:lnTo>
                  <a:pt x="36" y="49"/>
                </a:lnTo>
                <a:lnTo>
                  <a:pt x="42" y="55"/>
                </a:lnTo>
                <a:lnTo>
                  <a:pt x="54" y="67"/>
                </a:lnTo>
                <a:lnTo>
                  <a:pt x="60" y="79"/>
                </a:lnTo>
                <a:lnTo>
                  <a:pt x="60" y="79"/>
                </a:lnTo>
                <a:lnTo>
                  <a:pt x="60" y="79"/>
                </a:lnTo>
                <a:lnTo>
                  <a:pt x="72" y="91"/>
                </a:lnTo>
                <a:lnTo>
                  <a:pt x="84" y="103"/>
                </a:lnTo>
                <a:lnTo>
                  <a:pt x="90" y="115"/>
                </a:lnTo>
                <a:lnTo>
                  <a:pt x="102" y="127"/>
                </a:lnTo>
                <a:lnTo>
                  <a:pt x="108" y="139"/>
                </a:lnTo>
                <a:lnTo>
                  <a:pt x="120" y="151"/>
                </a:lnTo>
                <a:lnTo>
                  <a:pt x="126" y="163"/>
                </a:lnTo>
                <a:lnTo>
                  <a:pt x="138" y="169"/>
                </a:lnTo>
                <a:lnTo>
                  <a:pt x="144" y="181"/>
                </a:lnTo>
                <a:lnTo>
                  <a:pt x="156" y="193"/>
                </a:lnTo>
                <a:lnTo>
                  <a:pt x="162" y="205"/>
                </a:lnTo>
                <a:lnTo>
                  <a:pt x="174" y="217"/>
                </a:lnTo>
                <a:lnTo>
                  <a:pt x="180" y="229"/>
                </a:lnTo>
                <a:lnTo>
                  <a:pt x="192" y="241"/>
                </a:lnTo>
                <a:lnTo>
                  <a:pt x="198" y="247"/>
                </a:lnTo>
                <a:lnTo>
                  <a:pt x="210" y="259"/>
                </a:lnTo>
                <a:lnTo>
                  <a:pt x="216" y="271"/>
                </a:lnTo>
                <a:lnTo>
                  <a:pt x="228" y="283"/>
                </a:lnTo>
                <a:lnTo>
                  <a:pt x="234" y="289"/>
                </a:lnTo>
                <a:lnTo>
                  <a:pt x="234" y="289"/>
                </a:lnTo>
                <a:lnTo>
                  <a:pt x="234" y="295"/>
                </a:lnTo>
                <a:lnTo>
                  <a:pt x="234" y="295"/>
                </a:lnTo>
                <a:lnTo>
                  <a:pt x="234" y="295"/>
                </a:lnTo>
                <a:lnTo>
                  <a:pt x="234" y="295"/>
                </a:lnTo>
                <a:lnTo>
                  <a:pt x="234" y="295"/>
                </a:lnTo>
                <a:lnTo>
                  <a:pt x="234" y="295"/>
                </a:lnTo>
                <a:lnTo>
                  <a:pt x="234" y="295"/>
                </a:lnTo>
                <a:lnTo>
                  <a:pt x="246" y="301"/>
                </a:lnTo>
                <a:lnTo>
                  <a:pt x="246" y="307"/>
                </a:lnTo>
                <a:lnTo>
                  <a:pt x="246" y="307"/>
                </a:lnTo>
                <a:lnTo>
                  <a:pt x="252" y="313"/>
                </a:lnTo>
                <a:lnTo>
                  <a:pt x="264" y="325"/>
                </a:lnTo>
                <a:lnTo>
                  <a:pt x="270" y="337"/>
                </a:lnTo>
                <a:lnTo>
                  <a:pt x="276" y="337"/>
                </a:lnTo>
                <a:lnTo>
                  <a:pt x="276" y="337"/>
                </a:lnTo>
                <a:lnTo>
                  <a:pt x="282" y="344"/>
                </a:lnTo>
                <a:lnTo>
                  <a:pt x="288" y="356"/>
                </a:lnTo>
                <a:lnTo>
                  <a:pt x="300" y="368"/>
                </a:lnTo>
                <a:lnTo>
                  <a:pt x="306" y="374"/>
                </a:lnTo>
                <a:lnTo>
                  <a:pt x="318" y="386"/>
                </a:lnTo>
                <a:lnTo>
                  <a:pt x="324" y="398"/>
                </a:lnTo>
                <a:lnTo>
                  <a:pt x="336" y="404"/>
                </a:lnTo>
                <a:lnTo>
                  <a:pt x="342" y="416"/>
                </a:lnTo>
                <a:lnTo>
                  <a:pt x="354" y="422"/>
                </a:lnTo>
                <a:lnTo>
                  <a:pt x="360" y="434"/>
                </a:lnTo>
                <a:lnTo>
                  <a:pt x="372" y="440"/>
                </a:lnTo>
                <a:lnTo>
                  <a:pt x="378" y="452"/>
                </a:lnTo>
                <a:lnTo>
                  <a:pt x="390" y="464"/>
                </a:lnTo>
                <a:lnTo>
                  <a:pt x="396" y="470"/>
                </a:lnTo>
                <a:lnTo>
                  <a:pt x="408" y="482"/>
                </a:lnTo>
                <a:lnTo>
                  <a:pt x="414" y="488"/>
                </a:lnTo>
                <a:lnTo>
                  <a:pt x="420" y="494"/>
                </a:lnTo>
                <a:lnTo>
                  <a:pt x="420" y="494"/>
                </a:lnTo>
                <a:lnTo>
                  <a:pt x="426" y="500"/>
                </a:lnTo>
                <a:lnTo>
                  <a:pt x="432" y="506"/>
                </a:lnTo>
                <a:lnTo>
                  <a:pt x="444" y="512"/>
                </a:lnTo>
                <a:lnTo>
                  <a:pt x="450" y="524"/>
                </a:lnTo>
                <a:lnTo>
                  <a:pt x="462" y="530"/>
                </a:lnTo>
                <a:lnTo>
                  <a:pt x="468" y="542"/>
                </a:lnTo>
                <a:lnTo>
                  <a:pt x="480" y="548"/>
                </a:lnTo>
                <a:lnTo>
                  <a:pt x="486" y="554"/>
                </a:lnTo>
                <a:lnTo>
                  <a:pt x="498" y="566"/>
                </a:lnTo>
                <a:lnTo>
                  <a:pt x="504" y="572"/>
                </a:lnTo>
                <a:lnTo>
                  <a:pt x="516" y="578"/>
                </a:lnTo>
                <a:lnTo>
                  <a:pt x="522" y="590"/>
                </a:lnTo>
                <a:lnTo>
                  <a:pt x="534" y="596"/>
                </a:lnTo>
                <a:lnTo>
                  <a:pt x="540" y="602"/>
                </a:lnTo>
                <a:lnTo>
                  <a:pt x="552" y="614"/>
                </a:lnTo>
                <a:lnTo>
                  <a:pt x="558" y="620"/>
                </a:lnTo>
                <a:lnTo>
                  <a:pt x="570" y="626"/>
                </a:lnTo>
                <a:lnTo>
                  <a:pt x="576" y="632"/>
                </a:lnTo>
                <a:lnTo>
                  <a:pt x="588" y="644"/>
                </a:lnTo>
                <a:lnTo>
                  <a:pt x="594" y="650"/>
                </a:lnTo>
                <a:lnTo>
                  <a:pt x="606" y="656"/>
                </a:lnTo>
                <a:lnTo>
                  <a:pt x="618" y="662"/>
                </a:lnTo>
                <a:lnTo>
                  <a:pt x="624" y="668"/>
                </a:lnTo>
                <a:lnTo>
                  <a:pt x="636" y="675"/>
                </a:lnTo>
                <a:lnTo>
                  <a:pt x="642" y="687"/>
                </a:lnTo>
                <a:lnTo>
                  <a:pt x="654" y="693"/>
                </a:lnTo>
                <a:lnTo>
                  <a:pt x="660" y="699"/>
                </a:lnTo>
                <a:lnTo>
                  <a:pt x="666" y="705"/>
                </a:lnTo>
                <a:lnTo>
                  <a:pt x="666" y="705"/>
                </a:lnTo>
                <a:lnTo>
                  <a:pt x="672" y="705"/>
                </a:lnTo>
                <a:lnTo>
                  <a:pt x="678" y="711"/>
                </a:lnTo>
                <a:lnTo>
                  <a:pt x="690" y="717"/>
                </a:lnTo>
                <a:lnTo>
                  <a:pt x="696" y="723"/>
                </a:lnTo>
                <a:lnTo>
                  <a:pt x="708" y="729"/>
                </a:lnTo>
                <a:lnTo>
                  <a:pt x="714" y="735"/>
                </a:lnTo>
                <a:lnTo>
                  <a:pt x="726" y="741"/>
                </a:lnTo>
                <a:lnTo>
                  <a:pt x="726" y="741"/>
                </a:lnTo>
                <a:lnTo>
                  <a:pt x="726" y="741"/>
                </a:lnTo>
                <a:lnTo>
                  <a:pt x="732" y="747"/>
                </a:lnTo>
                <a:lnTo>
                  <a:pt x="744" y="753"/>
                </a:lnTo>
                <a:lnTo>
                  <a:pt x="750" y="759"/>
                </a:lnTo>
                <a:lnTo>
                  <a:pt x="762" y="765"/>
                </a:lnTo>
                <a:lnTo>
                  <a:pt x="768" y="771"/>
                </a:lnTo>
                <a:lnTo>
                  <a:pt x="780" y="777"/>
                </a:lnTo>
                <a:lnTo>
                  <a:pt x="786" y="783"/>
                </a:lnTo>
                <a:lnTo>
                  <a:pt x="798" y="789"/>
                </a:lnTo>
                <a:lnTo>
                  <a:pt x="798" y="789"/>
                </a:lnTo>
                <a:lnTo>
                  <a:pt x="798" y="789"/>
                </a:lnTo>
                <a:lnTo>
                  <a:pt x="804" y="795"/>
                </a:lnTo>
                <a:lnTo>
                  <a:pt x="816" y="801"/>
                </a:lnTo>
                <a:lnTo>
                  <a:pt x="822" y="807"/>
                </a:lnTo>
                <a:lnTo>
                  <a:pt x="828" y="807"/>
                </a:lnTo>
                <a:lnTo>
                  <a:pt x="828" y="807"/>
                </a:lnTo>
                <a:lnTo>
                  <a:pt x="835" y="813"/>
                </a:lnTo>
                <a:lnTo>
                  <a:pt x="841" y="813"/>
                </a:lnTo>
                <a:lnTo>
                  <a:pt x="853" y="819"/>
                </a:lnTo>
                <a:lnTo>
                  <a:pt x="859" y="825"/>
                </a:lnTo>
                <a:lnTo>
                  <a:pt x="871" y="831"/>
                </a:lnTo>
                <a:lnTo>
                  <a:pt x="871" y="831"/>
                </a:lnTo>
                <a:lnTo>
                  <a:pt x="871" y="831"/>
                </a:lnTo>
                <a:lnTo>
                  <a:pt x="877" y="837"/>
                </a:lnTo>
                <a:lnTo>
                  <a:pt x="889" y="843"/>
                </a:lnTo>
                <a:lnTo>
                  <a:pt x="889" y="843"/>
                </a:lnTo>
                <a:lnTo>
                  <a:pt x="889" y="843"/>
                </a:lnTo>
                <a:lnTo>
                  <a:pt x="895" y="843"/>
                </a:lnTo>
                <a:lnTo>
                  <a:pt x="907" y="849"/>
                </a:lnTo>
                <a:lnTo>
                  <a:pt x="913" y="855"/>
                </a:lnTo>
                <a:lnTo>
                  <a:pt x="925" y="861"/>
                </a:lnTo>
                <a:lnTo>
                  <a:pt x="925" y="861"/>
                </a:lnTo>
                <a:lnTo>
                  <a:pt x="925" y="861"/>
                </a:lnTo>
                <a:lnTo>
                  <a:pt x="931" y="867"/>
                </a:lnTo>
                <a:lnTo>
                  <a:pt x="943" y="867"/>
                </a:lnTo>
                <a:lnTo>
                  <a:pt x="949" y="873"/>
                </a:lnTo>
                <a:lnTo>
                  <a:pt x="961" y="879"/>
                </a:lnTo>
                <a:lnTo>
                  <a:pt x="961" y="879"/>
                </a:lnTo>
                <a:lnTo>
                  <a:pt x="961" y="879"/>
                </a:lnTo>
                <a:lnTo>
                  <a:pt x="967" y="885"/>
                </a:lnTo>
                <a:lnTo>
                  <a:pt x="979" y="885"/>
                </a:lnTo>
                <a:lnTo>
                  <a:pt x="985" y="891"/>
                </a:lnTo>
                <a:lnTo>
                  <a:pt x="997" y="897"/>
                </a:lnTo>
                <a:lnTo>
                  <a:pt x="1003" y="897"/>
                </a:lnTo>
                <a:lnTo>
                  <a:pt x="1015" y="903"/>
                </a:lnTo>
                <a:lnTo>
                  <a:pt x="1021" y="909"/>
                </a:lnTo>
                <a:lnTo>
                  <a:pt x="1033" y="909"/>
                </a:lnTo>
                <a:lnTo>
                  <a:pt x="1039" y="915"/>
                </a:lnTo>
                <a:lnTo>
                  <a:pt x="1039" y="915"/>
                </a:lnTo>
                <a:lnTo>
                  <a:pt x="1039" y="915"/>
                </a:lnTo>
                <a:lnTo>
                  <a:pt x="1051" y="921"/>
                </a:lnTo>
                <a:lnTo>
                  <a:pt x="1057" y="921"/>
                </a:lnTo>
                <a:lnTo>
                  <a:pt x="1063" y="927"/>
                </a:lnTo>
                <a:lnTo>
                  <a:pt x="1063" y="927"/>
                </a:lnTo>
                <a:lnTo>
                  <a:pt x="1063" y="927"/>
                </a:lnTo>
                <a:lnTo>
                  <a:pt x="1063" y="927"/>
                </a:lnTo>
                <a:lnTo>
                  <a:pt x="1069" y="927"/>
                </a:lnTo>
                <a:lnTo>
                  <a:pt x="1075" y="933"/>
                </a:lnTo>
                <a:lnTo>
                  <a:pt x="1087" y="933"/>
                </a:lnTo>
                <a:lnTo>
                  <a:pt x="1093" y="939"/>
                </a:lnTo>
                <a:lnTo>
                  <a:pt x="1105" y="945"/>
                </a:lnTo>
                <a:lnTo>
                  <a:pt x="1111" y="945"/>
                </a:lnTo>
                <a:lnTo>
                  <a:pt x="1123" y="951"/>
                </a:lnTo>
                <a:lnTo>
                  <a:pt x="1123" y="951"/>
                </a:lnTo>
                <a:lnTo>
                  <a:pt x="1123" y="951"/>
                </a:lnTo>
                <a:lnTo>
                  <a:pt x="1123" y="951"/>
                </a:lnTo>
                <a:lnTo>
                  <a:pt x="1123" y="951"/>
                </a:lnTo>
                <a:lnTo>
                  <a:pt x="1123" y="951"/>
                </a:lnTo>
                <a:lnTo>
                  <a:pt x="1123" y="951"/>
                </a:lnTo>
                <a:lnTo>
                  <a:pt x="1129" y="951"/>
                </a:lnTo>
                <a:lnTo>
                  <a:pt x="1141" y="957"/>
                </a:lnTo>
                <a:lnTo>
                  <a:pt x="1153" y="963"/>
                </a:lnTo>
                <a:lnTo>
                  <a:pt x="1159" y="963"/>
                </a:lnTo>
                <a:lnTo>
                  <a:pt x="1171" y="969"/>
                </a:lnTo>
                <a:lnTo>
                  <a:pt x="1177" y="969"/>
                </a:lnTo>
                <a:lnTo>
                  <a:pt x="1189" y="975"/>
                </a:lnTo>
                <a:lnTo>
                  <a:pt x="1195" y="975"/>
                </a:lnTo>
                <a:lnTo>
                  <a:pt x="1207" y="981"/>
                </a:lnTo>
                <a:lnTo>
                  <a:pt x="1213" y="987"/>
                </a:lnTo>
                <a:lnTo>
                  <a:pt x="1225" y="987"/>
                </a:lnTo>
                <a:lnTo>
                  <a:pt x="1231" y="993"/>
                </a:lnTo>
                <a:lnTo>
                  <a:pt x="1243" y="993"/>
                </a:lnTo>
                <a:lnTo>
                  <a:pt x="1243" y="993"/>
                </a:lnTo>
                <a:lnTo>
                  <a:pt x="1243" y="993"/>
                </a:lnTo>
                <a:lnTo>
                  <a:pt x="1249" y="1000"/>
                </a:lnTo>
                <a:lnTo>
                  <a:pt x="1261" y="1000"/>
                </a:lnTo>
                <a:lnTo>
                  <a:pt x="1267" y="1006"/>
                </a:lnTo>
                <a:lnTo>
                  <a:pt x="1279" y="1006"/>
                </a:lnTo>
                <a:lnTo>
                  <a:pt x="1285" y="1012"/>
                </a:lnTo>
                <a:lnTo>
                  <a:pt x="1297" y="1012"/>
                </a:lnTo>
                <a:lnTo>
                  <a:pt x="1303" y="1018"/>
                </a:lnTo>
                <a:lnTo>
                  <a:pt x="1309" y="1018"/>
                </a:lnTo>
                <a:lnTo>
                  <a:pt x="1309" y="1018"/>
                </a:lnTo>
                <a:lnTo>
                  <a:pt x="1315" y="1018"/>
                </a:lnTo>
                <a:lnTo>
                  <a:pt x="1321" y="1024"/>
                </a:lnTo>
                <a:lnTo>
                  <a:pt x="1333" y="1024"/>
                </a:lnTo>
                <a:lnTo>
                  <a:pt x="1339" y="1030"/>
                </a:lnTo>
                <a:lnTo>
                  <a:pt x="1351" y="1030"/>
                </a:lnTo>
                <a:lnTo>
                  <a:pt x="1357" y="1036"/>
                </a:lnTo>
                <a:lnTo>
                  <a:pt x="1369" y="1036"/>
                </a:lnTo>
                <a:lnTo>
                  <a:pt x="1375" y="1036"/>
                </a:lnTo>
                <a:lnTo>
                  <a:pt x="1387" y="1042"/>
                </a:lnTo>
                <a:lnTo>
                  <a:pt x="1393" y="1042"/>
                </a:lnTo>
                <a:lnTo>
                  <a:pt x="1405" y="1048"/>
                </a:lnTo>
                <a:lnTo>
                  <a:pt x="1411" y="1048"/>
                </a:lnTo>
                <a:lnTo>
                  <a:pt x="1423" y="1054"/>
                </a:lnTo>
                <a:lnTo>
                  <a:pt x="1429" y="1054"/>
                </a:lnTo>
                <a:lnTo>
                  <a:pt x="1441" y="1060"/>
                </a:lnTo>
                <a:lnTo>
                  <a:pt x="1447" y="1060"/>
                </a:lnTo>
                <a:lnTo>
                  <a:pt x="1459" y="1060"/>
                </a:lnTo>
                <a:lnTo>
                  <a:pt x="1465" y="1066"/>
                </a:lnTo>
                <a:lnTo>
                  <a:pt x="1477" y="1066"/>
                </a:lnTo>
                <a:lnTo>
                  <a:pt x="1483" y="1072"/>
                </a:lnTo>
                <a:lnTo>
                  <a:pt x="1495" y="1072"/>
                </a:lnTo>
                <a:lnTo>
                  <a:pt x="1501" y="1072"/>
                </a:lnTo>
                <a:lnTo>
                  <a:pt x="1513" y="1078"/>
                </a:lnTo>
                <a:lnTo>
                  <a:pt x="1519" y="1078"/>
                </a:lnTo>
                <a:lnTo>
                  <a:pt x="1531" y="1084"/>
                </a:lnTo>
                <a:lnTo>
                  <a:pt x="1537" y="1084"/>
                </a:lnTo>
                <a:lnTo>
                  <a:pt x="1549" y="1084"/>
                </a:lnTo>
                <a:lnTo>
                  <a:pt x="1555" y="1090"/>
                </a:lnTo>
                <a:lnTo>
                  <a:pt x="1567" y="1090"/>
                </a:lnTo>
                <a:lnTo>
                  <a:pt x="1573" y="1090"/>
                </a:lnTo>
                <a:lnTo>
                  <a:pt x="1585" y="1096"/>
                </a:lnTo>
                <a:lnTo>
                  <a:pt x="1591" y="1096"/>
                </a:lnTo>
                <a:lnTo>
                  <a:pt x="1603" y="1096"/>
                </a:lnTo>
                <a:lnTo>
                  <a:pt x="1609" y="1102"/>
                </a:lnTo>
                <a:lnTo>
                  <a:pt x="1621" y="1102"/>
                </a:lnTo>
                <a:lnTo>
                  <a:pt x="1627" y="1108"/>
                </a:lnTo>
                <a:lnTo>
                  <a:pt x="1639" y="1108"/>
                </a:lnTo>
                <a:lnTo>
                  <a:pt x="1645" y="1108"/>
                </a:lnTo>
                <a:lnTo>
                  <a:pt x="1657" y="1114"/>
                </a:lnTo>
                <a:lnTo>
                  <a:pt x="1669" y="1114"/>
                </a:lnTo>
                <a:lnTo>
                  <a:pt x="1675" y="1114"/>
                </a:lnTo>
                <a:lnTo>
                  <a:pt x="1681" y="1114"/>
                </a:lnTo>
                <a:lnTo>
                  <a:pt x="1681" y="1114"/>
                </a:lnTo>
                <a:lnTo>
                  <a:pt x="1687" y="1120"/>
                </a:lnTo>
                <a:lnTo>
                  <a:pt x="1693" y="1120"/>
                </a:lnTo>
                <a:lnTo>
                  <a:pt x="1705" y="1120"/>
                </a:lnTo>
                <a:lnTo>
                  <a:pt x="1711" y="1120"/>
                </a:lnTo>
                <a:lnTo>
                  <a:pt x="1723" y="1126"/>
                </a:lnTo>
                <a:lnTo>
                  <a:pt x="1729" y="1126"/>
                </a:lnTo>
                <a:lnTo>
                  <a:pt x="1741" y="1126"/>
                </a:lnTo>
                <a:lnTo>
                  <a:pt x="1747" y="1126"/>
                </a:lnTo>
                <a:lnTo>
                  <a:pt x="1759" y="1132"/>
                </a:lnTo>
                <a:lnTo>
                  <a:pt x="1765" y="1132"/>
                </a:lnTo>
                <a:lnTo>
                  <a:pt x="1777" y="1132"/>
                </a:lnTo>
                <a:lnTo>
                  <a:pt x="1783" y="1132"/>
                </a:lnTo>
                <a:lnTo>
                  <a:pt x="1795" y="1132"/>
                </a:lnTo>
                <a:lnTo>
                  <a:pt x="1801" y="1138"/>
                </a:lnTo>
                <a:lnTo>
                  <a:pt x="1813" y="1138"/>
                </a:lnTo>
              </a:path>
            </a:pathLst>
          </a:custGeom>
          <a:noFill/>
          <a:ln w="28575">
            <a:solidFill>
              <a:srgbClr val="662C91"/>
            </a:solid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87" name="Freeform 76">
            <a:extLst>
              <a:ext uri="{FF2B5EF4-FFF2-40B4-BE49-F238E27FC236}">
                <a16:creationId xmlns:a16="http://schemas.microsoft.com/office/drawing/2014/main" id="{F8397CA3-ED7C-130C-0A37-F470FF13C63F}"/>
              </a:ext>
            </a:extLst>
          </p:cNvPr>
          <p:cNvSpPr>
            <a:spLocks/>
          </p:cNvSpPr>
          <p:nvPr/>
        </p:nvSpPr>
        <p:spPr bwMode="auto">
          <a:xfrm>
            <a:off x="32193193" y="12305703"/>
            <a:ext cx="5371269" cy="0"/>
          </a:xfrm>
          <a:custGeom>
            <a:avLst/>
            <a:gdLst>
              <a:gd name="T0" fmla="*/ 24 w 1813"/>
              <a:gd name="T1" fmla="*/ 60 w 1813"/>
              <a:gd name="T2" fmla="*/ 84 w 1813"/>
              <a:gd name="T3" fmla="*/ 120 w 1813"/>
              <a:gd name="T4" fmla="*/ 156 w 1813"/>
              <a:gd name="T5" fmla="*/ 192 w 1813"/>
              <a:gd name="T6" fmla="*/ 228 w 1813"/>
              <a:gd name="T7" fmla="*/ 234 w 1813"/>
              <a:gd name="T8" fmla="*/ 246 w 1813"/>
              <a:gd name="T9" fmla="*/ 264 w 1813"/>
              <a:gd name="T10" fmla="*/ 282 w 1813"/>
              <a:gd name="T11" fmla="*/ 318 w 1813"/>
              <a:gd name="T12" fmla="*/ 354 w 1813"/>
              <a:gd name="T13" fmla="*/ 390 w 1813"/>
              <a:gd name="T14" fmla="*/ 420 w 1813"/>
              <a:gd name="T15" fmla="*/ 444 w 1813"/>
              <a:gd name="T16" fmla="*/ 480 w 1813"/>
              <a:gd name="T17" fmla="*/ 516 w 1813"/>
              <a:gd name="T18" fmla="*/ 552 w 1813"/>
              <a:gd name="T19" fmla="*/ 588 w 1813"/>
              <a:gd name="T20" fmla="*/ 624 w 1813"/>
              <a:gd name="T21" fmla="*/ 660 w 1813"/>
              <a:gd name="T22" fmla="*/ 678 w 1813"/>
              <a:gd name="T23" fmla="*/ 714 w 1813"/>
              <a:gd name="T24" fmla="*/ 732 w 1813"/>
              <a:gd name="T25" fmla="*/ 768 w 1813"/>
              <a:gd name="T26" fmla="*/ 798 w 1813"/>
              <a:gd name="T27" fmla="*/ 822 w 1813"/>
              <a:gd name="T28" fmla="*/ 841 w 1813"/>
              <a:gd name="T29" fmla="*/ 871 w 1813"/>
              <a:gd name="T30" fmla="*/ 889 w 1813"/>
              <a:gd name="T31" fmla="*/ 913 w 1813"/>
              <a:gd name="T32" fmla="*/ 931 w 1813"/>
              <a:gd name="T33" fmla="*/ 961 w 1813"/>
              <a:gd name="T34" fmla="*/ 985 w 1813"/>
              <a:gd name="T35" fmla="*/ 1021 w 1813"/>
              <a:gd name="T36" fmla="*/ 1039 w 1813"/>
              <a:gd name="T37" fmla="*/ 1063 w 1813"/>
              <a:gd name="T38" fmla="*/ 1093 w 1813"/>
              <a:gd name="T39" fmla="*/ 1123 w 1813"/>
              <a:gd name="T40" fmla="*/ 1129 w 1813"/>
              <a:gd name="T41" fmla="*/ 1171 w 1813"/>
              <a:gd name="T42" fmla="*/ 1207 w 1813"/>
              <a:gd name="T43" fmla="*/ 1243 w 1813"/>
              <a:gd name="T44" fmla="*/ 1261 w 1813"/>
              <a:gd name="T45" fmla="*/ 1297 w 1813"/>
              <a:gd name="T46" fmla="*/ 1315 w 1813"/>
              <a:gd name="T47" fmla="*/ 1351 w 1813"/>
              <a:gd name="T48" fmla="*/ 1387 w 1813"/>
              <a:gd name="T49" fmla="*/ 1423 w 1813"/>
              <a:gd name="T50" fmla="*/ 1459 w 1813"/>
              <a:gd name="T51" fmla="*/ 1495 w 1813"/>
              <a:gd name="T52" fmla="*/ 1531 w 1813"/>
              <a:gd name="T53" fmla="*/ 1567 w 1813"/>
              <a:gd name="T54" fmla="*/ 1603 w 1813"/>
              <a:gd name="T55" fmla="*/ 1639 w 1813"/>
              <a:gd name="T56" fmla="*/ 1675 w 1813"/>
              <a:gd name="T57" fmla="*/ 1693 w 1813"/>
              <a:gd name="T58" fmla="*/ 1729 w 1813"/>
              <a:gd name="T59" fmla="*/ 1765 w 1813"/>
              <a:gd name="T60" fmla="*/ 1801 w 1813"/>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 ang="0">
                <a:pos x="T53" y="0"/>
              </a:cxn>
              <a:cxn ang="0">
                <a:pos x="T54" y="0"/>
              </a:cxn>
              <a:cxn ang="0">
                <a:pos x="T55" y="0"/>
              </a:cxn>
              <a:cxn ang="0">
                <a:pos x="T56" y="0"/>
              </a:cxn>
              <a:cxn ang="0">
                <a:pos x="T57" y="0"/>
              </a:cxn>
              <a:cxn ang="0">
                <a:pos x="T58" y="0"/>
              </a:cxn>
              <a:cxn ang="0">
                <a:pos x="T59" y="0"/>
              </a:cxn>
              <a:cxn ang="0">
                <a:pos x="T60" y="0"/>
              </a:cxn>
            </a:cxnLst>
            <a:rect l="0" t="0" r="r" b="b"/>
            <a:pathLst>
              <a:path w="1813">
                <a:moveTo>
                  <a:pt x="0" y="0"/>
                </a:moveTo>
                <a:lnTo>
                  <a:pt x="6" y="0"/>
                </a:lnTo>
                <a:lnTo>
                  <a:pt x="18" y="0"/>
                </a:lnTo>
                <a:lnTo>
                  <a:pt x="24" y="0"/>
                </a:lnTo>
                <a:lnTo>
                  <a:pt x="36" y="0"/>
                </a:lnTo>
                <a:lnTo>
                  <a:pt x="42" y="0"/>
                </a:lnTo>
                <a:lnTo>
                  <a:pt x="54" y="0"/>
                </a:lnTo>
                <a:lnTo>
                  <a:pt x="60" y="0"/>
                </a:lnTo>
                <a:lnTo>
                  <a:pt x="60" y="0"/>
                </a:lnTo>
                <a:lnTo>
                  <a:pt x="60" y="0"/>
                </a:lnTo>
                <a:lnTo>
                  <a:pt x="72" y="0"/>
                </a:lnTo>
                <a:lnTo>
                  <a:pt x="84" y="0"/>
                </a:lnTo>
                <a:lnTo>
                  <a:pt x="90" y="0"/>
                </a:lnTo>
                <a:lnTo>
                  <a:pt x="102" y="0"/>
                </a:lnTo>
                <a:lnTo>
                  <a:pt x="108" y="0"/>
                </a:lnTo>
                <a:lnTo>
                  <a:pt x="120" y="0"/>
                </a:lnTo>
                <a:lnTo>
                  <a:pt x="126" y="0"/>
                </a:lnTo>
                <a:lnTo>
                  <a:pt x="138" y="0"/>
                </a:lnTo>
                <a:lnTo>
                  <a:pt x="144" y="0"/>
                </a:lnTo>
                <a:lnTo>
                  <a:pt x="156" y="0"/>
                </a:lnTo>
                <a:lnTo>
                  <a:pt x="162" y="0"/>
                </a:lnTo>
                <a:lnTo>
                  <a:pt x="174" y="0"/>
                </a:lnTo>
                <a:lnTo>
                  <a:pt x="180" y="0"/>
                </a:lnTo>
                <a:lnTo>
                  <a:pt x="192" y="0"/>
                </a:lnTo>
                <a:lnTo>
                  <a:pt x="198" y="0"/>
                </a:lnTo>
                <a:lnTo>
                  <a:pt x="210" y="0"/>
                </a:lnTo>
                <a:lnTo>
                  <a:pt x="216" y="0"/>
                </a:lnTo>
                <a:lnTo>
                  <a:pt x="228" y="0"/>
                </a:lnTo>
                <a:lnTo>
                  <a:pt x="234" y="0"/>
                </a:lnTo>
                <a:lnTo>
                  <a:pt x="234" y="0"/>
                </a:lnTo>
                <a:lnTo>
                  <a:pt x="234" y="0"/>
                </a:lnTo>
                <a:lnTo>
                  <a:pt x="234" y="0"/>
                </a:lnTo>
                <a:lnTo>
                  <a:pt x="234" y="0"/>
                </a:lnTo>
                <a:lnTo>
                  <a:pt x="234" y="0"/>
                </a:lnTo>
                <a:lnTo>
                  <a:pt x="234" y="0"/>
                </a:lnTo>
                <a:lnTo>
                  <a:pt x="246" y="0"/>
                </a:lnTo>
                <a:lnTo>
                  <a:pt x="246" y="0"/>
                </a:lnTo>
                <a:lnTo>
                  <a:pt x="246" y="0"/>
                </a:lnTo>
                <a:lnTo>
                  <a:pt x="252" y="0"/>
                </a:lnTo>
                <a:lnTo>
                  <a:pt x="264" y="0"/>
                </a:lnTo>
                <a:lnTo>
                  <a:pt x="270" y="0"/>
                </a:lnTo>
                <a:lnTo>
                  <a:pt x="276" y="0"/>
                </a:lnTo>
                <a:lnTo>
                  <a:pt x="276" y="0"/>
                </a:lnTo>
                <a:lnTo>
                  <a:pt x="282" y="0"/>
                </a:lnTo>
                <a:lnTo>
                  <a:pt x="288" y="0"/>
                </a:lnTo>
                <a:lnTo>
                  <a:pt x="300" y="0"/>
                </a:lnTo>
                <a:lnTo>
                  <a:pt x="306" y="0"/>
                </a:lnTo>
                <a:lnTo>
                  <a:pt x="318" y="0"/>
                </a:lnTo>
                <a:lnTo>
                  <a:pt x="324" y="0"/>
                </a:lnTo>
                <a:lnTo>
                  <a:pt x="336" y="0"/>
                </a:lnTo>
                <a:lnTo>
                  <a:pt x="342" y="0"/>
                </a:lnTo>
                <a:lnTo>
                  <a:pt x="354" y="0"/>
                </a:lnTo>
                <a:lnTo>
                  <a:pt x="360" y="0"/>
                </a:lnTo>
                <a:lnTo>
                  <a:pt x="372" y="0"/>
                </a:lnTo>
                <a:lnTo>
                  <a:pt x="378" y="0"/>
                </a:lnTo>
                <a:lnTo>
                  <a:pt x="390" y="0"/>
                </a:lnTo>
                <a:lnTo>
                  <a:pt x="396" y="0"/>
                </a:lnTo>
                <a:lnTo>
                  <a:pt x="408" y="0"/>
                </a:lnTo>
                <a:lnTo>
                  <a:pt x="414" y="0"/>
                </a:lnTo>
                <a:lnTo>
                  <a:pt x="420" y="0"/>
                </a:lnTo>
                <a:lnTo>
                  <a:pt x="420" y="0"/>
                </a:lnTo>
                <a:lnTo>
                  <a:pt x="426" y="0"/>
                </a:lnTo>
                <a:lnTo>
                  <a:pt x="432" y="0"/>
                </a:lnTo>
                <a:lnTo>
                  <a:pt x="444" y="0"/>
                </a:lnTo>
                <a:lnTo>
                  <a:pt x="450" y="0"/>
                </a:lnTo>
                <a:lnTo>
                  <a:pt x="462" y="0"/>
                </a:lnTo>
                <a:lnTo>
                  <a:pt x="468" y="0"/>
                </a:lnTo>
                <a:lnTo>
                  <a:pt x="480" y="0"/>
                </a:lnTo>
                <a:lnTo>
                  <a:pt x="486" y="0"/>
                </a:lnTo>
                <a:lnTo>
                  <a:pt x="498" y="0"/>
                </a:lnTo>
                <a:lnTo>
                  <a:pt x="504" y="0"/>
                </a:lnTo>
                <a:lnTo>
                  <a:pt x="516" y="0"/>
                </a:lnTo>
                <a:lnTo>
                  <a:pt x="522" y="0"/>
                </a:lnTo>
                <a:lnTo>
                  <a:pt x="534" y="0"/>
                </a:lnTo>
                <a:lnTo>
                  <a:pt x="540" y="0"/>
                </a:lnTo>
                <a:lnTo>
                  <a:pt x="552" y="0"/>
                </a:lnTo>
                <a:lnTo>
                  <a:pt x="558" y="0"/>
                </a:lnTo>
                <a:lnTo>
                  <a:pt x="570" y="0"/>
                </a:lnTo>
                <a:lnTo>
                  <a:pt x="576" y="0"/>
                </a:lnTo>
                <a:lnTo>
                  <a:pt x="588" y="0"/>
                </a:lnTo>
                <a:lnTo>
                  <a:pt x="594" y="0"/>
                </a:lnTo>
                <a:lnTo>
                  <a:pt x="606" y="0"/>
                </a:lnTo>
                <a:lnTo>
                  <a:pt x="618" y="0"/>
                </a:lnTo>
                <a:lnTo>
                  <a:pt x="624" y="0"/>
                </a:lnTo>
                <a:lnTo>
                  <a:pt x="636" y="0"/>
                </a:lnTo>
                <a:lnTo>
                  <a:pt x="642" y="0"/>
                </a:lnTo>
                <a:lnTo>
                  <a:pt x="654" y="0"/>
                </a:lnTo>
                <a:lnTo>
                  <a:pt x="660" y="0"/>
                </a:lnTo>
                <a:lnTo>
                  <a:pt x="666" y="0"/>
                </a:lnTo>
                <a:lnTo>
                  <a:pt x="666" y="0"/>
                </a:lnTo>
                <a:lnTo>
                  <a:pt x="672" y="0"/>
                </a:lnTo>
                <a:lnTo>
                  <a:pt x="678" y="0"/>
                </a:lnTo>
                <a:lnTo>
                  <a:pt x="690" y="0"/>
                </a:lnTo>
                <a:lnTo>
                  <a:pt x="696" y="0"/>
                </a:lnTo>
                <a:lnTo>
                  <a:pt x="708" y="0"/>
                </a:lnTo>
                <a:lnTo>
                  <a:pt x="714" y="0"/>
                </a:lnTo>
                <a:lnTo>
                  <a:pt x="726" y="0"/>
                </a:lnTo>
                <a:lnTo>
                  <a:pt x="726" y="0"/>
                </a:lnTo>
                <a:lnTo>
                  <a:pt x="726" y="0"/>
                </a:lnTo>
                <a:lnTo>
                  <a:pt x="732" y="0"/>
                </a:lnTo>
                <a:lnTo>
                  <a:pt x="744" y="0"/>
                </a:lnTo>
                <a:lnTo>
                  <a:pt x="750" y="0"/>
                </a:lnTo>
                <a:lnTo>
                  <a:pt x="762" y="0"/>
                </a:lnTo>
                <a:lnTo>
                  <a:pt x="768" y="0"/>
                </a:lnTo>
                <a:lnTo>
                  <a:pt x="780" y="0"/>
                </a:lnTo>
                <a:lnTo>
                  <a:pt x="786" y="0"/>
                </a:lnTo>
                <a:lnTo>
                  <a:pt x="798" y="0"/>
                </a:lnTo>
                <a:lnTo>
                  <a:pt x="798" y="0"/>
                </a:lnTo>
                <a:lnTo>
                  <a:pt x="798" y="0"/>
                </a:lnTo>
                <a:lnTo>
                  <a:pt x="804" y="0"/>
                </a:lnTo>
                <a:lnTo>
                  <a:pt x="816" y="0"/>
                </a:lnTo>
                <a:lnTo>
                  <a:pt x="822" y="0"/>
                </a:lnTo>
                <a:lnTo>
                  <a:pt x="828" y="0"/>
                </a:lnTo>
                <a:lnTo>
                  <a:pt x="828" y="0"/>
                </a:lnTo>
                <a:lnTo>
                  <a:pt x="835" y="0"/>
                </a:lnTo>
                <a:lnTo>
                  <a:pt x="841" y="0"/>
                </a:lnTo>
                <a:lnTo>
                  <a:pt x="853" y="0"/>
                </a:lnTo>
                <a:lnTo>
                  <a:pt x="859" y="0"/>
                </a:lnTo>
                <a:lnTo>
                  <a:pt x="871" y="0"/>
                </a:lnTo>
                <a:lnTo>
                  <a:pt x="871" y="0"/>
                </a:lnTo>
                <a:lnTo>
                  <a:pt x="871" y="0"/>
                </a:lnTo>
                <a:lnTo>
                  <a:pt x="877" y="0"/>
                </a:lnTo>
                <a:lnTo>
                  <a:pt x="889" y="0"/>
                </a:lnTo>
                <a:lnTo>
                  <a:pt x="889" y="0"/>
                </a:lnTo>
                <a:lnTo>
                  <a:pt x="889" y="0"/>
                </a:lnTo>
                <a:lnTo>
                  <a:pt x="895" y="0"/>
                </a:lnTo>
                <a:lnTo>
                  <a:pt x="907" y="0"/>
                </a:lnTo>
                <a:lnTo>
                  <a:pt x="913" y="0"/>
                </a:lnTo>
                <a:lnTo>
                  <a:pt x="925" y="0"/>
                </a:lnTo>
                <a:lnTo>
                  <a:pt x="925" y="0"/>
                </a:lnTo>
                <a:lnTo>
                  <a:pt x="925" y="0"/>
                </a:lnTo>
                <a:lnTo>
                  <a:pt x="931" y="0"/>
                </a:lnTo>
                <a:lnTo>
                  <a:pt x="943" y="0"/>
                </a:lnTo>
                <a:lnTo>
                  <a:pt x="949" y="0"/>
                </a:lnTo>
                <a:lnTo>
                  <a:pt x="961" y="0"/>
                </a:lnTo>
                <a:lnTo>
                  <a:pt x="961" y="0"/>
                </a:lnTo>
                <a:lnTo>
                  <a:pt x="961" y="0"/>
                </a:lnTo>
                <a:lnTo>
                  <a:pt x="967" y="0"/>
                </a:lnTo>
                <a:lnTo>
                  <a:pt x="979" y="0"/>
                </a:lnTo>
                <a:lnTo>
                  <a:pt x="985" y="0"/>
                </a:lnTo>
                <a:lnTo>
                  <a:pt x="997" y="0"/>
                </a:lnTo>
                <a:lnTo>
                  <a:pt x="1003" y="0"/>
                </a:lnTo>
                <a:lnTo>
                  <a:pt x="1015" y="0"/>
                </a:lnTo>
                <a:lnTo>
                  <a:pt x="1021" y="0"/>
                </a:lnTo>
                <a:lnTo>
                  <a:pt x="1033" y="0"/>
                </a:lnTo>
                <a:lnTo>
                  <a:pt x="1039" y="0"/>
                </a:lnTo>
                <a:lnTo>
                  <a:pt x="1039" y="0"/>
                </a:lnTo>
                <a:lnTo>
                  <a:pt x="1039" y="0"/>
                </a:lnTo>
                <a:lnTo>
                  <a:pt x="1051" y="0"/>
                </a:lnTo>
                <a:lnTo>
                  <a:pt x="1057" y="0"/>
                </a:lnTo>
                <a:lnTo>
                  <a:pt x="1063" y="0"/>
                </a:lnTo>
                <a:lnTo>
                  <a:pt x="1063" y="0"/>
                </a:lnTo>
                <a:lnTo>
                  <a:pt x="1069" y="0"/>
                </a:lnTo>
                <a:lnTo>
                  <a:pt x="1075" y="0"/>
                </a:lnTo>
                <a:lnTo>
                  <a:pt x="1087" y="0"/>
                </a:lnTo>
                <a:lnTo>
                  <a:pt x="1093" y="0"/>
                </a:lnTo>
                <a:lnTo>
                  <a:pt x="1105" y="0"/>
                </a:lnTo>
                <a:lnTo>
                  <a:pt x="1111" y="0"/>
                </a:lnTo>
                <a:lnTo>
                  <a:pt x="1123" y="0"/>
                </a:lnTo>
                <a:lnTo>
                  <a:pt x="1123" y="0"/>
                </a:lnTo>
                <a:lnTo>
                  <a:pt x="1123" y="0"/>
                </a:lnTo>
                <a:lnTo>
                  <a:pt x="1123" y="0"/>
                </a:lnTo>
                <a:lnTo>
                  <a:pt x="1123" y="0"/>
                </a:lnTo>
                <a:lnTo>
                  <a:pt x="1129" y="0"/>
                </a:lnTo>
                <a:lnTo>
                  <a:pt x="1141" y="0"/>
                </a:lnTo>
                <a:lnTo>
                  <a:pt x="1153" y="0"/>
                </a:lnTo>
                <a:lnTo>
                  <a:pt x="1159" y="0"/>
                </a:lnTo>
                <a:lnTo>
                  <a:pt x="1171" y="0"/>
                </a:lnTo>
                <a:lnTo>
                  <a:pt x="1177" y="0"/>
                </a:lnTo>
                <a:lnTo>
                  <a:pt x="1189" y="0"/>
                </a:lnTo>
                <a:lnTo>
                  <a:pt x="1195" y="0"/>
                </a:lnTo>
                <a:lnTo>
                  <a:pt x="1207" y="0"/>
                </a:lnTo>
                <a:lnTo>
                  <a:pt x="1213" y="0"/>
                </a:lnTo>
                <a:lnTo>
                  <a:pt x="1225" y="0"/>
                </a:lnTo>
                <a:lnTo>
                  <a:pt x="1231" y="0"/>
                </a:lnTo>
                <a:lnTo>
                  <a:pt x="1243" y="0"/>
                </a:lnTo>
                <a:lnTo>
                  <a:pt x="1243" y="0"/>
                </a:lnTo>
                <a:lnTo>
                  <a:pt x="1243" y="0"/>
                </a:lnTo>
                <a:lnTo>
                  <a:pt x="1249" y="0"/>
                </a:lnTo>
                <a:lnTo>
                  <a:pt x="1261" y="0"/>
                </a:lnTo>
                <a:lnTo>
                  <a:pt x="1267" y="0"/>
                </a:lnTo>
                <a:lnTo>
                  <a:pt x="1279" y="0"/>
                </a:lnTo>
                <a:lnTo>
                  <a:pt x="1285" y="0"/>
                </a:lnTo>
                <a:lnTo>
                  <a:pt x="1297" y="0"/>
                </a:lnTo>
                <a:lnTo>
                  <a:pt x="1303" y="0"/>
                </a:lnTo>
                <a:lnTo>
                  <a:pt x="1309" y="0"/>
                </a:lnTo>
                <a:lnTo>
                  <a:pt x="1309" y="0"/>
                </a:lnTo>
                <a:lnTo>
                  <a:pt x="1315" y="0"/>
                </a:lnTo>
                <a:lnTo>
                  <a:pt x="1321" y="0"/>
                </a:lnTo>
                <a:lnTo>
                  <a:pt x="1333" y="0"/>
                </a:lnTo>
                <a:lnTo>
                  <a:pt x="1339" y="0"/>
                </a:lnTo>
                <a:lnTo>
                  <a:pt x="1351" y="0"/>
                </a:lnTo>
                <a:lnTo>
                  <a:pt x="1357" y="0"/>
                </a:lnTo>
                <a:lnTo>
                  <a:pt x="1369" y="0"/>
                </a:lnTo>
                <a:lnTo>
                  <a:pt x="1375" y="0"/>
                </a:lnTo>
                <a:lnTo>
                  <a:pt x="1387" y="0"/>
                </a:lnTo>
                <a:lnTo>
                  <a:pt x="1393" y="0"/>
                </a:lnTo>
                <a:lnTo>
                  <a:pt x="1405" y="0"/>
                </a:lnTo>
                <a:lnTo>
                  <a:pt x="1411" y="0"/>
                </a:lnTo>
                <a:lnTo>
                  <a:pt x="1423" y="0"/>
                </a:lnTo>
                <a:lnTo>
                  <a:pt x="1429" y="0"/>
                </a:lnTo>
                <a:lnTo>
                  <a:pt x="1441" y="0"/>
                </a:lnTo>
                <a:lnTo>
                  <a:pt x="1447" y="0"/>
                </a:lnTo>
                <a:lnTo>
                  <a:pt x="1459" y="0"/>
                </a:lnTo>
                <a:lnTo>
                  <a:pt x="1465" y="0"/>
                </a:lnTo>
                <a:lnTo>
                  <a:pt x="1477" y="0"/>
                </a:lnTo>
                <a:lnTo>
                  <a:pt x="1483" y="0"/>
                </a:lnTo>
                <a:lnTo>
                  <a:pt x="1495" y="0"/>
                </a:lnTo>
                <a:lnTo>
                  <a:pt x="1501" y="0"/>
                </a:lnTo>
                <a:lnTo>
                  <a:pt x="1513" y="0"/>
                </a:lnTo>
                <a:lnTo>
                  <a:pt x="1519" y="0"/>
                </a:lnTo>
                <a:lnTo>
                  <a:pt x="1531" y="0"/>
                </a:lnTo>
                <a:lnTo>
                  <a:pt x="1537" y="0"/>
                </a:lnTo>
                <a:lnTo>
                  <a:pt x="1549" y="0"/>
                </a:lnTo>
                <a:lnTo>
                  <a:pt x="1555" y="0"/>
                </a:lnTo>
                <a:lnTo>
                  <a:pt x="1567" y="0"/>
                </a:lnTo>
                <a:lnTo>
                  <a:pt x="1573" y="0"/>
                </a:lnTo>
                <a:lnTo>
                  <a:pt x="1585" y="0"/>
                </a:lnTo>
                <a:lnTo>
                  <a:pt x="1591" y="0"/>
                </a:lnTo>
                <a:lnTo>
                  <a:pt x="1603" y="0"/>
                </a:lnTo>
                <a:lnTo>
                  <a:pt x="1609" y="0"/>
                </a:lnTo>
                <a:lnTo>
                  <a:pt x="1621" y="0"/>
                </a:lnTo>
                <a:lnTo>
                  <a:pt x="1627" y="0"/>
                </a:lnTo>
                <a:lnTo>
                  <a:pt x="1639" y="0"/>
                </a:lnTo>
                <a:lnTo>
                  <a:pt x="1645" y="0"/>
                </a:lnTo>
                <a:lnTo>
                  <a:pt x="1657" y="0"/>
                </a:lnTo>
                <a:lnTo>
                  <a:pt x="1669" y="0"/>
                </a:lnTo>
                <a:lnTo>
                  <a:pt x="1675" y="0"/>
                </a:lnTo>
                <a:lnTo>
                  <a:pt x="1681" y="0"/>
                </a:lnTo>
                <a:lnTo>
                  <a:pt x="1681" y="0"/>
                </a:lnTo>
                <a:lnTo>
                  <a:pt x="1687" y="0"/>
                </a:lnTo>
                <a:lnTo>
                  <a:pt x="1693" y="0"/>
                </a:lnTo>
                <a:lnTo>
                  <a:pt x="1705" y="0"/>
                </a:lnTo>
                <a:lnTo>
                  <a:pt x="1711" y="0"/>
                </a:lnTo>
                <a:lnTo>
                  <a:pt x="1723" y="0"/>
                </a:lnTo>
                <a:lnTo>
                  <a:pt x="1729" y="0"/>
                </a:lnTo>
                <a:lnTo>
                  <a:pt x="1741" y="0"/>
                </a:lnTo>
                <a:lnTo>
                  <a:pt x="1747" y="0"/>
                </a:lnTo>
                <a:lnTo>
                  <a:pt x="1759" y="0"/>
                </a:lnTo>
                <a:lnTo>
                  <a:pt x="1765" y="0"/>
                </a:lnTo>
                <a:lnTo>
                  <a:pt x="1777" y="0"/>
                </a:lnTo>
                <a:lnTo>
                  <a:pt x="1783" y="0"/>
                </a:lnTo>
                <a:lnTo>
                  <a:pt x="1795" y="0"/>
                </a:lnTo>
                <a:lnTo>
                  <a:pt x="1801" y="0"/>
                </a:lnTo>
                <a:lnTo>
                  <a:pt x="1813" y="0"/>
                </a:lnTo>
              </a:path>
            </a:pathLst>
          </a:custGeom>
          <a:noFill/>
          <a:ln w="28575">
            <a:solidFill>
              <a:srgbClr val="008C48"/>
            </a:solid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88" name="Line 78">
            <a:extLst>
              <a:ext uri="{FF2B5EF4-FFF2-40B4-BE49-F238E27FC236}">
                <a16:creationId xmlns:a16="http://schemas.microsoft.com/office/drawing/2014/main" id="{9C7D9BA0-41A6-4F55-DE0A-C97396CA1C7D}"/>
              </a:ext>
            </a:extLst>
          </p:cNvPr>
          <p:cNvSpPr>
            <a:spLocks/>
          </p:cNvSpPr>
          <p:nvPr/>
        </p:nvSpPr>
        <p:spPr bwMode="auto">
          <a:xfrm>
            <a:off x="31514747" y="10340109"/>
            <a:ext cx="536239" cy="0"/>
          </a:xfrm>
          <a:prstGeom prst="line">
            <a:avLst/>
          </a:prstGeom>
          <a:noFill/>
          <a:ln w="19050">
            <a:solidFill>
              <a:srgbClr val="662C9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89" name="Rectangle 79">
            <a:extLst>
              <a:ext uri="{FF2B5EF4-FFF2-40B4-BE49-F238E27FC236}">
                <a16:creationId xmlns:a16="http://schemas.microsoft.com/office/drawing/2014/main" id="{A7C0D7CD-3ABD-3C4F-8379-A982E2A2083A}"/>
              </a:ext>
            </a:extLst>
          </p:cNvPr>
          <p:cNvSpPr>
            <a:spLocks/>
          </p:cNvSpPr>
          <p:nvPr/>
        </p:nvSpPr>
        <p:spPr bwMode="auto">
          <a:xfrm>
            <a:off x="32139865" y="10180737"/>
            <a:ext cx="3939885" cy="36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rPr>
              <a:t>HVPG Fixed input pressure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90" name="Line 80">
            <a:extLst>
              <a:ext uri="{FF2B5EF4-FFF2-40B4-BE49-F238E27FC236}">
                <a16:creationId xmlns:a16="http://schemas.microsoft.com/office/drawing/2014/main" id="{EAB45FF6-0172-8C95-B69F-957A6FC2F492}"/>
              </a:ext>
            </a:extLst>
          </p:cNvPr>
          <p:cNvSpPr>
            <a:spLocks/>
          </p:cNvSpPr>
          <p:nvPr/>
        </p:nvSpPr>
        <p:spPr bwMode="auto">
          <a:xfrm>
            <a:off x="31517711" y="10905882"/>
            <a:ext cx="533275" cy="0"/>
          </a:xfrm>
          <a:prstGeom prst="line">
            <a:avLst/>
          </a:prstGeom>
          <a:noFill/>
          <a:ln w="19050">
            <a:solidFill>
              <a:srgbClr val="008C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91" name="Rectangle 81">
            <a:extLst>
              <a:ext uri="{FF2B5EF4-FFF2-40B4-BE49-F238E27FC236}">
                <a16:creationId xmlns:a16="http://schemas.microsoft.com/office/drawing/2014/main" id="{83EAB5CC-4E04-6CBF-CE00-55349200162C}"/>
              </a:ext>
            </a:extLst>
          </p:cNvPr>
          <p:cNvSpPr>
            <a:spLocks/>
          </p:cNvSpPr>
          <p:nvPr/>
        </p:nvSpPr>
        <p:spPr bwMode="auto">
          <a:xfrm>
            <a:off x="32139865" y="10746510"/>
            <a:ext cx="3076270" cy="36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rPr>
              <a:t>HVPG fixed input flow</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92" name="Line 82">
            <a:extLst>
              <a:ext uri="{FF2B5EF4-FFF2-40B4-BE49-F238E27FC236}">
                <a16:creationId xmlns:a16="http://schemas.microsoft.com/office/drawing/2014/main" id="{62BF68D8-48E0-518F-3715-40349AD440A5}"/>
              </a:ext>
            </a:extLst>
          </p:cNvPr>
          <p:cNvSpPr>
            <a:spLocks/>
          </p:cNvSpPr>
          <p:nvPr/>
        </p:nvSpPr>
        <p:spPr bwMode="auto">
          <a:xfrm>
            <a:off x="36726033" y="10366672"/>
            <a:ext cx="536239" cy="0"/>
          </a:xfrm>
          <a:prstGeom prst="line">
            <a:avLst/>
          </a:prstGeom>
          <a:noFill/>
          <a:ln w="19050">
            <a:solidFill>
              <a:srgbClr val="662C91"/>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93" name="Rectangle 83">
            <a:extLst>
              <a:ext uri="{FF2B5EF4-FFF2-40B4-BE49-F238E27FC236}">
                <a16:creationId xmlns:a16="http://schemas.microsoft.com/office/drawing/2014/main" id="{6946399A-0EF0-8E20-E549-4A9034172C07}"/>
              </a:ext>
            </a:extLst>
          </p:cNvPr>
          <p:cNvSpPr>
            <a:spLocks/>
          </p:cNvSpPr>
          <p:nvPr/>
        </p:nvSpPr>
        <p:spPr bwMode="auto">
          <a:xfrm>
            <a:off x="37351150" y="10207299"/>
            <a:ext cx="1020250" cy="36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rPr>
              <a:t>inflow*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94" name="Line 84">
            <a:extLst>
              <a:ext uri="{FF2B5EF4-FFF2-40B4-BE49-F238E27FC236}">
                <a16:creationId xmlns:a16="http://schemas.microsoft.com/office/drawing/2014/main" id="{BF76751A-A7F6-2F24-DC6B-C5CBDD31CBEB}"/>
              </a:ext>
            </a:extLst>
          </p:cNvPr>
          <p:cNvSpPr>
            <a:spLocks/>
          </p:cNvSpPr>
          <p:nvPr/>
        </p:nvSpPr>
        <p:spPr bwMode="auto">
          <a:xfrm>
            <a:off x="36728995" y="10940412"/>
            <a:ext cx="533275" cy="0"/>
          </a:xfrm>
          <a:prstGeom prst="line">
            <a:avLst/>
          </a:prstGeom>
          <a:noFill/>
          <a:ln w="19050">
            <a:solidFill>
              <a:srgbClr val="008C48"/>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95" name="Rectangle 85">
            <a:extLst>
              <a:ext uri="{FF2B5EF4-FFF2-40B4-BE49-F238E27FC236}">
                <a16:creationId xmlns:a16="http://schemas.microsoft.com/office/drawing/2014/main" id="{7A98114F-71DF-CB59-6968-A306B1F6652E}"/>
              </a:ext>
            </a:extLst>
          </p:cNvPr>
          <p:cNvSpPr>
            <a:spLocks/>
          </p:cNvSpPr>
          <p:nvPr/>
        </p:nvSpPr>
        <p:spPr bwMode="auto">
          <a:xfrm>
            <a:off x="37351150" y="10781040"/>
            <a:ext cx="1020250" cy="36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rPr>
              <a:t>inflow*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2" name="Text Box 14"/>
          <p:cNvSpPr txBox="1">
            <a:spLocks noChangeArrowheads="1"/>
          </p:cNvSpPr>
          <p:nvPr/>
        </p:nvSpPr>
        <p:spPr bwMode="auto">
          <a:xfrm>
            <a:off x="12823383" y="7342473"/>
            <a:ext cx="16242479" cy="3251089"/>
          </a:xfrm>
          <a:prstGeom prst="rect">
            <a:avLst/>
          </a:prstGeom>
          <a:noFill/>
          <a:ln w="25400">
            <a:noFill/>
            <a:miter lim="800000"/>
            <a:headEnd/>
            <a:tailEnd/>
          </a:ln>
          <a:effectLst/>
        </p:spPr>
        <p:txBody>
          <a:bodyPr wrap="square" lIns="329184" tIns="48459" rIns="329184" bIns="48459">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spcBef>
                <a:spcPct val="50000"/>
              </a:spcBef>
              <a:buFont typeface="Arial" panose="020B0604020202020204" pitchFamily="34" charset="0"/>
              <a:buChar char="•"/>
            </a:pPr>
            <a:r>
              <a:rPr lang="en-US" sz="6600" dirty="0">
                <a:latin typeface="Arial" panose="020B0604020202020204" pitchFamily="34" charset="0"/>
                <a:ea typeface="Tahoma" panose="020B0604030504040204" pitchFamily="34" charset="0"/>
                <a:cs typeface="Arial" panose="020B0604020202020204" pitchFamily="34" charset="0"/>
              </a:rPr>
              <a:t>The cirrhotic stages phenotypes can be observed by varying shunt compliance (vessel remodeling)</a:t>
            </a:r>
          </a:p>
          <a:p>
            <a:pPr>
              <a:spcBef>
                <a:spcPct val="50000"/>
              </a:spcBef>
            </a:pPr>
            <a:endParaRPr lang="en-AU" sz="3200" dirty="0">
              <a:latin typeface="Arial" panose="020B0604020202020204" pitchFamily="34" charset="0"/>
              <a:ea typeface="Tahoma" panose="020B0604030504040204" pitchFamily="34" charset="0"/>
              <a:cs typeface="Arial" panose="020B0604020202020204" pitchFamily="34" charset="0"/>
            </a:endParaRPr>
          </a:p>
        </p:txBody>
      </p:sp>
      <p:grpSp>
        <p:nvGrpSpPr>
          <p:cNvPr id="199" name="Group 93">
            <a:extLst>
              <a:ext uri="{FF2B5EF4-FFF2-40B4-BE49-F238E27FC236}">
                <a16:creationId xmlns:a16="http://schemas.microsoft.com/office/drawing/2014/main" id="{AAAE0D17-78A1-B034-A6AA-C63A63E40231}"/>
              </a:ext>
            </a:extLst>
          </p:cNvPr>
          <p:cNvGrpSpPr>
            <a:grpSpLocks noChangeAspect="1"/>
          </p:cNvGrpSpPr>
          <p:nvPr/>
        </p:nvGrpSpPr>
        <p:grpSpPr bwMode="auto">
          <a:xfrm>
            <a:off x="40670509" y="11168515"/>
            <a:ext cx="9187968" cy="4927430"/>
            <a:chOff x="3304" y="1478"/>
            <a:chExt cx="2583" cy="1524"/>
          </a:xfrm>
        </p:grpSpPr>
        <p:sp>
          <p:nvSpPr>
            <p:cNvPr id="211" name="Line 94">
              <a:extLst>
                <a:ext uri="{FF2B5EF4-FFF2-40B4-BE49-F238E27FC236}">
                  <a16:creationId xmlns:a16="http://schemas.microsoft.com/office/drawing/2014/main" id="{1AB37F26-83CD-B27A-B026-24AC1BF1DC10}"/>
                </a:ext>
              </a:extLst>
            </p:cNvPr>
            <p:cNvSpPr>
              <a:spLocks noChangeShapeType="1"/>
            </p:cNvSpPr>
            <p:nvPr/>
          </p:nvSpPr>
          <p:spPr bwMode="auto">
            <a:xfrm>
              <a:off x="3744" y="1532"/>
              <a:ext cx="0" cy="1128"/>
            </a:xfrm>
            <a:prstGeom prst="line">
              <a:avLst/>
            </a:prstGeom>
            <a:noFill/>
            <a:ln w="7938">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12" name="Line 95">
              <a:extLst>
                <a:ext uri="{FF2B5EF4-FFF2-40B4-BE49-F238E27FC236}">
                  <a16:creationId xmlns:a16="http://schemas.microsoft.com/office/drawing/2014/main" id="{5DECEB46-BC3E-93A3-A5C1-2E2410D11DF6}"/>
                </a:ext>
              </a:extLst>
            </p:cNvPr>
            <p:cNvSpPr>
              <a:spLocks noChangeShapeType="1"/>
            </p:cNvSpPr>
            <p:nvPr/>
          </p:nvSpPr>
          <p:spPr bwMode="auto">
            <a:xfrm>
              <a:off x="4053" y="1532"/>
              <a:ext cx="0" cy="1128"/>
            </a:xfrm>
            <a:prstGeom prst="line">
              <a:avLst/>
            </a:prstGeom>
            <a:noFill/>
            <a:ln w="7938">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13" name="Line 96">
              <a:extLst>
                <a:ext uri="{FF2B5EF4-FFF2-40B4-BE49-F238E27FC236}">
                  <a16:creationId xmlns:a16="http://schemas.microsoft.com/office/drawing/2014/main" id="{857A3267-DFA5-BC39-5C63-29228FEF9E1C}"/>
                </a:ext>
              </a:extLst>
            </p:cNvPr>
            <p:cNvSpPr>
              <a:spLocks noChangeShapeType="1"/>
            </p:cNvSpPr>
            <p:nvPr/>
          </p:nvSpPr>
          <p:spPr bwMode="auto">
            <a:xfrm>
              <a:off x="4361" y="1532"/>
              <a:ext cx="0" cy="1128"/>
            </a:xfrm>
            <a:prstGeom prst="line">
              <a:avLst/>
            </a:prstGeom>
            <a:noFill/>
            <a:ln w="7938">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14" name="Line 97">
              <a:extLst>
                <a:ext uri="{FF2B5EF4-FFF2-40B4-BE49-F238E27FC236}">
                  <a16:creationId xmlns:a16="http://schemas.microsoft.com/office/drawing/2014/main" id="{F363BE50-62D4-E1BE-80D3-5E2C8908DD15}"/>
                </a:ext>
              </a:extLst>
            </p:cNvPr>
            <p:cNvSpPr>
              <a:spLocks noChangeShapeType="1"/>
            </p:cNvSpPr>
            <p:nvPr/>
          </p:nvSpPr>
          <p:spPr bwMode="auto">
            <a:xfrm>
              <a:off x="4670" y="1532"/>
              <a:ext cx="0" cy="1128"/>
            </a:xfrm>
            <a:prstGeom prst="line">
              <a:avLst/>
            </a:prstGeom>
            <a:noFill/>
            <a:ln w="7938">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15" name="Line 98">
              <a:extLst>
                <a:ext uri="{FF2B5EF4-FFF2-40B4-BE49-F238E27FC236}">
                  <a16:creationId xmlns:a16="http://schemas.microsoft.com/office/drawing/2014/main" id="{E13431CD-FDCF-623C-1C20-5B81A71BACDF}"/>
                </a:ext>
              </a:extLst>
            </p:cNvPr>
            <p:cNvSpPr>
              <a:spLocks noChangeShapeType="1"/>
            </p:cNvSpPr>
            <p:nvPr/>
          </p:nvSpPr>
          <p:spPr bwMode="auto">
            <a:xfrm>
              <a:off x="4978" y="1532"/>
              <a:ext cx="0" cy="1128"/>
            </a:xfrm>
            <a:prstGeom prst="line">
              <a:avLst/>
            </a:prstGeom>
            <a:noFill/>
            <a:ln w="7938">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16" name="Line 99">
              <a:extLst>
                <a:ext uri="{FF2B5EF4-FFF2-40B4-BE49-F238E27FC236}">
                  <a16:creationId xmlns:a16="http://schemas.microsoft.com/office/drawing/2014/main" id="{D4A0B15B-4FA6-E0A1-BF70-9EE8BBFE59D0}"/>
                </a:ext>
              </a:extLst>
            </p:cNvPr>
            <p:cNvSpPr>
              <a:spLocks noChangeShapeType="1"/>
            </p:cNvSpPr>
            <p:nvPr/>
          </p:nvSpPr>
          <p:spPr bwMode="auto">
            <a:xfrm>
              <a:off x="5286" y="1532"/>
              <a:ext cx="0" cy="1128"/>
            </a:xfrm>
            <a:prstGeom prst="line">
              <a:avLst/>
            </a:prstGeom>
            <a:noFill/>
            <a:ln w="7938">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17" name="Line 100">
              <a:extLst>
                <a:ext uri="{FF2B5EF4-FFF2-40B4-BE49-F238E27FC236}">
                  <a16:creationId xmlns:a16="http://schemas.microsoft.com/office/drawing/2014/main" id="{4D57F83B-06F4-9914-4E5E-19354ED5C437}"/>
                </a:ext>
              </a:extLst>
            </p:cNvPr>
            <p:cNvSpPr>
              <a:spLocks noChangeShapeType="1"/>
            </p:cNvSpPr>
            <p:nvPr/>
          </p:nvSpPr>
          <p:spPr bwMode="auto">
            <a:xfrm>
              <a:off x="5595" y="1532"/>
              <a:ext cx="0" cy="1128"/>
            </a:xfrm>
            <a:prstGeom prst="line">
              <a:avLst/>
            </a:prstGeom>
            <a:noFill/>
            <a:ln w="7938">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18" name="Line 101">
              <a:extLst>
                <a:ext uri="{FF2B5EF4-FFF2-40B4-BE49-F238E27FC236}">
                  <a16:creationId xmlns:a16="http://schemas.microsoft.com/office/drawing/2014/main" id="{640BA778-8E9E-A10B-DE8E-8067DDB1A9B9}"/>
                </a:ext>
              </a:extLst>
            </p:cNvPr>
            <p:cNvSpPr>
              <a:spLocks noChangeShapeType="1"/>
            </p:cNvSpPr>
            <p:nvPr/>
          </p:nvSpPr>
          <p:spPr bwMode="auto">
            <a:xfrm>
              <a:off x="3744" y="2660"/>
              <a:ext cx="1851" cy="0"/>
            </a:xfrm>
            <a:prstGeom prst="line">
              <a:avLst/>
            </a:prstGeom>
            <a:noFill/>
            <a:ln w="7938">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19" name="Line 102">
              <a:extLst>
                <a:ext uri="{FF2B5EF4-FFF2-40B4-BE49-F238E27FC236}">
                  <a16:creationId xmlns:a16="http://schemas.microsoft.com/office/drawing/2014/main" id="{E7C0C7BD-0ABE-AA44-A959-17B347C7142D}"/>
                </a:ext>
              </a:extLst>
            </p:cNvPr>
            <p:cNvSpPr>
              <a:spLocks noChangeShapeType="1"/>
            </p:cNvSpPr>
            <p:nvPr/>
          </p:nvSpPr>
          <p:spPr bwMode="auto">
            <a:xfrm>
              <a:off x="3744" y="2381"/>
              <a:ext cx="1851" cy="0"/>
            </a:xfrm>
            <a:prstGeom prst="line">
              <a:avLst/>
            </a:prstGeom>
            <a:noFill/>
            <a:ln w="7938">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20" name="Line 103">
              <a:extLst>
                <a:ext uri="{FF2B5EF4-FFF2-40B4-BE49-F238E27FC236}">
                  <a16:creationId xmlns:a16="http://schemas.microsoft.com/office/drawing/2014/main" id="{A9C3E864-F3ED-6C61-BC29-9D824897F01F}"/>
                </a:ext>
              </a:extLst>
            </p:cNvPr>
            <p:cNvSpPr>
              <a:spLocks noChangeShapeType="1"/>
            </p:cNvSpPr>
            <p:nvPr/>
          </p:nvSpPr>
          <p:spPr bwMode="auto">
            <a:xfrm>
              <a:off x="3744" y="2096"/>
              <a:ext cx="1851" cy="0"/>
            </a:xfrm>
            <a:prstGeom prst="line">
              <a:avLst/>
            </a:prstGeom>
            <a:noFill/>
            <a:ln w="7938">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21" name="Line 104">
              <a:extLst>
                <a:ext uri="{FF2B5EF4-FFF2-40B4-BE49-F238E27FC236}">
                  <a16:creationId xmlns:a16="http://schemas.microsoft.com/office/drawing/2014/main" id="{287E30FC-35EE-90A9-0904-1BC24BE23AFD}"/>
                </a:ext>
              </a:extLst>
            </p:cNvPr>
            <p:cNvSpPr>
              <a:spLocks noChangeShapeType="1"/>
            </p:cNvSpPr>
            <p:nvPr/>
          </p:nvSpPr>
          <p:spPr bwMode="auto">
            <a:xfrm>
              <a:off x="3744" y="1817"/>
              <a:ext cx="1851" cy="0"/>
            </a:xfrm>
            <a:prstGeom prst="line">
              <a:avLst/>
            </a:prstGeom>
            <a:noFill/>
            <a:ln w="7938">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22" name="Line 105">
              <a:extLst>
                <a:ext uri="{FF2B5EF4-FFF2-40B4-BE49-F238E27FC236}">
                  <a16:creationId xmlns:a16="http://schemas.microsoft.com/office/drawing/2014/main" id="{68688B40-F008-8081-C2DA-AA9C2FBD7F97}"/>
                </a:ext>
              </a:extLst>
            </p:cNvPr>
            <p:cNvSpPr>
              <a:spLocks noChangeShapeType="1"/>
            </p:cNvSpPr>
            <p:nvPr/>
          </p:nvSpPr>
          <p:spPr bwMode="auto">
            <a:xfrm>
              <a:off x="3744" y="1532"/>
              <a:ext cx="1851" cy="0"/>
            </a:xfrm>
            <a:prstGeom prst="line">
              <a:avLst/>
            </a:prstGeom>
            <a:noFill/>
            <a:ln w="7938">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23" name="Line 106">
              <a:extLst>
                <a:ext uri="{FF2B5EF4-FFF2-40B4-BE49-F238E27FC236}">
                  <a16:creationId xmlns:a16="http://schemas.microsoft.com/office/drawing/2014/main" id="{EFC1D646-A822-20D5-D38B-D06EA2A2BFC7}"/>
                </a:ext>
              </a:extLst>
            </p:cNvPr>
            <p:cNvSpPr>
              <a:spLocks noChangeShapeType="1"/>
            </p:cNvSpPr>
            <p:nvPr/>
          </p:nvSpPr>
          <p:spPr bwMode="auto">
            <a:xfrm>
              <a:off x="3744" y="2660"/>
              <a:ext cx="1851"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24" name="Line 107">
              <a:extLst>
                <a:ext uri="{FF2B5EF4-FFF2-40B4-BE49-F238E27FC236}">
                  <a16:creationId xmlns:a16="http://schemas.microsoft.com/office/drawing/2014/main" id="{41AC5622-2FB5-811C-1563-DC037EEA00FD}"/>
                </a:ext>
              </a:extLst>
            </p:cNvPr>
            <p:cNvSpPr>
              <a:spLocks noChangeShapeType="1"/>
            </p:cNvSpPr>
            <p:nvPr/>
          </p:nvSpPr>
          <p:spPr bwMode="auto">
            <a:xfrm flipV="1">
              <a:off x="5595" y="1532"/>
              <a:ext cx="0" cy="1128"/>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25" name="Line 108">
              <a:extLst>
                <a:ext uri="{FF2B5EF4-FFF2-40B4-BE49-F238E27FC236}">
                  <a16:creationId xmlns:a16="http://schemas.microsoft.com/office/drawing/2014/main" id="{3B278B47-BFD2-D3E5-1126-108964EFE83E}"/>
                </a:ext>
              </a:extLst>
            </p:cNvPr>
            <p:cNvSpPr>
              <a:spLocks noChangeShapeType="1"/>
            </p:cNvSpPr>
            <p:nvPr/>
          </p:nvSpPr>
          <p:spPr bwMode="auto">
            <a:xfrm flipH="1">
              <a:off x="3744" y="1532"/>
              <a:ext cx="1851"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26" name="Line 109">
              <a:extLst>
                <a:ext uri="{FF2B5EF4-FFF2-40B4-BE49-F238E27FC236}">
                  <a16:creationId xmlns:a16="http://schemas.microsoft.com/office/drawing/2014/main" id="{65421232-6DBA-D3FF-08A7-1AFA2BE853F4}"/>
                </a:ext>
              </a:extLst>
            </p:cNvPr>
            <p:cNvSpPr>
              <a:spLocks noChangeShapeType="1"/>
            </p:cNvSpPr>
            <p:nvPr/>
          </p:nvSpPr>
          <p:spPr bwMode="auto">
            <a:xfrm>
              <a:off x="3744" y="1532"/>
              <a:ext cx="0" cy="1128"/>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27" name="Line 110">
              <a:extLst>
                <a:ext uri="{FF2B5EF4-FFF2-40B4-BE49-F238E27FC236}">
                  <a16:creationId xmlns:a16="http://schemas.microsoft.com/office/drawing/2014/main" id="{36FFB921-680F-3B84-5EC3-66DDF149863F}"/>
                </a:ext>
              </a:extLst>
            </p:cNvPr>
            <p:cNvSpPr>
              <a:spLocks noChangeShapeType="1"/>
            </p:cNvSpPr>
            <p:nvPr/>
          </p:nvSpPr>
          <p:spPr bwMode="auto">
            <a:xfrm>
              <a:off x="3744" y="2660"/>
              <a:ext cx="0" cy="3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28" name="Line 111">
              <a:extLst>
                <a:ext uri="{FF2B5EF4-FFF2-40B4-BE49-F238E27FC236}">
                  <a16:creationId xmlns:a16="http://schemas.microsoft.com/office/drawing/2014/main" id="{D4955E1F-17A9-B1DA-0222-4AF126ABB005}"/>
                </a:ext>
              </a:extLst>
            </p:cNvPr>
            <p:cNvSpPr>
              <a:spLocks noChangeShapeType="1"/>
            </p:cNvSpPr>
            <p:nvPr/>
          </p:nvSpPr>
          <p:spPr bwMode="auto">
            <a:xfrm>
              <a:off x="4053" y="2660"/>
              <a:ext cx="0" cy="3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29" name="Line 112">
              <a:extLst>
                <a:ext uri="{FF2B5EF4-FFF2-40B4-BE49-F238E27FC236}">
                  <a16:creationId xmlns:a16="http://schemas.microsoft.com/office/drawing/2014/main" id="{16631675-7388-E948-D9D5-34A2405C2CD5}"/>
                </a:ext>
              </a:extLst>
            </p:cNvPr>
            <p:cNvSpPr>
              <a:spLocks noChangeShapeType="1"/>
            </p:cNvSpPr>
            <p:nvPr/>
          </p:nvSpPr>
          <p:spPr bwMode="auto">
            <a:xfrm>
              <a:off x="4361" y="2660"/>
              <a:ext cx="0" cy="3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30" name="Line 113">
              <a:extLst>
                <a:ext uri="{FF2B5EF4-FFF2-40B4-BE49-F238E27FC236}">
                  <a16:creationId xmlns:a16="http://schemas.microsoft.com/office/drawing/2014/main" id="{C69E40A5-E0C8-B636-857B-117BEBCD7BB0}"/>
                </a:ext>
              </a:extLst>
            </p:cNvPr>
            <p:cNvSpPr>
              <a:spLocks noChangeShapeType="1"/>
            </p:cNvSpPr>
            <p:nvPr/>
          </p:nvSpPr>
          <p:spPr bwMode="auto">
            <a:xfrm>
              <a:off x="4670" y="2660"/>
              <a:ext cx="0" cy="3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31" name="Line 114">
              <a:extLst>
                <a:ext uri="{FF2B5EF4-FFF2-40B4-BE49-F238E27FC236}">
                  <a16:creationId xmlns:a16="http://schemas.microsoft.com/office/drawing/2014/main" id="{C5760FE6-932F-B1F5-BD62-AA5FFA60A332}"/>
                </a:ext>
              </a:extLst>
            </p:cNvPr>
            <p:cNvSpPr>
              <a:spLocks noChangeShapeType="1"/>
            </p:cNvSpPr>
            <p:nvPr/>
          </p:nvSpPr>
          <p:spPr bwMode="auto">
            <a:xfrm>
              <a:off x="4978" y="2660"/>
              <a:ext cx="0" cy="3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32" name="Line 115">
              <a:extLst>
                <a:ext uri="{FF2B5EF4-FFF2-40B4-BE49-F238E27FC236}">
                  <a16:creationId xmlns:a16="http://schemas.microsoft.com/office/drawing/2014/main" id="{C3856D8A-A80C-07D4-C976-E48D4B089DAC}"/>
                </a:ext>
              </a:extLst>
            </p:cNvPr>
            <p:cNvSpPr>
              <a:spLocks noChangeShapeType="1"/>
            </p:cNvSpPr>
            <p:nvPr/>
          </p:nvSpPr>
          <p:spPr bwMode="auto">
            <a:xfrm>
              <a:off x="5286" y="2660"/>
              <a:ext cx="0" cy="3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33" name="Line 116">
              <a:extLst>
                <a:ext uri="{FF2B5EF4-FFF2-40B4-BE49-F238E27FC236}">
                  <a16:creationId xmlns:a16="http://schemas.microsoft.com/office/drawing/2014/main" id="{1C840BAB-5D55-136A-6CBB-BA23C90192FA}"/>
                </a:ext>
              </a:extLst>
            </p:cNvPr>
            <p:cNvSpPr>
              <a:spLocks noChangeShapeType="1"/>
            </p:cNvSpPr>
            <p:nvPr/>
          </p:nvSpPr>
          <p:spPr bwMode="auto">
            <a:xfrm>
              <a:off x="5595" y="2660"/>
              <a:ext cx="0" cy="3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34" name="Line 117">
              <a:extLst>
                <a:ext uri="{FF2B5EF4-FFF2-40B4-BE49-F238E27FC236}">
                  <a16:creationId xmlns:a16="http://schemas.microsoft.com/office/drawing/2014/main" id="{A18A3500-D803-EF8C-7964-F15B992BA3C0}"/>
                </a:ext>
              </a:extLst>
            </p:cNvPr>
            <p:cNvSpPr>
              <a:spLocks noChangeShapeType="1"/>
            </p:cNvSpPr>
            <p:nvPr/>
          </p:nvSpPr>
          <p:spPr bwMode="auto">
            <a:xfrm>
              <a:off x="4053" y="2660"/>
              <a:ext cx="0" cy="49"/>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35" name="Rectangle 118">
              <a:extLst>
                <a:ext uri="{FF2B5EF4-FFF2-40B4-BE49-F238E27FC236}">
                  <a16:creationId xmlns:a16="http://schemas.microsoft.com/office/drawing/2014/main" id="{D9A1AA7D-BB14-C20E-5D53-7EEA5654443B}"/>
                </a:ext>
              </a:extLst>
            </p:cNvPr>
            <p:cNvSpPr>
              <a:spLocks noChangeArrowheads="1"/>
            </p:cNvSpPr>
            <p:nvPr/>
          </p:nvSpPr>
          <p:spPr bwMode="auto">
            <a:xfrm>
              <a:off x="3999" y="2724"/>
              <a:ext cx="17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Arial" panose="020B0604020202020204" pitchFamily="34" charset="0"/>
                </a:rPr>
                <a:t>10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236" name="Line 119">
              <a:extLst>
                <a:ext uri="{FF2B5EF4-FFF2-40B4-BE49-F238E27FC236}">
                  <a16:creationId xmlns:a16="http://schemas.microsoft.com/office/drawing/2014/main" id="{A0C332DB-0525-A372-C459-C819E9AD6543}"/>
                </a:ext>
              </a:extLst>
            </p:cNvPr>
            <p:cNvSpPr>
              <a:spLocks noChangeShapeType="1"/>
            </p:cNvSpPr>
            <p:nvPr/>
          </p:nvSpPr>
          <p:spPr bwMode="auto">
            <a:xfrm>
              <a:off x="4670" y="2660"/>
              <a:ext cx="0" cy="49"/>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37" name="Rectangle 120">
              <a:extLst>
                <a:ext uri="{FF2B5EF4-FFF2-40B4-BE49-F238E27FC236}">
                  <a16:creationId xmlns:a16="http://schemas.microsoft.com/office/drawing/2014/main" id="{1FE23818-FBE2-8ED6-BF98-A248CB84480A}"/>
                </a:ext>
              </a:extLst>
            </p:cNvPr>
            <p:cNvSpPr>
              <a:spLocks noChangeArrowheads="1"/>
            </p:cNvSpPr>
            <p:nvPr/>
          </p:nvSpPr>
          <p:spPr bwMode="auto">
            <a:xfrm>
              <a:off x="4616" y="2724"/>
              <a:ext cx="17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Arial" panose="020B0604020202020204" pitchFamily="34" charset="0"/>
                </a:rPr>
                <a:t>20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238" name="Line 121">
              <a:extLst>
                <a:ext uri="{FF2B5EF4-FFF2-40B4-BE49-F238E27FC236}">
                  <a16:creationId xmlns:a16="http://schemas.microsoft.com/office/drawing/2014/main" id="{DE89B2AB-0B29-5BC5-A0C4-47709CC67BF9}"/>
                </a:ext>
              </a:extLst>
            </p:cNvPr>
            <p:cNvSpPr>
              <a:spLocks noChangeShapeType="1"/>
            </p:cNvSpPr>
            <p:nvPr/>
          </p:nvSpPr>
          <p:spPr bwMode="auto">
            <a:xfrm>
              <a:off x="5286" y="2660"/>
              <a:ext cx="0" cy="49"/>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39" name="Rectangle 122">
              <a:extLst>
                <a:ext uri="{FF2B5EF4-FFF2-40B4-BE49-F238E27FC236}">
                  <a16:creationId xmlns:a16="http://schemas.microsoft.com/office/drawing/2014/main" id="{08635350-874B-97D2-5D51-2B3857B3C905}"/>
                </a:ext>
              </a:extLst>
            </p:cNvPr>
            <p:cNvSpPr>
              <a:spLocks noChangeArrowheads="1"/>
            </p:cNvSpPr>
            <p:nvPr/>
          </p:nvSpPr>
          <p:spPr bwMode="auto">
            <a:xfrm>
              <a:off x="5233" y="2724"/>
              <a:ext cx="17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Arial" panose="020B0604020202020204" pitchFamily="34" charset="0"/>
                </a:rPr>
                <a:t>30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240" name="Line 123">
              <a:extLst>
                <a:ext uri="{FF2B5EF4-FFF2-40B4-BE49-F238E27FC236}">
                  <a16:creationId xmlns:a16="http://schemas.microsoft.com/office/drawing/2014/main" id="{D5F1E925-FF14-9CFD-341A-36A06F467589}"/>
                </a:ext>
              </a:extLst>
            </p:cNvPr>
            <p:cNvSpPr>
              <a:spLocks noChangeShapeType="1"/>
            </p:cNvSpPr>
            <p:nvPr/>
          </p:nvSpPr>
          <p:spPr bwMode="auto">
            <a:xfrm>
              <a:off x="3715" y="2660"/>
              <a:ext cx="29"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41" name="Line 124">
              <a:extLst>
                <a:ext uri="{FF2B5EF4-FFF2-40B4-BE49-F238E27FC236}">
                  <a16:creationId xmlns:a16="http://schemas.microsoft.com/office/drawing/2014/main" id="{AAD33B0D-FED0-101C-8D66-C227CDC21F9B}"/>
                </a:ext>
              </a:extLst>
            </p:cNvPr>
            <p:cNvSpPr>
              <a:spLocks noChangeShapeType="1"/>
            </p:cNvSpPr>
            <p:nvPr/>
          </p:nvSpPr>
          <p:spPr bwMode="auto">
            <a:xfrm>
              <a:off x="3715" y="2381"/>
              <a:ext cx="29"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42" name="Line 125">
              <a:extLst>
                <a:ext uri="{FF2B5EF4-FFF2-40B4-BE49-F238E27FC236}">
                  <a16:creationId xmlns:a16="http://schemas.microsoft.com/office/drawing/2014/main" id="{28627B15-96FF-5749-06DC-A7CBC8755702}"/>
                </a:ext>
              </a:extLst>
            </p:cNvPr>
            <p:cNvSpPr>
              <a:spLocks noChangeShapeType="1"/>
            </p:cNvSpPr>
            <p:nvPr/>
          </p:nvSpPr>
          <p:spPr bwMode="auto">
            <a:xfrm>
              <a:off x="3715" y="2096"/>
              <a:ext cx="29"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43" name="Line 126">
              <a:extLst>
                <a:ext uri="{FF2B5EF4-FFF2-40B4-BE49-F238E27FC236}">
                  <a16:creationId xmlns:a16="http://schemas.microsoft.com/office/drawing/2014/main" id="{E9921242-2D52-A7F8-5317-304666569B85}"/>
                </a:ext>
              </a:extLst>
            </p:cNvPr>
            <p:cNvSpPr>
              <a:spLocks noChangeShapeType="1"/>
            </p:cNvSpPr>
            <p:nvPr/>
          </p:nvSpPr>
          <p:spPr bwMode="auto">
            <a:xfrm>
              <a:off x="3715" y="1817"/>
              <a:ext cx="29"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44" name="Line 127">
              <a:extLst>
                <a:ext uri="{FF2B5EF4-FFF2-40B4-BE49-F238E27FC236}">
                  <a16:creationId xmlns:a16="http://schemas.microsoft.com/office/drawing/2014/main" id="{28C73172-D5ED-DCA9-35D5-47157AB0F56F}"/>
                </a:ext>
              </a:extLst>
            </p:cNvPr>
            <p:cNvSpPr>
              <a:spLocks noChangeShapeType="1"/>
            </p:cNvSpPr>
            <p:nvPr/>
          </p:nvSpPr>
          <p:spPr bwMode="auto">
            <a:xfrm>
              <a:off x="3715" y="1532"/>
              <a:ext cx="29"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45" name="Rectangle 128">
              <a:extLst>
                <a:ext uri="{FF2B5EF4-FFF2-40B4-BE49-F238E27FC236}">
                  <a16:creationId xmlns:a16="http://schemas.microsoft.com/office/drawing/2014/main" id="{77147487-227F-CEC7-28A0-522F42768B14}"/>
                </a:ext>
              </a:extLst>
            </p:cNvPr>
            <p:cNvSpPr>
              <a:spLocks noChangeArrowheads="1"/>
            </p:cNvSpPr>
            <p:nvPr/>
          </p:nvSpPr>
          <p:spPr bwMode="auto">
            <a:xfrm>
              <a:off x="3304" y="2606"/>
              <a:ext cx="38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46" name="Line 129">
              <a:extLst>
                <a:ext uri="{FF2B5EF4-FFF2-40B4-BE49-F238E27FC236}">
                  <a16:creationId xmlns:a16="http://schemas.microsoft.com/office/drawing/2014/main" id="{4B02706B-B306-CAB8-7CE6-E07A6B8BDBB0}"/>
                </a:ext>
              </a:extLst>
            </p:cNvPr>
            <p:cNvSpPr>
              <a:spLocks noChangeShapeType="1"/>
            </p:cNvSpPr>
            <p:nvPr/>
          </p:nvSpPr>
          <p:spPr bwMode="auto">
            <a:xfrm>
              <a:off x="3696" y="2660"/>
              <a:ext cx="48"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47" name="Rectangle 130">
              <a:extLst>
                <a:ext uri="{FF2B5EF4-FFF2-40B4-BE49-F238E27FC236}">
                  <a16:creationId xmlns:a16="http://schemas.microsoft.com/office/drawing/2014/main" id="{4F40CF9A-A06B-5152-7207-4FC15937BDAD}"/>
                </a:ext>
              </a:extLst>
            </p:cNvPr>
            <p:cNvSpPr>
              <a:spLocks noChangeArrowheads="1"/>
            </p:cNvSpPr>
            <p:nvPr/>
          </p:nvSpPr>
          <p:spPr bwMode="auto">
            <a:xfrm>
              <a:off x="3632" y="2606"/>
              <a:ext cx="102"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Arial" panose="020B0604020202020204" pitchFamily="34" charset="0"/>
                </a:rPr>
                <a:t>0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248" name="Line 131">
              <a:extLst>
                <a:ext uri="{FF2B5EF4-FFF2-40B4-BE49-F238E27FC236}">
                  <a16:creationId xmlns:a16="http://schemas.microsoft.com/office/drawing/2014/main" id="{41C27798-6E42-DBB0-E6A4-B4A0CB9CAF7F}"/>
                </a:ext>
              </a:extLst>
            </p:cNvPr>
            <p:cNvSpPr>
              <a:spLocks noChangeShapeType="1"/>
            </p:cNvSpPr>
            <p:nvPr/>
          </p:nvSpPr>
          <p:spPr bwMode="auto">
            <a:xfrm>
              <a:off x="3696" y="2381"/>
              <a:ext cx="48"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49" name="Rectangle 132">
              <a:extLst>
                <a:ext uri="{FF2B5EF4-FFF2-40B4-BE49-F238E27FC236}">
                  <a16:creationId xmlns:a16="http://schemas.microsoft.com/office/drawing/2014/main" id="{EFF42E3D-66BE-C559-1D38-9F0CE8751644}"/>
                </a:ext>
              </a:extLst>
            </p:cNvPr>
            <p:cNvSpPr>
              <a:spLocks noChangeArrowheads="1"/>
            </p:cNvSpPr>
            <p:nvPr/>
          </p:nvSpPr>
          <p:spPr bwMode="auto">
            <a:xfrm>
              <a:off x="3632" y="2324"/>
              <a:ext cx="102"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Arial" panose="020B0604020202020204" pitchFamily="34" charset="0"/>
                </a:rPr>
                <a:t>5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250" name="Line 133">
              <a:extLst>
                <a:ext uri="{FF2B5EF4-FFF2-40B4-BE49-F238E27FC236}">
                  <a16:creationId xmlns:a16="http://schemas.microsoft.com/office/drawing/2014/main" id="{AFA71E99-C736-750C-0352-1EBB90368D0A}"/>
                </a:ext>
              </a:extLst>
            </p:cNvPr>
            <p:cNvSpPr>
              <a:spLocks noChangeShapeType="1"/>
            </p:cNvSpPr>
            <p:nvPr/>
          </p:nvSpPr>
          <p:spPr bwMode="auto">
            <a:xfrm>
              <a:off x="3696" y="2096"/>
              <a:ext cx="48"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51" name="Rectangle 134">
              <a:extLst>
                <a:ext uri="{FF2B5EF4-FFF2-40B4-BE49-F238E27FC236}">
                  <a16:creationId xmlns:a16="http://schemas.microsoft.com/office/drawing/2014/main" id="{130EED4D-87DC-0903-6FD9-51F793C813CF}"/>
                </a:ext>
              </a:extLst>
            </p:cNvPr>
            <p:cNvSpPr>
              <a:spLocks noChangeArrowheads="1"/>
            </p:cNvSpPr>
            <p:nvPr/>
          </p:nvSpPr>
          <p:spPr bwMode="auto">
            <a:xfrm>
              <a:off x="3578" y="2042"/>
              <a:ext cx="17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Arial" panose="020B0604020202020204" pitchFamily="34" charset="0"/>
                </a:rPr>
                <a:t>10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252" name="Line 135">
              <a:extLst>
                <a:ext uri="{FF2B5EF4-FFF2-40B4-BE49-F238E27FC236}">
                  <a16:creationId xmlns:a16="http://schemas.microsoft.com/office/drawing/2014/main" id="{4A9FE9CA-D1CF-18B9-F44A-AF13D03DEDBE}"/>
                </a:ext>
              </a:extLst>
            </p:cNvPr>
            <p:cNvSpPr>
              <a:spLocks noChangeShapeType="1"/>
            </p:cNvSpPr>
            <p:nvPr/>
          </p:nvSpPr>
          <p:spPr bwMode="auto">
            <a:xfrm>
              <a:off x="3696" y="1817"/>
              <a:ext cx="48"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53" name="Rectangle 136">
              <a:extLst>
                <a:ext uri="{FF2B5EF4-FFF2-40B4-BE49-F238E27FC236}">
                  <a16:creationId xmlns:a16="http://schemas.microsoft.com/office/drawing/2014/main" id="{116AAEBC-12BD-C578-9C1F-202B856B06AE}"/>
                </a:ext>
              </a:extLst>
            </p:cNvPr>
            <p:cNvSpPr>
              <a:spLocks noChangeArrowheads="1"/>
            </p:cNvSpPr>
            <p:nvPr/>
          </p:nvSpPr>
          <p:spPr bwMode="auto">
            <a:xfrm>
              <a:off x="3578" y="1760"/>
              <a:ext cx="17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Arial" panose="020B0604020202020204" pitchFamily="34" charset="0"/>
                </a:rPr>
                <a:t>15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254" name="Line 137">
              <a:extLst>
                <a:ext uri="{FF2B5EF4-FFF2-40B4-BE49-F238E27FC236}">
                  <a16:creationId xmlns:a16="http://schemas.microsoft.com/office/drawing/2014/main" id="{4BF5D88E-A57B-EF02-DC60-27E7C1F516C9}"/>
                </a:ext>
              </a:extLst>
            </p:cNvPr>
            <p:cNvSpPr>
              <a:spLocks noChangeShapeType="1"/>
            </p:cNvSpPr>
            <p:nvPr/>
          </p:nvSpPr>
          <p:spPr bwMode="auto">
            <a:xfrm>
              <a:off x="3696" y="1532"/>
              <a:ext cx="48"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55" name="Rectangle 138">
              <a:extLst>
                <a:ext uri="{FF2B5EF4-FFF2-40B4-BE49-F238E27FC236}">
                  <a16:creationId xmlns:a16="http://schemas.microsoft.com/office/drawing/2014/main" id="{5A04BADC-86A6-C711-C48A-F2569162FC4E}"/>
                </a:ext>
              </a:extLst>
            </p:cNvPr>
            <p:cNvSpPr>
              <a:spLocks noChangeArrowheads="1"/>
            </p:cNvSpPr>
            <p:nvPr/>
          </p:nvSpPr>
          <p:spPr bwMode="auto">
            <a:xfrm>
              <a:off x="3578" y="1478"/>
              <a:ext cx="17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Arial" panose="020B0604020202020204" pitchFamily="34" charset="0"/>
                </a:rPr>
                <a:t>20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256" name="Line 139">
              <a:extLst>
                <a:ext uri="{FF2B5EF4-FFF2-40B4-BE49-F238E27FC236}">
                  <a16:creationId xmlns:a16="http://schemas.microsoft.com/office/drawing/2014/main" id="{A1C572C4-4425-2290-B4A2-5B292AFD5F69}"/>
                </a:ext>
              </a:extLst>
            </p:cNvPr>
            <p:cNvSpPr>
              <a:spLocks noChangeShapeType="1"/>
            </p:cNvSpPr>
            <p:nvPr/>
          </p:nvSpPr>
          <p:spPr bwMode="auto">
            <a:xfrm>
              <a:off x="5595" y="2660"/>
              <a:ext cx="29"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57" name="Line 140">
              <a:extLst>
                <a:ext uri="{FF2B5EF4-FFF2-40B4-BE49-F238E27FC236}">
                  <a16:creationId xmlns:a16="http://schemas.microsoft.com/office/drawing/2014/main" id="{849567B3-F776-1E9E-8191-11E4FE7ED962}"/>
                </a:ext>
              </a:extLst>
            </p:cNvPr>
            <p:cNvSpPr>
              <a:spLocks noChangeShapeType="1"/>
            </p:cNvSpPr>
            <p:nvPr/>
          </p:nvSpPr>
          <p:spPr bwMode="auto">
            <a:xfrm>
              <a:off x="5595" y="2474"/>
              <a:ext cx="29"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58" name="Line 141">
              <a:extLst>
                <a:ext uri="{FF2B5EF4-FFF2-40B4-BE49-F238E27FC236}">
                  <a16:creationId xmlns:a16="http://schemas.microsoft.com/office/drawing/2014/main" id="{80491A26-0969-B177-5D1B-D28B26E91530}"/>
                </a:ext>
              </a:extLst>
            </p:cNvPr>
            <p:cNvSpPr>
              <a:spLocks noChangeShapeType="1"/>
            </p:cNvSpPr>
            <p:nvPr/>
          </p:nvSpPr>
          <p:spPr bwMode="auto">
            <a:xfrm>
              <a:off x="5595" y="2283"/>
              <a:ext cx="29"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59" name="Line 142">
              <a:extLst>
                <a:ext uri="{FF2B5EF4-FFF2-40B4-BE49-F238E27FC236}">
                  <a16:creationId xmlns:a16="http://schemas.microsoft.com/office/drawing/2014/main" id="{610EC37F-518C-E218-6119-92A2E1EA41C5}"/>
                </a:ext>
              </a:extLst>
            </p:cNvPr>
            <p:cNvSpPr>
              <a:spLocks noChangeShapeType="1"/>
            </p:cNvSpPr>
            <p:nvPr/>
          </p:nvSpPr>
          <p:spPr bwMode="auto">
            <a:xfrm>
              <a:off x="5595" y="2096"/>
              <a:ext cx="29"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60" name="Line 143">
              <a:extLst>
                <a:ext uri="{FF2B5EF4-FFF2-40B4-BE49-F238E27FC236}">
                  <a16:creationId xmlns:a16="http://schemas.microsoft.com/office/drawing/2014/main" id="{1940CC0A-CAB3-1C90-EF11-BE533856F0B8}"/>
                </a:ext>
              </a:extLst>
            </p:cNvPr>
            <p:cNvSpPr>
              <a:spLocks noChangeShapeType="1"/>
            </p:cNvSpPr>
            <p:nvPr/>
          </p:nvSpPr>
          <p:spPr bwMode="auto">
            <a:xfrm>
              <a:off x="5595" y="1910"/>
              <a:ext cx="29"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61" name="Line 144">
              <a:extLst>
                <a:ext uri="{FF2B5EF4-FFF2-40B4-BE49-F238E27FC236}">
                  <a16:creationId xmlns:a16="http://schemas.microsoft.com/office/drawing/2014/main" id="{E91A2B06-2788-237D-2169-895789D36B6C}"/>
                </a:ext>
              </a:extLst>
            </p:cNvPr>
            <p:cNvSpPr>
              <a:spLocks noChangeShapeType="1"/>
            </p:cNvSpPr>
            <p:nvPr/>
          </p:nvSpPr>
          <p:spPr bwMode="auto">
            <a:xfrm>
              <a:off x="5595" y="1719"/>
              <a:ext cx="29"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62" name="Line 145">
              <a:extLst>
                <a:ext uri="{FF2B5EF4-FFF2-40B4-BE49-F238E27FC236}">
                  <a16:creationId xmlns:a16="http://schemas.microsoft.com/office/drawing/2014/main" id="{1E6F70AD-A704-AD51-6E0C-C2522837E6F4}"/>
                </a:ext>
              </a:extLst>
            </p:cNvPr>
            <p:cNvSpPr>
              <a:spLocks noChangeShapeType="1"/>
            </p:cNvSpPr>
            <p:nvPr/>
          </p:nvSpPr>
          <p:spPr bwMode="auto">
            <a:xfrm>
              <a:off x="5595" y="1532"/>
              <a:ext cx="29"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63" name="Line 146">
              <a:extLst>
                <a:ext uri="{FF2B5EF4-FFF2-40B4-BE49-F238E27FC236}">
                  <a16:creationId xmlns:a16="http://schemas.microsoft.com/office/drawing/2014/main" id="{1DC8CC44-2037-A358-3E8D-B1E8BB9A7B6B}"/>
                </a:ext>
              </a:extLst>
            </p:cNvPr>
            <p:cNvSpPr>
              <a:spLocks noChangeShapeType="1"/>
            </p:cNvSpPr>
            <p:nvPr/>
          </p:nvSpPr>
          <p:spPr bwMode="auto">
            <a:xfrm>
              <a:off x="5595" y="2660"/>
              <a:ext cx="49"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64" name="Rectangle 147">
              <a:extLst>
                <a:ext uri="{FF2B5EF4-FFF2-40B4-BE49-F238E27FC236}">
                  <a16:creationId xmlns:a16="http://schemas.microsoft.com/office/drawing/2014/main" id="{B52C8405-062F-AE5B-3015-2D65D2918FDD}"/>
                </a:ext>
              </a:extLst>
            </p:cNvPr>
            <p:cNvSpPr>
              <a:spLocks noChangeArrowheads="1"/>
            </p:cNvSpPr>
            <p:nvPr/>
          </p:nvSpPr>
          <p:spPr bwMode="auto">
            <a:xfrm>
              <a:off x="5683" y="2606"/>
              <a:ext cx="20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Arial" panose="020B0604020202020204" pitchFamily="34" charset="0"/>
                </a:rPr>
                <a:t>0.0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265" name="Line 148">
              <a:extLst>
                <a:ext uri="{FF2B5EF4-FFF2-40B4-BE49-F238E27FC236}">
                  <a16:creationId xmlns:a16="http://schemas.microsoft.com/office/drawing/2014/main" id="{7B69BE60-4A48-FC69-D438-B7FBBF3B3F9F}"/>
                </a:ext>
              </a:extLst>
            </p:cNvPr>
            <p:cNvSpPr>
              <a:spLocks noChangeShapeType="1"/>
            </p:cNvSpPr>
            <p:nvPr/>
          </p:nvSpPr>
          <p:spPr bwMode="auto">
            <a:xfrm>
              <a:off x="5595" y="2283"/>
              <a:ext cx="49"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66" name="Rectangle 149">
              <a:extLst>
                <a:ext uri="{FF2B5EF4-FFF2-40B4-BE49-F238E27FC236}">
                  <a16:creationId xmlns:a16="http://schemas.microsoft.com/office/drawing/2014/main" id="{AE1EC3B7-F2A1-D9E1-D275-4F7E37EE213F}"/>
                </a:ext>
              </a:extLst>
            </p:cNvPr>
            <p:cNvSpPr>
              <a:spLocks noChangeArrowheads="1"/>
            </p:cNvSpPr>
            <p:nvPr/>
          </p:nvSpPr>
          <p:spPr bwMode="auto">
            <a:xfrm>
              <a:off x="5683" y="2230"/>
              <a:ext cx="20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Arial" panose="020B0604020202020204" pitchFamily="34" charset="0"/>
                </a:rPr>
                <a:t>0.4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267" name="Line 150">
              <a:extLst>
                <a:ext uri="{FF2B5EF4-FFF2-40B4-BE49-F238E27FC236}">
                  <a16:creationId xmlns:a16="http://schemas.microsoft.com/office/drawing/2014/main" id="{1F925856-113B-5733-E0BE-9B4A615CB8C4}"/>
                </a:ext>
              </a:extLst>
            </p:cNvPr>
            <p:cNvSpPr>
              <a:spLocks noChangeShapeType="1"/>
            </p:cNvSpPr>
            <p:nvPr/>
          </p:nvSpPr>
          <p:spPr bwMode="auto">
            <a:xfrm>
              <a:off x="5595" y="1910"/>
              <a:ext cx="49"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68" name="Rectangle 151">
              <a:extLst>
                <a:ext uri="{FF2B5EF4-FFF2-40B4-BE49-F238E27FC236}">
                  <a16:creationId xmlns:a16="http://schemas.microsoft.com/office/drawing/2014/main" id="{859DB355-FAD8-68CC-0ED4-AFEA529B57BF}"/>
                </a:ext>
              </a:extLst>
            </p:cNvPr>
            <p:cNvSpPr>
              <a:spLocks noChangeArrowheads="1"/>
            </p:cNvSpPr>
            <p:nvPr/>
          </p:nvSpPr>
          <p:spPr bwMode="auto">
            <a:xfrm>
              <a:off x="5683" y="1854"/>
              <a:ext cx="20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Arial" panose="020B0604020202020204" pitchFamily="34" charset="0"/>
                </a:rPr>
                <a:t>0.8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269" name="Line 152">
              <a:extLst>
                <a:ext uri="{FF2B5EF4-FFF2-40B4-BE49-F238E27FC236}">
                  <a16:creationId xmlns:a16="http://schemas.microsoft.com/office/drawing/2014/main" id="{ED4B29A1-60F7-59CB-6299-5D7FD8247C7B}"/>
                </a:ext>
              </a:extLst>
            </p:cNvPr>
            <p:cNvSpPr>
              <a:spLocks noChangeShapeType="1"/>
            </p:cNvSpPr>
            <p:nvPr/>
          </p:nvSpPr>
          <p:spPr bwMode="auto">
            <a:xfrm>
              <a:off x="5595" y="1532"/>
              <a:ext cx="49"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70" name="Rectangle 153">
              <a:extLst>
                <a:ext uri="{FF2B5EF4-FFF2-40B4-BE49-F238E27FC236}">
                  <a16:creationId xmlns:a16="http://schemas.microsoft.com/office/drawing/2014/main" id="{4E0B89B6-B55E-9A34-260C-16EC0EB6C298}"/>
                </a:ext>
              </a:extLst>
            </p:cNvPr>
            <p:cNvSpPr>
              <a:spLocks noChangeArrowheads="1"/>
            </p:cNvSpPr>
            <p:nvPr/>
          </p:nvSpPr>
          <p:spPr bwMode="auto">
            <a:xfrm>
              <a:off x="5683" y="1478"/>
              <a:ext cx="20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Arial" panose="020B0604020202020204" pitchFamily="34" charset="0"/>
                </a:rPr>
                <a:t>1.2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271" name="Rectangle 158">
              <a:extLst>
                <a:ext uri="{FF2B5EF4-FFF2-40B4-BE49-F238E27FC236}">
                  <a16:creationId xmlns:a16="http://schemas.microsoft.com/office/drawing/2014/main" id="{0455F485-1154-F7E9-6E73-FC0568486768}"/>
                </a:ext>
              </a:extLst>
            </p:cNvPr>
            <p:cNvSpPr>
              <a:spLocks noChangeArrowheads="1"/>
            </p:cNvSpPr>
            <p:nvPr/>
          </p:nvSpPr>
          <p:spPr bwMode="auto">
            <a:xfrm>
              <a:off x="5394" y="2861"/>
              <a:ext cx="3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Arial" panose="020B0604020202020204" pitchFamily="34" charset="0"/>
                </a:rPr>
                <a:t>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272" name="Freeform 160">
              <a:extLst>
                <a:ext uri="{FF2B5EF4-FFF2-40B4-BE49-F238E27FC236}">
                  <a16:creationId xmlns:a16="http://schemas.microsoft.com/office/drawing/2014/main" id="{00A67617-2599-30DB-6093-39C9EF19B350}"/>
                </a:ext>
              </a:extLst>
            </p:cNvPr>
            <p:cNvSpPr>
              <a:spLocks/>
            </p:cNvSpPr>
            <p:nvPr/>
          </p:nvSpPr>
          <p:spPr bwMode="auto">
            <a:xfrm>
              <a:off x="3744" y="1723"/>
              <a:ext cx="1851" cy="432"/>
            </a:xfrm>
            <a:custGeom>
              <a:avLst/>
              <a:gdLst>
                <a:gd name="T0" fmla="*/ 5 w 1851"/>
                <a:gd name="T1" fmla="*/ 0 h 432"/>
                <a:gd name="T2" fmla="*/ 45 w 1851"/>
                <a:gd name="T3" fmla="*/ 0 h 432"/>
                <a:gd name="T4" fmla="*/ 84 w 1851"/>
                <a:gd name="T5" fmla="*/ 5 h 432"/>
                <a:gd name="T6" fmla="*/ 123 w 1851"/>
                <a:gd name="T7" fmla="*/ 5 h 432"/>
                <a:gd name="T8" fmla="*/ 157 w 1851"/>
                <a:gd name="T9" fmla="*/ 5 h 432"/>
                <a:gd name="T10" fmla="*/ 187 w 1851"/>
                <a:gd name="T11" fmla="*/ 5 h 432"/>
                <a:gd name="T12" fmla="*/ 191 w 1851"/>
                <a:gd name="T13" fmla="*/ 5 h 432"/>
                <a:gd name="T14" fmla="*/ 196 w 1851"/>
                <a:gd name="T15" fmla="*/ 5 h 432"/>
                <a:gd name="T16" fmla="*/ 216 w 1851"/>
                <a:gd name="T17" fmla="*/ 5 h 432"/>
                <a:gd name="T18" fmla="*/ 235 w 1851"/>
                <a:gd name="T19" fmla="*/ 10 h 432"/>
                <a:gd name="T20" fmla="*/ 275 w 1851"/>
                <a:gd name="T21" fmla="*/ 15 h 432"/>
                <a:gd name="T22" fmla="*/ 314 w 1851"/>
                <a:gd name="T23" fmla="*/ 20 h 432"/>
                <a:gd name="T24" fmla="*/ 348 w 1851"/>
                <a:gd name="T25" fmla="*/ 25 h 432"/>
                <a:gd name="T26" fmla="*/ 382 w 1851"/>
                <a:gd name="T27" fmla="*/ 30 h 432"/>
                <a:gd name="T28" fmla="*/ 407 w 1851"/>
                <a:gd name="T29" fmla="*/ 35 h 432"/>
                <a:gd name="T30" fmla="*/ 446 w 1851"/>
                <a:gd name="T31" fmla="*/ 40 h 432"/>
                <a:gd name="T32" fmla="*/ 485 w 1851"/>
                <a:gd name="T33" fmla="*/ 49 h 432"/>
                <a:gd name="T34" fmla="*/ 524 w 1851"/>
                <a:gd name="T35" fmla="*/ 59 h 432"/>
                <a:gd name="T36" fmla="*/ 559 w 1851"/>
                <a:gd name="T37" fmla="*/ 69 h 432"/>
                <a:gd name="T38" fmla="*/ 598 w 1851"/>
                <a:gd name="T39" fmla="*/ 79 h 432"/>
                <a:gd name="T40" fmla="*/ 637 w 1851"/>
                <a:gd name="T41" fmla="*/ 89 h 432"/>
                <a:gd name="T42" fmla="*/ 656 w 1851"/>
                <a:gd name="T43" fmla="*/ 94 h 432"/>
                <a:gd name="T44" fmla="*/ 696 w 1851"/>
                <a:gd name="T45" fmla="*/ 103 h 432"/>
                <a:gd name="T46" fmla="*/ 715 w 1851"/>
                <a:gd name="T47" fmla="*/ 108 h 432"/>
                <a:gd name="T48" fmla="*/ 749 w 1851"/>
                <a:gd name="T49" fmla="*/ 123 h 432"/>
                <a:gd name="T50" fmla="*/ 779 w 1851"/>
                <a:gd name="T51" fmla="*/ 128 h 432"/>
                <a:gd name="T52" fmla="*/ 808 w 1851"/>
                <a:gd name="T53" fmla="*/ 138 h 432"/>
                <a:gd name="T54" fmla="*/ 828 w 1851"/>
                <a:gd name="T55" fmla="*/ 143 h 432"/>
                <a:gd name="T56" fmla="*/ 857 w 1851"/>
                <a:gd name="T57" fmla="*/ 152 h 432"/>
                <a:gd name="T58" fmla="*/ 877 w 1851"/>
                <a:gd name="T59" fmla="*/ 157 h 432"/>
                <a:gd name="T60" fmla="*/ 906 w 1851"/>
                <a:gd name="T61" fmla="*/ 167 h 432"/>
                <a:gd name="T62" fmla="*/ 926 w 1851"/>
                <a:gd name="T63" fmla="*/ 172 h 432"/>
                <a:gd name="T64" fmla="*/ 955 w 1851"/>
                <a:gd name="T65" fmla="*/ 182 h 432"/>
                <a:gd name="T66" fmla="*/ 979 w 1851"/>
                <a:gd name="T67" fmla="*/ 187 h 432"/>
                <a:gd name="T68" fmla="*/ 1019 w 1851"/>
                <a:gd name="T69" fmla="*/ 197 h 432"/>
                <a:gd name="T70" fmla="*/ 1038 w 1851"/>
                <a:gd name="T71" fmla="*/ 206 h 432"/>
                <a:gd name="T72" fmla="*/ 1058 w 1851"/>
                <a:gd name="T73" fmla="*/ 211 h 432"/>
                <a:gd name="T74" fmla="*/ 1077 w 1851"/>
                <a:gd name="T75" fmla="*/ 216 h 432"/>
                <a:gd name="T76" fmla="*/ 1117 w 1851"/>
                <a:gd name="T77" fmla="*/ 226 h 432"/>
                <a:gd name="T78" fmla="*/ 1121 w 1851"/>
                <a:gd name="T79" fmla="*/ 226 h 432"/>
                <a:gd name="T80" fmla="*/ 1136 w 1851"/>
                <a:gd name="T81" fmla="*/ 231 h 432"/>
                <a:gd name="T82" fmla="*/ 1170 w 1851"/>
                <a:gd name="T83" fmla="*/ 241 h 432"/>
                <a:gd name="T84" fmla="*/ 1210 w 1851"/>
                <a:gd name="T85" fmla="*/ 251 h 432"/>
                <a:gd name="T86" fmla="*/ 1249 w 1851"/>
                <a:gd name="T87" fmla="*/ 260 h 432"/>
                <a:gd name="T88" fmla="*/ 1268 w 1851"/>
                <a:gd name="T89" fmla="*/ 270 h 432"/>
                <a:gd name="T90" fmla="*/ 1307 w 1851"/>
                <a:gd name="T91" fmla="*/ 280 h 432"/>
                <a:gd name="T92" fmla="*/ 1327 w 1851"/>
                <a:gd name="T93" fmla="*/ 290 h 432"/>
                <a:gd name="T94" fmla="*/ 1361 w 1851"/>
                <a:gd name="T95" fmla="*/ 300 h 432"/>
                <a:gd name="T96" fmla="*/ 1400 w 1851"/>
                <a:gd name="T97" fmla="*/ 314 h 432"/>
                <a:gd name="T98" fmla="*/ 1440 w 1851"/>
                <a:gd name="T99" fmla="*/ 329 h 432"/>
                <a:gd name="T100" fmla="*/ 1479 w 1851"/>
                <a:gd name="T101" fmla="*/ 339 h 432"/>
                <a:gd name="T102" fmla="*/ 1518 w 1851"/>
                <a:gd name="T103" fmla="*/ 349 h 432"/>
                <a:gd name="T104" fmla="*/ 1552 w 1851"/>
                <a:gd name="T105" fmla="*/ 358 h 432"/>
                <a:gd name="T106" fmla="*/ 1591 w 1851"/>
                <a:gd name="T107" fmla="*/ 373 h 432"/>
                <a:gd name="T108" fmla="*/ 1630 w 1851"/>
                <a:gd name="T109" fmla="*/ 383 h 432"/>
                <a:gd name="T110" fmla="*/ 1670 w 1851"/>
                <a:gd name="T111" fmla="*/ 393 h 432"/>
                <a:gd name="T112" fmla="*/ 1709 w 1851"/>
                <a:gd name="T113" fmla="*/ 403 h 432"/>
                <a:gd name="T114" fmla="*/ 1728 w 1851"/>
                <a:gd name="T115" fmla="*/ 408 h 432"/>
                <a:gd name="T116" fmla="*/ 1763 w 1851"/>
                <a:gd name="T117" fmla="*/ 412 h 432"/>
                <a:gd name="T118" fmla="*/ 1802 w 1851"/>
                <a:gd name="T119" fmla="*/ 422 h 432"/>
                <a:gd name="T120" fmla="*/ 1841 w 1851"/>
                <a:gd name="T1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51" h="432">
                  <a:moveTo>
                    <a:pt x="0" y="0"/>
                  </a:moveTo>
                  <a:lnTo>
                    <a:pt x="5" y="0"/>
                  </a:lnTo>
                  <a:lnTo>
                    <a:pt x="5" y="0"/>
                  </a:lnTo>
                  <a:lnTo>
                    <a:pt x="5" y="0"/>
                  </a:lnTo>
                  <a:lnTo>
                    <a:pt x="15" y="0"/>
                  </a:lnTo>
                  <a:lnTo>
                    <a:pt x="25" y="0"/>
                  </a:lnTo>
                  <a:lnTo>
                    <a:pt x="35" y="0"/>
                  </a:lnTo>
                  <a:lnTo>
                    <a:pt x="45" y="0"/>
                  </a:lnTo>
                  <a:lnTo>
                    <a:pt x="54" y="0"/>
                  </a:lnTo>
                  <a:lnTo>
                    <a:pt x="64" y="0"/>
                  </a:lnTo>
                  <a:lnTo>
                    <a:pt x="74" y="5"/>
                  </a:lnTo>
                  <a:lnTo>
                    <a:pt x="84" y="5"/>
                  </a:lnTo>
                  <a:lnTo>
                    <a:pt x="93" y="5"/>
                  </a:lnTo>
                  <a:lnTo>
                    <a:pt x="103" y="5"/>
                  </a:lnTo>
                  <a:lnTo>
                    <a:pt x="113" y="5"/>
                  </a:lnTo>
                  <a:lnTo>
                    <a:pt x="123" y="5"/>
                  </a:lnTo>
                  <a:lnTo>
                    <a:pt x="128" y="5"/>
                  </a:lnTo>
                  <a:lnTo>
                    <a:pt x="138" y="5"/>
                  </a:lnTo>
                  <a:lnTo>
                    <a:pt x="147" y="5"/>
                  </a:lnTo>
                  <a:lnTo>
                    <a:pt x="157" y="5"/>
                  </a:lnTo>
                  <a:lnTo>
                    <a:pt x="167" y="5"/>
                  </a:lnTo>
                  <a:lnTo>
                    <a:pt x="177" y="5"/>
                  </a:lnTo>
                  <a:lnTo>
                    <a:pt x="187" y="5"/>
                  </a:lnTo>
                  <a:lnTo>
                    <a:pt x="187" y="5"/>
                  </a:lnTo>
                  <a:lnTo>
                    <a:pt x="187" y="5"/>
                  </a:lnTo>
                  <a:lnTo>
                    <a:pt x="191" y="5"/>
                  </a:lnTo>
                  <a:lnTo>
                    <a:pt x="191" y="5"/>
                  </a:lnTo>
                  <a:lnTo>
                    <a:pt x="191" y="5"/>
                  </a:lnTo>
                  <a:lnTo>
                    <a:pt x="191" y="5"/>
                  </a:lnTo>
                  <a:lnTo>
                    <a:pt x="191" y="5"/>
                  </a:lnTo>
                  <a:lnTo>
                    <a:pt x="191" y="5"/>
                  </a:lnTo>
                  <a:lnTo>
                    <a:pt x="196" y="5"/>
                  </a:lnTo>
                  <a:lnTo>
                    <a:pt x="201" y="5"/>
                  </a:lnTo>
                  <a:lnTo>
                    <a:pt x="201" y="5"/>
                  </a:lnTo>
                  <a:lnTo>
                    <a:pt x="206" y="5"/>
                  </a:lnTo>
                  <a:lnTo>
                    <a:pt x="216" y="5"/>
                  </a:lnTo>
                  <a:lnTo>
                    <a:pt x="226" y="5"/>
                  </a:lnTo>
                  <a:lnTo>
                    <a:pt x="231" y="10"/>
                  </a:lnTo>
                  <a:lnTo>
                    <a:pt x="231" y="10"/>
                  </a:lnTo>
                  <a:lnTo>
                    <a:pt x="235" y="10"/>
                  </a:lnTo>
                  <a:lnTo>
                    <a:pt x="245" y="10"/>
                  </a:lnTo>
                  <a:lnTo>
                    <a:pt x="255" y="10"/>
                  </a:lnTo>
                  <a:lnTo>
                    <a:pt x="265" y="10"/>
                  </a:lnTo>
                  <a:lnTo>
                    <a:pt x="275" y="15"/>
                  </a:lnTo>
                  <a:lnTo>
                    <a:pt x="284" y="15"/>
                  </a:lnTo>
                  <a:lnTo>
                    <a:pt x="294" y="15"/>
                  </a:lnTo>
                  <a:lnTo>
                    <a:pt x="304" y="15"/>
                  </a:lnTo>
                  <a:lnTo>
                    <a:pt x="314" y="20"/>
                  </a:lnTo>
                  <a:lnTo>
                    <a:pt x="324" y="20"/>
                  </a:lnTo>
                  <a:lnTo>
                    <a:pt x="328" y="20"/>
                  </a:lnTo>
                  <a:lnTo>
                    <a:pt x="338" y="20"/>
                  </a:lnTo>
                  <a:lnTo>
                    <a:pt x="348" y="25"/>
                  </a:lnTo>
                  <a:lnTo>
                    <a:pt x="358" y="25"/>
                  </a:lnTo>
                  <a:lnTo>
                    <a:pt x="368" y="25"/>
                  </a:lnTo>
                  <a:lnTo>
                    <a:pt x="377" y="30"/>
                  </a:lnTo>
                  <a:lnTo>
                    <a:pt x="382" y="30"/>
                  </a:lnTo>
                  <a:lnTo>
                    <a:pt x="382" y="30"/>
                  </a:lnTo>
                  <a:lnTo>
                    <a:pt x="387" y="30"/>
                  </a:lnTo>
                  <a:lnTo>
                    <a:pt x="397" y="30"/>
                  </a:lnTo>
                  <a:lnTo>
                    <a:pt x="407" y="35"/>
                  </a:lnTo>
                  <a:lnTo>
                    <a:pt x="417" y="35"/>
                  </a:lnTo>
                  <a:lnTo>
                    <a:pt x="426" y="40"/>
                  </a:lnTo>
                  <a:lnTo>
                    <a:pt x="436" y="40"/>
                  </a:lnTo>
                  <a:lnTo>
                    <a:pt x="446" y="40"/>
                  </a:lnTo>
                  <a:lnTo>
                    <a:pt x="456" y="45"/>
                  </a:lnTo>
                  <a:lnTo>
                    <a:pt x="466" y="45"/>
                  </a:lnTo>
                  <a:lnTo>
                    <a:pt x="475" y="49"/>
                  </a:lnTo>
                  <a:lnTo>
                    <a:pt x="485" y="49"/>
                  </a:lnTo>
                  <a:lnTo>
                    <a:pt x="495" y="54"/>
                  </a:lnTo>
                  <a:lnTo>
                    <a:pt x="505" y="54"/>
                  </a:lnTo>
                  <a:lnTo>
                    <a:pt x="514" y="54"/>
                  </a:lnTo>
                  <a:lnTo>
                    <a:pt x="524" y="59"/>
                  </a:lnTo>
                  <a:lnTo>
                    <a:pt x="529" y="59"/>
                  </a:lnTo>
                  <a:lnTo>
                    <a:pt x="539" y="64"/>
                  </a:lnTo>
                  <a:lnTo>
                    <a:pt x="549" y="64"/>
                  </a:lnTo>
                  <a:lnTo>
                    <a:pt x="559" y="69"/>
                  </a:lnTo>
                  <a:lnTo>
                    <a:pt x="568" y="69"/>
                  </a:lnTo>
                  <a:lnTo>
                    <a:pt x="578" y="74"/>
                  </a:lnTo>
                  <a:lnTo>
                    <a:pt x="588" y="74"/>
                  </a:lnTo>
                  <a:lnTo>
                    <a:pt x="598" y="79"/>
                  </a:lnTo>
                  <a:lnTo>
                    <a:pt x="607" y="79"/>
                  </a:lnTo>
                  <a:lnTo>
                    <a:pt x="617" y="84"/>
                  </a:lnTo>
                  <a:lnTo>
                    <a:pt x="627" y="84"/>
                  </a:lnTo>
                  <a:lnTo>
                    <a:pt x="637" y="89"/>
                  </a:lnTo>
                  <a:lnTo>
                    <a:pt x="647" y="94"/>
                  </a:lnTo>
                  <a:lnTo>
                    <a:pt x="647" y="94"/>
                  </a:lnTo>
                  <a:lnTo>
                    <a:pt x="647" y="94"/>
                  </a:lnTo>
                  <a:lnTo>
                    <a:pt x="656" y="94"/>
                  </a:lnTo>
                  <a:lnTo>
                    <a:pt x="666" y="99"/>
                  </a:lnTo>
                  <a:lnTo>
                    <a:pt x="676" y="99"/>
                  </a:lnTo>
                  <a:lnTo>
                    <a:pt x="686" y="103"/>
                  </a:lnTo>
                  <a:lnTo>
                    <a:pt x="696" y="103"/>
                  </a:lnTo>
                  <a:lnTo>
                    <a:pt x="705" y="108"/>
                  </a:lnTo>
                  <a:lnTo>
                    <a:pt x="705" y="108"/>
                  </a:lnTo>
                  <a:lnTo>
                    <a:pt x="705" y="108"/>
                  </a:lnTo>
                  <a:lnTo>
                    <a:pt x="715" y="108"/>
                  </a:lnTo>
                  <a:lnTo>
                    <a:pt x="725" y="113"/>
                  </a:lnTo>
                  <a:lnTo>
                    <a:pt x="730" y="118"/>
                  </a:lnTo>
                  <a:lnTo>
                    <a:pt x="740" y="118"/>
                  </a:lnTo>
                  <a:lnTo>
                    <a:pt x="749" y="123"/>
                  </a:lnTo>
                  <a:lnTo>
                    <a:pt x="759" y="123"/>
                  </a:lnTo>
                  <a:lnTo>
                    <a:pt x="769" y="128"/>
                  </a:lnTo>
                  <a:lnTo>
                    <a:pt x="779" y="128"/>
                  </a:lnTo>
                  <a:lnTo>
                    <a:pt x="779" y="128"/>
                  </a:lnTo>
                  <a:lnTo>
                    <a:pt x="779" y="128"/>
                  </a:lnTo>
                  <a:lnTo>
                    <a:pt x="789" y="133"/>
                  </a:lnTo>
                  <a:lnTo>
                    <a:pt x="798" y="133"/>
                  </a:lnTo>
                  <a:lnTo>
                    <a:pt x="808" y="138"/>
                  </a:lnTo>
                  <a:lnTo>
                    <a:pt x="813" y="138"/>
                  </a:lnTo>
                  <a:lnTo>
                    <a:pt x="813" y="138"/>
                  </a:lnTo>
                  <a:lnTo>
                    <a:pt x="818" y="143"/>
                  </a:lnTo>
                  <a:lnTo>
                    <a:pt x="828" y="143"/>
                  </a:lnTo>
                  <a:lnTo>
                    <a:pt x="838" y="148"/>
                  </a:lnTo>
                  <a:lnTo>
                    <a:pt x="847" y="148"/>
                  </a:lnTo>
                  <a:lnTo>
                    <a:pt x="857" y="152"/>
                  </a:lnTo>
                  <a:lnTo>
                    <a:pt x="857" y="152"/>
                  </a:lnTo>
                  <a:lnTo>
                    <a:pt x="857" y="152"/>
                  </a:lnTo>
                  <a:lnTo>
                    <a:pt x="867" y="152"/>
                  </a:lnTo>
                  <a:lnTo>
                    <a:pt x="877" y="157"/>
                  </a:lnTo>
                  <a:lnTo>
                    <a:pt x="877" y="157"/>
                  </a:lnTo>
                  <a:lnTo>
                    <a:pt x="877" y="157"/>
                  </a:lnTo>
                  <a:lnTo>
                    <a:pt x="886" y="162"/>
                  </a:lnTo>
                  <a:lnTo>
                    <a:pt x="896" y="162"/>
                  </a:lnTo>
                  <a:lnTo>
                    <a:pt x="906" y="167"/>
                  </a:lnTo>
                  <a:lnTo>
                    <a:pt x="916" y="167"/>
                  </a:lnTo>
                  <a:lnTo>
                    <a:pt x="916" y="167"/>
                  </a:lnTo>
                  <a:lnTo>
                    <a:pt x="916" y="167"/>
                  </a:lnTo>
                  <a:lnTo>
                    <a:pt x="926" y="172"/>
                  </a:lnTo>
                  <a:lnTo>
                    <a:pt x="935" y="172"/>
                  </a:lnTo>
                  <a:lnTo>
                    <a:pt x="940" y="177"/>
                  </a:lnTo>
                  <a:lnTo>
                    <a:pt x="950" y="182"/>
                  </a:lnTo>
                  <a:lnTo>
                    <a:pt x="955" y="182"/>
                  </a:lnTo>
                  <a:lnTo>
                    <a:pt x="955" y="182"/>
                  </a:lnTo>
                  <a:lnTo>
                    <a:pt x="960" y="182"/>
                  </a:lnTo>
                  <a:lnTo>
                    <a:pt x="970" y="187"/>
                  </a:lnTo>
                  <a:lnTo>
                    <a:pt x="979" y="187"/>
                  </a:lnTo>
                  <a:lnTo>
                    <a:pt x="989" y="192"/>
                  </a:lnTo>
                  <a:lnTo>
                    <a:pt x="999" y="192"/>
                  </a:lnTo>
                  <a:lnTo>
                    <a:pt x="1009" y="197"/>
                  </a:lnTo>
                  <a:lnTo>
                    <a:pt x="1019" y="197"/>
                  </a:lnTo>
                  <a:lnTo>
                    <a:pt x="1028" y="202"/>
                  </a:lnTo>
                  <a:lnTo>
                    <a:pt x="1033" y="202"/>
                  </a:lnTo>
                  <a:lnTo>
                    <a:pt x="1033" y="202"/>
                  </a:lnTo>
                  <a:lnTo>
                    <a:pt x="1038" y="206"/>
                  </a:lnTo>
                  <a:lnTo>
                    <a:pt x="1048" y="206"/>
                  </a:lnTo>
                  <a:lnTo>
                    <a:pt x="1058" y="211"/>
                  </a:lnTo>
                  <a:lnTo>
                    <a:pt x="1058" y="211"/>
                  </a:lnTo>
                  <a:lnTo>
                    <a:pt x="1058" y="211"/>
                  </a:lnTo>
                  <a:lnTo>
                    <a:pt x="1058" y="211"/>
                  </a:lnTo>
                  <a:lnTo>
                    <a:pt x="1058" y="211"/>
                  </a:lnTo>
                  <a:lnTo>
                    <a:pt x="1068" y="211"/>
                  </a:lnTo>
                  <a:lnTo>
                    <a:pt x="1077" y="216"/>
                  </a:lnTo>
                  <a:lnTo>
                    <a:pt x="1087" y="216"/>
                  </a:lnTo>
                  <a:lnTo>
                    <a:pt x="1097" y="221"/>
                  </a:lnTo>
                  <a:lnTo>
                    <a:pt x="1107" y="221"/>
                  </a:lnTo>
                  <a:lnTo>
                    <a:pt x="1117" y="226"/>
                  </a:lnTo>
                  <a:lnTo>
                    <a:pt x="1121" y="226"/>
                  </a:lnTo>
                  <a:lnTo>
                    <a:pt x="1121" y="226"/>
                  </a:lnTo>
                  <a:lnTo>
                    <a:pt x="1121" y="226"/>
                  </a:lnTo>
                  <a:lnTo>
                    <a:pt x="1121" y="226"/>
                  </a:lnTo>
                  <a:lnTo>
                    <a:pt x="1121" y="226"/>
                  </a:lnTo>
                  <a:lnTo>
                    <a:pt x="1121" y="226"/>
                  </a:lnTo>
                  <a:lnTo>
                    <a:pt x="1126" y="226"/>
                  </a:lnTo>
                  <a:lnTo>
                    <a:pt x="1136" y="231"/>
                  </a:lnTo>
                  <a:lnTo>
                    <a:pt x="1141" y="231"/>
                  </a:lnTo>
                  <a:lnTo>
                    <a:pt x="1151" y="236"/>
                  </a:lnTo>
                  <a:lnTo>
                    <a:pt x="1161" y="236"/>
                  </a:lnTo>
                  <a:lnTo>
                    <a:pt x="1170" y="241"/>
                  </a:lnTo>
                  <a:lnTo>
                    <a:pt x="1180" y="246"/>
                  </a:lnTo>
                  <a:lnTo>
                    <a:pt x="1190" y="246"/>
                  </a:lnTo>
                  <a:lnTo>
                    <a:pt x="1200" y="251"/>
                  </a:lnTo>
                  <a:lnTo>
                    <a:pt x="1210" y="251"/>
                  </a:lnTo>
                  <a:lnTo>
                    <a:pt x="1219" y="255"/>
                  </a:lnTo>
                  <a:lnTo>
                    <a:pt x="1229" y="255"/>
                  </a:lnTo>
                  <a:lnTo>
                    <a:pt x="1239" y="260"/>
                  </a:lnTo>
                  <a:lnTo>
                    <a:pt x="1249" y="260"/>
                  </a:lnTo>
                  <a:lnTo>
                    <a:pt x="1249" y="260"/>
                  </a:lnTo>
                  <a:lnTo>
                    <a:pt x="1249" y="260"/>
                  </a:lnTo>
                  <a:lnTo>
                    <a:pt x="1258" y="265"/>
                  </a:lnTo>
                  <a:lnTo>
                    <a:pt x="1268" y="270"/>
                  </a:lnTo>
                  <a:lnTo>
                    <a:pt x="1278" y="270"/>
                  </a:lnTo>
                  <a:lnTo>
                    <a:pt x="1288" y="275"/>
                  </a:lnTo>
                  <a:lnTo>
                    <a:pt x="1298" y="280"/>
                  </a:lnTo>
                  <a:lnTo>
                    <a:pt x="1307" y="280"/>
                  </a:lnTo>
                  <a:lnTo>
                    <a:pt x="1317" y="285"/>
                  </a:lnTo>
                  <a:lnTo>
                    <a:pt x="1322" y="290"/>
                  </a:lnTo>
                  <a:lnTo>
                    <a:pt x="1322" y="290"/>
                  </a:lnTo>
                  <a:lnTo>
                    <a:pt x="1327" y="290"/>
                  </a:lnTo>
                  <a:lnTo>
                    <a:pt x="1337" y="290"/>
                  </a:lnTo>
                  <a:lnTo>
                    <a:pt x="1342" y="295"/>
                  </a:lnTo>
                  <a:lnTo>
                    <a:pt x="1351" y="300"/>
                  </a:lnTo>
                  <a:lnTo>
                    <a:pt x="1361" y="300"/>
                  </a:lnTo>
                  <a:lnTo>
                    <a:pt x="1371" y="305"/>
                  </a:lnTo>
                  <a:lnTo>
                    <a:pt x="1381" y="309"/>
                  </a:lnTo>
                  <a:lnTo>
                    <a:pt x="1391" y="309"/>
                  </a:lnTo>
                  <a:lnTo>
                    <a:pt x="1400" y="314"/>
                  </a:lnTo>
                  <a:lnTo>
                    <a:pt x="1410" y="319"/>
                  </a:lnTo>
                  <a:lnTo>
                    <a:pt x="1420" y="319"/>
                  </a:lnTo>
                  <a:lnTo>
                    <a:pt x="1430" y="324"/>
                  </a:lnTo>
                  <a:lnTo>
                    <a:pt x="1440" y="329"/>
                  </a:lnTo>
                  <a:lnTo>
                    <a:pt x="1449" y="329"/>
                  </a:lnTo>
                  <a:lnTo>
                    <a:pt x="1459" y="334"/>
                  </a:lnTo>
                  <a:lnTo>
                    <a:pt x="1469" y="334"/>
                  </a:lnTo>
                  <a:lnTo>
                    <a:pt x="1479" y="339"/>
                  </a:lnTo>
                  <a:lnTo>
                    <a:pt x="1489" y="344"/>
                  </a:lnTo>
                  <a:lnTo>
                    <a:pt x="1498" y="344"/>
                  </a:lnTo>
                  <a:lnTo>
                    <a:pt x="1508" y="349"/>
                  </a:lnTo>
                  <a:lnTo>
                    <a:pt x="1518" y="349"/>
                  </a:lnTo>
                  <a:lnTo>
                    <a:pt x="1528" y="354"/>
                  </a:lnTo>
                  <a:lnTo>
                    <a:pt x="1537" y="354"/>
                  </a:lnTo>
                  <a:lnTo>
                    <a:pt x="1547" y="358"/>
                  </a:lnTo>
                  <a:lnTo>
                    <a:pt x="1552" y="358"/>
                  </a:lnTo>
                  <a:lnTo>
                    <a:pt x="1562" y="363"/>
                  </a:lnTo>
                  <a:lnTo>
                    <a:pt x="1572" y="368"/>
                  </a:lnTo>
                  <a:lnTo>
                    <a:pt x="1582" y="368"/>
                  </a:lnTo>
                  <a:lnTo>
                    <a:pt x="1591" y="373"/>
                  </a:lnTo>
                  <a:lnTo>
                    <a:pt x="1601" y="373"/>
                  </a:lnTo>
                  <a:lnTo>
                    <a:pt x="1611" y="378"/>
                  </a:lnTo>
                  <a:lnTo>
                    <a:pt x="1621" y="378"/>
                  </a:lnTo>
                  <a:lnTo>
                    <a:pt x="1630" y="383"/>
                  </a:lnTo>
                  <a:lnTo>
                    <a:pt x="1640" y="383"/>
                  </a:lnTo>
                  <a:lnTo>
                    <a:pt x="1650" y="388"/>
                  </a:lnTo>
                  <a:lnTo>
                    <a:pt x="1660" y="388"/>
                  </a:lnTo>
                  <a:lnTo>
                    <a:pt x="1670" y="393"/>
                  </a:lnTo>
                  <a:lnTo>
                    <a:pt x="1679" y="393"/>
                  </a:lnTo>
                  <a:lnTo>
                    <a:pt x="1689" y="398"/>
                  </a:lnTo>
                  <a:lnTo>
                    <a:pt x="1699" y="398"/>
                  </a:lnTo>
                  <a:lnTo>
                    <a:pt x="1709" y="403"/>
                  </a:lnTo>
                  <a:lnTo>
                    <a:pt x="1714" y="403"/>
                  </a:lnTo>
                  <a:lnTo>
                    <a:pt x="1714" y="403"/>
                  </a:lnTo>
                  <a:lnTo>
                    <a:pt x="1719" y="403"/>
                  </a:lnTo>
                  <a:lnTo>
                    <a:pt x="1728" y="408"/>
                  </a:lnTo>
                  <a:lnTo>
                    <a:pt x="1738" y="408"/>
                  </a:lnTo>
                  <a:lnTo>
                    <a:pt x="1748" y="412"/>
                  </a:lnTo>
                  <a:lnTo>
                    <a:pt x="1753" y="412"/>
                  </a:lnTo>
                  <a:lnTo>
                    <a:pt x="1763" y="412"/>
                  </a:lnTo>
                  <a:lnTo>
                    <a:pt x="1772" y="417"/>
                  </a:lnTo>
                  <a:lnTo>
                    <a:pt x="1782" y="417"/>
                  </a:lnTo>
                  <a:lnTo>
                    <a:pt x="1792" y="422"/>
                  </a:lnTo>
                  <a:lnTo>
                    <a:pt x="1802" y="422"/>
                  </a:lnTo>
                  <a:lnTo>
                    <a:pt x="1812" y="427"/>
                  </a:lnTo>
                  <a:lnTo>
                    <a:pt x="1821" y="427"/>
                  </a:lnTo>
                  <a:lnTo>
                    <a:pt x="1831" y="432"/>
                  </a:lnTo>
                  <a:lnTo>
                    <a:pt x="1841" y="432"/>
                  </a:lnTo>
                  <a:lnTo>
                    <a:pt x="1851" y="432"/>
                  </a:lnTo>
                </a:path>
              </a:pathLst>
            </a:custGeom>
            <a:noFill/>
            <a:ln w="28575">
              <a:solidFill>
                <a:srgbClr val="008C48"/>
              </a:solid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dirty="0"/>
            </a:p>
          </p:txBody>
        </p:sp>
        <p:sp>
          <p:nvSpPr>
            <p:cNvPr id="273" name="Freeform 161">
              <a:extLst>
                <a:ext uri="{FF2B5EF4-FFF2-40B4-BE49-F238E27FC236}">
                  <a16:creationId xmlns:a16="http://schemas.microsoft.com/office/drawing/2014/main" id="{892B5A89-19F5-6A37-7DAE-34C9F3E528CF}"/>
                </a:ext>
              </a:extLst>
            </p:cNvPr>
            <p:cNvSpPr>
              <a:spLocks/>
            </p:cNvSpPr>
            <p:nvPr/>
          </p:nvSpPr>
          <p:spPr bwMode="auto">
            <a:xfrm>
              <a:off x="3744" y="2189"/>
              <a:ext cx="1851" cy="353"/>
            </a:xfrm>
            <a:custGeom>
              <a:avLst/>
              <a:gdLst>
                <a:gd name="T0" fmla="*/ 5 w 1851"/>
                <a:gd name="T1" fmla="*/ 5 h 353"/>
                <a:gd name="T2" fmla="*/ 45 w 1851"/>
                <a:gd name="T3" fmla="*/ 35 h 353"/>
                <a:gd name="T4" fmla="*/ 84 w 1851"/>
                <a:gd name="T5" fmla="*/ 59 h 353"/>
                <a:gd name="T6" fmla="*/ 123 w 1851"/>
                <a:gd name="T7" fmla="*/ 79 h 353"/>
                <a:gd name="T8" fmla="*/ 157 w 1851"/>
                <a:gd name="T9" fmla="*/ 98 h 353"/>
                <a:gd name="T10" fmla="*/ 187 w 1851"/>
                <a:gd name="T11" fmla="*/ 113 h 353"/>
                <a:gd name="T12" fmla="*/ 191 w 1851"/>
                <a:gd name="T13" fmla="*/ 113 h 353"/>
                <a:gd name="T14" fmla="*/ 196 w 1851"/>
                <a:gd name="T15" fmla="*/ 118 h 353"/>
                <a:gd name="T16" fmla="*/ 216 w 1851"/>
                <a:gd name="T17" fmla="*/ 123 h 353"/>
                <a:gd name="T18" fmla="*/ 235 w 1851"/>
                <a:gd name="T19" fmla="*/ 133 h 353"/>
                <a:gd name="T20" fmla="*/ 275 w 1851"/>
                <a:gd name="T21" fmla="*/ 147 h 353"/>
                <a:gd name="T22" fmla="*/ 314 w 1851"/>
                <a:gd name="T23" fmla="*/ 162 h 353"/>
                <a:gd name="T24" fmla="*/ 348 w 1851"/>
                <a:gd name="T25" fmla="*/ 172 h 353"/>
                <a:gd name="T26" fmla="*/ 382 w 1851"/>
                <a:gd name="T27" fmla="*/ 182 h 353"/>
                <a:gd name="T28" fmla="*/ 407 w 1851"/>
                <a:gd name="T29" fmla="*/ 187 h 353"/>
                <a:gd name="T30" fmla="*/ 446 w 1851"/>
                <a:gd name="T31" fmla="*/ 201 h 353"/>
                <a:gd name="T32" fmla="*/ 485 w 1851"/>
                <a:gd name="T33" fmla="*/ 206 h 353"/>
                <a:gd name="T34" fmla="*/ 524 w 1851"/>
                <a:gd name="T35" fmla="*/ 216 h 353"/>
                <a:gd name="T36" fmla="*/ 559 w 1851"/>
                <a:gd name="T37" fmla="*/ 226 h 353"/>
                <a:gd name="T38" fmla="*/ 598 w 1851"/>
                <a:gd name="T39" fmla="*/ 236 h 353"/>
                <a:gd name="T40" fmla="*/ 637 w 1851"/>
                <a:gd name="T41" fmla="*/ 241 h 353"/>
                <a:gd name="T42" fmla="*/ 656 w 1851"/>
                <a:gd name="T43" fmla="*/ 246 h 353"/>
                <a:gd name="T44" fmla="*/ 696 w 1851"/>
                <a:gd name="T45" fmla="*/ 250 h 353"/>
                <a:gd name="T46" fmla="*/ 715 w 1851"/>
                <a:gd name="T47" fmla="*/ 255 h 353"/>
                <a:gd name="T48" fmla="*/ 749 w 1851"/>
                <a:gd name="T49" fmla="*/ 260 h 353"/>
                <a:gd name="T50" fmla="*/ 779 w 1851"/>
                <a:gd name="T51" fmla="*/ 265 h 353"/>
                <a:gd name="T52" fmla="*/ 808 w 1851"/>
                <a:gd name="T53" fmla="*/ 270 h 353"/>
                <a:gd name="T54" fmla="*/ 828 w 1851"/>
                <a:gd name="T55" fmla="*/ 270 h 353"/>
                <a:gd name="T56" fmla="*/ 857 w 1851"/>
                <a:gd name="T57" fmla="*/ 275 h 353"/>
                <a:gd name="T58" fmla="*/ 877 w 1851"/>
                <a:gd name="T59" fmla="*/ 280 h 353"/>
                <a:gd name="T60" fmla="*/ 906 w 1851"/>
                <a:gd name="T61" fmla="*/ 280 h 353"/>
                <a:gd name="T62" fmla="*/ 926 w 1851"/>
                <a:gd name="T63" fmla="*/ 285 h 353"/>
                <a:gd name="T64" fmla="*/ 955 w 1851"/>
                <a:gd name="T65" fmla="*/ 285 h 353"/>
                <a:gd name="T66" fmla="*/ 979 w 1851"/>
                <a:gd name="T67" fmla="*/ 290 h 353"/>
                <a:gd name="T68" fmla="*/ 1019 w 1851"/>
                <a:gd name="T69" fmla="*/ 295 h 353"/>
                <a:gd name="T70" fmla="*/ 1038 w 1851"/>
                <a:gd name="T71" fmla="*/ 295 h 353"/>
                <a:gd name="T72" fmla="*/ 1058 w 1851"/>
                <a:gd name="T73" fmla="*/ 300 h 353"/>
                <a:gd name="T74" fmla="*/ 1077 w 1851"/>
                <a:gd name="T75" fmla="*/ 300 h 353"/>
                <a:gd name="T76" fmla="*/ 1117 w 1851"/>
                <a:gd name="T77" fmla="*/ 304 h 353"/>
                <a:gd name="T78" fmla="*/ 1121 w 1851"/>
                <a:gd name="T79" fmla="*/ 304 h 353"/>
                <a:gd name="T80" fmla="*/ 1136 w 1851"/>
                <a:gd name="T81" fmla="*/ 304 h 353"/>
                <a:gd name="T82" fmla="*/ 1170 w 1851"/>
                <a:gd name="T83" fmla="*/ 309 h 353"/>
                <a:gd name="T84" fmla="*/ 1210 w 1851"/>
                <a:gd name="T85" fmla="*/ 314 h 353"/>
                <a:gd name="T86" fmla="*/ 1249 w 1851"/>
                <a:gd name="T87" fmla="*/ 314 h 353"/>
                <a:gd name="T88" fmla="*/ 1268 w 1851"/>
                <a:gd name="T89" fmla="*/ 319 h 353"/>
                <a:gd name="T90" fmla="*/ 1307 w 1851"/>
                <a:gd name="T91" fmla="*/ 319 h 353"/>
                <a:gd name="T92" fmla="*/ 1327 w 1851"/>
                <a:gd name="T93" fmla="*/ 324 h 353"/>
                <a:gd name="T94" fmla="*/ 1361 w 1851"/>
                <a:gd name="T95" fmla="*/ 324 h 353"/>
                <a:gd name="T96" fmla="*/ 1400 w 1851"/>
                <a:gd name="T97" fmla="*/ 329 h 353"/>
                <a:gd name="T98" fmla="*/ 1440 w 1851"/>
                <a:gd name="T99" fmla="*/ 329 h 353"/>
                <a:gd name="T100" fmla="*/ 1479 w 1851"/>
                <a:gd name="T101" fmla="*/ 334 h 353"/>
                <a:gd name="T102" fmla="*/ 1518 w 1851"/>
                <a:gd name="T103" fmla="*/ 334 h 353"/>
                <a:gd name="T104" fmla="*/ 1552 w 1851"/>
                <a:gd name="T105" fmla="*/ 339 h 353"/>
                <a:gd name="T106" fmla="*/ 1591 w 1851"/>
                <a:gd name="T107" fmla="*/ 339 h 353"/>
                <a:gd name="T108" fmla="*/ 1630 w 1851"/>
                <a:gd name="T109" fmla="*/ 344 h 353"/>
                <a:gd name="T110" fmla="*/ 1670 w 1851"/>
                <a:gd name="T111" fmla="*/ 344 h 353"/>
                <a:gd name="T112" fmla="*/ 1709 w 1851"/>
                <a:gd name="T113" fmla="*/ 349 h 353"/>
                <a:gd name="T114" fmla="*/ 1728 w 1851"/>
                <a:gd name="T115" fmla="*/ 349 h 353"/>
                <a:gd name="T116" fmla="*/ 1763 w 1851"/>
                <a:gd name="T117" fmla="*/ 349 h 353"/>
                <a:gd name="T118" fmla="*/ 1802 w 1851"/>
                <a:gd name="T119" fmla="*/ 353 h 353"/>
                <a:gd name="T120" fmla="*/ 1841 w 1851"/>
                <a:gd name="T121" fmla="*/ 353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51" h="353">
                  <a:moveTo>
                    <a:pt x="0" y="0"/>
                  </a:moveTo>
                  <a:lnTo>
                    <a:pt x="5" y="5"/>
                  </a:lnTo>
                  <a:lnTo>
                    <a:pt x="5" y="5"/>
                  </a:lnTo>
                  <a:lnTo>
                    <a:pt x="5" y="5"/>
                  </a:lnTo>
                  <a:lnTo>
                    <a:pt x="15" y="15"/>
                  </a:lnTo>
                  <a:lnTo>
                    <a:pt x="25" y="20"/>
                  </a:lnTo>
                  <a:lnTo>
                    <a:pt x="35" y="25"/>
                  </a:lnTo>
                  <a:lnTo>
                    <a:pt x="45" y="35"/>
                  </a:lnTo>
                  <a:lnTo>
                    <a:pt x="54" y="40"/>
                  </a:lnTo>
                  <a:lnTo>
                    <a:pt x="64" y="45"/>
                  </a:lnTo>
                  <a:lnTo>
                    <a:pt x="74" y="49"/>
                  </a:lnTo>
                  <a:lnTo>
                    <a:pt x="84" y="59"/>
                  </a:lnTo>
                  <a:lnTo>
                    <a:pt x="93" y="64"/>
                  </a:lnTo>
                  <a:lnTo>
                    <a:pt x="103" y="69"/>
                  </a:lnTo>
                  <a:lnTo>
                    <a:pt x="113" y="74"/>
                  </a:lnTo>
                  <a:lnTo>
                    <a:pt x="123" y="79"/>
                  </a:lnTo>
                  <a:lnTo>
                    <a:pt x="128" y="84"/>
                  </a:lnTo>
                  <a:lnTo>
                    <a:pt x="138" y="89"/>
                  </a:lnTo>
                  <a:lnTo>
                    <a:pt x="147" y="94"/>
                  </a:lnTo>
                  <a:lnTo>
                    <a:pt x="157" y="98"/>
                  </a:lnTo>
                  <a:lnTo>
                    <a:pt x="167" y="103"/>
                  </a:lnTo>
                  <a:lnTo>
                    <a:pt x="177" y="108"/>
                  </a:lnTo>
                  <a:lnTo>
                    <a:pt x="187" y="113"/>
                  </a:lnTo>
                  <a:lnTo>
                    <a:pt x="187" y="113"/>
                  </a:lnTo>
                  <a:lnTo>
                    <a:pt x="187" y="113"/>
                  </a:lnTo>
                  <a:lnTo>
                    <a:pt x="191" y="113"/>
                  </a:lnTo>
                  <a:lnTo>
                    <a:pt x="191" y="113"/>
                  </a:lnTo>
                  <a:lnTo>
                    <a:pt x="191" y="113"/>
                  </a:lnTo>
                  <a:lnTo>
                    <a:pt x="191" y="113"/>
                  </a:lnTo>
                  <a:lnTo>
                    <a:pt x="191" y="113"/>
                  </a:lnTo>
                  <a:lnTo>
                    <a:pt x="191" y="113"/>
                  </a:lnTo>
                  <a:lnTo>
                    <a:pt x="196" y="118"/>
                  </a:lnTo>
                  <a:lnTo>
                    <a:pt x="201" y="118"/>
                  </a:lnTo>
                  <a:lnTo>
                    <a:pt x="201" y="118"/>
                  </a:lnTo>
                  <a:lnTo>
                    <a:pt x="206" y="118"/>
                  </a:lnTo>
                  <a:lnTo>
                    <a:pt x="216" y="123"/>
                  </a:lnTo>
                  <a:lnTo>
                    <a:pt x="226" y="128"/>
                  </a:lnTo>
                  <a:lnTo>
                    <a:pt x="231" y="128"/>
                  </a:lnTo>
                  <a:lnTo>
                    <a:pt x="231" y="128"/>
                  </a:lnTo>
                  <a:lnTo>
                    <a:pt x="235" y="133"/>
                  </a:lnTo>
                  <a:lnTo>
                    <a:pt x="245" y="138"/>
                  </a:lnTo>
                  <a:lnTo>
                    <a:pt x="255" y="138"/>
                  </a:lnTo>
                  <a:lnTo>
                    <a:pt x="265" y="143"/>
                  </a:lnTo>
                  <a:lnTo>
                    <a:pt x="275" y="147"/>
                  </a:lnTo>
                  <a:lnTo>
                    <a:pt x="284" y="147"/>
                  </a:lnTo>
                  <a:lnTo>
                    <a:pt x="294" y="152"/>
                  </a:lnTo>
                  <a:lnTo>
                    <a:pt x="304" y="157"/>
                  </a:lnTo>
                  <a:lnTo>
                    <a:pt x="314" y="162"/>
                  </a:lnTo>
                  <a:lnTo>
                    <a:pt x="324" y="162"/>
                  </a:lnTo>
                  <a:lnTo>
                    <a:pt x="328" y="167"/>
                  </a:lnTo>
                  <a:lnTo>
                    <a:pt x="338" y="167"/>
                  </a:lnTo>
                  <a:lnTo>
                    <a:pt x="348" y="172"/>
                  </a:lnTo>
                  <a:lnTo>
                    <a:pt x="358" y="177"/>
                  </a:lnTo>
                  <a:lnTo>
                    <a:pt x="368" y="177"/>
                  </a:lnTo>
                  <a:lnTo>
                    <a:pt x="377" y="182"/>
                  </a:lnTo>
                  <a:lnTo>
                    <a:pt x="382" y="182"/>
                  </a:lnTo>
                  <a:lnTo>
                    <a:pt x="382" y="182"/>
                  </a:lnTo>
                  <a:lnTo>
                    <a:pt x="387" y="182"/>
                  </a:lnTo>
                  <a:lnTo>
                    <a:pt x="397" y="187"/>
                  </a:lnTo>
                  <a:lnTo>
                    <a:pt x="407" y="187"/>
                  </a:lnTo>
                  <a:lnTo>
                    <a:pt x="417" y="192"/>
                  </a:lnTo>
                  <a:lnTo>
                    <a:pt x="426" y="197"/>
                  </a:lnTo>
                  <a:lnTo>
                    <a:pt x="436" y="197"/>
                  </a:lnTo>
                  <a:lnTo>
                    <a:pt x="446" y="201"/>
                  </a:lnTo>
                  <a:lnTo>
                    <a:pt x="456" y="201"/>
                  </a:lnTo>
                  <a:lnTo>
                    <a:pt x="466" y="206"/>
                  </a:lnTo>
                  <a:lnTo>
                    <a:pt x="475" y="206"/>
                  </a:lnTo>
                  <a:lnTo>
                    <a:pt x="485" y="206"/>
                  </a:lnTo>
                  <a:lnTo>
                    <a:pt x="495" y="211"/>
                  </a:lnTo>
                  <a:lnTo>
                    <a:pt x="505" y="211"/>
                  </a:lnTo>
                  <a:lnTo>
                    <a:pt x="514" y="216"/>
                  </a:lnTo>
                  <a:lnTo>
                    <a:pt x="524" y="216"/>
                  </a:lnTo>
                  <a:lnTo>
                    <a:pt x="529" y="221"/>
                  </a:lnTo>
                  <a:lnTo>
                    <a:pt x="539" y="221"/>
                  </a:lnTo>
                  <a:lnTo>
                    <a:pt x="549" y="226"/>
                  </a:lnTo>
                  <a:lnTo>
                    <a:pt x="559" y="226"/>
                  </a:lnTo>
                  <a:lnTo>
                    <a:pt x="568" y="226"/>
                  </a:lnTo>
                  <a:lnTo>
                    <a:pt x="578" y="231"/>
                  </a:lnTo>
                  <a:lnTo>
                    <a:pt x="588" y="231"/>
                  </a:lnTo>
                  <a:lnTo>
                    <a:pt x="598" y="236"/>
                  </a:lnTo>
                  <a:lnTo>
                    <a:pt x="607" y="236"/>
                  </a:lnTo>
                  <a:lnTo>
                    <a:pt x="617" y="236"/>
                  </a:lnTo>
                  <a:lnTo>
                    <a:pt x="627" y="241"/>
                  </a:lnTo>
                  <a:lnTo>
                    <a:pt x="637" y="241"/>
                  </a:lnTo>
                  <a:lnTo>
                    <a:pt x="647" y="241"/>
                  </a:lnTo>
                  <a:lnTo>
                    <a:pt x="647" y="241"/>
                  </a:lnTo>
                  <a:lnTo>
                    <a:pt x="647" y="241"/>
                  </a:lnTo>
                  <a:lnTo>
                    <a:pt x="656" y="246"/>
                  </a:lnTo>
                  <a:lnTo>
                    <a:pt x="666" y="246"/>
                  </a:lnTo>
                  <a:lnTo>
                    <a:pt x="676" y="246"/>
                  </a:lnTo>
                  <a:lnTo>
                    <a:pt x="686" y="250"/>
                  </a:lnTo>
                  <a:lnTo>
                    <a:pt x="696" y="250"/>
                  </a:lnTo>
                  <a:lnTo>
                    <a:pt x="705" y="250"/>
                  </a:lnTo>
                  <a:lnTo>
                    <a:pt x="705" y="250"/>
                  </a:lnTo>
                  <a:lnTo>
                    <a:pt x="705" y="250"/>
                  </a:lnTo>
                  <a:lnTo>
                    <a:pt x="715" y="255"/>
                  </a:lnTo>
                  <a:lnTo>
                    <a:pt x="725" y="255"/>
                  </a:lnTo>
                  <a:lnTo>
                    <a:pt x="730" y="255"/>
                  </a:lnTo>
                  <a:lnTo>
                    <a:pt x="740" y="260"/>
                  </a:lnTo>
                  <a:lnTo>
                    <a:pt x="749" y="260"/>
                  </a:lnTo>
                  <a:lnTo>
                    <a:pt x="759" y="260"/>
                  </a:lnTo>
                  <a:lnTo>
                    <a:pt x="769" y="265"/>
                  </a:lnTo>
                  <a:lnTo>
                    <a:pt x="779" y="265"/>
                  </a:lnTo>
                  <a:lnTo>
                    <a:pt x="779" y="265"/>
                  </a:lnTo>
                  <a:lnTo>
                    <a:pt x="779" y="265"/>
                  </a:lnTo>
                  <a:lnTo>
                    <a:pt x="789" y="265"/>
                  </a:lnTo>
                  <a:lnTo>
                    <a:pt x="798" y="265"/>
                  </a:lnTo>
                  <a:lnTo>
                    <a:pt x="808" y="270"/>
                  </a:lnTo>
                  <a:lnTo>
                    <a:pt x="813" y="270"/>
                  </a:lnTo>
                  <a:lnTo>
                    <a:pt x="813" y="270"/>
                  </a:lnTo>
                  <a:lnTo>
                    <a:pt x="818" y="270"/>
                  </a:lnTo>
                  <a:lnTo>
                    <a:pt x="828" y="270"/>
                  </a:lnTo>
                  <a:lnTo>
                    <a:pt x="838" y="275"/>
                  </a:lnTo>
                  <a:lnTo>
                    <a:pt x="847" y="275"/>
                  </a:lnTo>
                  <a:lnTo>
                    <a:pt x="857" y="275"/>
                  </a:lnTo>
                  <a:lnTo>
                    <a:pt x="857" y="275"/>
                  </a:lnTo>
                  <a:lnTo>
                    <a:pt x="857" y="275"/>
                  </a:lnTo>
                  <a:lnTo>
                    <a:pt x="867" y="275"/>
                  </a:lnTo>
                  <a:lnTo>
                    <a:pt x="877" y="280"/>
                  </a:lnTo>
                  <a:lnTo>
                    <a:pt x="877" y="280"/>
                  </a:lnTo>
                  <a:lnTo>
                    <a:pt x="877" y="280"/>
                  </a:lnTo>
                  <a:lnTo>
                    <a:pt x="886" y="280"/>
                  </a:lnTo>
                  <a:lnTo>
                    <a:pt x="896" y="280"/>
                  </a:lnTo>
                  <a:lnTo>
                    <a:pt x="906" y="280"/>
                  </a:lnTo>
                  <a:lnTo>
                    <a:pt x="916" y="285"/>
                  </a:lnTo>
                  <a:lnTo>
                    <a:pt x="916" y="285"/>
                  </a:lnTo>
                  <a:lnTo>
                    <a:pt x="916" y="285"/>
                  </a:lnTo>
                  <a:lnTo>
                    <a:pt x="926" y="285"/>
                  </a:lnTo>
                  <a:lnTo>
                    <a:pt x="935" y="285"/>
                  </a:lnTo>
                  <a:lnTo>
                    <a:pt x="940" y="285"/>
                  </a:lnTo>
                  <a:lnTo>
                    <a:pt x="950" y="285"/>
                  </a:lnTo>
                  <a:lnTo>
                    <a:pt x="955" y="285"/>
                  </a:lnTo>
                  <a:lnTo>
                    <a:pt x="955" y="285"/>
                  </a:lnTo>
                  <a:lnTo>
                    <a:pt x="960" y="290"/>
                  </a:lnTo>
                  <a:lnTo>
                    <a:pt x="970" y="290"/>
                  </a:lnTo>
                  <a:lnTo>
                    <a:pt x="979" y="290"/>
                  </a:lnTo>
                  <a:lnTo>
                    <a:pt x="989" y="290"/>
                  </a:lnTo>
                  <a:lnTo>
                    <a:pt x="999" y="295"/>
                  </a:lnTo>
                  <a:lnTo>
                    <a:pt x="1009" y="295"/>
                  </a:lnTo>
                  <a:lnTo>
                    <a:pt x="1019" y="295"/>
                  </a:lnTo>
                  <a:lnTo>
                    <a:pt x="1028" y="295"/>
                  </a:lnTo>
                  <a:lnTo>
                    <a:pt x="1033" y="295"/>
                  </a:lnTo>
                  <a:lnTo>
                    <a:pt x="1033" y="295"/>
                  </a:lnTo>
                  <a:lnTo>
                    <a:pt x="1038" y="295"/>
                  </a:lnTo>
                  <a:lnTo>
                    <a:pt x="1048" y="300"/>
                  </a:lnTo>
                  <a:lnTo>
                    <a:pt x="1058" y="300"/>
                  </a:lnTo>
                  <a:lnTo>
                    <a:pt x="1058" y="300"/>
                  </a:lnTo>
                  <a:lnTo>
                    <a:pt x="1058" y="300"/>
                  </a:lnTo>
                  <a:lnTo>
                    <a:pt x="1058" y="300"/>
                  </a:lnTo>
                  <a:lnTo>
                    <a:pt x="1058" y="300"/>
                  </a:lnTo>
                  <a:lnTo>
                    <a:pt x="1068" y="300"/>
                  </a:lnTo>
                  <a:lnTo>
                    <a:pt x="1077" y="300"/>
                  </a:lnTo>
                  <a:lnTo>
                    <a:pt x="1087" y="300"/>
                  </a:lnTo>
                  <a:lnTo>
                    <a:pt x="1097" y="304"/>
                  </a:lnTo>
                  <a:lnTo>
                    <a:pt x="1107" y="304"/>
                  </a:lnTo>
                  <a:lnTo>
                    <a:pt x="1117" y="304"/>
                  </a:lnTo>
                  <a:lnTo>
                    <a:pt x="1121" y="304"/>
                  </a:lnTo>
                  <a:lnTo>
                    <a:pt x="1121" y="304"/>
                  </a:lnTo>
                  <a:lnTo>
                    <a:pt x="1121" y="304"/>
                  </a:lnTo>
                  <a:lnTo>
                    <a:pt x="1121" y="304"/>
                  </a:lnTo>
                  <a:lnTo>
                    <a:pt x="1121" y="304"/>
                  </a:lnTo>
                  <a:lnTo>
                    <a:pt x="1121" y="304"/>
                  </a:lnTo>
                  <a:lnTo>
                    <a:pt x="1126" y="304"/>
                  </a:lnTo>
                  <a:lnTo>
                    <a:pt x="1136" y="304"/>
                  </a:lnTo>
                  <a:lnTo>
                    <a:pt x="1141" y="309"/>
                  </a:lnTo>
                  <a:lnTo>
                    <a:pt x="1151" y="309"/>
                  </a:lnTo>
                  <a:lnTo>
                    <a:pt x="1161" y="309"/>
                  </a:lnTo>
                  <a:lnTo>
                    <a:pt x="1170" y="309"/>
                  </a:lnTo>
                  <a:lnTo>
                    <a:pt x="1180" y="309"/>
                  </a:lnTo>
                  <a:lnTo>
                    <a:pt x="1190" y="309"/>
                  </a:lnTo>
                  <a:lnTo>
                    <a:pt x="1200" y="314"/>
                  </a:lnTo>
                  <a:lnTo>
                    <a:pt x="1210" y="314"/>
                  </a:lnTo>
                  <a:lnTo>
                    <a:pt x="1219" y="314"/>
                  </a:lnTo>
                  <a:lnTo>
                    <a:pt x="1229" y="314"/>
                  </a:lnTo>
                  <a:lnTo>
                    <a:pt x="1239" y="314"/>
                  </a:lnTo>
                  <a:lnTo>
                    <a:pt x="1249" y="314"/>
                  </a:lnTo>
                  <a:lnTo>
                    <a:pt x="1249" y="314"/>
                  </a:lnTo>
                  <a:lnTo>
                    <a:pt x="1249" y="314"/>
                  </a:lnTo>
                  <a:lnTo>
                    <a:pt x="1258" y="319"/>
                  </a:lnTo>
                  <a:lnTo>
                    <a:pt x="1268" y="319"/>
                  </a:lnTo>
                  <a:lnTo>
                    <a:pt x="1278" y="319"/>
                  </a:lnTo>
                  <a:lnTo>
                    <a:pt x="1288" y="319"/>
                  </a:lnTo>
                  <a:lnTo>
                    <a:pt x="1298" y="319"/>
                  </a:lnTo>
                  <a:lnTo>
                    <a:pt x="1307" y="319"/>
                  </a:lnTo>
                  <a:lnTo>
                    <a:pt x="1317" y="324"/>
                  </a:lnTo>
                  <a:lnTo>
                    <a:pt x="1322" y="324"/>
                  </a:lnTo>
                  <a:lnTo>
                    <a:pt x="1322" y="324"/>
                  </a:lnTo>
                  <a:lnTo>
                    <a:pt x="1327" y="324"/>
                  </a:lnTo>
                  <a:lnTo>
                    <a:pt x="1337" y="324"/>
                  </a:lnTo>
                  <a:lnTo>
                    <a:pt x="1342" y="324"/>
                  </a:lnTo>
                  <a:lnTo>
                    <a:pt x="1351" y="324"/>
                  </a:lnTo>
                  <a:lnTo>
                    <a:pt x="1361" y="324"/>
                  </a:lnTo>
                  <a:lnTo>
                    <a:pt x="1371" y="324"/>
                  </a:lnTo>
                  <a:lnTo>
                    <a:pt x="1381" y="329"/>
                  </a:lnTo>
                  <a:lnTo>
                    <a:pt x="1391" y="329"/>
                  </a:lnTo>
                  <a:lnTo>
                    <a:pt x="1400" y="329"/>
                  </a:lnTo>
                  <a:lnTo>
                    <a:pt x="1410" y="329"/>
                  </a:lnTo>
                  <a:lnTo>
                    <a:pt x="1420" y="329"/>
                  </a:lnTo>
                  <a:lnTo>
                    <a:pt x="1430" y="329"/>
                  </a:lnTo>
                  <a:lnTo>
                    <a:pt x="1440" y="329"/>
                  </a:lnTo>
                  <a:lnTo>
                    <a:pt x="1449" y="334"/>
                  </a:lnTo>
                  <a:lnTo>
                    <a:pt x="1459" y="334"/>
                  </a:lnTo>
                  <a:lnTo>
                    <a:pt x="1469" y="334"/>
                  </a:lnTo>
                  <a:lnTo>
                    <a:pt x="1479" y="334"/>
                  </a:lnTo>
                  <a:lnTo>
                    <a:pt x="1489" y="334"/>
                  </a:lnTo>
                  <a:lnTo>
                    <a:pt x="1498" y="334"/>
                  </a:lnTo>
                  <a:lnTo>
                    <a:pt x="1508" y="334"/>
                  </a:lnTo>
                  <a:lnTo>
                    <a:pt x="1518" y="334"/>
                  </a:lnTo>
                  <a:lnTo>
                    <a:pt x="1528" y="339"/>
                  </a:lnTo>
                  <a:lnTo>
                    <a:pt x="1537" y="339"/>
                  </a:lnTo>
                  <a:lnTo>
                    <a:pt x="1547" y="339"/>
                  </a:lnTo>
                  <a:lnTo>
                    <a:pt x="1552" y="339"/>
                  </a:lnTo>
                  <a:lnTo>
                    <a:pt x="1562" y="339"/>
                  </a:lnTo>
                  <a:lnTo>
                    <a:pt x="1572" y="339"/>
                  </a:lnTo>
                  <a:lnTo>
                    <a:pt x="1582" y="339"/>
                  </a:lnTo>
                  <a:lnTo>
                    <a:pt x="1591" y="339"/>
                  </a:lnTo>
                  <a:lnTo>
                    <a:pt x="1601" y="339"/>
                  </a:lnTo>
                  <a:lnTo>
                    <a:pt x="1611" y="344"/>
                  </a:lnTo>
                  <a:lnTo>
                    <a:pt x="1621" y="344"/>
                  </a:lnTo>
                  <a:lnTo>
                    <a:pt x="1630" y="344"/>
                  </a:lnTo>
                  <a:lnTo>
                    <a:pt x="1640" y="344"/>
                  </a:lnTo>
                  <a:lnTo>
                    <a:pt x="1650" y="344"/>
                  </a:lnTo>
                  <a:lnTo>
                    <a:pt x="1660" y="344"/>
                  </a:lnTo>
                  <a:lnTo>
                    <a:pt x="1670" y="344"/>
                  </a:lnTo>
                  <a:lnTo>
                    <a:pt x="1679" y="344"/>
                  </a:lnTo>
                  <a:lnTo>
                    <a:pt x="1689" y="344"/>
                  </a:lnTo>
                  <a:lnTo>
                    <a:pt x="1699" y="349"/>
                  </a:lnTo>
                  <a:lnTo>
                    <a:pt x="1709" y="349"/>
                  </a:lnTo>
                  <a:lnTo>
                    <a:pt x="1714" y="349"/>
                  </a:lnTo>
                  <a:lnTo>
                    <a:pt x="1714" y="349"/>
                  </a:lnTo>
                  <a:lnTo>
                    <a:pt x="1719" y="349"/>
                  </a:lnTo>
                  <a:lnTo>
                    <a:pt x="1728" y="349"/>
                  </a:lnTo>
                  <a:lnTo>
                    <a:pt x="1738" y="349"/>
                  </a:lnTo>
                  <a:lnTo>
                    <a:pt x="1748" y="349"/>
                  </a:lnTo>
                  <a:lnTo>
                    <a:pt x="1753" y="349"/>
                  </a:lnTo>
                  <a:lnTo>
                    <a:pt x="1763" y="349"/>
                  </a:lnTo>
                  <a:lnTo>
                    <a:pt x="1772" y="349"/>
                  </a:lnTo>
                  <a:lnTo>
                    <a:pt x="1782" y="349"/>
                  </a:lnTo>
                  <a:lnTo>
                    <a:pt x="1792" y="353"/>
                  </a:lnTo>
                  <a:lnTo>
                    <a:pt x="1802" y="353"/>
                  </a:lnTo>
                  <a:lnTo>
                    <a:pt x="1812" y="353"/>
                  </a:lnTo>
                  <a:lnTo>
                    <a:pt x="1821" y="353"/>
                  </a:lnTo>
                  <a:lnTo>
                    <a:pt x="1831" y="353"/>
                  </a:lnTo>
                  <a:lnTo>
                    <a:pt x="1841" y="353"/>
                  </a:lnTo>
                  <a:lnTo>
                    <a:pt x="1851" y="353"/>
                  </a:lnTo>
                </a:path>
              </a:pathLst>
            </a:custGeom>
            <a:noFill/>
            <a:ln w="28575">
              <a:solidFill>
                <a:srgbClr val="D943B4"/>
              </a:solid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74" name="Freeform 162">
              <a:extLst>
                <a:ext uri="{FF2B5EF4-FFF2-40B4-BE49-F238E27FC236}">
                  <a16:creationId xmlns:a16="http://schemas.microsoft.com/office/drawing/2014/main" id="{BC43F769-4438-89FB-3032-629AB5DCB697}"/>
                </a:ext>
              </a:extLst>
            </p:cNvPr>
            <p:cNvSpPr>
              <a:spLocks/>
            </p:cNvSpPr>
            <p:nvPr/>
          </p:nvSpPr>
          <p:spPr bwMode="auto">
            <a:xfrm>
              <a:off x="3744" y="2415"/>
              <a:ext cx="1851" cy="103"/>
            </a:xfrm>
            <a:custGeom>
              <a:avLst/>
              <a:gdLst>
                <a:gd name="T0" fmla="*/ 5 w 1851"/>
                <a:gd name="T1" fmla="*/ 103 h 103"/>
                <a:gd name="T2" fmla="*/ 45 w 1851"/>
                <a:gd name="T3" fmla="*/ 93 h 103"/>
                <a:gd name="T4" fmla="*/ 84 w 1851"/>
                <a:gd name="T5" fmla="*/ 88 h 103"/>
                <a:gd name="T6" fmla="*/ 123 w 1851"/>
                <a:gd name="T7" fmla="*/ 83 h 103"/>
                <a:gd name="T8" fmla="*/ 157 w 1851"/>
                <a:gd name="T9" fmla="*/ 74 h 103"/>
                <a:gd name="T10" fmla="*/ 187 w 1851"/>
                <a:gd name="T11" fmla="*/ 74 h 103"/>
                <a:gd name="T12" fmla="*/ 191 w 1851"/>
                <a:gd name="T13" fmla="*/ 74 h 103"/>
                <a:gd name="T14" fmla="*/ 196 w 1851"/>
                <a:gd name="T15" fmla="*/ 69 h 103"/>
                <a:gd name="T16" fmla="*/ 216 w 1851"/>
                <a:gd name="T17" fmla="*/ 69 h 103"/>
                <a:gd name="T18" fmla="*/ 235 w 1851"/>
                <a:gd name="T19" fmla="*/ 64 h 103"/>
                <a:gd name="T20" fmla="*/ 275 w 1851"/>
                <a:gd name="T21" fmla="*/ 64 h 103"/>
                <a:gd name="T22" fmla="*/ 314 w 1851"/>
                <a:gd name="T23" fmla="*/ 59 h 103"/>
                <a:gd name="T24" fmla="*/ 348 w 1851"/>
                <a:gd name="T25" fmla="*/ 54 h 103"/>
                <a:gd name="T26" fmla="*/ 382 w 1851"/>
                <a:gd name="T27" fmla="*/ 49 h 103"/>
                <a:gd name="T28" fmla="*/ 407 w 1851"/>
                <a:gd name="T29" fmla="*/ 49 h 103"/>
                <a:gd name="T30" fmla="*/ 446 w 1851"/>
                <a:gd name="T31" fmla="*/ 44 h 103"/>
                <a:gd name="T32" fmla="*/ 485 w 1851"/>
                <a:gd name="T33" fmla="*/ 44 h 103"/>
                <a:gd name="T34" fmla="*/ 524 w 1851"/>
                <a:gd name="T35" fmla="*/ 39 h 103"/>
                <a:gd name="T36" fmla="*/ 559 w 1851"/>
                <a:gd name="T37" fmla="*/ 39 h 103"/>
                <a:gd name="T38" fmla="*/ 598 w 1851"/>
                <a:gd name="T39" fmla="*/ 34 h 103"/>
                <a:gd name="T40" fmla="*/ 637 w 1851"/>
                <a:gd name="T41" fmla="*/ 34 h 103"/>
                <a:gd name="T42" fmla="*/ 656 w 1851"/>
                <a:gd name="T43" fmla="*/ 34 h 103"/>
                <a:gd name="T44" fmla="*/ 696 w 1851"/>
                <a:gd name="T45" fmla="*/ 29 h 103"/>
                <a:gd name="T46" fmla="*/ 715 w 1851"/>
                <a:gd name="T47" fmla="*/ 29 h 103"/>
                <a:gd name="T48" fmla="*/ 749 w 1851"/>
                <a:gd name="T49" fmla="*/ 29 h 103"/>
                <a:gd name="T50" fmla="*/ 779 w 1851"/>
                <a:gd name="T51" fmla="*/ 24 h 103"/>
                <a:gd name="T52" fmla="*/ 808 w 1851"/>
                <a:gd name="T53" fmla="*/ 24 h 103"/>
                <a:gd name="T54" fmla="*/ 828 w 1851"/>
                <a:gd name="T55" fmla="*/ 24 h 103"/>
                <a:gd name="T56" fmla="*/ 857 w 1851"/>
                <a:gd name="T57" fmla="*/ 24 h 103"/>
                <a:gd name="T58" fmla="*/ 877 w 1851"/>
                <a:gd name="T59" fmla="*/ 24 h 103"/>
                <a:gd name="T60" fmla="*/ 906 w 1851"/>
                <a:gd name="T61" fmla="*/ 20 h 103"/>
                <a:gd name="T62" fmla="*/ 926 w 1851"/>
                <a:gd name="T63" fmla="*/ 20 h 103"/>
                <a:gd name="T64" fmla="*/ 955 w 1851"/>
                <a:gd name="T65" fmla="*/ 20 h 103"/>
                <a:gd name="T66" fmla="*/ 979 w 1851"/>
                <a:gd name="T67" fmla="*/ 20 h 103"/>
                <a:gd name="T68" fmla="*/ 1019 w 1851"/>
                <a:gd name="T69" fmla="*/ 20 h 103"/>
                <a:gd name="T70" fmla="*/ 1038 w 1851"/>
                <a:gd name="T71" fmla="*/ 15 h 103"/>
                <a:gd name="T72" fmla="*/ 1058 w 1851"/>
                <a:gd name="T73" fmla="*/ 15 h 103"/>
                <a:gd name="T74" fmla="*/ 1077 w 1851"/>
                <a:gd name="T75" fmla="*/ 15 h 103"/>
                <a:gd name="T76" fmla="*/ 1117 w 1851"/>
                <a:gd name="T77" fmla="*/ 15 h 103"/>
                <a:gd name="T78" fmla="*/ 1121 w 1851"/>
                <a:gd name="T79" fmla="*/ 15 h 103"/>
                <a:gd name="T80" fmla="*/ 1136 w 1851"/>
                <a:gd name="T81" fmla="*/ 15 h 103"/>
                <a:gd name="T82" fmla="*/ 1170 w 1851"/>
                <a:gd name="T83" fmla="*/ 15 h 103"/>
                <a:gd name="T84" fmla="*/ 1210 w 1851"/>
                <a:gd name="T85" fmla="*/ 10 h 103"/>
                <a:gd name="T86" fmla="*/ 1249 w 1851"/>
                <a:gd name="T87" fmla="*/ 10 h 103"/>
                <a:gd name="T88" fmla="*/ 1268 w 1851"/>
                <a:gd name="T89" fmla="*/ 10 h 103"/>
                <a:gd name="T90" fmla="*/ 1307 w 1851"/>
                <a:gd name="T91" fmla="*/ 10 h 103"/>
                <a:gd name="T92" fmla="*/ 1327 w 1851"/>
                <a:gd name="T93" fmla="*/ 10 h 103"/>
                <a:gd name="T94" fmla="*/ 1361 w 1851"/>
                <a:gd name="T95" fmla="*/ 10 h 103"/>
                <a:gd name="T96" fmla="*/ 1400 w 1851"/>
                <a:gd name="T97" fmla="*/ 5 h 103"/>
                <a:gd name="T98" fmla="*/ 1440 w 1851"/>
                <a:gd name="T99" fmla="*/ 5 h 103"/>
                <a:gd name="T100" fmla="*/ 1479 w 1851"/>
                <a:gd name="T101" fmla="*/ 5 h 103"/>
                <a:gd name="T102" fmla="*/ 1518 w 1851"/>
                <a:gd name="T103" fmla="*/ 5 h 103"/>
                <a:gd name="T104" fmla="*/ 1552 w 1851"/>
                <a:gd name="T105" fmla="*/ 5 h 103"/>
                <a:gd name="T106" fmla="*/ 1591 w 1851"/>
                <a:gd name="T107" fmla="*/ 5 h 103"/>
                <a:gd name="T108" fmla="*/ 1630 w 1851"/>
                <a:gd name="T109" fmla="*/ 5 h 103"/>
                <a:gd name="T110" fmla="*/ 1670 w 1851"/>
                <a:gd name="T111" fmla="*/ 0 h 103"/>
                <a:gd name="T112" fmla="*/ 1709 w 1851"/>
                <a:gd name="T113" fmla="*/ 0 h 103"/>
                <a:gd name="T114" fmla="*/ 1728 w 1851"/>
                <a:gd name="T115" fmla="*/ 0 h 103"/>
                <a:gd name="T116" fmla="*/ 1763 w 1851"/>
                <a:gd name="T117" fmla="*/ 0 h 103"/>
                <a:gd name="T118" fmla="*/ 1802 w 1851"/>
                <a:gd name="T119" fmla="*/ 0 h 103"/>
                <a:gd name="T120" fmla="*/ 1841 w 1851"/>
                <a:gd name="T12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51" h="103">
                  <a:moveTo>
                    <a:pt x="0" y="103"/>
                  </a:moveTo>
                  <a:lnTo>
                    <a:pt x="5" y="103"/>
                  </a:lnTo>
                  <a:lnTo>
                    <a:pt x="5" y="103"/>
                  </a:lnTo>
                  <a:lnTo>
                    <a:pt x="5" y="103"/>
                  </a:lnTo>
                  <a:lnTo>
                    <a:pt x="15" y="103"/>
                  </a:lnTo>
                  <a:lnTo>
                    <a:pt x="25" y="98"/>
                  </a:lnTo>
                  <a:lnTo>
                    <a:pt x="35" y="98"/>
                  </a:lnTo>
                  <a:lnTo>
                    <a:pt x="45" y="93"/>
                  </a:lnTo>
                  <a:lnTo>
                    <a:pt x="54" y="93"/>
                  </a:lnTo>
                  <a:lnTo>
                    <a:pt x="64" y="93"/>
                  </a:lnTo>
                  <a:lnTo>
                    <a:pt x="74" y="88"/>
                  </a:lnTo>
                  <a:lnTo>
                    <a:pt x="84" y="88"/>
                  </a:lnTo>
                  <a:lnTo>
                    <a:pt x="93" y="88"/>
                  </a:lnTo>
                  <a:lnTo>
                    <a:pt x="103" y="83"/>
                  </a:lnTo>
                  <a:lnTo>
                    <a:pt x="113" y="83"/>
                  </a:lnTo>
                  <a:lnTo>
                    <a:pt x="123" y="83"/>
                  </a:lnTo>
                  <a:lnTo>
                    <a:pt x="128" y="78"/>
                  </a:lnTo>
                  <a:lnTo>
                    <a:pt x="138" y="78"/>
                  </a:lnTo>
                  <a:lnTo>
                    <a:pt x="147" y="78"/>
                  </a:lnTo>
                  <a:lnTo>
                    <a:pt x="157" y="74"/>
                  </a:lnTo>
                  <a:lnTo>
                    <a:pt x="167" y="74"/>
                  </a:lnTo>
                  <a:lnTo>
                    <a:pt x="177" y="74"/>
                  </a:lnTo>
                  <a:lnTo>
                    <a:pt x="187" y="74"/>
                  </a:lnTo>
                  <a:lnTo>
                    <a:pt x="187" y="74"/>
                  </a:lnTo>
                  <a:lnTo>
                    <a:pt x="187" y="74"/>
                  </a:lnTo>
                  <a:lnTo>
                    <a:pt x="191" y="74"/>
                  </a:lnTo>
                  <a:lnTo>
                    <a:pt x="191" y="74"/>
                  </a:lnTo>
                  <a:lnTo>
                    <a:pt x="191" y="74"/>
                  </a:lnTo>
                  <a:lnTo>
                    <a:pt x="191" y="74"/>
                  </a:lnTo>
                  <a:lnTo>
                    <a:pt x="191" y="74"/>
                  </a:lnTo>
                  <a:lnTo>
                    <a:pt x="191" y="74"/>
                  </a:lnTo>
                  <a:lnTo>
                    <a:pt x="196" y="69"/>
                  </a:lnTo>
                  <a:lnTo>
                    <a:pt x="201" y="69"/>
                  </a:lnTo>
                  <a:lnTo>
                    <a:pt x="201" y="69"/>
                  </a:lnTo>
                  <a:lnTo>
                    <a:pt x="206" y="69"/>
                  </a:lnTo>
                  <a:lnTo>
                    <a:pt x="216" y="69"/>
                  </a:lnTo>
                  <a:lnTo>
                    <a:pt x="226" y="69"/>
                  </a:lnTo>
                  <a:lnTo>
                    <a:pt x="231" y="69"/>
                  </a:lnTo>
                  <a:lnTo>
                    <a:pt x="231" y="69"/>
                  </a:lnTo>
                  <a:lnTo>
                    <a:pt x="235" y="64"/>
                  </a:lnTo>
                  <a:lnTo>
                    <a:pt x="245" y="64"/>
                  </a:lnTo>
                  <a:lnTo>
                    <a:pt x="255" y="64"/>
                  </a:lnTo>
                  <a:lnTo>
                    <a:pt x="265" y="64"/>
                  </a:lnTo>
                  <a:lnTo>
                    <a:pt x="275" y="64"/>
                  </a:lnTo>
                  <a:lnTo>
                    <a:pt x="284" y="59"/>
                  </a:lnTo>
                  <a:lnTo>
                    <a:pt x="294" y="59"/>
                  </a:lnTo>
                  <a:lnTo>
                    <a:pt x="304" y="59"/>
                  </a:lnTo>
                  <a:lnTo>
                    <a:pt x="314" y="59"/>
                  </a:lnTo>
                  <a:lnTo>
                    <a:pt x="324" y="59"/>
                  </a:lnTo>
                  <a:lnTo>
                    <a:pt x="328" y="54"/>
                  </a:lnTo>
                  <a:lnTo>
                    <a:pt x="338" y="54"/>
                  </a:lnTo>
                  <a:lnTo>
                    <a:pt x="348" y="54"/>
                  </a:lnTo>
                  <a:lnTo>
                    <a:pt x="358" y="54"/>
                  </a:lnTo>
                  <a:lnTo>
                    <a:pt x="368" y="54"/>
                  </a:lnTo>
                  <a:lnTo>
                    <a:pt x="377" y="49"/>
                  </a:lnTo>
                  <a:lnTo>
                    <a:pt x="382" y="49"/>
                  </a:lnTo>
                  <a:lnTo>
                    <a:pt x="382" y="49"/>
                  </a:lnTo>
                  <a:lnTo>
                    <a:pt x="387" y="49"/>
                  </a:lnTo>
                  <a:lnTo>
                    <a:pt x="397" y="49"/>
                  </a:lnTo>
                  <a:lnTo>
                    <a:pt x="407" y="49"/>
                  </a:lnTo>
                  <a:lnTo>
                    <a:pt x="417" y="49"/>
                  </a:lnTo>
                  <a:lnTo>
                    <a:pt x="426" y="49"/>
                  </a:lnTo>
                  <a:lnTo>
                    <a:pt x="436" y="44"/>
                  </a:lnTo>
                  <a:lnTo>
                    <a:pt x="446" y="44"/>
                  </a:lnTo>
                  <a:lnTo>
                    <a:pt x="456" y="44"/>
                  </a:lnTo>
                  <a:lnTo>
                    <a:pt x="466" y="44"/>
                  </a:lnTo>
                  <a:lnTo>
                    <a:pt x="475" y="44"/>
                  </a:lnTo>
                  <a:lnTo>
                    <a:pt x="485" y="44"/>
                  </a:lnTo>
                  <a:lnTo>
                    <a:pt x="495" y="44"/>
                  </a:lnTo>
                  <a:lnTo>
                    <a:pt x="505" y="39"/>
                  </a:lnTo>
                  <a:lnTo>
                    <a:pt x="514" y="39"/>
                  </a:lnTo>
                  <a:lnTo>
                    <a:pt x="524" y="39"/>
                  </a:lnTo>
                  <a:lnTo>
                    <a:pt x="529" y="39"/>
                  </a:lnTo>
                  <a:lnTo>
                    <a:pt x="539" y="39"/>
                  </a:lnTo>
                  <a:lnTo>
                    <a:pt x="549" y="39"/>
                  </a:lnTo>
                  <a:lnTo>
                    <a:pt x="559" y="39"/>
                  </a:lnTo>
                  <a:lnTo>
                    <a:pt x="568" y="39"/>
                  </a:lnTo>
                  <a:lnTo>
                    <a:pt x="578" y="34"/>
                  </a:lnTo>
                  <a:lnTo>
                    <a:pt x="588" y="34"/>
                  </a:lnTo>
                  <a:lnTo>
                    <a:pt x="598" y="34"/>
                  </a:lnTo>
                  <a:lnTo>
                    <a:pt x="607" y="34"/>
                  </a:lnTo>
                  <a:lnTo>
                    <a:pt x="617" y="34"/>
                  </a:lnTo>
                  <a:lnTo>
                    <a:pt x="627" y="34"/>
                  </a:lnTo>
                  <a:lnTo>
                    <a:pt x="637" y="34"/>
                  </a:lnTo>
                  <a:lnTo>
                    <a:pt x="647" y="34"/>
                  </a:lnTo>
                  <a:lnTo>
                    <a:pt x="647" y="34"/>
                  </a:lnTo>
                  <a:lnTo>
                    <a:pt x="647" y="34"/>
                  </a:lnTo>
                  <a:lnTo>
                    <a:pt x="656" y="34"/>
                  </a:lnTo>
                  <a:lnTo>
                    <a:pt x="666" y="34"/>
                  </a:lnTo>
                  <a:lnTo>
                    <a:pt x="676" y="29"/>
                  </a:lnTo>
                  <a:lnTo>
                    <a:pt x="686" y="29"/>
                  </a:lnTo>
                  <a:lnTo>
                    <a:pt x="696" y="29"/>
                  </a:lnTo>
                  <a:lnTo>
                    <a:pt x="705" y="29"/>
                  </a:lnTo>
                  <a:lnTo>
                    <a:pt x="705" y="29"/>
                  </a:lnTo>
                  <a:lnTo>
                    <a:pt x="705" y="29"/>
                  </a:lnTo>
                  <a:lnTo>
                    <a:pt x="715" y="29"/>
                  </a:lnTo>
                  <a:lnTo>
                    <a:pt x="725" y="29"/>
                  </a:lnTo>
                  <a:lnTo>
                    <a:pt x="730" y="29"/>
                  </a:lnTo>
                  <a:lnTo>
                    <a:pt x="740" y="29"/>
                  </a:lnTo>
                  <a:lnTo>
                    <a:pt x="749" y="29"/>
                  </a:lnTo>
                  <a:lnTo>
                    <a:pt x="759" y="29"/>
                  </a:lnTo>
                  <a:lnTo>
                    <a:pt x="769" y="24"/>
                  </a:lnTo>
                  <a:lnTo>
                    <a:pt x="779" y="24"/>
                  </a:lnTo>
                  <a:lnTo>
                    <a:pt x="779" y="24"/>
                  </a:lnTo>
                  <a:lnTo>
                    <a:pt x="779" y="24"/>
                  </a:lnTo>
                  <a:lnTo>
                    <a:pt x="789" y="24"/>
                  </a:lnTo>
                  <a:lnTo>
                    <a:pt x="798" y="24"/>
                  </a:lnTo>
                  <a:lnTo>
                    <a:pt x="808" y="24"/>
                  </a:lnTo>
                  <a:lnTo>
                    <a:pt x="813" y="24"/>
                  </a:lnTo>
                  <a:lnTo>
                    <a:pt x="813" y="24"/>
                  </a:lnTo>
                  <a:lnTo>
                    <a:pt x="818" y="24"/>
                  </a:lnTo>
                  <a:lnTo>
                    <a:pt x="828" y="24"/>
                  </a:lnTo>
                  <a:lnTo>
                    <a:pt x="838" y="24"/>
                  </a:lnTo>
                  <a:lnTo>
                    <a:pt x="847" y="24"/>
                  </a:lnTo>
                  <a:lnTo>
                    <a:pt x="857" y="24"/>
                  </a:lnTo>
                  <a:lnTo>
                    <a:pt x="857" y="24"/>
                  </a:lnTo>
                  <a:lnTo>
                    <a:pt x="857" y="24"/>
                  </a:lnTo>
                  <a:lnTo>
                    <a:pt x="867" y="24"/>
                  </a:lnTo>
                  <a:lnTo>
                    <a:pt x="877" y="24"/>
                  </a:lnTo>
                  <a:lnTo>
                    <a:pt x="877" y="24"/>
                  </a:lnTo>
                  <a:lnTo>
                    <a:pt x="877" y="24"/>
                  </a:lnTo>
                  <a:lnTo>
                    <a:pt x="886" y="20"/>
                  </a:lnTo>
                  <a:lnTo>
                    <a:pt x="896" y="20"/>
                  </a:lnTo>
                  <a:lnTo>
                    <a:pt x="906" y="20"/>
                  </a:lnTo>
                  <a:lnTo>
                    <a:pt x="916" y="20"/>
                  </a:lnTo>
                  <a:lnTo>
                    <a:pt x="916" y="20"/>
                  </a:lnTo>
                  <a:lnTo>
                    <a:pt x="916" y="20"/>
                  </a:lnTo>
                  <a:lnTo>
                    <a:pt x="926" y="20"/>
                  </a:lnTo>
                  <a:lnTo>
                    <a:pt x="935" y="20"/>
                  </a:lnTo>
                  <a:lnTo>
                    <a:pt x="940" y="20"/>
                  </a:lnTo>
                  <a:lnTo>
                    <a:pt x="950" y="20"/>
                  </a:lnTo>
                  <a:lnTo>
                    <a:pt x="955" y="20"/>
                  </a:lnTo>
                  <a:lnTo>
                    <a:pt x="955" y="20"/>
                  </a:lnTo>
                  <a:lnTo>
                    <a:pt x="960" y="20"/>
                  </a:lnTo>
                  <a:lnTo>
                    <a:pt x="970" y="20"/>
                  </a:lnTo>
                  <a:lnTo>
                    <a:pt x="979" y="20"/>
                  </a:lnTo>
                  <a:lnTo>
                    <a:pt x="989" y="20"/>
                  </a:lnTo>
                  <a:lnTo>
                    <a:pt x="999" y="20"/>
                  </a:lnTo>
                  <a:lnTo>
                    <a:pt x="1009" y="20"/>
                  </a:lnTo>
                  <a:lnTo>
                    <a:pt x="1019" y="20"/>
                  </a:lnTo>
                  <a:lnTo>
                    <a:pt x="1028" y="15"/>
                  </a:lnTo>
                  <a:lnTo>
                    <a:pt x="1033" y="15"/>
                  </a:lnTo>
                  <a:lnTo>
                    <a:pt x="1033" y="15"/>
                  </a:lnTo>
                  <a:lnTo>
                    <a:pt x="1038" y="15"/>
                  </a:lnTo>
                  <a:lnTo>
                    <a:pt x="1048" y="15"/>
                  </a:lnTo>
                  <a:lnTo>
                    <a:pt x="1058" y="15"/>
                  </a:lnTo>
                  <a:lnTo>
                    <a:pt x="1058" y="15"/>
                  </a:lnTo>
                  <a:lnTo>
                    <a:pt x="1058" y="15"/>
                  </a:lnTo>
                  <a:lnTo>
                    <a:pt x="1058" y="15"/>
                  </a:lnTo>
                  <a:lnTo>
                    <a:pt x="1058" y="15"/>
                  </a:lnTo>
                  <a:lnTo>
                    <a:pt x="1068" y="15"/>
                  </a:lnTo>
                  <a:lnTo>
                    <a:pt x="1077" y="15"/>
                  </a:lnTo>
                  <a:lnTo>
                    <a:pt x="1087" y="15"/>
                  </a:lnTo>
                  <a:lnTo>
                    <a:pt x="1097" y="15"/>
                  </a:lnTo>
                  <a:lnTo>
                    <a:pt x="1107" y="15"/>
                  </a:lnTo>
                  <a:lnTo>
                    <a:pt x="1117" y="15"/>
                  </a:lnTo>
                  <a:lnTo>
                    <a:pt x="1121" y="15"/>
                  </a:lnTo>
                  <a:lnTo>
                    <a:pt x="1121" y="15"/>
                  </a:lnTo>
                  <a:lnTo>
                    <a:pt x="1121" y="15"/>
                  </a:lnTo>
                  <a:lnTo>
                    <a:pt x="1121" y="15"/>
                  </a:lnTo>
                  <a:lnTo>
                    <a:pt x="1121" y="15"/>
                  </a:lnTo>
                  <a:lnTo>
                    <a:pt x="1121" y="15"/>
                  </a:lnTo>
                  <a:lnTo>
                    <a:pt x="1126" y="15"/>
                  </a:lnTo>
                  <a:lnTo>
                    <a:pt x="1136" y="15"/>
                  </a:lnTo>
                  <a:lnTo>
                    <a:pt x="1141" y="15"/>
                  </a:lnTo>
                  <a:lnTo>
                    <a:pt x="1151" y="15"/>
                  </a:lnTo>
                  <a:lnTo>
                    <a:pt x="1161" y="15"/>
                  </a:lnTo>
                  <a:lnTo>
                    <a:pt x="1170" y="15"/>
                  </a:lnTo>
                  <a:lnTo>
                    <a:pt x="1180" y="15"/>
                  </a:lnTo>
                  <a:lnTo>
                    <a:pt x="1190" y="15"/>
                  </a:lnTo>
                  <a:lnTo>
                    <a:pt x="1200" y="10"/>
                  </a:lnTo>
                  <a:lnTo>
                    <a:pt x="1210" y="10"/>
                  </a:lnTo>
                  <a:lnTo>
                    <a:pt x="1219" y="10"/>
                  </a:lnTo>
                  <a:lnTo>
                    <a:pt x="1229" y="10"/>
                  </a:lnTo>
                  <a:lnTo>
                    <a:pt x="1239" y="10"/>
                  </a:lnTo>
                  <a:lnTo>
                    <a:pt x="1249" y="10"/>
                  </a:lnTo>
                  <a:lnTo>
                    <a:pt x="1249" y="10"/>
                  </a:lnTo>
                  <a:lnTo>
                    <a:pt x="1249" y="10"/>
                  </a:lnTo>
                  <a:lnTo>
                    <a:pt x="1258" y="10"/>
                  </a:lnTo>
                  <a:lnTo>
                    <a:pt x="1268" y="10"/>
                  </a:lnTo>
                  <a:lnTo>
                    <a:pt x="1278" y="10"/>
                  </a:lnTo>
                  <a:lnTo>
                    <a:pt x="1288" y="10"/>
                  </a:lnTo>
                  <a:lnTo>
                    <a:pt x="1298" y="10"/>
                  </a:lnTo>
                  <a:lnTo>
                    <a:pt x="1307" y="10"/>
                  </a:lnTo>
                  <a:lnTo>
                    <a:pt x="1317" y="10"/>
                  </a:lnTo>
                  <a:lnTo>
                    <a:pt x="1322" y="10"/>
                  </a:lnTo>
                  <a:lnTo>
                    <a:pt x="1322" y="10"/>
                  </a:lnTo>
                  <a:lnTo>
                    <a:pt x="1327" y="10"/>
                  </a:lnTo>
                  <a:lnTo>
                    <a:pt x="1337" y="10"/>
                  </a:lnTo>
                  <a:lnTo>
                    <a:pt x="1342" y="10"/>
                  </a:lnTo>
                  <a:lnTo>
                    <a:pt x="1351" y="10"/>
                  </a:lnTo>
                  <a:lnTo>
                    <a:pt x="1361" y="10"/>
                  </a:lnTo>
                  <a:lnTo>
                    <a:pt x="1371" y="10"/>
                  </a:lnTo>
                  <a:lnTo>
                    <a:pt x="1381" y="10"/>
                  </a:lnTo>
                  <a:lnTo>
                    <a:pt x="1391" y="10"/>
                  </a:lnTo>
                  <a:lnTo>
                    <a:pt x="1400" y="5"/>
                  </a:lnTo>
                  <a:lnTo>
                    <a:pt x="1410" y="5"/>
                  </a:lnTo>
                  <a:lnTo>
                    <a:pt x="1420" y="5"/>
                  </a:lnTo>
                  <a:lnTo>
                    <a:pt x="1430" y="5"/>
                  </a:lnTo>
                  <a:lnTo>
                    <a:pt x="1440" y="5"/>
                  </a:lnTo>
                  <a:lnTo>
                    <a:pt x="1449" y="5"/>
                  </a:lnTo>
                  <a:lnTo>
                    <a:pt x="1459" y="5"/>
                  </a:lnTo>
                  <a:lnTo>
                    <a:pt x="1469" y="5"/>
                  </a:lnTo>
                  <a:lnTo>
                    <a:pt x="1479" y="5"/>
                  </a:lnTo>
                  <a:lnTo>
                    <a:pt x="1489" y="5"/>
                  </a:lnTo>
                  <a:lnTo>
                    <a:pt x="1498" y="5"/>
                  </a:lnTo>
                  <a:lnTo>
                    <a:pt x="1508" y="5"/>
                  </a:lnTo>
                  <a:lnTo>
                    <a:pt x="1518" y="5"/>
                  </a:lnTo>
                  <a:lnTo>
                    <a:pt x="1528" y="5"/>
                  </a:lnTo>
                  <a:lnTo>
                    <a:pt x="1537" y="5"/>
                  </a:lnTo>
                  <a:lnTo>
                    <a:pt x="1547" y="5"/>
                  </a:lnTo>
                  <a:lnTo>
                    <a:pt x="1552" y="5"/>
                  </a:lnTo>
                  <a:lnTo>
                    <a:pt x="1562" y="5"/>
                  </a:lnTo>
                  <a:lnTo>
                    <a:pt x="1572" y="5"/>
                  </a:lnTo>
                  <a:lnTo>
                    <a:pt x="1582" y="5"/>
                  </a:lnTo>
                  <a:lnTo>
                    <a:pt x="1591" y="5"/>
                  </a:lnTo>
                  <a:lnTo>
                    <a:pt x="1601" y="5"/>
                  </a:lnTo>
                  <a:lnTo>
                    <a:pt x="1611" y="5"/>
                  </a:lnTo>
                  <a:lnTo>
                    <a:pt x="1621" y="5"/>
                  </a:lnTo>
                  <a:lnTo>
                    <a:pt x="1630" y="5"/>
                  </a:lnTo>
                  <a:lnTo>
                    <a:pt x="1640" y="5"/>
                  </a:lnTo>
                  <a:lnTo>
                    <a:pt x="1650" y="5"/>
                  </a:lnTo>
                  <a:lnTo>
                    <a:pt x="1660" y="5"/>
                  </a:lnTo>
                  <a:lnTo>
                    <a:pt x="1670" y="0"/>
                  </a:lnTo>
                  <a:lnTo>
                    <a:pt x="1679" y="0"/>
                  </a:lnTo>
                  <a:lnTo>
                    <a:pt x="1689" y="0"/>
                  </a:lnTo>
                  <a:lnTo>
                    <a:pt x="1699" y="0"/>
                  </a:lnTo>
                  <a:lnTo>
                    <a:pt x="1709" y="0"/>
                  </a:lnTo>
                  <a:lnTo>
                    <a:pt x="1714" y="0"/>
                  </a:lnTo>
                  <a:lnTo>
                    <a:pt x="1714" y="0"/>
                  </a:lnTo>
                  <a:lnTo>
                    <a:pt x="1719" y="0"/>
                  </a:lnTo>
                  <a:lnTo>
                    <a:pt x="1728" y="0"/>
                  </a:lnTo>
                  <a:lnTo>
                    <a:pt x="1738" y="0"/>
                  </a:lnTo>
                  <a:lnTo>
                    <a:pt x="1748" y="0"/>
                  </a:lnTo>
                  <a:lnTo>
                    <a:pt x="1753" y="0"/>
                  </a:lnTo>
                  <a:lnTo>
                    <a:pt x="1763" y="0"/>
                  </a:lnTo>
                  <a:lnTo>
                    <a:pt x="1772" y="0"/>
                  </a:lnTo>
                  <a:lnTo>
                    <a:pt x="1782" y="0"/>
                  </a:lnTo>
                  <a:lnTo>
                    <a:pt x="1792" y="0"/>
                  </a:lnTo>
                  <a:lnTo>
                    <a:pt x="1802" y="0"/>
                  </a:lnTo>
                  <a:lnTo>
                    <a:pt x="1812" y="0"/>
                  </a:lnTo>
                  <a:lnTo>
                    <a:pt x="1821" y="0"/>
                  </a:lnTo>
                  <a:lnTo>
                    <a:pt x="1831" y="0"/>
                  </a:lnTo>
                  <a:lnTo>
                    <a:pt x="1841" y="0"/>
                  </a:lnTo>
                  <a:lnTo>
                    <a:pt x="1851" y="0"/>
                  </a:lnTo>
                </a:path>
              </a:pathLst>
            </a:custGeom>
            <a:noFill/>
            <a:ln w="28575">
              <a:solidFill>
                <a:srgbClr val="D943B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75" name="Freeform 163">
              <a:extLst>
                <a:ext uri="{FF2B5EF4-FFF2-40B4-BE49-F238E27FC236}">
                  <a16:creationId xmlns:a16="http://schemas.microsoft.com/office/drawing/2014/main" id="{674C4A83-ADE8-E6FF-BAE7-FF209F89779D}"/>
                </a:ext>
              </a:extLst>
            </p:cNvPr>
            <p:cNvSpPr>
              <a:spLocks/>
            </p:cNvSpPr>
            <p:nvPr/>
          </p:nvSpPr>
          <p:spPr bwMode="auto">
            <a:xfrm>
              <a:off x="3744" y="1606"/>
              <a:ext cx="1851" cy="775"/>
            </a:xfrm>
            <a:custGeom>
              <a:avLst/>
              <a:gdLst>
                <a:gd name="T0" fmla="*/ 5 w 1851"/>
                <a:gd name="T1" fmla="*/ 770 h 775"/>
                <a:gd name="T2" fmla="*/ 45 w 1851"/>
                <a:gd name="T3" fmla="*/ 735 h 775"/>
                <a:gd name="T4" fmla="*/ 84 w 1851"/>
                <a:gd name="T5" fmla="*/ 701 h 775"/>
                <a:gd name="T6" fmla="*/ 123 w 1851"/>
                <a:gd name="T7" fmla="*/ 667 h 775"/>
                <a:gd name="T8" fmla="*/ 157 w 1851"/>
                <a:gd name="T9" fmla="*/ 632 h 775"/>
                <a:gd name="T10" fmla="*/ 187 w 1851"/>
                <a:gd name="T11" fmla="*/ 608 h 775"/>
                <a:gd name="T12" fmla="*/ 191 w 1851"/>
                <a:gd name="T13" fmla="*/ 603 h 775"/>
                <a:gd name="T14" fmla="*/ 196 w 1851"/>
                <a:gd name="T15" fmla="*/ 598 h 775"/>
                <a:gd name="T16" fmla="*/ 216 w 1851"/>
                <a:gd name="T17" fmla="*/ 578 h 775"/>
                <a:gd name="T18" fmla="*/ 235 w 1851"/>
                <a:gd name="T19" fmla="*/ 564 h 775"/>
                <a:gd name="T20" fmla="*/ 275 w 1851"/>
                <a:gd name="T21" fmla="*/ 529 h 775"/>
                <a:gd name="T22" fmla="*/ 314 w 1851"/>
                <a:gd name="T23" fmla="*/ 500 h 775"/>
                <a:gd name="T24" fmla="*/ 348 w 1851"/>
                <a:gd name="T25" fmla="*/ 471 h 775"/>
                <a:gd name="T26" fmla="*/ 382 w 1851"/>
                <a:gd name="T27" fmla="*/ 446 h 775"/>
                <a:gd name="T28" fmla="*/ 407 w 1851"/>
                <a:gd name="T29" fmla="*/ 426 h 775"/>
                <a:gd name="T30" fmla="*/ 446 w 1851"/>
                <a:gd name="T31" fmla="*/ 397 h 775"/>
                <a:gd name="T32" fmla="*/ 485 w 1851"/>
                <a:gd name="T33" fmla="*/ 372 h 775"/>
                <a:gd name="T34" fmla="*/ 524 w 1851"/>
                <a:gd name="T35" fmla="*/ 343 h 775"/>
                <a:gd name="T36" fmla="*/ 559 w 1851"/>
                <a:gd name="T37" fmla="*/ 319 h 775"/>
                <a:gd name="T38" fmla="*/ 598 w 1851"/>
                <a:gd name="T39" fmla="*/ 299 h 775"/>
                <a:gd name="T40" fmla="*/ 637 w 1851"/>
                <a:gd name="T41" fmla="*/ 274 h 775"/>
                <a:gd name="T42" fmla="*/ 656 w 1851"/>
                <a:gd name="T43" fmla="*/ 265 h 775"/>
                <a:gd name="T44" fmla="*/ 696 w 1851"/>
                <a:gd name="T45" fmla="*/ 245 h 775"/>
                <a:gd name="T46" fmla="*/ 715 w 1851"/>
                <a:gd name="T47" fmla="*/ 235 h 775"/>
                <a:gd name="T48" fmla="*/ 749 w 1851"/>
                <a:gd name="T49" fmla="*/ 216 h 775"/>
                <a:gd name="T50" fmla="*/ 779 w 1851"/>
                <a:gd name="T51" fmla="*/ 201 h 775"/>
                <a:gd name="T52" fmla="*/ 808 w 1851"/>
                <a:gd name="T53" fmla="*/ 186 h 775"/>
                <a:gd name="T54" fmla="*/ 828 w 1851"/>
                <a:gd name="T55" fmla="*/ 176 h 775"/>
                <a:gd name="T56" fmla="*/ 857 w 1851"/>
                <a:gd name="T57" fmla="*/ 162 h 775"/>
                <a:gd name="T58" fmla="*/ 877 w 1851"/>
                <a:gd name="T59" fmla="*/ 157 h 775"/>
                <a:gd name="T60" fmla="*/ 906 w 1851"/>
                <a:gd name="T61" fmla="*/ 147 h 775"/>
                <a:gd name="T62" fmla="*/ 926 w 1851"/>
                <a:gd name="T63" fmla="*/ 137 h 775"/>
                <a:gd name="T64" fmla="*/ 955 w 1851"/>
                <a:gd name="T65" fmla="*/ 127 h 775"/>
                <a:gd name="T66" fmla="*/ 979 w 1851"/>
                <a:gd name="T67" fmla="*/ 113 h 775"/>
                <a:gd name="T68" fmla="*/ 1019 w 1851"/>
                <a:gd name="T69" fmla="*/ 103 h 775"/>
                <a:gd name="T70" fmla="*/ 1038 w 1851"/>
                <a:gd name="T71" fmla="*/ 93 h 775"/>
                <a:gd name="T72" fmla="*/ 1058 w 1851"/>
                <a:gd name="T73" fmla="*/ 88 h 775"/>
                <a:gd name="T74" fmla="*/ 1077 w 1851"/>
                <a:gd name="T75" fmla="*/ 83 h 775"/>
                <a:gd name="T76" fmla="*/ 1117 w 1851"/>
                <a:gd name="T77" fmla="*/ 68 h 775"/>
                <a:gd name="T78" fmla="*/ 1121 w 1851"/>
                <a:gd name="T79" fmla="*/ 68 h 775"/>
                <a:gd name="T80" fmla="*/ 1136 w 1851"/>
                <a:gd name="T81" fmla="*/ 64 h 775"/>
                <a:gd name="T82" fmla="*/ 1170 w 1851"/>
                <a:gd name="T83" fmla="*/ 54 h 775"/>
                <a:gd name="T84" fmla="*/ 1210 w 1851"/>
                <a:gd name="T85" fmla="*/ 39 h 775"/>
                <a:gd name="T86" fmla="*/ 1249 w 1851"/>
                <a:gd name="T87" fmla="*/ 29 h 775"/>
                <a:gd name="T88" fmla="*/ 1268 w 1851"/>
                <a:gd name="T89" fmla="*/ 29 h 775"/>
                <a:gd name="T90" fmla="*/ 1307 w 1851"/>
                <a:gd name="T91" fmla="*/ 24 h 775"/>
                <a:gd name="T92" fmla="*/ 1327 w 1851"/>
                <a:gd name="T93" fmla="*/ 24 h 775"/>
                <a:gd name="T94" fmla="*/ 1361 w 1851"/>
                <a:gd name="T95" fmla="*/ 19 h 775"/>
                <a:gd name="T96" fmla="*/ 1400 w 1851"/>
                <a:gd name="T97" fmla="*/ 19 h 775"/>
                <a:gd name="T98" fmla="*/ 1440 w 1851"/>
                <a:gd name="T99" fmla="*/ 14 h 775"/>
                <a:gd name="T100" fmla="*/ 1479 w 1851"/>
                <a:gd name="T101" fmla="*/ 14 h 775"/>
                <a:gd name="T102" fmla="*/ 1518 w 1851"/>
                <a:gd name="T103" fmla="*/ 10 h 775"/>
                <a:gd name="T104" fmla="*/ 1552 w 1851"/>
                <a:gd name="T105" fmla="*/ 10 h 775"/>
                <a:gd name="T106" fmla="*/ 1591 w 1851"/>
                <a:gd name="T107" fmla="*/ 10 h 775"/>
                <a:gd name="T108" fmla="*/ 1630 w 1851"/>
                <a:gd name="T109" fmla="*/ 5 h 775"/>
                <a:gd name="T110" fmla="*/ 1670 w 1851"/>
                <a:gd name="T111" fmla="*/ 5 h 775"/>
                <a:gd name="T112" fmla="*/ 1709 w 1851"/>
                <a:gd name="T113" fmla="*/ 5 h 775"/>
                <a:gd name="T114" fmla="*/ 1728 w 1851"/>
                <a:gd name="T115" fmla="*/ 5 h 775"/>
                <a:gd name="T116" fmla="*/ 1763 w 1851"/>
                <a:gd name="T117" fmla="*/ 0 h 775"/>
                <a:gd name="T118" fmla="*/ 1802 w 1851"/>
                <a:gd name="T119" fmla="*/ 0 h 775"/>
                <a:gd name="T120" fmla="*/ 1841 w 1851"/>
                <a:gd name="T121" fmla="*/ 0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51" h="775">
                  <a:moveTo>
                    <a:pt x="0" y="775"/>
                  </a:moveTo>
                  <a:lnTo>
                    <a:pt x="5" y="770"/>
                  </a:lnTo>
                  <a:lnTo>
                    <a:pt x="5" y="770"/>
                  </a:lnTo>
                  <a:lnTo>
                    <a:pt x="5" y="770"/>
                  </a:lnTo>
                  <a:lnTo>
                    <a:pt x="15" y="760"/>
                  </a:lnTo>
                  <a:lnTo>
                    <a:pt x="25" y="750"/>
                  </a:lnTo>
                  <a:lnTo>
                    <a:pt x="35" y="745"/>
                  </a:lnTo>
                  <a:lnTo>
                    <a:pt x="45" y="735"/>
                  </a:lnTo>
                  <a:lnTo>
                    <a:pt x="54" y="726"/>
                  </a:lnTo>
                  <a:lnTo>
                    <a:pt x="64" y="716"/>
                  </a:lnTo>
                  <a:lnTo>
                    <a:pt x="74" y="706"/>
                  </a:lnTo>
                  <a:lnTo>
                    <a:pt x="84" y="701"/>
                  </a:lnTo>
                  <a:lnTo>
                    <a:pt x="93" y="691"/>
                  </a:lnTo>
                  <a:lnTo>
                    <a:pt x="103" y="681"/>
                  </a:lnTo>
                  <a:lnTo>
                    <a:pt x="113" y="672"/>
                  </a:lnTo>
                  <a:lnTo>
                    <a:pt x="123" y="667"/>
                  </a:lnTo>
                  <a:lnTo>
                    <a:pt x="128" y="657"/>
                  </a:lnTo>
                  <a:lnTo>
                    <a:pt x="138" y="647"/>
                  </a:lnTo>
                  <a:lnTo>
                    <a:pt x="147" y="637"/>
                  </a:lnTo>
                  <a:lnTo>
                    <a:pt x="157" y="632"/>
                  </a:lnTo>
                  <a:lnTo>
                    <a:pt x="167" y="623"/>
                  </a:lnTo>
                  <a:lnTo>
                    <a:pt x="177" y="613"/>
                  </a:lnTo>
                  <a:lnTo>
                    <a:pt x="187" y="608"/>
                  </a:lnTo>
                  <a:lnTo>
                    <a:pt x="187" y="608"/>
                  </a:lnTo>
                  <a:lnTo>
                    <a:pt x="187" y="603"/>
                  </a:lnTo>
                  <a:lnTo>
                    <a:pt x="191" y="603"/>
                  </a:lnTo>
                  <a:lnTo>
                    <a:pt x="191" y="603"/>
                  </a:lnTo>
                  <a:lnTo>
                    <a:pt x="191" y="603"/>
                  </a:lnTo>
                  <a:lnTo>
                    <a:pt x="191" y="603"/>
                  </a:lnTo>
                  <a:lnTo>
                    <a:pt x="191" y="603"/>
                  </a:lnTo>
                  <a:lnTo>
                    <a:pt x="191" y="603"/>
                  </a:lnTo>
                  <a:lnTo>
                    <a:pt x="196" y="598"/>
                  </a:lnTo>
                  <a:lnTo>
                    <a:pt x="201" y="593"/>
                  </a:lnTo>
                  <a:lnTo>
                    <a:pt x="201" y="593"/>
                  </a:lnTo>
                  <a:lnTo>
                    <a:pt x="206" y="588"/>
                  </a:lnTo>
                  <a:lnTo>
                    <a:pt x="216" y="578"/>
                  </a:lnTo>
                  <a:lnTo>
                    <a:pt x="226" y="574"/>
                  </a:lnTo>
                  <a:lnTo>
                    <a:pt x="231" y="569"/>
                  </a:lnTo>
                  <a:lnTo>
                    <a:pt x="231" y="569"/>
                  </a:lnTo>
                  <a:lnTo>
                    <a:pt x="235" y="564"/>
                  </a:lnTo>
                  <a:lnTo>
                    <a:pt x="245" y="554"/>
                  </a:lnTo>
                  <a:lnTo>
                    <a:pt x="255" y="549"/>
                  </a:lnTo>
                  <a:lnTo>
                    <a:pt x="265" y="539"/>
                  </a:lnTo>
                  <a:lnTo>
                    <a:pt x="275" y="529"/>
                  </a:lnTo>
                  <a:lnTo>
                    <a:pt x="284" y="525"/>
                  </a:lnTo>
                  <a:lnTo>
                    <a:pt x="294" y="515"/>
                  </a:lnTo>
                  <a:lnTo>
                    <a:pt x="304" y="510"/>
                  </a:lnTo>
                  <a:lnTo>
                    <a:pt x="314" y="500"/>
                  </a:lnTo>
                  <a:lnTo>
                    <a:pt x="324" y="490"/>
                  </a:lnTo>
                  <a:lnTo>
                    <a:pt x="328" y="485"/>
                  </a:lnTo>
                  <a:lnTo>
                    <a:pt x="338" y="475"/>
                  </a:lnTo>
                  <a:lnTo>
                    <a:pt x="348" y="471"/>
                  </a:lnTo>
                  <a:lnTo>
                    <a:pt x="358" y="461"/>
                  </a:lnTo>
                  <a:lnTo>
                    <a:pt x="368" y="456"/>
                  </a:lnTo>
                  <a:lnTo>
                    <a:pt x="377" y="446"/>
                  </a:lnTo>
                  <a:lnTo>
                    <a:pt x="382" y="446"/>
                  </a:lnTo>
                  <a:lnTo>
                    <a:pt x="382" y="446"/>
                  </a:lnTo>
                  <a:lnTo>
                    <a:pt x="387" y="441"/>
                  </a:lnTo>
                  <a:lnTo>
                    <a:pt x="397" y="431"/>
                  </a:lnTo>
                  <a:lnTo>
                    <a:pt x="407" y="426"/>
                  </a:lnTo>
                  <a:lnTo>
                    <a:pt x="417" y="417"/>
                  </a:lnTo>
                  <a:lnTo>
                    <a:pt x="426" y="412"/>
                  </a:lnTo>
                  <a:lnTo>
                    <a:pt x="436" y="407"/>
                  </a:lnTo>
                  <a:lnTo>
                    <a:pt x="446" y="397"/>
                  </a:lnTo>
                  <a:lnTo>
                    <a:pt x="456" y="392"/>
                  </a:lnTo>
                  <a:lnTo>
                    <a:pt x="466" y="382"/>
                  </a:lnTo>
                  <a:lnTo>
                    <a:pt x="475" y="377"/>
                  </a:lnTo>
                  <a:lnTo>
                    <a:pt x="485" y="372"/>
                  </a:lnTo>
                  <a:lnTo>
                    <a:pt x="495" y="363"/>
                  </a:lnTo>
                  <a:lnTo>
                    <a:pt x="505" y="358"/>
                  </a:lnTo>
                  <a:lnTo>
                    <a:pt x="514" y="353"/>
                  </a:lnTo>
                  <a:lnTo>
                    <a:pt x="524" y="343"/>
                  </a:lnTo>
                  <a:lnTo>
                    <a:pt x="529" y="338"/>
                  </a:lnTo>
                  <a:lnTo>
                    <a:pt x="539" y="333"/>
                  </a:lnTo>
                  <a:lnTo>
                    <a:pt x="549" y="328"/>
                  </a:lnTo>
                  <a:lnTo>
                    <a:pt x="559" y="319"/>
                  </a:lnTo>
                  <a:lnTo>
                    <a:pt x="568" y="314"/>
                  </a:lnTo>
                  <a:lnTo>
                    <a:pt x="578" y="309"/>
                  </a:lnTo>
                  <a:lnTo>
                    <a:pt x="588" y="304"/>
                  </a:lnTo>
                  <a:lnTo>
                    <a:pt x="598" y="299"/>
                  </a:lnTo>
                  <a:lnTo>
                    <a:pt x="607" y="289"/>
                  </a:lnTo>
                  <a:lnTo>
                    <a:pt x="617" y="284"/>
                  </a:lnTo>
                  <a:lnTo>
                    <a:pt x="627" y="279"/>
                  </a:lnTo>
                  <a:lnTo>
                    <a:pt x="637" y="274"/>
                  </a:lnTo>
                  <a:lnTo>
                    <a:pt x="647" y="269"/>
                  </a:lnTo>
                  <a:lnTo>
                    <a:pt x="647" y="269"/>
                  </a:lnTo>
                  <a:lnTo>
                    <a:pt x="647" y="269"/>
                  </a:lnTo>
                  <a:lnTo>
                    <a:pt x="656" y="265"/>
                  </a:lnTo>
                  <a:lnTo>
                    <a:pt x="666" y="260"/>
                  </a:lnTo>
                  <a:lnTo>
                    <a:pt x="676" y="255"/>
                  </a:lnTo>
                  <a:lnTo>
                    <a:pt x="686" y="250"/>
                  </a:lnTo>
                  <a:lnTo>
                    <a:pt x="696" y="245"/>
                  </a:lnTo>
                  <a:lnTo>
                    <a:pt x="705" y="240"/>
                  </a:lnTo>
                  <a:lnTo>
                    <a:pt x="705" y="235"/>
                  </a:lnTo>
                  <a:lnTo>
                    <a:pt x="705" y="235"/>
                  </a:lnTo>
                  <a:lnTo>
                    <a:pt x="715" y="235"/>
                  </a:lnTo>
                  <a:lnTo>
                    <a:pt x="725" y="230"/>
                  </a:lnTo>
                  <a:lnTo>
                    <a:pt x="730" y="225"/>
                  </a:lnTo>
                  <a:lnTo>
                    <a:pt x="740" y="220"/>
                  </a:lnTo>
                  <a:lnTo>
                    <a:pt x="749" y="216"/>
                  </a:lnTo>
                  <a:lnTo>
                    <a:pt x="759" y="211"/>
                  </a:lnTo>
                  <a:lnTo>
                    <a:pt x="769" y="206"/>
                  </a:lnTo>
                  <a:lnTo>
                    <a:pt x="779" y="201"/>
                  </a:lnTo>
                  <a:lnTo>
                    <a:pt x="779" y="201"/>
                  </a:lnTo>
                  <a:lnTo>
                    <a:pt x="779" y="201"/>
                  </a:lnTo>
                  <a:lnTo>
                    <a:pt x="789" y="196"/>
                  </a:lnTo>
                  <a:lnTo>
                    <a:pt x="798" y="191"/>
                  </a:lnTo>
                  <a:lnTo>
                    <a:pt x="808" y="186"/>
                  </a:lnTo>
                  <a:lnTo>
                    <a:pt x="813" y="186"/>
                  </a:lnTo>
                  <a:lnTo>
                    <a:pt x="813" y="186"/>
                  </a:lnTo>
                  <a:lnTo>
                    <a:pt x="818" y="181"/>
                  </a:lnTo>
                  <a:lnTo>
                    <a:pt x="828" y="176"/>
                  </a:lnTo>
                  <a:lnTo>
                    <a:pt x="838" y="171"/>
                  </a:lnTo>
                  <a:lnTo>
                    <a:pt x="847" y="166"/>
                  </a:lnTo>
                  <a:lnTo>
                    <a:pt x="857" y="166"/>
                  </a:lnTo>
                  <a:lnTo>
                    <a:pt x="857" y="162"/>
                  </a:lnTo>
                  <a:lnTo>
                    <a:pt x="857" y="162"/>
                  </a:lnTo>
                  <a:lnTo>
                    <a:pt x="867" y="162"/>
                  </a:lnTo>
                  <a:lnTo>
                    <a:pt x="877" y="157"/>
                  </a:lnTo>
                  <a:lnTo>
                    <a:pt x="877" y="157"/>
                  </a:lnTo>
                  <a:lnTo>
                    <a:pt x="877" y="157"/>
                  </a:lnTo>
                  <a:lnTo>
                    <a:pt x="886" y="152"/>
                  </a:lnTo>
                  <a:lnTo>
                    <a:pt x="896" y="147"/>
                  </a:lnTo>
                  <a:lnTo>
                    <a:pt x="906" y="147"/>
                  </a:lnTo>
                  <a:lnTo>
                    <a:pt x="916" y="142"/>
                  </a:lnTo>
                  <a:lnTo>
                    <a:pt x="916" y="137"/>
                  </a:lnTo>
                  <a:lnTo>
                    <a:pt x="916" y="137"/>
                  </a:lnTo>
                  <a:lnTo>
                    <a:pt x="926" y="137"/>
                  </a:lnTo>
                  <a:lnTo>
                    <a:pt x="935" y="132"/>
                  </a:lnTo>
                  <a:lnTo>
                    <a:pt x="940" y="127"/>
                  </a:lnTo>
                  <a:lnTo>
                    <a:pt x="950" y="127"/>
                  </a:lnTo>
                  <a:lnTo>
                    <a:pt x="955" y="127"/>
                  </a:lnTo>
                  <a:lnTo>
                    <a:pt x="955" y="127"/>
                  </a:lnTo>
                  <a:lnTo>
                    <a:pt x="960" y="122"/>
                  </a:lnTo>
                  <a:lnTo>
                    <a:pt x="970" y="117"/>
                  </a:lnTo>
                  <a:lnTo>
                    <a:pt x="979" y="113"/>
                  </a:lnTo>
                  <a:lnTo>
                    <a:pt x="989" y="113"/>
                  </a:lnTo>
                  <a:lnTo>
                    <a:pt x="999" y="108"/>
                  </a:lnTo>
                  <a:lnTo>
                    <a:pt x="1009" y="103"/>
                  </a:lnTo>
                  <a:lnTo>
                    <a:pt x="1019" y="103"/>
                  </a:lnTo>
                  <a:lnTo>
                    <a:pt x="1028" y="98"/>
                  </a:lnTo>
                  <a:lnTo>
                    <a:pt x="1033" y="98"/>
                  </a:lnTo>
                  <a:lnTo>
                    <a:pt x="1033" y="98"/>
                  </a:lnTo>
                  <a:lnTo>
                    <a:pt x="1038" y="93"/>
                  </a:lnTo>
                  <a:lnTo>
                    <a:pt x="1048" y="93"/>
                  </a:lnTo>
                  <a:lnTo>
                    <a:pt x="1058" y="88"/>
                  </a:lnTo>
                  <a:lnTo>
                    <a:pt x="1058" y="88"/>
                  </a:lnTo>
                  <a:lnTo>
                    <a:pt x="1058" y="88"/>
                  </a:lnTo>
                  <a:lnTo>
                    <a:pt x="1058" y="88"/>
                  </a:lnTo>
                  <a:lnTo>
                    <a:pt x="1058" y="88"/>
                  </a:lnTo>
                  <a:lnTo>
                    <a:pt x="1068" y="83"/>
                  </a:lnTo>
                  <a:lnTo>
                    <a:pt x="1077" y="83"/>
                  </a:lnTo>
                  <a:lnTo>
                    <a:pt x="1087" y="78"/>
                  </a:lnTo>
                  <a:lnTo>
                    <a:pt x="1097" y="73"/>
                  </a:lnTo>
                  <a:lnTo>
                    <a:pt x="1107" y="73"/>
                  </a:lnTo>
                  <a:lnTo>
                    <a:pt x="1117" y="68"/>
                  </a:lnTo>
                  <a:lnTo>
                    <a:pt x="1121" y="68"/>
                  </a:lnTo>
                  <a:lnTo>
                    <a:pt x="1121" y="68"/>
                  </a:lnTo>
                  <a:lnTo>
                    <a:pt x="1121" y="68"/>
                  </a:lnTo>
                  <a:lnTo>
                    <a:pt x="1121" y="68"/>
                  </a:lnTo>
                  <a:lnTo>
                    <a:pt x="1121" y="68"/>
                  </a:lnTo>
                  <a:lnTo>
                    <a:pt x="1121" y="68"/>
                  </a:lnTo>
                  <a:lnTo>
                    <a:pt x="1126" y="68"/>
                  </a:lnTo>
                  <a:lnTo>
                    <a:pt x="1136" y="64"/>
                  </a:lnTo>
                  <a:lnTo>
                    <a:pt x="1141" y="59"/>
                  </a:lnTo>
                  <a:lnTo>
                    <a:pt x="1151" y="59"/>
                  </a:lnTo>
                  <a:lnTo>
                    <a:pt x="1161" y="54"/>
                  </a:lnTo>
                  <a:lnTo>
                    <a:pt x="1170" y="54"/>
                  </a:lnTo>
                  <a:lnTo>
                    <a:pt x="1180" y="49"/>
                  </a:lnTo>
                  <a:lnTo>
                    <a:pt x="1190" y="44"/>
                  </a:lnTo>
                  <a:lnTo>
                    <a:pt x="1200" y="44"/>
                  </a:lnTo>
                  <a:lnTo>
                    <a:pt x="1210" y="39"/>
                  </a:lnTo>
                  <a:lnTo>
                    <a:pt x="1219" y="39"/>
                  </a:lnTo>
                  <a:lnTo>
                    <a:pt x="1229" y="34"/>
                  </a:lnTo>
                  <a:lnTo>
                    <a:pt x="1239" y="34"/>
                  </a:lnTo>
                  <a:lnTo>
                    <a:pt x="1249" y="29"/>
                  </a:lnTo>
                  <a:lnTo>
                    <a:pt x="1249" y="29"/>
                  </a:lnTo>
                  <a:lnTo>
                    <a:pt x="1249" y="29"/>
                  </a:lnTo>
                  <a:lnTo>
                    <a:pt x="1258" y="29"/>
                  </a:lnTo>
                  <a:lnTo>
                    <a:pt x="1268" y="29"/>
                  </a:lnTo>
                  <a:lnTo>
                    <a:pt x="1278" y="29"/>
                  </a:lnTo>
                  <a:lnTo>
                    <a:pt x="1288" y="29"/>
                  </a:lnTo>
                  <a:lnTo>
                    <a:pt x="1298" y="24"/>
                  </a:lnTo>
                  <a:lnTo>
                    <a:pt x="1307" y="24"/>
                  </a:lnTo>
                  <a:lnTo>
                    <a:pt x="1317" y="24"/>
                  </a:lnTo>
                  <a:lnTo>
                    <a:pt x="1322" y="24"/>
                  </a:lnTo>
                  <a:lnTo>
                    <a:pt x="1322" y="24"/>
                  </a:lnTo>
                  <a:lnTo>
                    <a:pt x="1327" y="24"/>
                  </a:lnTo>
                  <a:lnTo>
                    <a:pt x="1337" y="24"/>
                  </a:lnTo>
                  <a:lnTo>
                    <a:pt x="1342" y="24"/>
                  </a:lnTo>
                  <a:lnTo>
                    <a:pt x="1351" y="19"/>
                  </a:lnTo>
                  <a:lnTo>
                    <a:pt x="1361" y="19"/>
                  </a:lnTo>
                  <a:lnTo>
                    <a:pt x="1371" y="19"/>
                  </a:lnTo>
                  <a:lnTo>
                    <a:pt x="1381" y="19"/>
                  </a:lnTo>
                  <a:lnTo>
                    <a:pt x="1391" y="19"/>
                  </a:lnTo>
                  <a:lnTo>
                    <a:pt x="1400" y="19"/>
                  </a:lnTo>
                  <a:lnTo>
                    <a:pt x="1410" y="19"/>
                  </a:lnTo>
                  <a:lnTo>
                    <a:pt x="1420" y="19"/>
                  </a:lnTo>
                  <a:lnTo>
                    <a:pt x="1430" y="14"/>
                  </a:lnTo>
                  <a:lnTo>
                    <a:pt x="1440" y="14"/>
                  </a:lnTo>
                  <a:lnTo>
                    <a:pt x="1449" y="14"/>
                  </a:lnTo>
                  <a:lnTo>
                    <a:pt x="1459" y="14"/>
                  </a:lnTo>
                  <a:lnTo>
                    <a:pt x="1469" y="14"/>
                  </a:lnTo>
                  <a:lnTo>
                    <a:pt x="1479" y="14"/>
                  </a:lnTo>
                  <a:lnTo>
                    <a:pt x="1489" y="14"/>
                  </a:lnTo>
                  <a:lnTo>
                    <a:pt x="1498" y="14"/>
                  </a:lnTo>
                  <a:lnTo>
                    <a:pt x="1508" y="14"/>
                  </a:lnTo>
                  <a:lnTo>
                    <a:pt x="1518" y="10"/>
                  </a:lnTo>
                  <a:lnTo>
                    <a:pt x="1528" y="10"/>
                  </a:lnTo>
                  <a:lnTo>
                    <a:pt x="1537" y="10"/>
                  </a:lnTo>
                  <a:lnTo>
                    <a:pt x="1547" y="10"/>
                  </a:lnTo>
                  <a:lnTo>
                    <a:pt x="1552" y="10"/>
                  </a:lnTo>
                  <a:lnTo>
                    <a:pt x="1562" y="10"/>
                  </a:lnTo>
                  <a:lnTo>
                    <a:pt x="1572" y="10"/>
                  </a:lnTo>
                  <a:lnTo>
                    <a:pt x="1582" y="10"/>
                  </a:lnTo>
                  <a:lnTo>
                    <a:pt x="1591" y="10"/>
                  </a:lnTo>
                  <a:lnTo>
                    <a:pt x="1601" y="10"/>
                  </a:lnTo>
                  <a:lnTo>
                    <a:pt x="1611" y="10"/>
                  </a:lnTo>
                  <a:lnTo>
                    <a:pt x="1621" y="5"/>
                  </a:lnTo>
                  <a:lnTo>
                    <a:pt x="1630" y="5"/>
                  </a:lnTo>
                  <a:lnTo>
                    <a:pt x="1640" y="5"/>
                  </a:lnTo>
                  <a:lnTo>
                    <a:pt x="1650" y="5"/>
                  </a:lnTo>
                  <a:lnTo>
                    <a:pt x="1660" y="5"/>
                  </a:lnTo>
                  <a:lnTo>
                    <a:pt x="1670" y="5"/>
                  </a:lnTo>
                  <a:lnTo>
                    <a:pt x="1679" y="5"/>
                  </a:lnTo>
                  <a:lnTo>
                    <a:pt x="1689" y="5"/>
                  </a:lnTo>
                  <a:lnTo>
                    <a:pt x="1699" y="5"/>
                  </a:lnTo>
                  <a:lnTo>
                    <a:pt x="1709" y="5"/>
                  </a:lnTo>
                  <a:lnTo>
                    <a:pt x="1714" y="5"/>
                  </a:lnTo>
                  <a:lnTo>
                    <a:pt x="1714" y="5"/>
                  </a:lnTo>
                  <a:lnTo>
                    <a:pt x="1719" y="5"/>
                  </a:lnTo>
                  <a:lnTo>
                    <a:pt x="1728" y="5"/>
                  </a:lnTo>
                  <a:lnTo>
                    <a:pt x="1738" y="0"/>
                  </a:lnTo>
                  <a:lnTo>
                    <a:pt x="1748" y="0"/>
                  </a:lnTo>
                  <a:lnTo>
                    <a:pt x="1753" y="0"/>
                  </a:lnTo>
                  <a:lnTo>
                    <a:pt x="1763" y="0"/>
                  </a:lnTo>
                  <a:lnTo>
                    <a:pt x="1772" y="0"/>
                  </a:lnTo>
                  <a:lnTo>
                    <a:pt x="1782" y="0"/>
                  </a:lnTo>
                  <a:lnTo>
                    <a:pt x="1792" y="0"/>
                  </a:lnTo>
                  <a:lnTo>
                    <a:pt x="1802" y="0"/>
                  </a:lnTo>
                  <a:lnTo>
                    <a:pt x="1812" y="0"/>
                  </a:lnTo>
                  <a:lnTo>
                    <a:pt x="1821" y="0"/>
                  </a:lnTo>
                  <a:lnTo>
                    <a:pt x="1831" y="0"/>
                  </a:lnTo>
                  <a:lnTo>
                    <a:pt x="1841" y="0"/>
                  </a:lnTo>
                  <a:lnTo>
                    <a:pt x="1851" y="0"/>
                  </a:lnTo>
                </a:path>
              </a:pathLst>
            </a:custGeom>
            <a:noFill/>
            <a:ln w="28575">
              <a:solidFill>
                <a:srgbClr val="008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76" name="Freeform 164">
              <a:extLst>
                <a:ext uri="{FF2B5EF4-FFF2-40B4-BE49-F238E27FC236}">
                  <a16:creationId xmlns:a16="http://schemas.microsoft.com/office/drawing/2014/main" id="{F7422706-A73F-4951-4675-D624901CD370}"/>
                </a:ext>
              </a:extLst>
            </p:cNvPr>
            <p:cNvSpPr>
              <a:spLocks/>
            </p:cNvSpPr>
            <p:nvPr/>
          </p:nvSpPr>
          <p:spPr bwMode="auto">
            <a:xfrm>
              <a:off x="3744" y="1719"/>
              <a:ext cx="1851" cy="0"/>
            </a:xfrm>
            <a:custGeom>
              <a:avLst/>
              <a:gdLst>
                <a:gd name="T0" fmla="*/ 5 w 1851"/>
                <a:gd name="T1" fmla="*/ 45 w 1851"/>
                <a:gd name="T2" fmla="*/ 84 w 1851"/>
                <a:gd name="T3" fmla="*/ 123 w 1851"/>
                <a:gd name="T4" fmla="*/ 157 w 1851"/>
                <a:gd name="T5" fmla="*/ 187 w 1851"/>
                <a:gd name="T6" fmla="*/ 191 w 1851"/>
                <a:gd name="T7" fmla="*/ 201 w 1851"/>
                <a:gd name="T8" fmla="*/ 231 w 1851"/>
                <a:gd name="T9" fmla="*/ 255 w 1851"/>
                <a:gd name="T10" fmla="*/ 294 w 1851"/>
                <a:gd name="T11" fmla="*/ 328 w 1851"/>
                <a:gd name="T12" fmla="*/ 368 w 1851"/>
                <a:gd name="T13" fmla="*/ 387 w 1851"/>
                <a:gd name="T14" fmla="*/ 426 w 1851"/>
                <a:gd name="T15" fmla="*/ 466 w 1851"/>
                <a:gd name="T16" fmla="*/ 505 w 1851"/>
                <a:gd name="T17" fmla="*/ 539 w 1851"/>
                <a:gd name="T18" fmla="*/ 578 w 1851"/>
                <a:gd name="T19" fmla="*/ 617 w 1851"/>
                <a:gd name="T20" fmla="*/ 647 w 1851"/>
                <a:gd name="T21" fmla="*/ 676 w 1851"/>
                <a:gd name="T22" fmla="*/ 705 w 1851"/>
                <a:gd name="T23" fmla="*/ 730 w 1851"/>
                <a:gd name="T24" fmla="*/ 769 w 1851"/>
                <a:gd name="T25" fmla="*/ 789 w 1851"/>
                <a:gd name="T26" fmla="*/ 813 w 1851"/>
                <a:gd name="T27" fmla="*/ 847 w 1851"/>
                <a:gd name="T28" fmla="*/ 867 w 1851"/>
                <a:gd name="T29" fmla="*/ 886 w 1851"/>
                <a:gd name="T30" fmla="*/ 916 w 1851"/>
                <a:gd name="T31" fmla="*/ 940 w 1851"/>
                <a:gd name="T32" fmla="*/ 960 w 1851"/>
                <a:gd name="T33" fmla="*/ 999 w 1851"/>
                <a:gd name="T34" fmla="*/ 1033 w 1851"/>
                <a:gd name="T35" fmla="*/ 1058 w 1851"/>
                <a:gd name="T36" fmla="*/ 1077 w 1851"/>
                <a:gd name="T37" fmla="*/ 1117 w 1851"/>
                <a:gd name="T38" fmla="*/ 1121 w 1851"/>
                <a:gd name="T39" fmla="*/ 1151 w 1851"/>
                <a:gd name="T40" fmla="*/ 1190 w 1851"/>
                <a:gd name="T41" fmla="*/ 1229 w 1851"/>
                <a:gd name="T42" fmla="*/ 1249 w 1851"/>
                <a:gd name="T43" fmla="*/ 1288 w 1851"/>
                <a:gd name="T44" fmla="*/ 1322 w 1851"/>
                <a:gd name="T45" fmla="*/ 1342 w 1851"/>
                <a:gd name="T46" fmla="*/ 1381 w 1851"/>
                <a:gd name="T47" fmla="*/ 1420 w 1851"/>
                <a:gd name="T48" fmla="*/ 1459 w 1851"/>
                <a:gd name="T49" fmla="*/ 1498 w 1851"/>
                <a:gd name="T50" fmla="*/ 1537 w 1851"/>
                <a:gd name="T51" fmla="*/ 1572 w 1851"/>
                <a:gd name="T52" fmla="*/ 1611 w 1851"/>
                <a:gd name="T53" fmla="*/ 1650 w 1851"/>
                <a:gd name="T54" fmla="*/ 1689 w 1851"/>
                <a:gd name="T55" fmla="*/ 1714 w 1851"/>
                <a:gd name="T56" fmla="*/ 1748 w 1851"/>
                <a:gd name="T57" fmla="*/ 1782 w 1851"/>
                <a:gd name="T58" fmla="*/ 1821 w 185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 ang="0">
                  <a:pos x="T53" y="0"/>
                </a:cxn>
                <a:cxn ang="0">
                  <a:pos x="T54" y="0"/>
                </a:cxn>
                <a:cxn ang="0">
                  <a:pos x="T55" y="0"/>
                </a:cxn>
                <a:cxn ang="0">
                  <a:pos x="T56" y="0"/>
                </a:cxn>
                <a:cxn ang="0">
                  <a:pos x="T57" y="0"/>
                </a:cxn>
                <a:cxn ang="0">
                  <a:pos x="T58" y="0"/>
                </a:cxn>
              </a:cxnLst>
              <a:rect l="0" t="0" r="r" b="b"/>
              <a:pathLst>
                <a:path w="1851">
                  <a:moveTo>
                    <a:pt x="0" y="0"/>
                  </a:moveTo>
                  <a:lnTo>
                    <a:pt x="5" y="0"/>
                  </a:lnTo>
                  <a:lnTo>
                    <a:pt x="5" y="0"/>
                  </a:lnTo>
                  <a:lnTo>
                    <a:pt x="5" y="0"/>
                  </a:lnTo>
                  <a:lnTo>
                    <a:pt x="15" y="0"/>
                  </a:lnTo>
                  <a:lnTo>
                    <a:pt x="25" y="0"/>
                  </a:lnTo>
                  <a:lnTo>
                    <a:pt x="35" y="0"/>
                  </a:lnTo>
                  <a:lnTo>
                    <a:pt x="45" y="0"/>
                  </a:lnTo>
                  <a:lnTo>
                    <a:pt x="54" y="0"/>
                  </a:lnTo>
                  <a:lnTo>
                    <a:pt x="64" y="0"/>
                  </a:lnTo>
                  <a:lnTo>
                    <a:pt x="74" y="0"/>
                  </a:lnTo>
                  <a:lnTo>
                    <a:pt x="84" y="0"/>
                  </a:lnTo>
                  <a:lnTo>
                    <a:pt x="93" y="0"/>
                  </a:lnTo>
                  <a:lnTo>
                    <a:pt x="103" y="0"/>
                  </a:lnTo>
                  <a:lnTo>
                    <a:pt x="113" y="0"/>
                  </a:lnTo>
                  <a:lnTo>
                    <a:pt x="123" y="0"/>
                  </a:lnTo>
                  <a:lnTo>
                    <a:pt x="128" y="0"/>
                  </a:lnTo>
                  <a:lnTo>
                    <a:pt x="138" y="0"/>
                  </a:lnTo>
                  <a:lnTo>
                    <a:pt x="147" y="0"/>
                  </a:lnTo>
                  <a:lnTo>
                    <a:pt x="157" y="0"/>
                  </a:lnTo>
                  <a:lnTo>
                    <a:pt x="167" y="0"/>
                  </a:lnTo>
                  <a:lnTo>
                    <a:pt x="177" y="0"/>
                  </a:lnTo>
                  <a:lnTo>
                    <a:pt x="187" y="0"/>
                  </a:lnTo>
                  <a:lnTo>
                    <a:pt x="187" y="0"/>
                  </a:lnTo>
                  <a:lnTo>
                    <a:pt x="187" y="0"/>
                  </a:lnTo>
                  <a:lnTo>
                    <a:pt x="191" y="0"/>
                  </a:lnTo>
                  <a:lnTo>
                    <a:pt x="191" y="0"/>
                  </a:lnTo>
                  <a:lnTo>
                    <a:pt x="191" y="0"/>
                  </a:lnTo>
                  <a:lnTo>
                    <a:pt x="191" y="0"/>
                  </a:lnTo>
                  <a:lnTo>
                    <a:pt x="196" y="0"/>
                  </a:lnTo>
                  <a:lnTo>
                    <a:pt x="201" y="0"/>
                  </a:lnTo>
                  <a:lnTo>
                    <a:pt x="201" y="0"/>
                  </a:lnTo>
                  <a:lnTo>
                    <a:pt x="206" y="0"/>
                  </a:lnTo>
                  <a:lnTo>
                    <a:pt x="216" y="0"/>
                  </a:lnTo>
                  <a:lnTo>
                    <a:pt x="226" y="0"/>
                  </a:lnTo>
                  <a:lnTo>
                    <a:pt x="231" y="0"/>
                  </a:lnTo>
                  <a:lnTo>
                    <a:pt x="231" y="0"/>
                  </a:lnTo>
                  <a:lnTo>
                    <a:pt x="235" y="0"/>
                  </a:lnTo>
                  <a:lnTo>
                    <a:pt x="245" y="0"/>
                  </a:lnTo>
                  <a:lnTo>
                    <a:pt x="255" y="0"/>
                  </a:lnTo>
                  <a:lnTo>
                    <a:pt x="265" y="0"/>
                  </a:lnTo>
                  <a:lnTo>
                    <a:pt x="275" y="0"/>
                  </a:lnTo>
                  <a:lnTo>
                    <a:pt x="284" y="0"/>
                  </a:lnTo>
                  <a:lnTo>
                    <a:pt x="294" y="0"/>
                  </a:lnTo>
                  <a:lnTo>
                    <a:pt x="304" y="0"/>
                  </a:lnTo>
                  <a:lnTo>
                    <a:pt x="314" y="0"/>
                  </a:lnTo>
                  <a:lnTo>
                    <a:pt x="324" y="0"/>
                  </a:lnTo>
                  <a:lnTo>
                    <a:pt x="328" y="0"/>
                  </a:lnTo>
                  <a:lnTo>
                    <a:pt x="338" y="0"/>
                  </a:lnTo>
                  <a:lnTo>
                    <a:pt x="348" y="0"/>
                  </a:lnTo>
                  <a:lnTo>
                    <a:pt x="358" y="0"/>
                  </a:lnTo>
                  <a:lnTo>
                    <a:pt x="368" y="0"/>
                  </a:lnTo>
                  <a:lnTo>
                    <a:pt x="377" y="0"/>
                  </a:lnTo>
                  <a:lnTo>
                    <a:pt x="382" y="0"/>
                  </a:lnTo>
                  <a:lnTo>
                    <a:pt x="382" y="0"/>
                  </a:lnTo>
                  <a:lnTo>
                    <a:pt x="387" y="0"/>
                  </a:lnTo>
                  <a:lnTo>
                    <a:pt x="397" y="0"/>
                  </a:lnTo>
                  <a:lnTo>
                    <a:pt x="407" y="0"/>
                  </a:lnTo>
                  <a:lnTo>
                    <a:pt x="417" y="0"/>
                  </a:lnTo>
                  <a:lnTo>
                    <a:pt x="426" y="0"/>
                  </a:lnTo>
                  <a:lnTo>
                    <a:pt x="436" y="0"/>
                  </a:lnTo>
                  <a:lnTo>
                    <a:pt x="446" y="0"/>
                  </a:lnTo>
                  <a:lnTo>
                    <a:pt x="456" y="0"/>
                  </a:lnTo>
                  <a:lnTo>
                    <a:pt x="466" y="0"/>
                  </a:lnTo>
                  <a:lnTo>
                    <a:pt x="475" y="0"/>
                  </a:lnTo>
                  <a:lnTo>
                    <a:pt x="485" y="0"/>
                  </a:lnTo>
                  <a:lnTo>
                    <a:pt x="495" y="0"/>
                  </a:lnTo>
                  <a:lnTo>
                    <a:pt x="505" y="0"/>
                  </a:lnTo>
                  <a:lnTo>
                    <a:pt x="514" y="0"/>
                  </a:lnTo>
                  <a:lnTo>
                    <a:pt x="524" y="0"/>
                  </a:lnTo>
                  <a:lnTo>
                    <a:pt x="529" y="0"/>
                  </a:lnTo>
                  <a:lnTo>
                    <a:pt x="539" y="0"/>
                  </a:lnTo>
                  <a:lnTo>
                    <a:pt x="549" y="0"/>
                  </a:lnTo>
                  <a:lnTo>
                    <a:pt x="559" y="0"/>
                  </a:lnTo>
                  <a:lnTo>
                    <a:pt x="568" y="0"/>
                  </a:lnTo>
                  <a:lnTo>
                    <a:pt x="578" y="0"/>
                  </a:lnTo>
                  <a:lnTo>
                    <a:pt x="588" y="0"/>
                  </a:lnTo>
                  <a:lnTo>
                    <a:pt x="598" y="0"/>
                  </a:lnTo>
                  <a:lnTo>
                    <a:pt x="607" y="0"/>
                  </a:lnTo>
                  <a:lnTo>
                    <a:pt x="617" y="0"/>
                  </a:lnTo>
                  <a:lnTo>
                    <a:pt x="627" y="0"/>
                  </a:lnTo>
                  <a:lnTo>
                    <a:pt x="637" y="0"/>
                  </a:lnTo>
                  <a:lnTo>
                    <a:pt x="647" y="0"/>
                  </a:lnTo>
                  <a:lnTo>
                    <a:pt x="647" y="0"/>
                  </a:lnTo>
                  <a:lnTo>
                    <a:pt x="647" y="0"/>
                  </a:lnTo>
                  <a:lnTo>
                    <a:pt x="656" y="0"/>
                  </a:lnTo>
                  <a:lnTo>
                    <a:pt x="666" y="0"/>
                  </a:lnTo>
                  <a:lnTo>
                    <a:pt x="676" y="0"/>
                  </a:lnTo>
                  <a:lnTo>
                    <a:pt x="686" y="0"/>
                  </a:lnTo>
                  <a:lnTo>
                    <a:pt x="696" y="0"/>
                  </a:lnTo>
                  <a:lnTo>
                    <a:pt x="705" y="0"/>
                  </a:lnTo>
                  <a:lnTo>
                    <a:pt x="705" y="0"/>
                  </a:lnTo>
                  <a:lnTo>
                    <a:pt x="705" y="0"/>
                  </a:lnTo>
                  <a:lnTo>
                    <a:pt x="715" y="0"/>
                  </a:lnTo>
                  <a:lnTo>
                    <a:pt x="725" y="0"/>
                  </a:lnTo>
                  <a:lnTo>
                    <a:pt x="730" y="0"/>
                  </a:lnTo>
                  <a:lnTo>
                    <a:pt x="740" y="0"/>
                  </a:lnTo>
                  <a:lnTo>
                    <a:pt x="749" y="0"/>
                  </a:lnTo>
                  <a:lnTo>
                    <a:pt x="759" y="0"/>
                  </a:lnTo>
                  <a:lnTo>
                    <a:pt x="769" y="0"/>
                  </a:lnTo>
                  <a:lnTo>
                    <a:pt x="779" y="0"/>
                  </a:lnTo>
                  <a:lnTo>
                    <a:pt x="779" y="0"/>
                  </a:lnTo>
                  <a:lnTo>
                    <a:pt x="779" y="0"/>
                  </a:lnTo>
                  <a:lnTo>
                    <a:pt x="789" y="0"/>
                  </a:lnTo>
                  <a:lnTo>
                    <a:pt x="798" y="0"/>
                  </a:lnTo>
                  <a:lnTo>
                    <a:pt x="808" y="0"/>
                  </a:lnTo>
                  <a:lnTo>
                    <a:pt x="813" y="0"/>
                  </a:lnTo>
                  <a:lnTo>
                    <a:pt x="813" y="0"/>
                  </a:lnTo>
                  <a:lnTo>
                    <a:pt x="818" y="0"/>
                  </a:lnTo>
                  <a:lnTo>
                    <a:pt x="828" y="0"/>
                  </a:lnTo>
                  <a:lnTo>
                    <a:pt x="838" y="0"/>
                  </a:lnTo>
                  <a:lnTo>
                    <a:pt x="847" y="0"/>
                  </a:lnTo>
                  <a:lnTo>
                    <a:pt x="857" y="0"/>
                  </a:lnTo>
                  <a:lnTo>
                    <a:pt x="857" y="0"/>
                  </a:lnTo>
                  <a:lnTo>
                    <a:pt x="857" y="0"/>
                  </a:lnTo>
                  <a:lnTo>
                    <a:pt x="867" y="0"/>
                  </a:lnTo>
                  <a:lnTo>
                    <a:pt x="877" y="0"/>
                  </a:lnTo>
                  <a:lnTo>
                    <a:pt x="877" y="0"/>
                  </a:lnTo>
                  <a:lnTo>
                    <a:pt x="877" y="0"/>
                  </a:lnTo>
                  <a:lnTo>
                    <a:pt x="886" y="0"/>
                  </a:lnTo>
                  <a:lnTo>
                    <a:pt x="896" y="0"/>
                  </a:lnTo>
                  <a:lnTo>
                    <a:pt x="906" y="0"/>
                  </a:lnTo>
                  <a:lnTo>
                    <a:pt x="916" y="0"/>
                  </a:lnTo>
                  <a:lnTo>
                    <a:pt x="916" y="0"/>
                  </a:lnTo>
                  <a:lnTo>
                    <a:pt x="916" y="0"/>
                  </a:lnTo>
                  <a:lnTo>
                    <a:pt x="926" y="0"/>
                  </a:lnTo>
                  <a:lnTo>
                    <a:pt x="935" y="0"/>
                  </a:lnTo>
                  <a:lnTo>
                    <a:pt x="940" y="0"/>
                  </a:lnTo>
                  <a:lnTo>
                    <a:pt x="950" y="0"/>
                  </a:lnTo>
                  <a:lnTo>
                    <a:pt x="955" y="0"/>
                  </a:lnTo>
                  <a:lnTo>
                    <a:pt x="955" y="0"/>
                  </a:lnTo>
                  <a:lnTo>
                    <a:pt x="960" y="0"/>
                  </a:lnTo>
                  <a:lnTo>
                    <a:pt x="970" y="0"/>
                  </a:lnTo>
                  <a:lnTo>
                    <a:pt x="979" y="0"/>
                  </a:lnTo>
                  <a:lnTo>
                    <a:pt x="989" y="0"/>
                  </a:lnTo>
                  <a:lnTo>
                    <a:pt x="999" y="0"/>
                  </a:lnTo>
                  <a:lnTo>
                    <a:pt x="1009" y="0"/>
                  </a:lnTo>
                  <a:lnTo>
                    <a:pt x="1019" y="0"/>
                  </a:lnTo>
                  <a:lnTo>
                    <a:pt x="1028" y="0"/>
                  </a:lnTo>
                  <a:lnTo>
                    <a:pt x="1033" y="0"/>
                  </a:lnTo>
                  <a:lnTo>
                    <a:pt x="1033" y="0"/>
                  </a:lnTo>
                  <a:lnTo>
                    <a:pt x="1038" y="0"/>
                  </a:lnTo>
                  <a:lnTo>
                    <a:pt x="1048" y="0"/>
                  </a:lnTo>
                  <a:lnTo>
                    <a:pt x="1058" y="0"/>
                  </a:lnTo>
                  <a:lnTo>
                    <a:pt x="1058" y="0"/>
                  </a:lnTo>
                  <a:lnTo>
                    <a:pt x="1058" y="0"/>
                  </a:lnTo>
                  <a:lnTo>
                    <a:pt x="1068" y="0"/>
                  </a:lnTo>
                  <a:lnTo>
                    <a:pt x="1077" y="0"/>
                  </a:lnTo>
                  <a:lnTo>
                    <a:pt x="1087" y="0"/>
                  </a:lnTo>
                  <a:lnTo>
                    <a:pt x="1097" y="0"/>
                  </a:lnTo>
                  <a:lnTo>
                    <a:pt x="1107" y="0"/>
                  </a:lnTo>
                  <a:lnTo>
                    <a:pt x="1117" y="0"/>
                  </a:lnTo>
                  <a:lnTo>
                    <a:pt x="1121" y="0"/>
                  </a:lnTo>
                  <a:lnTo>
                    <a:pt x="1121" y="0"/>
                  </a:lnTo>
                  <a:lnTo>
                    <a:pt x="1121" y="0"/>
                  </a:lnTo>
                  <a:lnTo>
                    <a:pt x="1121" y="0"/>
                  </a:lnTo>
                  <a:lnTo>
                    <a:pt x="1126" y="0"/>
                  </a:lnTo>
                  <a:lnTo>
                    <a:pt x="1136" y="0"/>
                  </a:lnTo>
                  <a:lnTo>
                    <a:pt x="1141" y="0"/>
                  </a:lnTo>
                  <a:lnTo>
                    <a:pt x="1151" y="0"/>
                  </a:lnTo>
                  <a:lnTo>
                    <a:pt x="1161" y="0"/>
                  </a:lnTo>
                  <a:lnTo>
                    <a:pt x="1170" y="0"/>
                  </a:lnTo>
                  <a:lnTo>
                    <a:pt x="1180" y="0"/>
                  </a:lnTo>
                  <a:lnTo>
                    <a:pt x="1190" y="0"/>
                  </a:lnTo>
                  <a:lnTo>
                    <a:pt x="1200" y="0"/>
                  </a:lnTo>
                  <a:lnTo>
                    <a:pt x="1210" y="0"/>
                  </a:lnTo>
                  <a:lnTo>
                    <a:pt x="1219" y="0"/>
                  </a:lnTo>
                  <a:lnTo>
                    <a:pt x="1229" y="0"/>
                  </a:lnTo>
                  <a:lnTo>
                    <a:pt x="1239" y="0"/>
                  </a:lnTo>
                  <a:lnTo>
                    <a:pt x="1249" y="0"/>
                  </a:lnTo>
                  <a:lnTo>
                    <a:pt x="1249" y="0"/>
                  </a:lnTo>
                  <a:lnTo>
                    <a:pt x="1249" y="0"/>
                  </a:lnTo>
                  <a:lnTo>
                    <a:pt x="1258" y="0"/>
                  </a:lnTo>
                  <a:lnTo>
                    <a:pt x="1268" y="0"/>
                  </a:lnTo>
                  <a:lnTo>
                    <a:pt x="1278" y="0"/>
                  </a:lnTo>
                  <a:lnTo>
                    <a:pt x="1288" y="0"/>
                  </a:lnTo>
                  <a:lnTo>
                    <a:pt x="1298" y="0"/>
                  </a:lnTo>
                  <a:lnTo>
                    <a:pt x="1307" y="0"/>
                  </a:lnTo>
                  <a:lnTo>
                    <a:pt x="1317" y="0"/>
                  </a:lnTo>
                  <a:lnTo>
                    <a:pt x="1322" y="0"/>
                  </a:lnTo>
                  <a:lnTo>
                    <a:pt x="1322" y="0"/>
                  </a:lnTo>
                  <a:lnTo>
                    <a:pt x="1327" y="0"/>
                  </a:lnTo>
                  <a:lnTo>
                    <a:pt x="1337" y="0"/>
                  </a:lnTo>
                  <a:lnTo>
                    <a:pt x="1342" y="0"/>
                  </a:lnTo>
                  <a:lnTo>
                    <a:pt x="1351" y="0"/>
                  </a:lnTo>
                  <a:lnTo>
                    <a:pt x="1361" y="0"/>
                  </a:lnTo>
                  <a:lnTo>
                    <a:pt x="1371" y="0"/>
                  </a:lnTo>
                  <a:lnTo>
                    <a:pt x="1381" y="0"/>
                  </a:lnTo>
                  <a:lnTo>
                    <a:pt x="1391" y="0"/>
                  </a:lnTo>
                  <a:lnTo>
                    <a:pt x="1400" y="0"/>
                  </a:lnTo>
                  <a:lnTo>
                    <a:pt x="1410" y="0"/>
                  </a:lnTo>
                  <a:lnTo>
                    <a:pt x="1420" y="0"/>
                  </a:lnTo>
                  <a:lnTo>
                    <a:pt x="1430" y="0"/>
                  </a:lnTo>
                  <a:lnTo>
                    <a:pt x="1440" y="0"/>
                  </a:lnTo>
                  <a:lnTo>
                    <a:pt x="1449" y="0"/>
                  </a:lnTo>
                  <a:lnTo>
                    <a:pt x="1459" y="0"/>
                  </a:lnTo>
                  <a:lnTo>
                    <a:pt x="1469" y="0"/>
                  </a:lnTo>
                  <a:lnTo>
                    <a:pt x="1479" y="0"/>
                  </a:lnTo>
                  <a:lnTo>
                    <a:pt x="1489" y="0"/>
                  </a:lnTo>
                  <a:lnTo>
                    <a:pt x="1498" y="0"/>
                  </a:lnTo>
                  <a:lnTo>
                    <a:pt x="1508" y="0"/>
                  </a:lnTo>
                  <a:lnTo>
                    <a:pt x="1518" y="0"/>
                  </a:lnTo>
                  <a:lnTo>
                    <a:pt x="1528" y="0"/>
                  </a:lnTo>
                  <a:lnTo>
                    <a:pt x="1537" y="0"/>
                  </a:lnTo>
                  <a:lnTo>
                    <a:pt x="1547" y="0"/>
                  </a:lnTo>
                  <a:lnTo>
                    <a:pt x="1552" y="0"/>
                  </a:lnTo>
                  <a:lnTo>
                    <a:pt x="1562" y="0"/>
                  </a:lnTo>
                  <a:lnTo>
                    <a:pt x="1572" y="0"/>
                  </a:lnTo>
                  <a:lnTo>
                    <a:pt x="1582" y="0"/>
                  </a:lnTo>
                  <a:lnTo>
                    <a:pt x="1591" y="0"/>
                  </a:lnTo>
                  <a:lnTo>
                    <a:pt x="1601" y="0"/>
                  </a:lnTo>
                  <a:lnTo>
                    <a:pt x="1611" y="0"/>
                  </a:lnTo>
                  <a:lnTo>
                    <a:pt x="1621" y="0"/>
                  </a:lnTo>
                  <a:lnTo>
                    <a:pt x="1630" y="0"/>
                  </a:lnTo>
                  <a:lnTo>
                    <a:pt x="1640" y="0"/>
                  </a:lnTo>
                  <a:lnTo>
                    <a:pt x="1650" y="0"/>
                  </a:lnTo>
                  <a:lnTo>
                    <a:pt x="1660" y="0"/>
                  </a:lnTo>
                  <a:lnTo>
                    <a:pt x="1670" y="0"/>
                  </a:lnTo>
                  <a:lnTo>
                    <a:pt x="1679" y="0"/>
                  </a:lnTo>
                  <a:lnTo>
                    <a:pt x="1689" y="0"/>
                  </a:lnTo>
                  <a:lnTo>
                    <a:pt x="1699" y="0"/>
                  </a:lnTo>
                  <a:lnTo>
                    <a:pt x="1709" y="0"/>
                  </a:lnTo>
                  <a:lnTo>
                    <a:pt x="1714" y="0"/>
                  </a:lnTo>
                  <a:lnTo>
                    <a:pt x="1714" y="0"/>
                  </a:lnTo>
                  <a:lnTo>
                    <a:pt x="1719" y="0"/>
                  </a:lnTo>
                  <a:lnTo>
                    <a:pt x="1728" y="0"/>
                  </a:lnTo>
                  <a:lnTo>
                    <a:pt x="1738" y="0"/>
                  </a:lnTo>
                  <a:lnTo>
                    <a:pt x="1748" y="0"/>
                  </a:lnTo>
                  <a:lnTo>
                    <a:pt x="1753" y="0"/>
                  </a:lnTo>
                  <a:lnTo>
                    <a:pt x="1763" y="0"/>
                  </a:lnTo>
                  <a:lnTo>
                    <a:pt x="1772" y="0"/>
                  </a:lnTo>
                  <a:lnTo>
                    <a:pt x="1782" y="0"/>
                  </a:lnTo>
                  <a:lnTo>
                    <a:pt x="1792" y="0"/>
                  </a:lnTo>
                  <a:lnTo>
                    <a:pt x="1802" y="0"/>
                  </a:lnTo>
                  <a:lnTo>
                    <a:pt x="1812" y="0"/>
                  </a:lnTo>
                  <a:lnTo>
                    <a:pt x="1821" y="0"/>
                  </a:lnTo>
                  <a:lnTo>
                    <a:pt x="1831" y="0"/>
                  </a:lnTo>
                  <a:lnTo>
                    <a:pt x="1841" y="0"/>
                  </a:lnTo>
                  <a:lnTo>
                    <a:pt x="1851" y="0"/>
                  </a:lnTo>
                </a:path>
              </a:pathLst>
            </a:custGeom>
            <a:noFill/>
            <a:ln w="7938">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grpSp>
      <p:sp>
        <p:nvSpPr>
          <p:cNvPr id="200" name="Rectangle 69">
            <a:extLst>
              <a:ext uri="{FF2B5EF4-FFF2-40B4-BE49-F238E27FC236}">
                <a16:creationId xmlns:a16="http://schemas.microsoft.com/office/drawing/2014/main" id="{BE3FCEEE-2DEC-927F-376A-169D8D0658CF}"/>
              </a:ext>
            </a:extLst>
          </p:cNvPr>
          <p:cNvSpPr>
            <a:spLocks noChangeArrowheads="1"/>
          </p:cNvSpPr>
          <p:nvPr/>
        </p:nvSpPr>
        <p:spPr bwMode="auto">
          <a:xfrm rot="16200000">
            <a:off x="40204831" y="12582383"/>
            <a:ext cx="1852636" cy="520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rPr>
              <a:t>[mmHg]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201" name="Rectangle 70">
            <a:extLst>
              <a:ext uri="{FF2B5EF4-FFF2-40B4-BE49-F238E27FC236}">
                <a16:creationId xmlns:a16="http://schemas.microsoft.com/office/drawing/2014/main" id="{184B5962-57EA-97AE-018A-265861AF2858}"/>
              </a:ext>
            </a:extLst>
          </p:cNvPr>
          <p:cNvSpPr>
            <a:spLocks noChangeArrowheads="1"/>
          </p:cNvSpPr>
          <p:nvPr/>
        </p:nvSpPr>
        <p:spPr bwMode="auto">
          <a:xfrm rot="16200000">
            <a:off x="49147501" y="12440121"/>
            <a:ext cx="1571345" cy="520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rPr>
              <a:t>[l/min]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202" name="Line 81">
            <a:extLst>
              <a:ext uri="{FF2B5EF4-FFF2-40B4-BE49-F238E27FC236}">
                <a16:creationId xmlns:a16="http://schemas.microsoft.com/office/drawing/2014/main" id="{6BF2A15B-87DC-0E47-8DDD-4F6D2F929392}"/>
              </a:ext>
            </a:extLst>
          </p:cNvPr>
          <p:cNvSpPr>
            <a:spLocks noChangeShapeType="1"/>
          </p:cNvSpPr>
          <p:nvPr/>
        </p:nvSpPr>
        <p:spPr bwMode="auto">
          <a:xfrm>
            <a:off x="45540166" y="10249735"/>
            <a:ext cx="522894" cy="0"/>
          </a:xfrm>
          <a:prstGeom prst="line">
            <a:avLst/>
          </a:prstGeom>
          <a:noFill/>
          <a:ln w="15875">
            <a:solidFill>
              <a:srgbClr val="008C48"/>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03" name="Rectangle 82">
            <a:extLst>
              <a:ext uri="{FF2B5EF4-FFF2-40B4-BE49-F238E27FC236}">
                <a16:creationId xmlns:a16="http://schemas.microsoft.com/office/drawing/2014/main" id="{6DF6C527-E347-E0CB-0202-A7E20354C5DF}"/>
              </a:ext>
            </a:extLst>
          </p:cNvPr>
          <p:cNvSpPr>
            <a:spLocks noChangeArrowheads="1"/>
          </p:cNvSpPr>
          <p:nvPr/>
        </p:nvSpPr>
        <p:spPr bwMode="auto">
          <a:xfrm>
            <a:off x="46151985" y="10091306"/>
            <a:ext cx="3599770" cy="455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rPr>
              <a:t>Liver flow (shunt)</a:t>
            </a:r>
            <a:r>
              <a:rPr kumimoji="0" lang="en-US" altLang="en-US" sz="2800" b="0" i="0" u="none" strike="noStrike" cap="none" normalizeH="0" baseline="0" dirty="0">
                <a:ln>
                  <a:noFill/>
                </a:ln>
                <a:solidFill>
                  <a:srgbClr val="000000"/>
                </a:solidFill>
                <a:effectLst/>
              </a:rPr>
              <a:t>* </a:t>
            </a:r>
            <a:endParaRPr kumimoji="0" lang="en-US" altLang="en-US" sz="2800" b="0" i="0" u="none" strike="noStrike" cap="none" normalizeH="0" baseline="0" dirty="0">
              <a:ln>
                <a:noFill/>
              </a:ln>
              <a:solidFill>
                <a:schemeClr val="tx1"/>
              </a:solidFill>
              <a:effectLst/>
            </a:endParaRPr>
          </a:p>
        </p:txBody>
      </p:sp>
      <p:sp>
        <p:nvSpPr>
          <p:cNvPr id="204" name="Line 83">
            <a:extLst>
              <a:ext uri="{FF2B5EF4-FFF2-40B4-BE49-F238E27FC236}">
                <a16:creationId xmlns:a16="http://schemas.microsoft.com/office/drawing/2014/main" id="{FF59BCBC-B36B-2486-253F-C598DF21AD9D}"/>
              </a:ext>
            </a:extLst>
          </p:cNvPr>
          <p:cNvSpPr>
            <a:spLocks noChangeShapeType="1"/>
          </p:cNvSpPr>
          <p:nvPr/>
        </p:nvSpPr>
        <p:spPr bwMode="auto">
          <a:xfrm>
            <a:off x="45547280" y="10799383"/>
            <a:ext cx="522894" cy="0"/>
          </a:xfrm>
          <a:prstGeom prst="line">
            <a:avLst/>
          </a:prstGeom>
          <a:noFill/>
          <a:ln w="15875">
            <a:solidFill>
              <a:srgbClr val="D943B4"/>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05" name="Rectangle 84">
            <a:extLst>
              <a:ext uri="{FF2B5EF4-FFF2-40B4-BE49-F238E27FC236}">
                <a16:creationId xmlns:a16="http://schemas.microsoft.com/office/drawing/2014/main" id="{EE9DAE7C-DA3B-412B-4A6A-028FE45AB62D}"/>
              </a:ext>
            </a:extLst>
          </p:cNvPr>
          <p:cNvSpPr>
            <a:spLocks noChangeArrowheads="1"/>
          </p:cNvSpPr>
          <p:nvPr/>
        </p:nvSpPr>
        <p:spPr bwMode="auto">
          <a:xfrm>
            <a:off x="46155541" y="10640954"/>
            <a:ext cx="3499022" cy="455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rPr>
              <a:t>Liver flow (TIPS)*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206" name="Line 85">
            <a:extLst>
              <a:ext uri="{FF2B5EF4-FFF2-40B4-BE49-F238E27FC236}">
                <a16:creationId xmlns:a16="http://schemas.microsoft.com/office/drawing/2014/main" id="{3CDB8138-04D9-0CFF-E6A5-5762BB57656B}"/>
              </a:ext>
            </a:extLst>
          </p:cNvPr>
          <p:cNvSpPr>
            <a:spLocks noChangeShapeType="1"/>
          </p:cNvSpPr>
          <p:nvPr/>
        </p:nvSpPr>
        <p:spPr bwMode="auto">
          <a:xfrm>
            <a:off x="42111128" y="10818782"/>
            <a:ext cx="522894" cy="0"/>
          </a:xfrm>
          <a:prstGeom prst="line">
            <a:avLst/>
          </a:prstGeom>
          <a:noFill/>
          <a:ln w="15875">
            <a:solidFill>
              <a:srgbClr val="D943B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07" name="Rectangle 86">
            <a:extLst>
              <a:ext uri="{FF2B5EF4-FFF2-40B4-BE49-F238E27FC236}">
                <a16:creationId xmlns:a16="http://schemas.microsoft.com/office/drawing/2014/main" id="{4F573AD3-0A26-6A9F-51CD-FF0FF75EA6CB}"/>
              </a:ext>
            </a:extLst>
          </p:cNvPr>
          <p:cNvSpPr>
            <a:spLocks noChangeArrowheads="1"/>
          </p:cNvSpPr>
          <p:nvPr/>
        </p:nvSpPr>
        <p:spPr bwMode="auto">
          <a:xfrm>
            <a:off x="42719391" y="10660353"/>
            <a:ext cx="2722108" cy="455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rPr>
              <a:t>HVPG  (TIPS)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208" name="Line 87">
            <a:extLst>
              <a:ext uri="{FF2B5EF4-FFF2-40B4-BE49-F238E27FC236}">
                <a16:creationId xmlns:a16="http://schemas.microsoft.com/office/drawing/2014/main" id="{8DC1E5B4-7725-34A5-91F6-555BC3B53570}"/>
              </a:ext>
            </a:extLst>
          </p:cNvPr>
          <p:cNvSpPr>
            <a:spLocks noChangeShapeType="1"/>
          </p:cNvSpPr>
          <p:nvPr/>
        </p:nvSpPr>
        <p:spPr bwMode="auto">
          <a:xfrm>
            <a:off x="42114686" y="10230336"/>
            <a:ext cx="522894" cy="0"/>
          </a:xfrm>
          <a:prstGeom prst="line">
            <a:avLst/>
          </a:prstGeom>
          <a:noFill/>
          <a:ln w="15875">
            <a:solidFill>
              <a:srgbClr val="008C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09" name="Rectangle 88">
            <a:extLst>
              <a:ext uri="{FF2B5EF4-FFF2-40B4-BE49-F238E27FC236}">
                <a16:creationId xmlns:a16="http://schemas.microsoft.com/office/drawing/2014/main" id="{DC410F60-5CEE-5333-D5E7-AE9CFAD4E7CF}"/>
              </a:ext>
            </a:extLst>
          </p:cNvPr>
          <p:cNvSpPr>
            <a:spLocks noChangeArrowheads="1"/>
          </p:cNvSpPr>
          <p:nvPr/>
        </p:nvSpPr>
        <p:spPr bwMode="auto">
          <a:xfrm>
            <a:off x="42719391" y="10071907"/>
            <a:ext cx="2702735" cy="455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rPr>
              <a:t>HVPG (shunt)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210" name="Rectangle 69">
            <a:extLst>
              <a:ext uri="{FF2B5EF4-FFF2-40B4-BE49-F238E27FC236}">
                <a16:creationId xmlns:a16="http://schemas.microsoft.com/office/drawing/2014/main" id="{A6CA2C10-73C3-FF99-DC87-2C990D5143A1}"/>
              </a:ext>
            </a:extLst>
          </p:cNvPr>
          <p:cNvSpPr>
            <a:spLocks/>
          </p:cNvSpPr>
          <p:nvPr/>
        </p:nvSpPr>
        <p:spPr bwMode="auto">
          <a:xfrm>
            <a:off x="42863494" y="15514507"/>
            <a:ext cx="5920826" cy="455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rPr>
              <a:t>Liver resistance (</a:t>
            </a:r>
            <a:r>
              <a:rPr kumimoji="0" lang="en-US" altLang="en-US" sz="2800" b="0" i="0" u="none" strike="noStrike" cap="none" normalizeH="0" baseline="0" dirty="0" err="1">
                <a:ln>
                  <a:noFill/>
                </a:ln>
                <a:solidFill>
                  <a:srgbClr val="000000"/>
                </a:solidFill>
                <a:effectLst/>
              </a:rPr>
              <a:t>mmHg.min</a:t>
            </a:r>
            <a:r>
              <a:rPr lang="en-US" altLang="en-US" sz="2800" dirty="0">
                <a:solidFill>
                  <a:srgbClr val="000000"/>
                </a:solidFill>
              </a:rPr>
              <a:t>/L)</a:t>
            </a:r>
            <a:endParaRPr kumimoji="0" lang="en-US" altLang="en-US" sz="2800" b="0" i="0" u="none" strike="noStrike" cap="none" normalizeH="0" baseline="0" dirty="0">
              <a:ln>
                <a:noFill/>
              </a:ln>
              <a:solidFill>
                <a:schemeClr val="tx1"/>
              </a:solidFill>
              <a:effectLst/>
            </a:endParaRPr>
          </a:p>
        </p:txBody>
      </p:sp>
      <p:sp>
        <p:nvSpPr>
          <p:cNvPr id="277" name="Text Box 16">
            <a:extLst>
              <a:ext uri="{FF2B5EF4-FFF2-40B4-BE49-F238E27FC236}">
                <a16:creationId xmlns:a16="http://schemas.microsoft.com/office/drawing/2014/main" id="{612F8AA7-BE31-919C-0ED1-E6E3690521C0}"/>
              </a:ext>
            </a:extLst>
          </p:cNvPr>
          <p:cNvSpPr txBox="1">
            <a:spLocks noChangeArrowheads="1"/>
          </p:cNvSpPr>
          <p:nvPr/>
        </p:nvSpPr>
        <p:spPr bwMode="auto">
          <a:xfrm>
            <a:off x="30294173" y="16220000"/>
            <a:ext cx="8371914" cy="4274667"/>
          </a:xfrm>
          <a:prstGeom prst="rect">
            <a:avLst/>
          </a:prstGeom>
          <a:noFill/>
          <a:ln w="25400">
            <a:noFill/>
          </a:ln>
          <a:effectLst/>
        </p:spPr>
        <p:txBody>
          <a:bodyPr wrap="square" lIns="190763" tIns="190763" rIns="190763" bIns="190763">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r>
              <a:rPr lang="en-US" sz="3200" i="1" dirty="0">
                <a:latin typeface="Arial" panose="020B0604020202020204" pitchFamily="34" charset="0"/>
                <a:ea typeface="Tahoma" panose="020B0604030504040204" pitchFamily="34" charset="0"/>
                <a:cs typeface="Arial" panose="020B0604020202020204" pitchFamily="34" charset="0"/>
              </a:rPr>
              <a:t>Figure 3. 	Simulation of fixed input pressure (transient or chronic dysfunction of splanchnic flow regulation) compared to fixed input flow (normal). With higher liver resistance, we receive lower inflow, resulting in lower HVPG. This can end in insufficient splanchnic perfusion.</a:t>
            </a:r>
          </a:p>
        </p:txBody>
      </p:sp>
      <p:sp>
        <p:nvSpPr>
          <p:cNvPr id="278" name="Text Box 16">
            <a:extLst>
              <a:ext uri="{FF2B5EF4-FFF2-40B4-BE49-F238E27FC236}">
                <a16:creationId xmlns:a16="http://schemas.microsoft.com/office/drawing/2014/main" id="{3BC4C42B-D4AB-54AD-D7D4-80AF0C7A3612}"/>
              </a:ext>
            </a:extLst>
          </p:cNvPr>
          <p:cNvSpPr txBox="1">
            <a:spLocks noChangeArrowheads="1"/>
          </p:cNvSpPr>
          <p:nvPr/>
        </p:nvSpPr>
        <p:spPr bwMode="auto">
          <a:xfrm>
            <a:off x="41615656" y="16184135"/>
            <a:ext cx="8371914" cy="4274667"/>
          </a:xfrm>
          <a:prstGeom prst="rect">
            <a:avLst/>
          </a:prstGeom>
          <a:noFill/>
          <a:ln w="25400">
            <a:noFill/>
          </a:ln>
          <a:effectLst/>
        </p:spPr>
        <p:txBody>
          <a:bodyPr wrap="square" lIns="190763" tIns="190763" rIns="190763" bIns="190763">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r>
              <a:rPr lang="en-US" sz="3200" i="1" dirty="0">
                <a:latin typeface="Arial" panose="020B0604020202020204" pitchFamily="34" charset="0"/>
                <a:ea typeface="Tahoma" panose="020B0604030504040204" pitchFamily="34" charset="0"/>
                <a:cs typeface="Arial" panose="020B0604020202020204" pitchFamily="34" charset="0"/>
              </a:rPr>
              <a:t>Figure 4. 	Simulation of TIPS effect compared with normal shunted case. Although the TIPS drastically reduces the HVPG, the flow through liver is even more impaired. Flow through shunt is negligible. </a:t>
            </a:r>
          </a:p>
        </p:txBody>
      </p:sp>
      <p:sp>
        <p:nvSpPr>
          <p:cNvPr id="358" name="Text Box 16">
            <a:extLst>
              <a:ext uri="{FF2B5EF4-FFF2-40B4-BE49-F238E27FC236}">
                <a16:creationId xmlns:a16="http://schemas.microsoft.com/office/drawing/2014/main" id="{6A738C05-CE9A-D1CA-EE59-2DECDEE30B30}"/>
              </a:ext>
            </a:extLst>
          </p:cNvPr>
          <p:cNvSpPr txBox="1">
            <a:spLocks noChangeArrowheads="1"/>
          </p:cNvSpPr>
          <p:nvPr/>
        </p:nvSpPr>
        <p:spPr bwMode="auto">
          <a:xfrm>
            <a:off x="29592387" y="7283918"/>
            <a:ext cx="10304453" cy="2235426"/>
          </a:xfrm>
          <a:prstGeom prst="rect">
            <a:avLst/>
          </a:prstGeom>
          <a:noFill/>
          <a:ln w="25400">
            <a:noFill/>
          </a:ln>
          <a:effectLst/>
        </p:spPr>
        <p:txBody>
          <a:bodyPr wrap="square" lIns="190763" tIns="190763" rIns="190763" bIns="190763">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914400" lvl="1" indent="-457200">
              <a:spcBef>
                <a:spcPct val="50000"/>
              </a:spcBef>
              <a:buFont typeface="Arial" panose="020B0604020202020204" pitchFamily="34" charset="0"/>
              <a:buChar char="•"/>
            </a:pPr>
            <a:r>
              <a:rPr lang="en-US" sz="3200" dirty="0">
                <a:latin typeface="Arial" panose="020B0604020202020204" pitchFamily="34" charset="0"/>
                <a:ea typeface="Tahoma" panose="020B0604030504040204" pitchFamily="34" charset="0"/>
                <a:cs typeface="Arial" panose="020B0604020202020204" pitchFamily="34" charset="0"/>
              </a:rPr>
              <a:t>Test </a:t>
            </a:r>
            <a:r>
              <a:rPr lang="en-US" sz="3200" dirty="0" err="1">
                <a:latin typeface="Arial" panose="020B0604020202020204" pitchFamily="34" charset="0"/>
                <a:ea typeface="Tahoma" panose="020B0604030504040204" pitchFamily="34" charset="0"/>
                <a:cs typeface="Arial" panose="020B0604020202020204" pitchFamily="34" charset="0"/>
              </a:rPr>
              <a:t>dysfunct</a:t>
            </a:r>
            <a:r>
              <a:rPr lang="en-US" sz="3200" dirty="0">
                <a:latin typeface="Arial" panose="020B0604020202020204" pitchFamily="34" charset="0"/>
                <a:ea typeface="Tahoma" panose="020B0604030504040204" pitchFamily="34" charset="0"/>
                <a:cs typeface="Arial" panose="020B0604020202020204" pitchFamily="34" charset="0"/>
              </a:rPr>
              <a:t> splanchnic autoregulation using fixed input pressure instead of fixed input flow</a:t>
            </a:r>
          </a:p>
          <a:p>
            <a:pPr marL="914400" lvl="1" indent="-457200">
              <a:spcBef>
                <a:spcPct val="50000"/>
              </a:spcBef>
              <a:buFont typeface="Arial" panose="020B0604020202020204" pitchFamily="34" charset="0"/>
              <a:buChar char="•"/>
            </a:pPr>
            <a:r>
              <a:rPr lang="en-US" sz="3200" dirty="0">
                <a:latin typeface="Arial" panose="020B0604020202020204" pitchFamily="34" charset="0"/>
                <a:ea typeface="Tahoma" panose="020B0604030504040204" pitchFamily="34" charset="0"/>
                <a:cs typeface="Arial" panose="020B0604020202020204" pitchFamily="34" charset="0"/>
              </a:rPr>
              <a:t>With different inflow we reach different HVPG</a:t>
            </a:r>
          </a:p>
        </p:txBody>
      </p:sp>
      <p:sp>
        <p:nvSpPr>
          <p:cNvPr id="359" name="Text Box 16">
            <a:extLst>
              <a:ext uri="{FF2B5EF4-FFF2-40B4-BE49-F238E27FC236}">
                <a16:creationId xmlns:a16="http://schemas.microsoft.com/office/drawing/2014/main" id="{0F4CEBFE-9D74-691F-3D75-11432A21A09B}"/>
              </a:ext>
            </a:extLst>
          </p:cNvPr>
          <p:cNvSpPr txBox="1">
            <a:spLocks noChangeArrowheads="1"/>
          </p:cNvSpPr>
          <p:nvPr/>
        </p:nvSpPr>
        <p:spPr bwMode="auto">
          <a:xfrm>
            <a:off x="40284846" y="7198903"/>
            <a:ext cx="10007147" cy="2235426"/>
          </a:xfrm>
          <a:prstGeom prst="rect">
            <a:avLst/>
          </a:prstGeom>
          <a:noFill/>
          <a:ln w="25400">
            <a:noFill/>
          </a:ln>
          <a:effectLst/>
        </p:spPr>
        <p:txBody>
          <a:bodyPr wrap="square" lIns="190763" tIns="190763" rIns="190763" bIns="190763">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914400" lvl="1" indent="-457200">
              <a:spcBef>
                <a:spcPct val="50000"/>
              </a:spcBef>
              <a:buFont typeface="Arial" panose="020B0604020202020204" pitchFamily="34" charset="0"/>
              <a:buChar char="•"/>
            </a:pPr>
            <a:r>
              <a:rPr lang="en-US" sz="3200" dirty="0">
                <a:latin typeface="Arial" panose="020B0604020202020204" pitchFamily="34" charset="0"/>
                <a:ea typeface="Tahoma" panose="020B0604030504040204" pitchFamily="34" charset="0"/>
                <a:cs typeface="Arial" panose="020B0604020202020204" pitchFamily="34" charset="0"/>
              </a:rPr>
              <a:t>Effect of </a:t>
            </a:r>
            <a:r>
              <a:rPr lang="en-US" sz="3200" dirty="0" err="1">
                <a:latin typeface="Arial" panose="020B0604020202020204" pitchFamily="34" charset="0"/>
                <a:ea typeface="Tahoma" panose="020B0604030504040204" pitchFamily="34" charset="0"/>
                <a:cs typeface="Arial" panose="020B0604020202020204" pitchFamily="34" charset="0"/>
              </a:rPr>
              <a:t>Transjugular</a:t>
            </a:r>
            <a:r>
              <a:rPr lang="en-US" sz="3200" dirty="0">
                <a:latin typeface="Arial" panose="020B0604020202020204" pitchFamily="34" charset="0"/>
                <a:ea typeface="Tahoma" panose="020B0604030504040204" pitchFamily="34" charset="0"/>
                <a:cs typeface="Arial" panose="020B0604020202020204" pitchFamily="34" charset="0"/>
              </a:rPr>
              <a:t> intrahepatic portosystemic shunt (TIPS)</a:t>
            </a:r>
          </a:p>
          <a:p>
            <a:pPr marL="914400" lvl="1" indent="-457200">
              <a:spcBef>
                <a:spcPct val="50000"/>
              </a:spcBef>
              <a:buFont typeface="Arial" panose="020B0604020202020204" pitchFamily="34" charset="0"/>
              <a:buChar char="•"/>
            </a:pPr>
            <a:r>
              <a:rPr lang="en-US" sz="3200" dirty="0">
                <a:latin typeface="Arial" panose="020B0604020202020204" pitchFamily="34" charset="0"/>
                <a:ea typeface="Tahoma" panose="020B0604030504040204" pitchFamily="34" charset="0"/>
                <a:cs typeface="Arial" panose="020B0604020202020204" pitchFamily="34" charset="0"/>
              </a:rPr>
              <a:t>Shunts are almost closed, HVPG drops, liver receives minimal portal blood flow</a:t>
            </a:r>
          </a:p>
        </p:txBody>
      </p:sp>
    </p:spTree>
    <p:extLst>
      <p:ext uri="{BB962C8B-B14F-4D97-AF65-F5344CB8AC3E}">
        <p14:creationId xmlns:p14="http://schemas.microsoft.com/office/powerpoint/2010/main" val="14256389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44791E5BB3C44CAABC70458A94B277" ma:contentTypeVersion="7" ma:contentTypeDescription="Create a new document." ma:contentTypeScope="" ma:versionID="e546371bfaf1b460b1d7337931630873">
  <xsd:schema xmlns:xsd="http://www.w3.org/2001/XMLSchema" xmlns:xs="http://www.w3.org/2001/XMLSchema" xmlns:p="http://schemas.microsoft.com/office/2006/metadata/properties" xmlns:ns3="3af554cd-2936-4393-b7a8-ba14e22a2f58" xmlns:ns4="f9758807-a52b-445c-8e10-4dcccdc3ffb4" targetNamespace="http://schemas.microsoft.com/office/2006/metadata/properties" ma:root="true" ma:fieldsID="21dfa40cf0ca0ab6719a06159a47a15c" ns3:_="" ns4:_="">
    <xsd:import namespace="3af554cd-2936-4393-b7a8-ba14e22a2f58"/>
    <xsd:import namespace="f9758807-a52b-445c-8e10-4dcccdc3ffb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f554cd-2936-4393-b7a8-ba14e22a2f5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758807-a52b-445c-8e10-4dcccdc3ffb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01398D2-D1ED-49AF-B591-82947AC238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f554cd-2936-4393-b7a8-ba14e22a2f58"/>
    <ds:schemaRef ds:uri="f9758807-a52b-445c-8e10-4dcccdc3ff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53679E-C4EB-4E74-B9CB-EBFBAD536B2A}">
  <ds:schemaRefs>
    <ds:schemaRef ds:uri="http://schemas.microsoft.com/sharepoint/v3/contenttype/forms"/>
  </ds:schemaRefs>
</ds:datastoreItem>
</file>

<file path=customXml/itemProps3.xml><?xml version="1.0" encoding="utf-8"?>
<ds:datastoreItem xmlns:ds="http://schemas.openxmlformats.org/officeDocument/2006/customXml" ds:itemID="{7D209E0C-EA31-4E94-8DF0-7DFD9126AEB4}">
  <ds:schemaRefs>
    <ds:schemaRef ds:uri="http://purl.org/dc/dcmitype/"/>
    <ds:schemaRef ds:uri="http://purl.org/dc/elements/1.1/"/>
    <ds:schemaRef ds:uri="http://schemas.microsoft.com/office/2006/documentManagement/types"/>
    <ds:schemaRef ds:uri="http://schemas.microsoft.com/office/2006/metadata/properties"/>
    <ds:schemaRef ds:uri="http://www.w3.org/XML/1998/namespace"/>
    <ds:schemaRef ds:uri="http://purl.org/dc/terms/"/>
    <ds:schemaRef ds:uri="3af554cd-2936-4393-b7a8-ba14e22a2f58"/>
    <ds:schemaRef ds:uri="http://schemas.microsoft.com/office/infopath/2007/PartnerControls"/>
    <ds:schemaRef ds:uri="http://schemas.openxmlformats.org/package/2006/metadata/core-properties"/>
    <ds:schemaRef ds:uri="f9758807-a52b-445c-8e10-4dcccdc3ffb4"/>
  </ds:schemaRefs>
</ds:datastoreItem>
</file>

<file path=docProps/app.xml><?xml version="1.0" encoding="utf-8"?>
<Properties xmlns="http://schemas.openxmlformats.org/officeDocument/2006/extended-properties" xmlns:vt="http://schemas.openxmlformats.org/officeDocument/2006/docPropsVTypes">
  <Template>Office Theme</Template>
  <TotalTime>1738</TotalTime>
  <Words>955</Words>
  <Application>Microsoft Office PowerPoint</Application>
  <PresentationFormat>Vlastní</PresentationFormat>
  <Paragraphs>82</Paragraphs>
  <Slides>1</Slides>
  <Notes>0</Notes>
  <HiddenSlides>0</HiddenSlides>
  <MMClips>0</MMClips>
  <ScaleCrop>false</ScaleCrop>
  <HeadingPairs>
    <vt:vector size="6" baseType="variant">
      <vt:variant>
        <vt:lpstr>Použitá písma</vt:lpstr>
      </vt:variant>
      <vt:variant>
        <vt:i4>2</vt:i4>
      </vt:variant>
      <vt:variant>
        <vt:lpstr>Motiv</vt:lpstr>
      </vt:variant>
      <vt:variant>
        <vt:i4>1</vt:i4>
      </vt:variant>
      <vt:variant>
        <vt:lpstr>Nadpisy snímků</vt:lpstr>
      </vt:variant>
      <vt:variant>
        <vt:i4>1</vt:i4>
      </vt:variant>
    </vt:vector>
  </HeadingPairs>
  <TitlesOfParts>
    <vt:vector size="4" baseType="lpstr">
      <vt:lpstr>Arial</vt:lpstr>
      <vt:lpstr>Calibri</vt:lpstr>
      <vt:lpstr>Office Theme</vt:lpstr>
      <vt:lpstr>Prezentace aplikace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Pamela Ortiz</dc:creator>
  <cp:lastModifiedBy>Filip Ježek</cp:lastModifiedBy>
  <cp:revision>42</cp:revision>
  <dcterms:created xsi:type="dcterms:W3CDTF">2016-12-01T17:42:49Z</dcterms:created>
  <dcterms:modified xsi:type="dcterms:W3CDTF">2022-06-17T19:15:05Z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0x010100E844791E5BB3C44CAABC70458A94B277</vt:lpwstr>
  </property>
</Properties>
</file>