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4"/>
  </p:sldMasterIdLst>
  <p:notesMasterIdLst>
    <p:notesMasterId r:id="rId6"/>
  </p:notesMasterIdLst>
  <p:sldIdLst>
    <p:sldId id="256" r:id="rId5"/>
  </p:sldIdLst>
  <p:sldSz cx="43219688" cy="24310975"/>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642" userDrawn="1">
          <p15:clr>
            <a:srgbClr val="A4A3A4"/>
          </p15:clr>
        </p15:guide>
        <p15:guide id="2" pos="13617" userDrawn="1">
          <p15:clr>
            <a:srgbClr val="A4A3A4"/>
          </p15:clr>
        </p15:guide>
        <p15:guide id="3" orient="horz" pos="7660" userDrawn="1">
          <p15:clr>
            <a:srgbClr val="A4A3A4"/>
          </p15:clr>
        </p15:guide>
        <p15:guide id="4" pos="1361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56A7"/>
    <a:srgbClr val="556EB5"/>
    <a:srgbClr val="C81889"/>
    <a:srgbClr val="8C98A9"/>
    <a:srgbClr val="CD4C17"/>
    <a:srgbClr val="1337D4"/>
    <a:srgbClr val="F1D800"/>
    <a:srgbClr val="818286"/>
    <a:srgbClr val="57B7B9"/>
    <a:srgbClr val="E95F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BB63C5-8690-4D65-8B66-316B45CAC510}" v="25" dt="2022-06-16T21:33:46.731"/>
    <p1510:client id="{77F65603-8D3E-4CB1-AC55-905F426DF7E5}" v="54" dt="2022-06-16T21:19:39.021"/>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80" autoAdjust="0"/>
    <p:restoredTop sz="94660"/>
  </p:normalViewPr>
  <p:slideViewPr>
    <p:cSldViewPr snapToGrid="0">
      <p:cViewPr varScale="1">
        <p:scale>
          <a:sx n="23" d="100"/>
          <a:sy n="23" d="100"/>
        </p:scale>
        <p:origin x="744" y="86"/>
      </p:cViewPr>
      <p:guideLst>
        <p:guide orient="horz" pos="9642"/>
        <p:guide pos="13617"/>
        <p:guide orient="horz" pos="7660"/>
        <p:guide pos="13618"/>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
        <p:cNvGrpSpPr/>
        <p:nvPr/>
      </p:nvGrpSpPr>
      <p:grpSpPr>
        <a:xfrm>
          <a:off x="0" y="0"/>
          <a:ext cx="0" cy="0"/>
          <a:chOff x="0" y="0"/>
          <a:chExt cx="0" cy="0"/>
        </a:xfrm>
      </p:grpSpPr>
      <p:sp>
        <p:nvSpPr>
          <p:cNvPr id="15" name="Google Shape;1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 name="Google Shape;1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alpha val="70980"/>
          </a:schemeClr>
        </a:solidFill>
        <a:effectLst/>
      </p:bgPr>
    </p:bg>
    <p:spTree>
      <p:nvGrpSpPr>
        <p:cNvPr id="1" name="Shape 5"/>
        <p:cNvGrpSpPr/>
        <p:nvPr/>
      </p:nvGrpSpPr>
      <p:grpSpPr>
        <a:xfrm>
          <a:off x="0" y="0"/>
          <a:ext cx="0" cy="0"/>
          <a:chOff x="0" y="0"/>
          <a:chExt cx="0" cy="0"/>
        </a:xfrm>
      </p:grpSpPr>
      <p:pic>
        <p:nvPicPr>
          <p:cNvPr id="9" name="Picture 8">
            <a:extLst>
              <a:ext uri="{FF2B5EF4-FFF2-40B4-BE49-F238E27FC236}">
                <a16:creationId xmlns:a16="http://schemas.microsoft.com/office/drawing/2014/main" id="{57DB35D1-C581-464C-819E-F2FBDDE15020}"/>
              </a:ext>
            </a:extLst>
          </p:cNvPr>
          <p:cNvPicPr>
            <a:picLocks noChangeAspect="1"/>
          </p:cNvPicPr>
          <p:nvPr userDrawn="1"/>
        </p:nvPicPr>
        <p:blipFill>
          <a:blip r:embed="rId3"/>
          <a:srcRect/>
          <a:stretch/>
        </p:blipFill>
        <p:spPr>
          <a:xfrm>
            <a:off x="0" y="-100"/>
            <a:ext cx="43219683" cy="24311072"/>
          </a:xfrm>
          <a:prstGeom prst="rect">
            <a:avLst/>
          </a:prstGeom>
        </p:spPr>
      </p:pic>
      <p:pic>
        <p:nvPicPr>
          <p:cNvPr id="11" name="Picture 10">
            <a:extLst>
              <a:ext uri="{FF2B5EF4-FFF2-40B4-BE49-F238E27FC236}">
                <a16:creationId xmlns:a16="http://schemas.microsoft.com/office/drawing/2014/main" id="{62B0D1BC-6C87-4F00-B041-9E82B23537BD}"/>
              </a:ext>
            </a:extLst>
          </p:cNvPr>
          <p:cNvPicPr>
            <a:picLocks noChangeAspect="1"/>
          </p:cNvPicPr>
          <p:nvPr userDrawn="1"/>
        </p:nvPicPr>
        <p:blipFill>
          <a:blip r:embed="rId4"/>
          <a:srcRect/>
          <a:stretch/>
        </p:blipFill>
        <p:spPr>
          <a:xfrm>
            <a:off x="7" y="0"/>
            <a:ext cx="43222596" cy="4516646"/>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filip-jezek.github.io/Ascite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
        <p:cNvGrpSpPr/>
        <p:nvPr/>
      </p:nvGrpSpPr>
      <p:grpSpPr>
        <a:xfrm>
          <a:off x="0" y="0"/>
          <a:ext cx="0" cy="0"/>
          <a:chOff x="0" y="0"/>
          <a:chExt cx="0" cy="0"/>
        </a:xfrm>
      </p:grpSpPr>
      <p:sp>
        <p:nvSpPr>
          <p:cNvPr id="28" name="Text Box 2">
            <a:extLst>
              <a:ext uri="{FF2B5EF4-FFF2-40B4-BE49-F238E27FC236}">
                <a16:creationId xmlns:a16="http://schemas.microsoft.com/office/drawing/2014/main" id="{5FD1F8B8-7769-46CD-BAD1-3A68ECE09DA1}"/>
              </a:ext>
            </a:extLst>
          </p:cNvPr>
          <p:cNvSpPr txBox="1">
            <a:spLocks noChangeArrowheads="1"/>
          </p:cNvSpPr>
          <p:nvPr/>
        </p:nvSpPr>
        <p:spPr bwMode="auto">
          <a:xfrm>
            <a:off x="7318464" y="355079"/>
            <a:ext cx="29966754" cy="13627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lIns="0" tIns="0" rIns="0" bIns="0" anchor="t"/>
          <a:lstStyle>
            <a:lvl1pPr defTabSz="192088" eaLnBrk="0" hangingPunct="0">
              <a:defRPr sz="500">
                <a:solidFill>
                  <a:schemeClr val="tx1"/>
                </a:solidFill>
                <a:latin typeface="Times New Roman" charset="0"/>
                <a:ea typeface="ＭＳ Ｐゴシック" charset="0"/>
              </a:defRPr>
            </a:lvl1pPr>
            <a:lvl2pPr marL="742950" indent="-285750" defTabSz="192088" eaLnBrk="0" hangingPunct="0">
              <a:defRPr sz="500">
                <a:solidFill>
                  <a:schemeClr val="tx1"/>
                </a:solidFill>
                <a:latin typeface="Times New Roman" charset="0"/>
                <a:ea typeface="ＭＳ Ｐゴシック" charset="0"/>
              </a:defRPr>
            </a:lvl2pPr>
            <a:lvl3pPr marL="1143000" indent="-228600" defTabSz="192088" eaLnBrk="0" hangingPunct="0">
              <a:defRPr sz="500">
                <a:solidFill>
                  <a:schemeClr val="tx1"/>
                </a:solidFill>
                <a:latin typeface="Times New Roman" charset="0"/>
                <a:ea typeface="ＭＳ Ｐゴシック" charset="0"/>
              </a:defRPr>
            </a:lvl3pPr>
            <a:lvl4pPr marL="1600200" indent="-228600" defTabSz="192088" eaLnBrk="0" hangingPunct="0">
              <a:defRPr sz="500">
                <a:solidFill>
                  <a:schemeClr val="tx1"/>
                </a:solidFill>
                <a:latin typeface="Times New Roman" charset="0"/>
                <a:ea typeface="ＭＳ Ｐゴシック" charset="0"/>
              </a:defRPr>
            </a:lvl4pPr>
            <a:lvl5pPr marL="2057400" indent="-228600" defTabSz="192088" eaLnBrk="0" hangingPunct="0">
              <a:defRPr sz="500">
                <a:solidFill>
                  <a:schemeClr val="tx1"/>
                </a:solidFill>
                <a:latin typeface="Times New Roman" charset="0"/>
                <a:ea typeface="ＭＳ Ｐゴシック" charset="0"/>
              </a:defRPr>
            </a:lvl5pPr>
            <a:lvl6pPr marL="2514600" indent="-228600" defTabSz="192088" eaLnBrk="0" fontAlgn="base" hangingPunct="0">
              <a:spcBef>
                <a:spcPct val="0"/>
              </a:spcBef>
              <a:spcAft>
                <a:spcPct val="0"/>
              </a:spcAft>
              <a:defRPr sz="500">
                <a:solidFill>
                  <a:schemeClr val="tx1"/>
                </a:solidFill>
                <a:latin typeface="Times New Roman" charset="0"/>
                <a:ea typeface="ＭＳ Ｐゴシック" charset="0"/>
              </a:defRPr>
            </a:lvl6pPr>
            <a:lvl7pPr marL="2971800" indent="-228600" defTabSz="192088" eaLnBrk="0" fontAlgn="base" hangingPunct="0">
              <a:spcBef>
                <a:spcPct val="0"/>
              </a:spcBef>
              <a:spcAft>
                <a:spcPct val="0"/>
              </a:spcAft>
              <a:defRPr sz="500">
                <a:solidFill>
                  <a:schemeClr val="tx1"/>
                </a:solidFill>
                <a:latin typeface="Times New Roman" charset="0"/>
                <a:ea typeface="ＭＳ Ｐゴシック" charset="0"/>
              </a:defRPr>
            </a:lvl7pPr>
            <a:lvl8pPr marL="3429000" indent="-228600" defTabSz="192088" eaLnBrk="0" fontAlgn="base" hangingPunct="0">
              <a:spcBef>
                <a:spcPct val="0"/>
              </a:spcBef>
              <a:spcAft>
                <a:spcPct val="0"/>
              </a:spcAft>
              <a:defRPr sz="500">
                <a:solidFill>
                  <a:schemeClr val="tx1"/>
                </a:solidFill>
                <a:latin typeface="Times New Roman" charset="0"/>
                <a:ea typeface="ＭＳ Ｐゴシック" charset="0"/>
              </a:defRPr>
            </a:lvl8pPr>
            <a:lvl9pPr marL="3886200" indent="-228600" defTabSz="192088" eaLnBrk="0" fontAlgn="base" hangingPunct="0">
              <a:spcBef>
                <a:spcPct val="0"/>
              </a:spcBef>
              <a:spcAft>
                <a:spcPct val="0"/>
              </a:spcAft>
              <a:defRPr sz="500">
                <a:solidFill>
                  <a:schemeClr val="tx1"/>
                </a:solidFill>
                <a:latin typeface="Times New Roman" charset="0"/>
                <a:ea typeface="ＭＳ Ｐゴシック" charset="0"/>
              </a:defRPr>
            </a:lvl9pPr>
          </a:lstStyle>
          <a:p>
            <a:r>
              <a:rPr lang="en-US" sz="6600" b="1">
                <a:solidFill>
                  <a:srgbClr val="C81889"/>
                </a:solidFill>
                <a:latin typeface="+mn-lt"/>
                <a:ea typeface="Tahoma"/>
                <a:cs typeface="Tahoma"/>
              </a:rPr>
              <a:t>Underestimating Portal Hypertension Severity due to Collateral Shunts</a:t>
            </a:r>
            <a:endParaRPr lang="en-AU" sz="6600">
              <a:solidFill>
                <a:srgbClr val="C81889"/>
              </a:solidFill>
              <a:latin typeface="+mn-lt"/>
              <a:ea typeface="Tahoma"/>
              <a:cs typeface="Tahoma"/>
            </a:endParaRPr>
          </a:p>
        </p:txBody>
      </p:sp>
      <p:sp>
        <p:nvSpPr>
          <p:cNvPr id="29" name="Text Box 40">
            <a:extLst>
              <a:ext uri="{FF2B5EF4-FFF2-40B4-BE49-F238E27FC236}">
                <a16:creationId xmlns:a16="http://schemas.microsoft.com/office/drawing/2014/main" id="{30CA1818-D60E-4F2E-A487-D364B0CAB5F0}"/>
              </a:ext>
            </a:extLst>
          </p:cNvPr>
          <p:cNvSpPr txBox="1">
            <a:spLocks noChangeArrowheads="1"/>
          </p:cNvSpPr>
          <p:nvPr/>
        </p:nvSpPr>
        <p:spPr bwMode="auto">
          <a:xfrm>
            <a:off x="7318464" y="1717793"/>
            <a:ext cx="29966754" cy="2440329"/>
          </a:xfrm>
          <a:prstGeom prst="rect">
            <a:avLst/>
          </a:prstGeom>
          <a:noFill/>
          <a:ln>
            <a:noFill/>
          </a:ln>
          <a:effectLst/>
        </p:spPr>
        <p:txBody>
          <a:bodyPr lIns="0" tIns="0" rIns="0" bIns="0" anchor="t"/>
          <a:lstStyle>
            <a:lvl1pPr defTabSz="192088" eaLnBrk="0" hangingPunct="0">
              <a:defRPr sz="500">
                <a:solidFill>
                  <a:schemeClr val="tx1"/>
                </a:solidFill>
                <a:latin typeface="Times New Roman" charset="0"/>
                <a:ea typeface="ＭＳ Ｐゴシック" charset="0"/>
              </a:defRPr>
            </a:lvl1pPr>
            <a:lvl2pPr marL="742950" indent="-285750" defTabSz="192088" eaLnBrk="0" hangingPunct="0">
              <a:defRPr sz="500">
                <a:solidFill>
                  <a:schemeClr val="tx1"/>
                </a:solidFill>
                <a:latin typeface="Times New Roman" charset="0"/>
                <a:ea typeface="ＭＳ Ｐゴシック" charset="0"/>
              </a:defRPr>
            </a:lvl2pPr>
            <a:lvl3pPr marL="1143000" indent="-228600" defTabSz="192088" eaLnBrk="0" hangingPunct="0">
              <a:defRPr sz="500">
                <a:solidFill>
                  <a:schemeClr val="tx1"/>
                </a:solidFill>
                <a:latin typeface="Times New Roman" charset="0"/>
                <a:ea typeface="ＭＳ Ｐゴシック" charset="0"/>
              </a:defRPr>
            </a:lvl3pPr>
            <a:lvl4pPr marL="1600200" indent="-228600" defTabSz="192088" eaLnBrk="0" hangingPunct="0">
              <a:defRPr sz="500">
                <a:solidFill>
                  <a:schemeClr val="tx1"/>
                </a:solidFill>
                <a:latin typeface="Times New Roman" charset="0"/>
                <a:ea typeface="ＭＳ Ｐゴシック" charset="0"/>
              </a:defRPr>
            </a:lvl4pPr>
            <a:lvl5pPr marL="2057400" indent="-228600" defTabSz="192088" eaLnBrk="0" hangingPunct="0">
              <a:defRPr sz="500">
                <a:solidFill>
                  <a:schemeClr val="tx1"/>
                </a:solidFill>
                <a:latin typeface="Times New Roman" charset="0"/>
                <a:ea typeface="ＭＳ Ｐゴシック" charset="0"/>
              </a:defRPr>
            </a:lvl5pPr>
            <a:lvl6pPr marL="2514600" indent="-228600" defTabSz="192088" eaLnBrk="0" fontAlgn="base" hangingPunct="0">
              <a:spcBef>
                <a:spcPct val="0"/>
              </a:spcBef>
              <a:spcAft>
                <a:spcPct val="0"/>
              </a:spcAft>
              <a:defRPr sz="500">
                <a:solidFill>
                  <a:schemeClr val="tx1"/>
                </a:solidFill>
                <a:latin typeface="Times New Roman" charset="0"/>
                <a:ea typeface="ＭＳ Ｐゴシック" charset="0"/>
              </a:defRPr>
            </a:lvl6pPr>
            <a:lvl7pPr marL="2971800" indent="-228600" defTabSz="192088" eaLnBrk="0" fontAlgn="base" hangingPunct="0">
              <a:spcBef>
                <a:spcPct val="0"/>
              </a:spcBef>
              <a:spcAft>
                <a:spcPct val="0"/>
              </a:spcAft>
              <a:defRPr sz="500">
                <a:solidFill>
                  <a:schemeClr val="tx1"/>
                </a:solidFill>
                <a:latin typeface="Times New Roman" charset="0"/>
                <a:ea typeface="ＭＳ Ｐゴシック" charset="0"/>
              </a:defRPr>
            </a:lvl7pPr>
            <a:lvl8pPr marL="3429000" indent="-228600" defTabSz="192088" eaLnBrk="0" fontAlgn="base" hangingPunct="0">
              <a:spcBef>
                <a:spcPct val="0"/>
              </a:spcBef>
              <a:spcAft>
                <a:spcPct val="0"/>
              </a:spcAft>
              <a:defRPr sz="500">
                <a:solidFill>
                  <a:schemeClr val="tx1"/>
                </a:solidFill>
                <a:latin typeface="Times New Roman" charset="0"/>
                <a:ea typeface="ＭＳ Ｐゴシック" charset="0"/>
              </a:defRPr>
            </a:lvl8pPr>
            <a:lvl9pPr marL="3886200" indent="-228600" defTabSz="192088" eaLnBrk="0" fontAlgn="base" hangingPunct="0">
              <a:spcBef>
                <a:spcPct val="0"/>
              </a:spcBef>
              <a:spcAft>
                <a:spcPct val="0"/>
              </a:spcAft>
              <a:defRPr sz="500">
                <a:solidFill>
                  <a:schemeClr val="tx1"/>
                </a:solidFill>
                <a:latin typeface="Times New Roman" charset="0"/>
                <a:ea typeface="ＭＳ Ｐゴシック" charset="0"/>
              </a:defRPr>
            </a:lvl9pPr>
          </a:lstStyle>
          <a:p>
            <a:pPr>
              <a:spcBef>
                <a:spcPct val="20000"/>
              </a:spcBef>
            </a:pPr>
            <a:r>
              <a:rPr lang="en-AU" sz="2800" b="1" u="sng">
                <a:latin typeface="+mn-lt"/>
                <a:ea typeface="Tahoma"/>
                <a:cs typeface="Tahoma"/>
              </a:rPr>
              <a:t>Filip Jezek</a:t>
            </a:r>
            <a:r>
              <a:rPr lang="en-AU" sz="2800" b="1" baseline="30000">
                <a:latin typeface="+mn-lt"/>
                <a:ea typeface="Tahoma"/>
                <a:cs typeface="Tahoma"/>
              </a:rPr>
              <a:t>1</a:t>
            </a:r>
            <a:r>
              <a:rPr lang="en-AU" sz="2800" b="1">
                <a:latin typeface="+mn-lt"/>
                <a:ea typeface="Tahoma"/>
                <a:cs typeface="Tahoma"/>
              </a:rPr>
              <a:t>, Nikhilesh R. Mazumder</a:t>
            </a:r>
            <a:r>
              <a:rPr lang="en-AU" sz="2800" b="1" baseline="30000">
                <a:latin typeface="+mn-lt"/>
                <a:ea typeface="Tahoma"/>
                <a:cs typeface="Tahoma"/>
              </a:rPr>
              <a:t>2</a:t>
            </a:r>
            <a:r>
              <a:rPr lang="en-AU" sz="2800" b="1">
                <a:latin typeface="+mn-lt"/>
                <a:ea typeface="Tahoma"/>
                <a:cs typeface="Tahoma"/>
              </a:rPr>
              <a:t>, Dan A. Beard</a:t>
            </a:r>
            <a:r>
              <a:rPr lang="en-AU" sz="2800" b="1" baseline="30000">
                <a:latin typeface="+mn-lt"/>
                <a:ea typeface="Tahoma"/>
                <a:cs typeface="Tahoma"/>
              </a:rPr>
              <a:t>1</a:t>
            </a:r>
            <a:endParaRPr lang="en-AU" sz="2800" b="1">
              <a:latin typeface="+mn-lt"/>
              <a:ea typeface="Tahoma"/>
              <a:cs typeface="Tahoma"/>
            </a:endParaRPr>
          </a:p>
          <a:p>
            <a:pPr>
              <a:spcBef>
                <a:spcPct val="20000"/>
              </a:spcBef>
            </a:pPr>
            <a:r>
              <a:rPr lang="en-US" sz="2800" dirty="0">
                <a:latin typeface="+mn-lt"/>
                <a:ea typeface="Tahoma" panose="020B0604030504040204" pitchFamily="34" charset="0"/>
                <a:cs typeface="Tahoma" panose="020B0604030504040204" pitchFamily="34" charset="0"/>
              </a:rPr>
              <a:t>1 Department of Molecular and Integrative Physiology</a:t>
            </a:r>
          </a:p>
          <a:p>
            <a:pPr>
              <a:spcBef>
                <a:spcPct val="20000"/>
              </a:spcBef>
            </a:pPr>
            <a:r>
              <a:rPr lang="en-US" sz="2800">
                <a:latin typeface="+mn-lt"/>
                <a:ea typeface="Tahoma"/>
                <a:cs typeface="Tahoma"/>
              </a:rPr>
              <a:t>2 Division of Gastroenterology and Hepatology</a:t>
            </a:r>
            <a:endParaRPr lang="en-US" sz="2800" dirty="0">
              <a:latin typeface="+mn-lt"/>
              <a:ea typeface="Tahoma" panose="020B0604030504040204" pitchFamily="34" charset="0"/>
              <a:cs typeface="Tahoma" panose="020B0604030504040204" pitchFamily="34" charset="0"/>
            </a:endParaRPr>
          </a:p>
          <a:p>
            <a:pPr>
              <a:spcBef>
                <a:spcPct val="20000"/>
              </a:spcBef>
            </a:pPr>
            <a:r>
              <a:rPr lang="en-US" sz="2800" dirty="0">
                <a:latin typeface="+mn-lt"/>
                <a:ea typeface="Tahoma" panose="020B0604030504040204" pitchFamily="34" charset="0"/>
                <a:cs typeface="Tahoma" panose="020B0604030504040204" pitchFamily="34" charset="0"/>
              </a:rPr>
              <a:t>University of Michigan, Ann Arbor, MI, USA; e-mail: </a:t>
            </a:r>
            <a:r>
              <a:rPr lang="en-US" sz="2800" dirty="0" err="1">
                <a:latin typeface="+mn-lt"/>
                <a:ea typeface="Tahoma" panose="020B0604030504040204" pitchFamily="34" charset="0"/>
                <a:cs typeface="Tahoma" panose="020B0604030504040204" pitchFamily="34" charset="0"/>
              </a:rPr>
              <a:t>fjezek</a:t>
            </a:r>
            <a:r>
              <a:rPr lang="en-US" sz="2800" dirty="0">
                <a:latin typeface="+mn-lt"/>
                <a:ea typeface="Tahoma" panose="020B0604030504040204" pitchFamily="34" charset="0"/>
                <a:cs typeface="Tahoma" panose="020B0604030504040204" pitchFamily="34" charset="0"/>
              </a:rPr>
              <a:t>@ umich.edu</a:t>
            </a:r>
            <a:endParaRPr lang="en-AU" sz="2800" dirty="0">
              <a:latin typeface="+mn-lt"/>
              <a:ea typeface="Tahoma" panose="020B0604030504040204" pitchFamily="34" charset="0"/>
              <a:cs typeface="Tahoma" panose="020B0604030504040204" pitchFamily="34" charset="0"/>
            </a:endParaRPr>
          </a:p>
        </p:txBody>
      </p:sp>
      <p:sp>
        <p:nvSpPr>
          <p:cNvPr id="37" name="Rectangle 36">
            <a:extLst>
              <a:ext uri="{FF2B5EF4-FFF2-40B4-BE49-F238E27FC236}">
                <a16:creationId xmlns:a16="http://schemas.microsoft.com/office/drawing/2014/main" id="{4B56C2C5-37EF-46F6-972A-886B8DE92085}"/>
              </a:ext>
            </a:extLst>
          </p:cNvPr>
          <p:cNvSpPr/>
          <p:nvPr/>
        </p:nvSpPr>
        <p:spPr>
          <a:xfrm>
            <a:off x="29677521" y="19139338"/>
            <a:ext cx="13051612" cy="4056981"/>
          </a:xfrm>
          <a:prstGeom prst="rect">
            <a:avLst/>
          </a:prstGeom>
          <a:solidFill>
            <a:srgbClr val="FFFFFF"/>
          </a:solidFill>
          <a:ln>
            <a:solidFill>
              <a:srgbClr val="7656A7"/>
            </a:solidFill>
          </a:ln>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marL="342900" marR="0" lvl="0" indent="-342900">
              <a:spcBef>
                <a:spcPts val="0"/>
              </a:spcBef>
              <a:spcAft>
                <a:spcPts val="0"/>
              </a:spcAft>
              <a:buFont typeface="+mj-lt"/>
              <a:buAutoNum type="arabicPeriod"/>
              <a:tabLst>
                <a:tab pos="228600" algn="l"/>
              </a:tabLst>
            </a:pPr>
            <a:r>
              <a:rPr lang="en-US" sz="2200" dirty="0">
                <a:solidFill>
                  <a:schemeClr val="tx1"/>
                </a:solidFill>
                <a:effectLst/>
                <a:ea typeface="MS Mincho" panose="02020609040205080304" pitchFamily="49" charset="-128"/>
              </a:rPr>
              <a:t>G. D’Amico, G. Garcia-Tsao, and L. Pagliaro, “Natural history and prognostic indicators of survival in cirrhosis: a systematic review of 118 studies,” J. Hepatol., vol. 44, no. 1, pp. 217–231, Jan. 2006.</a:t>
            </a:r>
          </a:p>
          <a:p>
            <a:pPr marL="342900" marR="0" lvl="0" indent="-342900">
              <a:spcBef>
                <a:spcPts val="0"/>
              </a:spcBef>
              <a:spcAft>
                <a:spcPts val="0"/>
              </a:spcAft>
              <a:buFont typeface="+mj-lt"/>
              <a:buAutoNum type="arabicPeriod"/>
              <a:tabLst>
                <a:tab pos="228600" algn="l"/>
              </a:tabLst>
            </a:pPr>
            <a:r>
              <a:rPr lang="en-US" sz="2200" dirty="0">
                <a:solidFill>
                  <a:schemeClr val="tx1"/>
                </a:solidFill>
                <a:effectLst/>
                <a:ea typeface="MS Mincho" panose="02020609040205080304" pitchFamily="49" charset="-128"/>
              </a:rPr>
              <a:t>D. G. Levitt and M. D. Levitt, “Quantitative modeling of the physiology of ascites in portal hypertension,” BMC Gastroenterol., 2012.</a:t>
            </a:r>
          </a:p>
          <a:p>
            <a:pPr marL="342900" marR="0" lvl="0" indent="-342900">
              <a:spcBef>
                <a:spcPts val="0"/>
              </a:spcBef>
              <a:spcAft>
                <a:spcPts val="0"/>
              </a:spcAft>
              <a:buFont typeface="+mj-lt"/>
              <a:buAutoNum type="arabicPeriod"/>
              <a:tabLst>
                <a:tab pos="228600" algn="l"/>
              </a:tabLst>
            </a:pPr>
            <a:r>
              <a:rPr lang="en-US" sz="2200" dirty="0">
                <a:solidFill>
                  <a:schemeClr val="tx1"/>
                </a:solidFill>
                <a:effectLst/>
                <a:ea typeface="MS Mincho" panose="02020609040205080304" pitchFamily="49" charset="-128"/>
              </a:rPr>
              <a:t>F. Ježek, Ascites: ascites modeling. </a:t>
            </a:r>
            <a:r>
              <a:rPr lang="en-US" sz="2200" dirty="0" err="1">
                <a:solidFill>
                  <a:schemeClr val="tx1"/>
                </a:solidFill>
                <a:effectLst/>
                <a:ea typeface="MS Mincho" panose="02020609040205080304" pitchFamily="49" charset="-128"/>
              </a:rPr>
              <a:t>Github</a:t>
            </a:r>
            <a:r>
              <a:rPr lang="en-US" sz="2200" dirty="0">
                <a:solidFill>
                  <a:schemeClr val="tx1"/>
                </a:solidFill>
                <a:effectLst/>
                <a:ea typeface="MS Mincho" panose="02020609040205080304" pitchFamily="49" charset="-128"/>
              </a:rPr>
              <a:t>. Accessed: Apr. 04, 2022. [Online]. Available: https://github.com/filip-jezek/Ascites</a:t>
            </a:r>
          </a:p>
        </p:txBody>
      </p:sp>
      <p:sp>
        <p:nvSpPr>
          <p:cNvPr id="41" name="Rectangle 24">
            <a:extLst>
              <a:ext uri="{FF2B5EF4-FFF2-40B4-BE49-F238E27FC236}">
                <a16:creationId xmlns:a16="http://schemas.microsoft.com/office/drawing/2014/main" id="{5A130EE6-745A-4A25-A0B0-8C36A3819CF8}"/>
              </a:ext>
            </a:extLst>
          </p:cNvPr>
          <p:cNvSpPr/>
          <p:nvPr/>
        </p:nvSpPr>
        <p:spPr>
          <a:xfrm>
            <a:off x="29595144" y="12158003"/>
            <a:ext cx="13051612" cy="5848976"/>
          </a:xfrm>
          <a:prstGeom prst="rect">
            <a:avLst/>
          </a:prstGeom>
          <a:solidFill>
            <a:srgbClr val="FFFFFF"/>
          </a:solidFill>
          <a:ln>
            <a:solidFill>
              <a:srgbClr val="7656A7"/>
            </a:solid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marL="342900" indent="-342900" defTabSz="4319883">
              <a:spcBef>
                <a:spcPts val="2493"/>
              </a:spcBef>
              <a:buFont typeface="Arial" panose="020B0604020202020204" pitchFamily="34" charset="0"/>
              <a:buChar char="•"/>
              <a:defRPr/>
            </a:pPr>
            <a:r>
              <a:rPr lang="fr-CA" altLang="en-US" sz="2800" dirty="0">
                <a:ln w="0"/>
                <a:solidFill>
                  <a:schemeClr val="tx1"/>
                </a:solidFill>
                <a:ea typeface="Tahoma" panose="020B0604030504040204" pitchFamily="34" charset="0"/>
                <a:cs typeface="Tahoma" panose="020B0604030504040204" pitchFamily="34" charset="0"/>
              </a:rPr>
              <a:t>The porto systemic shunts affects the hepatic circulation and masks the true liver damages</a:t>
            </a:r>
          </a:p>
          <a:p>
            <a:pPr marL="342900" indent="-342900" defTabSz="4319883">
              <a:spcBef>
                <a:spcPts val="2493"/>
              </a:spcBef>
              <a:buFont typeface="Arial" panose="020B0604020202020204" pitchFamily="34" charset="0"/>
              <a:buChar char="•"/>
              <a:defRPr/>
            </a:pPr>
            <a:r>
              <a:rPr lang="fr-CA" altLang="en-US" sz="2800" dirty="0">
                <a:ln w="0"/>
                <a:solidFill>
                  <a:schemeClr val="tx1"/>
                </a:solidFill>
                <a:ea typeface="Tahoma" panose="020B0604030504040204" pitchFamily="34" charset="0"/>
                <a:cs typeface="Tahoma" panose="020B0604030504040204" pitchFamily="34" charset="0"/>
              </a:rPr>
              <a:t>Compliant shunt lowers HVPG and PPV, but risk of rupture (compare the change in diameter)</a:t>
            </a:r>
          </a:p>
          <a:p>
            <a:pPr marL="342900" indent="-342900" defTabSz="4319883">
              <a:spcBef>
                <a:spcPts val="2493"/>
              </a:spcBef>
              <a:buFont typeface="Arial" panose="020B0604020202020204" pitchFamily="34" charset="0"/>
              <a:buChar char="•"/>
              <a:defRPr/>
            </a:pPr>
            <a:r>
              <a:rPr lang="fr-CA" altLang="en-US" sz="2800" dirty="0">
                <a:ln w="0"/>
                <a:solidFill>
                  <a:schemeClr val="tx1"/>
                </a:solidFill>
                <a:ea typeface="Tahoma" panose="020B0604030504040204" pitchFamily="34" charset="0"/>
                <a:cs typeface="Tahoma" panose="020B0604030504040204" pitchFamily="34" charset="0"/>
              </a:rPr>
              <a:t>Large shunt divert large portion of splanchnic flow around the liver</a:t>
            </a:r>
          </a:p>
          <a:p>
            <a:pPr marL="342900" indent="-342900" defTabSz="4319883">
              <a:spcBef>
                <a:spcPts val="2493"/>
              </a:spcBef>
              <a:buFont typeface="Arial" panose="020B0604020202020204" pitchFamily="34" charset="0"/>
              <a:buChar char="•"/>
              <a:defRPr/>
            </a:pPr>
            <a:r>
              <a:rPr lang="fr-CA" altLang="en-US" sz="2800" dirty="0">
                <a:ln w="0"/>
                <a:solidFill>
                  <a:schemeClr val="tx1"/>
                </a:solidFill>
                <a:ea typeface="Tahoma" panose="020B0604030504040204" pitchFamily="34" charset="0"/>
                <a:cs typeface="Tahoma" panose="020B0604030504040204" pitchFamily="34" charset="0"/>
              </a:rPr>
              <a:t>Further investigation: Does the splanchnic circulation keep its 1 L/min throughput?</a:t>
            </a:r>
          </a:p>
          <a:p>
            <a:pPr marL="342900" indent="-342900" defTabSz="4319883">
              <a:spcBef>
                <a:spcPts val="2493"/>
              </a:spcBef>
              <a:buFont typeface="Arial" panose="020B0604020202020204" pitchFamily="34" charset="0"/>
              <a:buChar char="•"/>
              <a:defRPr/>
            </a:pPr>
            <a:r>
              <a:rPr lang="fr-CA" altLang="en-US" sz="2800" dirty="0">
                <a:ln w="0"/>
                <a:solidFill>
                  <a:schemeClr val="tx1"/>
                </a:solidFill>
                <a:ea typeface="Tahoma" panose="020B0604030504040204" pitchFamily="34" charset="0"/>
                <a:cs typeface="Tahoma" panose="020B0604030504040204" pitchFamily="34" charset="0"/>
              </a:rPr>
              <a:t>Further investigation: TIPS placement</a:t>
            </a:r>
          </a:p>
          <a:p>
            <a:pPr marL="342900" indent="-342900" defTabSz="4319883">
              <a:spcBef>
                <a:spcPts val="2493"/>
              </a:spcBef>
              <a:buFont typeface="Arial" panose="020B0604020202020204" pitchFamily="34" charset="0"/>
              <a:buChar char="•"/>
              <a:defRPr/>
            </a:pPr>
            <a:r>
              <a:rPr lang="fr-CA" altLang="en-US" sz="2800" dirty="0">
                <a:ln w="0"/>
                <a:solidFill>
                  <a:schemeClr val="tx1"/>
                </a:solidFill>
                <a:ea typeface="Tahoma" panose="020B0604030504040204" pitchFamily="34" charset="0"/>
                <a:cs typeface="Tahoma" panose="020B0604030504040204" pitchFamily="34" charset="0"/>
              </a:rPr>
              <a:t>Do you want to try yourself? </a:t>
            </a:r>
            <a:r>
              <a:rPr lang="fr-CA" altLang="en-US" sz="2800" dirty="0">
                <a:ln w="0"/>
                <a:solidFill>
                  <a:schemeClr val="tx1"/>
                </a:solidFill>
                <a:ea typeface="Tahoma" panose="020B0604030504040204" pitchFamily="34" charset="0"/>
                <a:cs typeface="Tahoma" panose="020B0604030504040204" pitchFamily="34" charset="0"/>
                <a:hlinkClick r:id="rId3"/>
              </a:rPr>
              <a:t>https://filip-jezek.github.io/Ascites/</a:t>
            </a:r>
            <a:r>
              <a:rPr lang="fr-CA" altLang="en-US" sz="2800" dirty="0">
                <a:ln w="0"/>
                <a:solidFill>
                  <a:schemeClr val="tx1"/>
                </a:solidFill>
                <a:ea typeface="Tahoma" panose="020B0604030504040204" pitchFamily="34" charset="0"/>
                <a:cs typeface="Tahoma" panose="020B0604030504040204" pitchFamily="34" charset="0"/>
              </a:rPr>
              <a:t> </a:t>
            </a:r>
          </a:p>
        </p:txBody>
      </p:sp>
      <p:sp>
        <p:nvSpPr>
          <p:cNvPr id="44" name="Rounded Rectangle 15">
            <a:extLst>
              <a:ext uri="{FF2B5EF4-FFF2-40B4-BE49-F238E27FC236}">
                <a16:creationId xmlns:a16="http://schemas.microsoft.com/office/drawing/2014/main" id="{76FDEB55-9CA5-4039-B5BF-007A88CA13C7}"/>
              </a:ext>
            </a:extLst>
          </p:cNvPr>
          <p:cNvSpPr/>
          <p:nvPr/>
        </p:nvSpPr>
        <p:spPr bwMode="auto">
          <a:xfrm>
            <a:off x="29636332" y="5102029"/>
            <a:ext cx="13061139" cy="645625"/>
          </a:xfrm>
          <a:prstGeom prst="rect">
            <a:avLst/>
          </a:prstGeom>
          <a:solidFill>
            <a:srgbClr val="556E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319883">
              <a:defRPr/>
            </a:pPr>
            <a:r>
              <a:rPr lang="fr-CA" sz="3400" b="1" dirty="0">
                <a:solidFill>
                  <a:schemeClr val="bg1"/>
                </a:solidFill>
                <a:ea typeface="Tahoma" panose="020B0604030504040204" pitchFamily="34" charset="0"/>
                <a:cs typeface="Tahoma" panose="020B0604030504040204" pitchFamily="34" charset="0"/>
              </a:rPr>
              <a:t>RESULTS</a:t>
            </a:r>
            <a:endParaRPr lang="en-CA" sz="3400" b="1" dirty="0">
              <a:solidFill>
                <a:schemeClr val="bg1"/>
              </a:solidFill>
              <a:ea typeface="Tahoma" panose="020B0604030504040204" pitchFamily="34" charset="0"/>
              <a:cs typeface="Tahoma" panose="020B0604030504040204" pitchFamily="34" charset="0"/>
            </a:endParaRPr>
          </a:p>
        </p:txBody>
      </p:sp>
      <p:sp>
        <p:nvSpPr>
          <p:cNvPr id="45" name="Rounded Rectangle 36">
            <a:extLst>
              <a:ext uri="{FF2B5EF4-FFF2-40B4-BE49-F238E27FC236}">
                <a16:creationId xmlns:a16="http://schemas.microsoft.com/office/drawing/2014/main" id="{D5A22E8D-2691-41B7-AD4F-4F50075D00E7}"/>
              </a:ext>
            </a:extLst>
          </p:cNvPr>
          <p:cNvSpPr/>
          <p:nvPr/>
        </p:nvSpPr>
        <p:spPr bwMode="auto">
          <a:xfrm>
            <a:off x="29636332" y="18229748"/>
            <a:ext cx="13092800" cy="686821"/>
          </a:xfrm>
          <a:prstGeom prst="rect">
            <a:avLst/>
          </a:prstGeom>
          <a:solidFill>
            <a:srgbClr val="556E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880283">
              <a:defRPr/>
            </a:pPr>
            <a:r>
              <a:rPr lang="fr-CA" sz="3200" b="1" dirty="0">
                <a:solidFill>
                  <a:schemeClr val="bg1"/>
                </a:solidFill>
                <a:ea typeface="Tahoma" panose="020B0604030504040204" pitchFamily="34" charset="0"/>
                <a:cs typeface="Tahoma" panose="020B0604030504040204" pitchFamily="34" charset="0"/>
              </a:rPr>
              <a:t>References</a:t>
            </a:r>
            <a:endParaRPr lang="en-CA" sz="3200" b="1" dirty="0">
              <a:solidFill>
                <a:schemeClr val="bg1"/>
              </a:solidFill>
              <a:ea typeface="Tahoma" panose="020B0604030504040204" pitchFamily="34" charset="0"/>
              <a:cs typeface="Tahoma" panose="020B0604030504040204" pitchFamily="34" charset="0"/>
            </a:endParaRPr>
          </a:p>
        </p:txBody>
      </p:sp>
      <p:sp>
        <p:nvSpPr>
          <p:cNvPr id="47" name="Rounded Rectangle 12">
            <a:extLst>
              <a:ext uri="{FF2B5EF4-FFF2-40B4-BE49-F238E27FC236}">
                <a16:creationId xmlns:a16="http://schemas.microsoft.com/office/drawing/2014/main" id="{C4230208-7B6F-4705-A072-D1D3735C3FEC}"/>
              </a:ext>
            </a:extLst>
          </p:cNvPr>
          <p:cNvSpPr/>
          <p:nvPr/>
        </p:nvSpPr>
        <p:spPr bwMode="auto">
          <a:xfrm>
            <a:off x="439807" y="5120308"/>
            <a:ext cx="13143548" cy="612935"/>
          </a:xfrm>
          <a:prstGeom prst="rect">
            <a:avLst/>
          </a:prstGeom>
          <a:solidFill>
            <a:srgbClr val="556E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319883">
              <a:defRPr/>
            </a:pPr>
            <a:r>
              <a:rPr lang="fr-CA" sz="3400" b="1" dirty="0">
                <a:solidFill>
                  <a:schemeClr val="bg1"/>
                </a:solidFill>
                <a:ea typeface="Tahoma" panose="020B0604030504040204" pitchFamily="34" charset="0"/>
                <a:cs typeface="Tahoma" panose="020B0604030504040204" pitchFamily="34" charset="0"/>
              </a:rPr>
              <a:t>PURPOSE / OBJECTIVES</a:t>
            </a:r>
            <a:endParaRPr lang="en-CA" sz="3400" b="1" dirty="0">
              <a:solidFill>
                <a:schemeClr val="bg1"/>
              </a:solidFill>
              <a:ea typeface="Tahoma" panose="020B0604030504040204" pitchFamily="34" charset="0"/>
              <a:cs typeface="Tahoma" panose="020B0604030504040204" pitchFamily="34" charset="0"/>
            </a:endParaRPr>
          </a:p>
        </p:txBody>
      </p:sp>
      <p:sp>
        <p:nvSpPr>
          <p:cNvPr id="48" name="Rectangle 47">
            <a:extLst>
              <a:ext uri="{FF2B5EF4-FFF2-40B4-BE49-F238E27FC236}">
                <a16:creationId xmlns:a16="http://schemas.microsoft.com/office/drawing/2014/main" id="{A4EF3D52-6155-45C5-8324-91701626DF2C}"/>
              </a:ext>
            </a:extLst>
          </p:cNvPr>
          <p:cNvSpPr/>
          <p:nvPr/>
        </p:nvSpPr>
        <p:spPr>
          <a:xfrm>
            <a:off x="439807" y="6054509"/>
            <a:ext cx="13143547" cy="4668231"/>
          </a:xfrm>
          <a:prstGeom prst="rect">
            <a:avLst/>
          </a:prstGeom>
          <a:solidFill>
            <a:srgbClr val="FFFFFF"/>
          </a:solidFill>
          <a:ln>
            <a:solidFill>
              <a:srgbClr val="7656A7"/>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t">
            <a:normAutofit/>
          </a:bodyPr>
          <a:lstStyle/>
          <a:p>
            <a:pPr marL="285750" indent="-285750" algn="just">
              <a:lnSpc>
                <a:spcPct val="95000"/>
              </a:lnSpc>
              <a:spcAft>
                <a:spcPts val="600"/>
              </a:spcAft>
              <a:buFont typeface="Arial" panose="020B0604020202020204" pitchFamily="34" charset="0"/>
              <a:buChar char="•"/>
            </a:pPr>
            <a:r>
              <a:rPr lang="en-US" sz="2800" spc="-5">
                <a:solidFill>
                  <a:schemeClr val="tx1"/>
                </a:solidFill>
                <a:effectLst/>
                <a:ea typeface="SimSun"/>
              </a:rPr>
              <a:t>Cirrhosis </a:t>
            </a:r>
            <a:r>
              <a:rPr lang="en-US" sz="2800" spc="-5">
                <a:solidFill>
                  <a:schemeClr val="tx1"/>
                </a:solidFill>
                <a:ea typeface="SimSun"/>
              </a:rPr>
              <a:t>progressively</a:t>
            </a:r>
            <a:r>
              <a:rPr lang="en-US" sz="2800" spc="-5">
                <a:solidFill>
                  <a:schemeClr val="tx1"/>
                </a:solidFill>
                <a:effectLst/>
                <a:ea typeface="SimSun"/>
              </a:rPr>
              <a:t> alters portal circulation, ranging from asymptomatic portal vein pressure increases to life threatening decompensating events such as variceal bleeding and ascites [1]</a:t>
            </a:r>
          </a:p>
          <a:p>
            <a:pPr marL="285750" indent="-285750" algn="just">
              <a:lnSpc>
                <a:spcPct val="95000"/>
              </a:lnSpc>
              <a:spcAft>
                <a:spcPts val="600"/>
              </a:spcAft>
              <a:buFont typeface="Arial" panose="020B0604020202020204" pitchFamily="34" charset="0"/>
              <a:buChar char="•"/>
            </a:pPr>
            <a:r>
              <a:rPr lang="en-US" sz="2800" spc="-5" dirty="0">
                <a:solidFill>
                  <a:schemeClr val="tx1"/>
                </a:solidFill>
                <a:effectLst/>
                <a:ea typeface="SimSun" panose="02010600030101010101" pitchFamily="2" charset="-122"/>
              </a:rPr>
              <a:t>Hepatic venous pressure gradient (HVPG) is commonly used as a measure of severity of cirrhosis, but HVPG is influenced by volume flow rate in the portal vein (PV) and proportion of portal flow through collaterals. </a:t>
            </a:r>
          </a:p>
          <a:p>
            <a:pPr marL="285750" indent="-285750" algn="just">
              <a:lnSpc>
                <a:spcPct val="95000"/>
              </a:lnSpc>
              <a:spcAft>
                <a:spcPts val="600"/>
              </a:spcAft>
              <a:buFont typeface="Arial" panose="020B0604020202020204" pitchFamily="34" charset="0"/>
              <a:buChar char="•"/>
            </a:pPr>
            <a:r>
              <a:rPr lang="en-US" sz="2800" spc="-5">
                <a:solidFill>
                  <a:schemeClr val="tx1"/>
                </a:solidFill>
                <a:ea typeface="SimSun"/>
                <a:cs typeface="Arial"/>
              </a:rPr>
              <a:t>With increasing luminal diameter, a large amount of portal vein flow is shunted, decreasing the HVPG, masking the true liver resistance.</a:t>
            </a:r>
            <a:endParaRPr lang="en-US" sz="2800" spc="-5">
              <a:solidFill>
                <a:schemeClr val="tx1"/>
              </a:solidFill>
              <a:ea typeface="SimSun"/>
            </a:endParaRPr>
          </a:p>
          <a:p>
            <a:pPr marL="285750" indent="-285750" algn="just">
              <a:lnSpc>
                <a:spcPct val="95000"/>
              </a:lnSpc>
              <a:spcAft>
                <a:spcPts val="600"/>
              </a:spcAft>
              <a:buFont typeface="Arial" panose="020B0604020202020204" pitchFamily="34" charset="0"/>
              <a:buChar char="•"/>
            </a:pPr>
            <a:r>
              <a:rPr lang="en-US" sz="2800" spc="-5">
                <a:solidFill>
                  <a:schemeClr val="tx1"/>
                </a:solidFill>
                <a:effectLst/>
                <a:ea typeface="SimSun"/>
              </a:rPr>
              <a:t>More complete hemodynamic analysis of the portal system </a:t>
            </a:r>
            <a:r>
              <a:rPr lang="en-US" sz="2800" spc="-5">
                <a:solidFill>
                  <a:schemeClr val="tx1"/>
                </a:solidFill>
                <a:ea typeface="SimSun"/>
              </a:rPr>
              <a:t>are needed</a:t>
            </a:r>
            <a:r>
              <a:rPr lang="en-US" sz="2800" spc="-5">
                <a:solidFill>
                  <a:schemeClr val="tx1"/>
                </a:solidFill>
                <a:effectLst/>
                <a:ea typeface="SimSun"/>
              </a:rPr>
              <a:t> </a:t>
            </a:r>
            <a:r>
              <a:rPr lang="en-US" sz="2800" spc="-5">
                <a:solidFill>
                  <a:schemeClr val="tx1"/>
                </a:solidFill>
                <a:ea typeface="SimSun"/>
              </a:rPr>
              <a:t>to understand</a:t>
            </a:r>
            <a:r>
              <a:rPr lang="en-US" sz="2800" spc="-5">
                <a:solidFill>
                  <a:schemeClr val="tx1"/>
                </a:solidFill>
                <a:effectLst/>
                <a:ea typeface="SimSun"/>
              </a:rPr>
              <a:t> portal hypertension and its progression</a:t>
            </a:r>
            <a:endParaRPr lang="en-US" sz="2800" spc="-5">
              <a:solidFill>
                <a:schemeClr val="tx1"/>
              </a:solidFill>
              <a:effectLst/>
              <a:ea typeface="SimSun"/>
              <a:cs typeface="Arial"/>
            </a:endParaRPr>
          </a:p>
        </p:txBody>
      </p:sp>
      <p:sp>
        <p:nvSpPr>
          <p:cNvPr id="49" name="Rectangle 48">
            <a:extLst>
              <a:ext uri="{FF2B5EF4-FFF2-40B4-BE49-F238E27FC236}">
                <a16:creationId xmlns:a16="http://schemas.microsoft.com/office/drawing/2014/main" id="{AB9A1045-6AFE-44DD-BCE5-5334EC7F3EB2}"/>
              </a:ext>
            </a:extLst>
          </p:cNvPr>
          <p:cNvSpPr/>
          <p:nvPr/>
        </p:nvSpPr>
        <p:spPr>
          <a:xfrm>
            <a:off x="436213" y="11954648"/>
            <a:ext cx="13111769" cy="5150996"/>
          </a:xfrm>
          <a:prstGeom prst="rect">
            <a:avLst/>
          </a:prstGeom>
          <a:solidFill>
            <a:srgbClr val="FFFFFF"/>
          </a:solidFill>
          <a:ln>
            <a:solidFill>
              <a:srgbClr val="7656A7"/>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t">
            <a:noAutofit/>
          </a:bodyPr>
          <a:lstStyle/>
          <a:p>
            <a:pPr marL="342900" indent="-342900" algn="just" defTabSz="2880283">
              <a:spcBef>
                <a:spcPts val="1663"/>
              </a:spcBef>
              <a:buFont typeface="Arial" panose="020B0604020202020204" pitchFamily="34" charset="0"/>
              <a:buChar char="•"/>
              <a:defRPr/>
            </a:pPr>
            <a:r>
              <a:rPr lang="en-US" altLang="en-US" sz="2800">
                <a:ln w="0"/>
                <a:solidFill>
                  <a:schemeClr val="tx1"/>
                </a:solidFill>
                <a:ea typeface="Tahoma"/>
                <a:cs typeface="Tahoma"/>
              </a:rPr>
              <a:t>0-D model of the isolated splanchnic hemodynamics (fig 1)</a:t>
            </a:r>
            <a:r>
              <a:rPr lang="cs-CZ" altLang="en-US" sz="2800">
                <a:ln w="0"/>
                <a:solidFill>
                  <a:schemeClr val="tx1"/>
                </a:solidFill>
                <a:ea typeface="Tahoma"/>
                <a:cs typeface="Tahoma"/>
              </a:rPr>
              <a:t>, </a:t>
            </a:r>
            <a:r>
              <a:rPr lang="cs-CZ" altLang="en-US" sz="2800" err="1">
                <a:ln w="0"/>
                <a:solidFill>
                  <a:schemeClr val="tx1"/>
                </a:solidFill>
                <a:ea typeface="Tahoma"/>
                <a:cs typeface="Tahoma"/>
              </a:rPr>
              <a:t>based</a:t>
            </a:r>
            <a:r>
              <a:rPr lang="cs-CZ" altLang="en-US" sz="2800">
                <a:ln w="0"/>
                <a:solidFill>
                  <a:schemeClr val="tx1"/>
                </a:solidFill>
                <a:ea typeface="Tahoma"/>
                <a:cs typeface="Tahoma"/>
              </a:rPr>
              <a:t> on </a:t>
            </a:r>
            <a:r>
              <a:rPr lang="en-US" altLang="en-US" sz="2800">
                <a:ln w="0"/>
                <a:solidFill>
                  <a:schemeClr val="tx1"/>
                </a:solidFill>
                <a:ea typeface="Tahoma"/>
                <a:cs typeface="Tahoma"/>
              </a:rPr>
              <a:t>the steady state Levitt’s and Levitt’s model [2] calculate</a:t>
            </a:r>
            <a:r>
              <a:rPr lang="cs-CZ" altLang="en-US" sz="2800">
                <a:ln w="0"/>
                <a:solidFill>
                  <a:schemeClr val="tx1"/>
                </a:solidFill>
                <a:ea typeface="Tahoma"/>
                <a:cs typeface="Tahoma"/>
              </a:rPr>
              <a:t>s</a:t>
            </a:r>
            <a:r>
              <a:rPr lang="en-US" altLang="en-US" sz="2800">
                <a:ln w="0"/>
                <a:solidFill>
                  <a:schemeClr val="tx1"/>
                </a:solidFill>
                <a:ea typeface="Tahoma"/>
                <a:cs typeface="Tahoma"/>
              </a:rPr>
              <a:t> </a:t>
            </a:r>
            <a:r>
              <a:rPr lang="cs-CZ" altLang="en-US" sz="2800">
                <a:ln w="0"/>
                <a:solidFill>
                  <a:schemeClr val="tx1"/>
                </a:solidFill>
                <a:ea typeface="Tahoma"/>
                <a:cs typeface="Tahoma"/>
              </a:rPr>
              <a:t>ascites </a:t>
            </a:r>
            <a:r>
              <a:rPr lang="cs-CZ" altLang="en-US" sz="2800" err="1">
                <a:ln w="0"/>
                <a:solidFill>
                  <a:schemeClr val="tx1"/>
                </a:solidFill>
                <a:ea typeface="Tahoma"/>
                <a:cs typeface="Tahoma"/>
              </a:rPr>
              <a:t>pressure</a:t>
            </a:r>
            <a:r>
              <a:rPr lang="cs-CZ" altLang="en-US" sz="2800">
                <a:ln w="0"/>
                <a:solidFill>
                  <a:schemeClr val="tx1"/>
                </a:solidFill>
                <a:ea typeface="Tahoma"/>
                <a:cs typeface="Tahoma"/>
              </a:rPr>
              <a:t>, </a:t>
            </a:r>
            <a:r>
              <a:rPr lang="en-US" altLang="en-US" sz="2800">
                <a:ln w="0"/>
                <a:solidFill>
                  <a:schemeClr val="tx1"/>
                </a:solidFill>
                <a:ea typeface="Tahoma"/>
                <a:cs typeface="Tahoma"/>
              </a:rPr>
              <a:t>HVPG and PPV</a:t>
            </a:r>
            <a:r>
              <a:rPr lang="cs-CZ" altLang="en-US" sz="2800">
                <a:ln w="0"/>
                <a:solidFill>
                  <a:schemeClr val="tx1"/>
                </a:solidFill>
                <a:ea typeface="Tahoma"/>
                <a:cs typeface="Tahoma"/>
              </a:rPr>
              <a:t> </a:t>
            </a:r>
            <a:r>
              <a:rPr lang="cs-CZ" altLang="en-US" sz="2800" err="1">
                <a:ln w="0"/>
                <a:solidFill>
                  <a:schemeClr val="tx1"/>
                </a:solidFill>
                <a:ea typeface="Tahoma"/>
                <a:cs typeface="Tahoma"/>
              </a:rPr>
              <a:t>at</a:t>
            </a:r>
            <a:r>
              <a:rPr lang="cs-CZ" altLang="en-US" sz="2800">
                <a:ln w="0"/>
                <a:solidFill>
                  <a:schemeClr val="tx1"/>
                </a:solidFill>
                <a:ea typeface="Tahoma"/>
                <a:cs typeface="Tahoma"/>
              </a:rPr>
              <a:t> </a:t>
            </a:r>
            <a:r>
              <a:rPr lang="en-US" altLang="en-US" sz="2800">
                <a:ln w="0"/>
                <a:solidFill>
                  <a:schemeClr val="tx1"/>
                </a:solidFill>
                <a:ea typeface="Tahoma"/>
                <a:cs typeface="Tahoma"/>
              </a:rPr>
              <a:t>nominal inflow rate of 1L/min. </a:t>
            </a:r>
            <a:endParaRPr lang="cs-CZ" altLang="en-US" sz="2800" dirty="0">
              <a:ln w="0"/>
              <a:solidFill>
                <a:schemeClr val="tx1"/>
              </a:solidFill>
              <a:ea typeface="Tahoma" panose="020B0604030504040204" pitchFamily="34" charset="0"/>
              <a:cs typeface="Tahoma" panose="020B0604030504040204" pitchFamily="34" charset="0"/>
            </a:endParaRPr>
          </a:p>
          <a:p>
            <a:pPr marL="342900" lvl="3" indent="-342900" defTabSz="2880283">
              <a:spcBef>
                <a:spcPts val="1663"/>
              </a:spcBef>
              <a:buFont typeface="Arial" panose="020B0604020202020204" pitchFamily="34" charset="0"/>
              <a:buChar char="•"/>
              <a:defRPr/>
            </a:pPr>
            <a:r>
              <a:rPr lang="cs-CZ" altLang="en-US" sz="2800" dirty="0">
                <a:ln w="0"/>
                <a:solidFill>
                  <a:schemeClr val="tx1"/>
                </a:solidFill>
                <a:ea typeface="Tahoma" panose="020B0604030504040204" pitchFamily="34" charset="0"/>
                <a:cs typeface="Tahoma" panose="020B0604030504040204" pitchFamily="34" charset="0"/>
              </a:rPr>
              <a:t>C</a:t>
            </a:r>
            <a:r>
              <a:rPr lang="en-US" altLang="en-US" sz="2800" dirty="0" err="1">
                <a:ln w="0"/>
                <a:solidFill>
                  <a:schemeClr val="tx1"/>
                </a:solidFill>
                <a:ea typeface="Tahoma" panose="020B0604030504040204" pitchFamily="34" charset="0"/>
                <a:cs typeface="Tahoma" panose="020B0604030504040204" pitchFamily="34" charset="0"/>
              </a:rPr>
              <a:t>ollateral</a:t>
            </a:r>
            <a:r>
              <a:rPr lang="en-US" altLang="en-US" sz="2800" dirty="0">
                <a:ln w="0"/>
                <a:solidFill>
                  <a:schemeClr val="tx1"/>
                </a:solidFill>
                <a:ea typeface="Tahoma" panose="020B0604030504040204" pitchFamily="34" charset="0"/>
                <a:cs typeface="Tahoma" panose="020B0604030504040204" pitchFamily="34" charset="0"/>
              </a:rPr>
              <a:t> shunts from portal vein into the vena cava</a:t>
            </a:r>
            <a:r>
              <a:rPr lang="cs-CZ" altLang="en-US" sz="2800" dirty="0">
                <a:ln w="0"/>
                <a:solidFill>
                  <a:schemeClr val="tx1"/>
                </a:solidFill>
                <a:ea typeface="Tahoma" panose="020B0604030504040204" pitchFamily="34" charset="0"/>
                <a:cs typeface="Tahoma" panose="020B0604030504040204" pitchFamily="34" charset="0"/>
              </a:rPr>
              <a:t>: </a:t>
            </a:r>
            <a:r>
              <a:rPr lang="en-US" altLang="en-US" sz="2800" dirty="0">
                <a:ln w="0"/>
                <a:solidFill>
                  <a:schemeClr val="tx1"/>
                </a:solidFill>
                <a:ea typeface="Tahoma" panose="020B0604030504040204" pitchFamily="34" charset="0"/>
                <a:cs typeface="Tahoma" panose="020B0604030504040204" pitchFamily="34" charset="0"/>
              </a:rPr>
              <a:t>long-term remodeling</a:t>
            </a:r>
            <a:r>
              <a:rPr lang="cs-CZ" altLang="en-US" sz="2800" dirty="0">
                <a:ln w="0"/>
                <a:solidFill>
                  <a:schemeClr val="tx1"/>
                </a:solidFill>
                <a:ea typeface="Tahoma" panose="020B0604030504040204" pitchFamily="34" charset="0"/>
                <a:cs typeface="Tahoma" panose="020B0604030504040204" pitchFamily="34" charset="0"/>
              </a:rPr>
              <a:t> </a:t>
            </a:r>
            <a:r>
              <a:rPr lang="en-US" altLang="en-US" sz="2800" dirty="0">
                <a:ln w="0"/>
                <a:solidFill>
                  <a:schemeClr val="tx1"/>
                </a:solidFill>
                <a:ea typeface="Tahoma" panose="020B0604030504040204" pitchFamily="34" charset="0"/>
                <a:cs typeface="Tahoma" panose="020B0604030504040204" pitchFamily="34" charset="0"/>
              </a:rPr>
              <a:t>causes tiny vessels to grow in diameter as a function of portal pressure</a:t>
            </a:r>
            <a:endParaRPr lang="cs-CZ" altLang="en-US" sz="2800" dirty="0">
              <a:ln w="0"/>
              <a:solidFill>
                <a:schemeClr val="tx1"/>
              </a:solidFill>
              <a:ea typeface="Tahoma" panose="020B0604030504040204" pitchFamily="34" charset="0"/>
              <a:cs typeface="Tahoma" panose="020B0604030504040204" pitchFamily="34" charset="0"/>
            </a:endParaRPr>
          </a:p>
          <a:p>
            <a:pPr marL="342900" lvl="3" indent="-342900" defTabSz="2880283">
              <a:spcBef>
                <a:spcPts val="1663"/>
              </a:spcBef>
              <a:buFont typeface="Arial" panose="020B0604020202020204" pitchFamily="34" charset="0"/>
              <a:buChar char="•"/>
              <a:defRPr/>
            </a:pPr>
            <a:r>
              <a:rPr lang="en-US" altLang="en-US" sz="2800">
                <a:ln w="0"/>
                <a:solidFill>
                  <a:schemeClr val="tx1"/>
                </a:solidFill>
                <a:ea typeface="Tahoma"/>
                <a:cs typeface="Tahoma"/>
              </a:rPr>
              <a:t> Detailed model description is at [3]. </a:t>
            </a:r>
            <a:endParaRPr lang="cs-CZ" altLang="en-US" sz="2800" dirty="0">
              <a:ln w="0"/>
              <a:solidFill>
                <a:schemeClr val="tx1"/>
              </a:solidFill>
              <a:ea typeface="Tahoma" panose="020B0604030504040204" pitchFamily="34" charset="0"/>
              <a:cs typeface="Tahoma" panose="020B0604030504040204" pitchFamily="34" charset="0"/>
            </a:endParaRPr>
          </a:p>
          <a:p>
            <a:pPr marL="342900" lvl="3" indent="-342900" defTabSz="2880283">
              <a:spcBef>
                <a:spcPts val="1663"/>
              </a:spcBef>
              <a:buFont typeface="Arial" panose="020B0604020202020204" pitchFamily="34" charset="0"/>
              <a:buChar char="•"/>
              <a:defRPr/>
            </a:pPr>
            <a:r>
              <a:rPr lang="cs-CZ" altLang="en-US" sz="2800" dirty="0" err="1">
                <a:ln w="0"/>
                <a:solidFill>
                  <a:schemeClr val="tx1"/>
                </a:solidFill>
                <a:ea typeface="Tahoma" panose="020B0604030504040204" pitchFamily="34" charset="0"/>
                <a:cs typeface="Tahoma" panose="020B0604030504040204" pitchFamily="34" charset="0"/>
              </a:rPr>
              <a:t>Simulated</a:t>
            </a:r>
            <a:r>
              <a:rPr lang="cs-CZ" altLang="en-US" sz="2800" dirty="0">
                <a:ln w="0"/>
                <a:solidFill>
                  <a:schemeClr val="tx1"/>
                </a:solidFill>
                <a:ea typeface="Tahoma" panose="020B0604030504040204" pitchFamily="34" charset="0"/>
                <a:cs typeface="Tahoma" panose="020B0604030504040204" pitchFamily="34" charset="0"/>
              </a:rPr>
              <a:t> p</a:t>
            </a:r>
            <a:r>
              <a:rPr lang="en-US" altLang="en-US" sz="2800" dirty="0" err="1">
                <a:ln w="0"/>
                <a:solidFill>
                  <a:schemeClr val="tx1"/>
                </a:solidFill>
                <a:ea typeface="Tahoma" panose="020B0604030504040204" pitchFamily="34" charset="0"/>
                <a:cs typeface="Tahoma" panose="020B0604030504040204" pitchFamily="34" charset="0"/>
              </a:rPr>
              <a:t>ortal</a:t>
            </a:r>
            <a:r>
              <a:rPr lang="en-US" altLang="en-US" sz="2800" dirty="0">
                <a:ln w="0"/>
                <a:solidFill>
                  <a:schemeClr val="tx1"/>
                </a:solidFill>
                <a:ea typeface="Tahoma" panose="020B0604030504040204" pitchFamily="34" charset="0"/>
                <a:cs typeface="Tahoma" panose="020B0604030504040204" pitchFamily="34" charset="0"/>
              </a:rPr>
              <a:t> vein pressure (PPV) and HVPG </a:t>
            </a:r>
            <a:r>
              <a:rPr lang="cs-CZ" altLang="en-US" sz="2800" dirty="0" err="1">
                <a:ln w="0"/>
                <a:solidFill>
                  <a:schemeClr val="tx1"/>
                </a:solidFill>
                <a:ea typeface="Tahoma" panose="020B0604030504040204" pitchFamily="34" charset="0"/>
                <a:cs typeface="Tahoma" panose="020B0604030504040204" pitchFamily="34" charset="0"/>
              </a:rPr>
              <a:t>while</a:t>
            </a:r>
            <a:r>
              <a:rPr lang="cs-CZ" altLang="en-US" sz="2800" dirty="0">
                <a:ln w="0"/>
                <a:solidFill>
                  <a:schemeClr val="tx1"/>
                </a:solidFill>
                <a:ea typeface="Tahoma" panose="020B0604030504040204" pitchFamily="34" charset="0"/>
                <a:cs typeface="Tahoma" panose="020B0604030504040204" pitchFamily="34" charset="0"/>
              </a:rPr>
              <a:t> </a:t>
            </a:r>
            <a:r>
              <a:rPr lang="en-US" altLang="en-US" sz="2800" dirty="0">
                <a:ln w="0"/>
                <a:solidFill>
                  <a:schemeClr val="tx1"/>
                </a:solidFill>
                <a:ea typeface="Tahoma" panose="020B0604030504040204" pitchFamily="34" charset="0"/>
                <a:cs typeface="Tahoma" panose="020B0604030504040204" pitchFamily="34" charset="0"/>
              </a:rPr>
              <a:t>increasing liver resist</a:t>
            </a:r>
            <a:r>
              <a:rPr lang="cs-CZ" altLang="en-US" sz="2800" dirty="0">
                <a:ln w="0"/>
                <a:solidFill>
                  <a:schemeClr val="tx1"/>
                </a:solidFill>
                <a:ea typeface="Tahoma" panose="020B0604030504040204" pitchFamily="34" charset="0"/>
                <a:cs typeface="Tahoma" panose="020B0604030504040204" pitchFamily="34" charset="0"/>
              </a:rPr>
              <a:t>a</a:t>
            </a:r>
            <a:r>
              <a:rPr lang="en-US" altLang="en-US" sz="2800" dirty="0" err="1">
                <a:ln w="0"/>
                <a:solidFill>
                  <a:schemeClr val="tx1"/>
                </a:solidFill>
                <a:ea typeface="Tahoma" panose="020B0604030504040204" pitchFamily="34" charset="0"/>
                <a:cs typeface="Tahoma" panose="020B0604030504040204" pitchFamily="34" charset="0"/>
              </a:rPr>
              <a:t>nc</a:t>
            </a:r>
            <a:r>
              <a:rPr lang="cs-CZ" altLang="en-US" sz="2800" dirty="0">
                <a:ln w="0"/>
                <a:solidFill>
                  <a:schemeClr val="tx1"/>
                </a:solidFill>
                <a:ea typeface="Tahoma" panose="020B0604030504040204" pitchFamily="34" charset="0"/>
                <a:cs typeface="Tahoma" panose="020B0604030504040204" pitchFamily="34" charset="0"/>
              </a:rPr>
              <a:t>e </a:t>
            </a:r>
          </a:p>
          <a:p>
            <a:pPr marL="342900" lvl="3" indent="-342900" defTabSz="2880283">
              <a:spcBef>
                <a:spcPts val="1663"/>
              </a:spcBef>
              <a:buFont typeface="Arial" panose="020B0604020202020204" pitchFamily="34" charset="0"/>
              <a:buChar char="•"/>
              <a:defRPr/>
            </a:pPr>
            <a:r>
              <a:rPr lang="cs-CZ" altLang="en-US" sz="2800">
                <a:ln w="0"/>
                <a:solidFill>
                  <a:schemeClr val="tx1"/>
                </a:solidFill>
                <a:ea typeface="Tahoma"/>
                <a:cs typeface="Tahoma"/>
              </a:rPr>
              <a:t>L</a:t>
            </a:r>
            <a:r>
              <a:rPr lang="en-US" altLang="en-US" sz="2800" err="1">
                <a:ln w="0"/>
                <a:solidFill>
                  <a:schemeClr val="tx1"/>
                </a:solidFill>
                <a:ea typeface="Tahoma"/>
                <a:cs typeface="Tahoma"/>
              </a:rPr>
              <a:t>iver</a:t>
            </a:r>
            <a:r>
              <a:rPr lang="en-US" altLang="en-US" sz="2800">
                <a:ln w="0"/>
                <a:solidFill>
                  <a:schemeClr val="tx1"/>
                </a:solidFill>
                <a:ea typeface="Tahoma"/>
                <a:cs typeface="Tahoma"/>
              </a:rPr>
              <a:t> resist</a:t>
            </a:r>
            <a:r>
              <a:rPr lang="cs-CZ" altLang="en-US" sz="2800">
                <a:ln w="0"/>
                <a:solidFill>
                  <a:schemeClr val="tx1"/>
                </a:solidFill>
                <a:ea typeface="Tahoma"/>
                <a:cs typeface="Tahoma"/>
              </a:rPr>
              <a:t>a</a:t>
            </a:r>
            <a:r>
              <a:rPr lang="en-US" altLang="en-US" sz="2800" err="1">
                <a:ln w="0"/>
                <a:solidFill>
                  <a:schemeClr val="tx1"/>
                </a:solidFill>
                <a:ea typeface="Tahoma"/>
                <a:cs typeface="Tahoma"/>
              </a:rPr>
              <a:t>nc</a:t>
            </a:r>
            <a:r>
              <a:rPr lang="cs-CZ" altLang="en-US" sz="2800">
                <a:ln w="0"/>
                <a:solidFill>
                  <a:schemeClr val="tx1"/>
                </a:solidFill>
                <a:ea typeface="Tahoma"/>
                <a:cs typeface="Tahoma"/>
              </a:rPr>
              <a:t>e </a:t>
            </a:r>
            <a:r>
              <a:rPr lang="en-US" altLang="en-US" sz="2800">
                <a:ln w="0"/>
                <a:solidFill>
                  <a:schemeClr val="tx1"/>
                </a:solidFill>
                <a:ea typeface="Tahoma"/>
                <a:cs typeface="Tahoma"/>
              </a:rPr>
              <a:t>was quantified by the 'nominal HVPG' (zero shunting), with a fixed-diameter shunt, and with our novel compliant shunt.</a:t>
            </a:r>
            <a:endParaRPr lang="en-CA" altLang="en-US" sz="2800">
              <a:ln w="0"/>
              <a:solidFill>
                <a:schemeClr val="tx1"/>
              </a:solidFill>
              <a:ea typeface="Tahoma"/>
              <a:cs typeface="Tahoma"/>
            </a:endParaRPr>
          </a:p>
          <a:p>
            <a:pPr marL="342900" lvl="3" indent="-342900" defTabSz="2880283">
              <a:spcBef>
                <a:spcPts val="1663"/>
              </a:spcBef>
              <a:buFont typeface="Arial" panose="020B0604020202020204" pitchFamily="34" charset="0"/>
              <a:buChar char="•"/>
              <a:defRPr/>
            </a:pPr>
            <a:endParaRPr lang="en-US" altLang="en-US" sz="2800" dirty="0">
              <a:ln w="0"/>
              <a:solidFill>
                <a:schemeClr val="tx1"/>
              </a:solidFill>
              <a:ea typeface="Tahoma" panose="020B0604030504040204" pitchFamily="34" charset="0"/>
              <a:cs typeface="Tahoma" panose="020B0604030504040204" pitchFamily="34" charset="0"/>
            </a:endParaRPr>
          </a:p>
        </p:txBody>
      </p:sp>
      <p:sp>
        <p:nvSpPr>
          <p:cNvPr id="50" name="Rounded Rectangle 46">
            <a:extLst>
              <a:ext uri="{FF2B5EF4-FFF2-40B4-BE49-F238E27FC236}">
                <a16:creationId xmlns:a16="http://schemas.microsoft.com/office/drawing/2014/main" id="{86FD4C8F-670B-4B3A-BE2F-45EA22B4CAD6}"/>
              </a:ext>
            </a:extLst>
          </p:cNvPr>
          <p:cNvSpPr/>
          <p:nvPr/>
        </p:nvSpPr>
        <p:spPr bwMode="auto">
          <a:xfrm>
            <a:off x="404404" y="11182604"/>
            <a:ext cx="13169514" cy="608571"/>
          </a:xfrm>
          <a:prstGeom prst="rect">
            <a:avLst/>
          </a:prstGeom>
          <a:solidFill>
            <a:srgbClr val="556E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319883">
              <a:defRPr/>
            </a:pPr>
            <a:r>
              <a:rPr lang="fr-CA" sz="3400" b="1" dirty="0">
                <a:solidFill>
                  <a:schemeClr val="bg1"/>
                </a:solidFill>
                <a:ea typeface="Tahoma" panose="020B0604030504040204" pitchFamily="34" charset="0"/>
                <a:cs typeface="Tahoma" panose="020B0604030504040204" pitchFamily="34" charset="0"/>
              </a:rPr>
              <a:t>MATERIAL &amp; METHODS</a:t>
            </a:r>
            <a:endParaRPr lang="en-CA" sz="3400" b="1" dirty="0">
              <a:solidFill>
                <a:schemeClr val="bg1"/>
              </a:solidFill>
              <a:ea typeface="Tahoma" panose="020B0604030504040204" pitchFamily="34" charset="0"/>
              <a:cs typeface="Tahoma" panose="020B0604030504040204" pitchFamily="34" charset="0"/>
            </a:endParaRPr>
          </a:p>
        </p:txBody>
      </p:sp>
      <p:sp>
        <p:nvSpPr>
          <p:cNvPr id="51" name="Rectangle 24">
            <a:extLst>
              <a:ext uri="{FF2B5EF4-FFF2-40B4-BE49-F238E27FC236}">
                <a16:creationId xmlns:a16="http://schemas.microsoft.com/office/drawing/2014/main" id="{79EC8F42-8DBF-4964-B625-0D140D257F6F}"/>
              </a:ext>
            </a:extLst>
          </p:cNvPr>
          <p:cNvSpPr/>
          <p:nvPr/>
        </p:nvSpPr>
        <p:spPr>
          <a:xfrm>
            <a:off x="29631775" y="10317950"/>
            <a:ext cx="13092795" cy="1463183"/>
          </a:xfrm>
          <a:prstGeom prst="rect">
            <a:avLst/>
          </a:prstGeom>
          <a:solidFill>
            <a:srgbClr val="FFFFFF"/>
          </a:solidFill>
          <a:ln>
            <a:solidFill>
              <a:srgbClr val="7656A7"/>
            </a:solidFill>
          </a:ln>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algn="just" defTabSz="4319883">
              <a:spcBef>
                <a:spcPts val="2493"/>
              </a:spcBef>
              <a:defRPr/>
            </a:pPr>
            <a:r>
              <a:rPr lang="en-CA" altLang="en-US" sz="2800" i="1" dirty="0">
                <a:ln w="0"/>
                <a:solidFill>
                  <a:schemeClr val="tx1"/>
                </a:solidFill>
                <a:ea typeface="Tahoma" panose="020B0604030504040204" pitchFamily="34" charset="0"/>
                <a:cs typeface="Tahoma" panose="020B0604030504040204" pitchFamily="34" charset="0"/>
              </a:rPr>
              <a:t>Figure 3</a:t>
            </a:r>
            <a:r>
              <a:rPr lang="en-US" altLang="en-US" sz="2800" i="1" dirty="0">
                <a:ln w="0"/>
                <a:solidFill>
                  <a:schemeClr val="tx1"/>
                </a:solidFill>
                <a:ea typeface="Tahoma" panose="020B0604030504040204" pitchFamily="34" charset="0"/>
                <a:cs typeface="Tahoma" panose="020B0604030504040204" pitchFamily="34" charset="0"/>
              </a:rPr>
              <a:t>: Change in shunt diameter (left) and flow (right) to HVPG. Compliant shunts are assumed to remodel, increasing their diameter over time. Larger lumen allows for higher shunt flow, reducing the HVPG.</a:t>
            </a:r>
            <a:endParaRPr lang="en-CA" altLang="en-US" sz="2800" i="1" dirty="0">
              <a:ln w="0"/>
              <a:solidFill>
                <a:schemeClr val="tx1"/>
              </a:solidFill>
              <a:ea typeface="Tahoma" panose="020B0604030504040204" pitchFamily="34" charset="0"/>
              <a:cs typeface="Tahoma" panose="020B0604030504040204" pitchFamily="34" charset="0"/>
            </a:endParaRPr>
          </a:p>
        </p:txBody>
      </p:sp>
      <p:sp>
        <p:nvSpPr>
          <p:cNvPr id="52" name="Rectangle 51">
            <a:extLst>
              <a:ext uri="{FF2B5EF4-FFF2-40B4-BE49-F238E27FC236}">
                <a16:creationId xmlns:a16="http://schemas.microsoft.com/office/drawing/2014/main" id="{661ABBFD-A2DD-4C91-92B2-BE5EE1155AF2}"/>
              </a:ext>
            </a:extLst>
          </p:cNvPr>
          <p:cNvSpPr/>
          <p:nvPr/>
        </p:nvSpPr>
        <p:spPr>
          <a:xfrm>
            <a:off x="13863873" y="5120308"/>
            <a:ext cx="15409566" cy="7858274"/>
          </a:xfrm>
          <a:prstGeom prst="rect">
            <a:avLst/>
          </a:prstGeom>
          <a:solidFill>
            <a:srgbClr val="556EB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857250" indent="-857250">
              <a:buFont typeface="Arial" panose="020B0604020202020204" pitchFamily="34" charset="0"/>
              <a:buChar char="•"/>
            </a:pPr>
            <a:r>
              <a:rPr lang="en-CA" sz="6000" dirty="0">
                <a:ea typeface="Tahoma" panose="020B0604030504040204" pitchFamily="34" charset="0"/>
                <a:cs typeface="Tahoma" panose="020B0604030504040204" pitchFamily="34" charset="0"/>
              </a:rPr>
              <a:t>A simple model of portal system uncovers obvious but overlooked </a:t>
            </a:r>
            <a:r>
              <a:rPr lang="en-CA" sz="6000" dirty="0" err="1">
                <a:ea typeface="Tahoma" panose="020B0604030504040204" pitchFamily="34" charset="0"/>
                <a:cs typeface="Tahoma" panose="020B0604030504040204" pitchFamily="34" charset="0"/>
              </a:rPr>
              <a:t>relatio</a:t>
            </a:r>
            <a:r>
              <a:rPr lang="cs-CZ" sz="6000" dirty="0">
                <a:ea typeface="Tahoma" panose="020B0604030504040204" pitchFamily="34" charset="0"/>
                <a:cs typeface="Tahoma" panose="020B0604030504040204" pitchFamily="34" charset="0"/>
              </a:rPr>
              <a:t>n</a:t>
            </a:r>
          </a:p>
          <a:p>
            <a:pPr marL="857250" indent="-857250">
              <a:buFont typeface="Arial" panose="020B0604020202020204" pitchFamily="34" charset="0"/>
              <a:buChar char="•"/>
            </a:pPr>
            <a:r>
              <a:rPr lang="en-US" sz="6000" dirty="0"/>
              <a:t>At nominal HVPG of 30</a:t>
            </a:r>
            <a:r>
              <a:rPr lang="cs-CZ" sz="6000" dirty="0"/>
              <a:t> </a:t>
            </a:r>
            <a:r>
              <a:rPr lang="en-US" sz="6000" dirty="0"/>
              <a:t>mmHg, the compliant shunt effectively limits both the apparent HVPG and PPV, by shunting up to half the flow. </a:t>
            </a:r>
            <a:endParaRPr lang="cs-CZ" sz="6000" dirty="0"/>
          </a:p>
          <a:p>
            <a:pPr marL="857250" indent="-857250">
              <a:buFont typeface="Arial" panose="020B0604020202020204" pitchFamily="34" charset="0"/>
              <a:buChar char="•"/>
            </a:pPr>
            <a:r>
              <a:rPr lang="cs-CZ" sz="6000" dirty="0"/>
              <a:t>R</a:t>
            </a:r>
            <a:r>
              <a:rPr lang="en-US" sz="6000" dirty="0" err="1"/>
              <a:t>esulting</a:t>
            </a:r>
            <a:r>
              <a:rPr lang="en-US" sz="6000" dirty="0"/>
              <a:t> shunt dilation may however lead to life-threatening variceal ruptures.</a:t>
            </a:r>
          </a:p>
          <a:p>
            <a:pPr marL="857250" indent="-857250">
              <a:buFont typeface="Arial" panose="020B0604020202020204" pitchFamily="34" charset="0"/>
              <a:buChar char="•"/>
            </a:pPr>
            <a:endParaRPr lang="en-CA" dirty="0"/>
          </a:p>
        </p:txBody>
      </p:sp>
      <p:pic>
        <p:nvPicPr>
          <p:cNvPr id="1062" name="image1.png">
            <a:extLst>
              <a:ext uri="{FF2B5EF4-FFF2-40B4-BE49-F238E27FC236}">
                <a16:creationId xmlns:a16="http://schemas.microsoft.com/office/drawing/2014/main" id="{BCFC39C9-E38F-C1BD-C4E5-00C4558B48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654" y="17398874"/>
            <a:ext cx="13169514" cy="3768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6" name="Obrázek 3">
            <a:extLst>
              <a:ext uri="{FF2B5EF4-FFF2-40B4-BE49-F238E27FC236}">
                <a16:creationId xmlns:a16="http://schemas.microsoft.com/office/drawing/2014/main" id="{3B3F11E0-3610-2838-062B-A32F509241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63873" y="13336432"/>
            <a:ext cx="14818097" cy="7028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ovéPole 1">
            <a:extLst>
              <a:ext uri="{FF2B5EF4-FFF2-40B4-BE49-F238E27FC236}">
                <a16:creationId xmlns:a16="http://schemas.microsoft.com/office/drawing/2014/main" id="{17A87B45-CB1B-2D88-FADB-A4B836517F91}"/>
              </a:ext>
            </a:extLst>
          </p:cNvPr>
          <p:cNvSpPr txBox="1"/>
          <p:nvPr/>
        </p:nvSpPr>
        <p:spPr>
          <a:xfrm>
            <a:off x="490555" y="21685241"/>
            <a:ext cx="13169515" cy="1815882"/>
          </a:xfrm>
          <a:prstGeom prst="rect">
            <a:avLst/>
          </a:prstGeom>
          <a:noFill/>
        </p:spPr>
        <p:txBody>
          <a:bodyPr wrap="square" rtlCol="0">
            <a:spAutoFit/>
          </a:bodyPr>
          <a:lstStyle/>
          <a:p>
            <a:r>
              <a:rPr lang="cs-CZ" sz="2800" i="1" dirty="0" err="1">
                <a:latin typeface="+mn-lt"/>
              </a:rPr>
              <a:t>Figure</a:t>
            </a:r>
            <a:r>
              <a:rPr lang="cs-CZ" sz="2800" i="1" dirty="0">
                <a:latin typeface="+mn-lt"/>
              </a:rPr>
              <a:t> 1: Model </a:t>
            </a:r>
            <a:r>
              <a:rPr lang="cs-CZ" sz="2800" i="1" dirty="0" err="1">
                <a:latin typeface="+mn-lt"/>
              </a:rPr>
              <a:t>of</a:t>
            </a:r>
            <a:r>
              <a:rPr lang="cs-CZ" sz="2800" i="1" dirty="0">
                <a:latin typeface="+mn-lt"/>
              </a:rPr>
              <a:t> </a:t>
            </a:r>
            <a:r>
              <a:rPr lang="cs-CZ" sz="2800" i="1" dirty="0" err="1">
                <a:latin typeface="+mn-lt"/>
              </a:rPr>
              <a:t>portal</a:t>
            </a:r>
            <a:r>
              <a:rPr lang="cs-CZ" sz="2800" i="1" dirty="0">
                <a:latin typeface="+mn-lt"/>
              </a:rPr>
              <a:t> </a:t>
            </a:r>
            <a:r>
              <a:rPr lang="cs-CZ" sz="2800" i="1" dirty="0" err="1">
                <a:latin typeface="+mn-lt"/>
              </a:rPr>
              <a:t>circulation</a:t>
            </a:r>
            <a:r>
              <a:rPr lang="cs-CZ" sz="2800" i="1" dirty="0">
                <a:latin typeface="+mn-lt"/>
              </a:rPr>
              <a:t>. </a:t>
            </a:r>
            <a:r>
              <a:rPr lang="cs-CZ" sz="2800" i="1" dirty="0" err="1">
                <a:latin typeface="+mn-lt"/>
              </a:rPr>
              <a:t>Left</a:t>
            </a:r>
            <a:r>
              <a:rPr lang="cs-CZ" sz="2800" i="1" dirty="0">
                <a:latin typeface="+mn-lt"/>
              </a:rPr>
              <a:t> to </a:t>
            </a:r>
            <a:r>
              <a:rPr lang="cs-CZ" sz="2800" i="1" dirty="0" err="1">
                <a:latin typeface="+mn-lt"/>
              </a:rPr>
              <a:t>right</a:t>
            </a:r>
            <a:r>
              <a:rPr lang="cs-CZ" sz="2800" i="1" dirty="0">
                <a:latin typeface="+mn-lt"/>
              </a:rPr>
              <a:t>: pump, </a:t>
            </a:r>
            <a:r>
              <a:rPr lang="cs-CZ" sz="2800" i="1" dirty="0" err="1">
                <a:latin typeface="+mn-lt"/>
              </a:rPr>
              <a:t>resist</a:t>
            </a:r>
            <a:r>
              <a:rPr lang="en-US" sz="2800" i="1" dirty="0">
                <a:latin typeface="+mn-lt"/>
              </a:rPr>
              <a:t>a</a:t>
            </a:r>
            <a:r>
              <a:rPr lang="cs-CZ" sz="2800" i="1" dirty="0" err="1">
                <a:latin typeface="+mn-lt"/>
              </a:rPr>
              <a:t>nce</a:t>
            </a:r>
            <a:r>
              <a:rPr lang="cs-CZ" sz="2800" i="1" dirty="0">
                <a:latin typeface="+mn-lt"/>
              </a:rPr>
              <a:t> </a:t>
            </a:r>
            <a:r>
              <a:rPr lang="cs-CZ" sz="2800" i="1" dirty="0" err="1">
                <a:latin typeface="+mn-lt"/>
              </a:rPr>
              <a:t>of</a:t>
            </a:r>
            <a:r>
              <a:rPr lang="cs-CZ" sz="2800" i="1" dirty="0">
                <a:latin typeface="+mn-lt"/>
              </a:rPr>
              <a:t> </a:t>
            </a:r>
            <a:r>
              <a:rPr lang="cs-CZ" sz="2800" i="1" dirty="0" err="1">
                <a:latin typeface="+mn-lt"/>
              </a:rPr>
              <a:t>intestinal</a:t>
            </a:r>
            <a:r>
              <a:rPr lang="cs-CZ" sz="2800" i="1" dirty="0">
                <a:latin typeface="+mn-lt"/>
              </a:rPr>
              <a:t> </a:t>
            </a:r>
            <a:r>
              <a:rPr lang="cs-CZ" sz="2800" i="1" dirty="0" err="1">
                <a:latin typeface="+mn-lt"/>
              </a:rPr>
              <a:t>arteries</a:t>
            </a:r>
            <a:r>
              <a:rPr lang="cs-CZ" sz="2800" i="1" dirty="0">
                <a:latin typeface="+mn-lt"/>
              </a:rPr>
              <a:t>, </a:t>
            </a:r>
            <a:r>
              <a:rPr lang="cs-CZ" sz="2800" i="1" dirty="0" err="1">
                <a:latin typeface="+mn-lt"/>
              </a:rPr>
              <a:t>intestinal</a:t>
            </a:r>
            <a:r>
              <a:rPr lang="cs-CZ" sz="2800" i="1" dirty="0">
                <a:latin typeface="+mn-lt"/>
              </a:rPr>
              <a:t> </a:t>
            </a:r>
            <a:r>
              <a:rPr lang="cs-CZ" sz="2800" i="1" dirty="0" err="1">
                <a:latin typeface="+mn-lt"/>
              </a:rPr>
              <a:t>veins</a:t>
            </a:r>
            <a:r>
              <a:rPr lang="cs-CZ" sz="2800" i="1" dirty="0">
                <a:latin typeface="+mn-lt"/>
              </a:rPr>
              <a:t> and liver </a:t>
            </a:r>
            <a:r>
              <a:rPr lang="cs-CZ" sz="2800" i="1" dirty="0" err="1">
                <a:latin typeface="+mn-lt"/>
              </a:rPr>
              <a:t>with</a:t>
            </a:r>
            <a:r>
              <a:rPr lang="cs-CZ" sz="2800" i="1" dirty="0">
                <a:latin typeface="+mn-lt"/>
              </a:rPr>
              <a:t> </a:t>
            </a:r>
            <a:r>
              <a:rPr lang="cs-CZ" sz="2800" i="1" dirty="0" err="1">
                <a:latin typeface="+mn-lt"/>
              </a:rPr>
              <a:t>parallel</a:t>
            </a:r>
            <a:r>
              <a:rPr lang="cs-CZ" sz="2800" i="1" dirty="0">
                <a:latin typeface="+mn-lt"/>
              </a:rPr>
              <a:t> </a:t>
            </a:r>
            <a:r>
              <a:rPr lang="cs-CZ" sz="2800" i="1" dirty="0" err="1">
                <a:latin typeface="+mn-lt"/>
              </a:rPr>
              <a:t>shunt</a:t>
            </a:r>
            <a:r>
              <a:rPr lang="cs-CZ" sz="2800" i="1" dirty="0">
                <a:latin typeface="+mn-lt"/>
              </a:rPr>
              <a:t>, </a:t>
            </a:r>
            <a:r>
              <a:rPr lang="cs-CZ" sz="2800" i="1" dirty="0" err="1">
                <a:latin typeface="+mn-lt"/>
              </a:rPr>
              <a:t>constant</a:t>
            </a:r>
            <a:r>
              <a:rPr lang="cs-CZ" sz="2800" i="1" dirty="0">
                <a:latin typeface="+mn-lt"/>
              </a:rPr>
              <a:t> </a:t>
            </a:r>
            <a:r>
              <a:rPr lang="cs-CZ" sz="2800" i="1" dirty="0" err="1">
                <a:latin typeface="+mn-lt"/>
              </a:rPr>
              <a:t>pressure</a:t>
            </a:r>
            <a:r>
              <a:rPr lang="cs-CZ" sz="2800" i="1" dirty="0">
                <a:latin typeface="+mn-lt"/>
              </a:rPr>
              <a:t> drop </a:t>
            </a:r>
            <a:r>
              <a:rPr lang="cs-CZ" sz="2800" i="1" dirty="0" err="1">
                <a:latin typeface="+mn-lt"/>
              </a:rPr>
              <a:t>at</a:t>
            </a:r>
            <a:r>
              <a:rPr lang="cs-CZ" sz="2800" i="1" dirty="0">
                <a:latin typeface="+mn-lt"/>
              </a:rPr>
              <a:t> </a:t>
            </a:r>
            <a:r>
              <a:rPr lang="cs-CZ" sz="2800" i="1" dirty="0" err="1">
                <a:latin typeface="+mn-lt"/>
              </a:rPr>
              <a:t>hepatic</a:t>
            </a:r>
            <a:r>
              <a:rPr lang="cs-CZ" sz="2800" i="1" dirty="0">
                <a:latin typeface="+mn-lt"/>
              </a:rPr>
              <a:t> </a:t>
            </a:r>
            <a:r>
              <a:rPr lang="cs-CZ" sz="2800" i="1" dirty="0" err="1">
                <a:latin typeface="+mn-lt"/>
              </a:rPr>
              <a:t>vein</a:t>
            </a:r>
            <a:r>
              <a:rPr lang="cs-CZ" sz="2800" i="1" dirty="0">
                <a:latin typeface="+mn-lt"/>
              </a:rPr>
              <a:t> and </a:t>
            </a:r>
            <a:r>
              <a:rPr lang="cs-CZ" sz="2800" i="1" dirty="0" err="1">
                <a:latin typeface="+mn-lt"/>
              </a:rPr>
              <a:t>central</a:t>
            </a:r>
            <a:r>
              <a:rPr lang="cs-CZ" sz="2800" i="1" dirty="0">
                <a:latin typeface="+mn-lt"/>
              </a:rPr>
              <a:t> </a:t>
            </a:r>
            <a:r>
              <a:rPr lang="cs-CZ" sz="2800" i="1" dirty="0" err="1">
                <a:latin typeface="+mn-lt"/>
              </a:rPr>
              <a:t>venous</a:t>
            </a:r>
            <a:r>
              <a:rPr lang="cs-CZ" sz="2800" i="1" dirty="0">
                <a:latin typeface="+mn-lt"/>
              </a:rPr>
              <a:t> </a:t>
            </a:r>
            <a:r>
              <a:rPr lang="cs-CZ" sz="2800" i="1" dirty="0" err="1">
                <a:latin typeface="+mn-lt"/>
              </a:rPr>
              <a:t>pressure</a:t>
            </a:r>
            <a:endParaRPr lang="cs-CZ" sz="2800" i="1" dirty="0">
              <a:latin typeface="+mn-lt"/>
            </a:endParaRPr>
          </a:p>
          <a:p>
            <a:endParaRPr lang="en-US" sz="2800" i="1" dirty="0">
              <a:latin typeface="+mn-lt"/>
            </a:endParaRPr>
          </a:p>
        </p:txBody>
      </p:sp>
      <p:sp>
        <p:nvSpPr>
          <p:cNvPr id="33" name="TextovéPole 32">
            <a:extLst>
              <a:ext uri="{FF2B5EF4-FFF2-40B4-BE49-F238E27FC236}">
                <a16:creationId xmlns:a16="http://schemas.microsoft.com/office/drawing/2014/main" id="{B5E78643-AA36-2234-4EC4-AB55B9F5D9D2}"/>
              </a:ext>
            </a:extLst>
          </p:cNvPr>
          <p:cNvSpPr txBox="1"/>
          <p:nvPr/>
        </p:nvSpPr>
        <p:spPr>
          <a:xfrm>
            <a:off x="14688163" y="20547498"/>
            <a:ext cx="13169515" cy="1815882"/>
          </a:xfrm>
          <a:prstGeom prst="rect">
            <a:avLst/>
          </a:prstGeom>
          <a:noFill/>
        </p:spPr>
        <p:txBody>
          <a:bodyPr wrap="square" rtlCol="0">
            <a:spAutoFit/>
          </a:bodyPr>
          <a:lstStyle/>
          <a:p>
            <a:r>
              <a:rPr lang="cs-CZ" sz="2800" i="1" dirty="0" err="1">
                <a:latin typeface="+mn-lt"/>
              </a:rPr>
              <a:t>Figure</a:t>
            </a:r>
            <a:r>
              <a:rPr lang="cs-CZ" sz="2800" i="1" dirty="0">
                <a:latin typeface="+mn-lt"/>
              </a:rPr>
              <a:t> 2: </a:t>
            </a:r>
            <a:r>
              <a:rPr lang="en-US" sz="2800" i="1" dirty="0">
                <a:latin typeface="+mn-lt"/>
              </a:rPr>
              <a:t>Increase of HVPG and PPV for nominal (no shunts), stiff and novel compliant shunt model</a:t>
            </a:r>
            <a:r>
              <a:rPr lang="cs-CZ" sz="2800" i="1" dirty="0">
                <a:latin typeface="+mn-lt"/>
              </a:rPr>
              <a:t> </a:t>
            </a:r>
            <a:r>
              <a:rPr lang="en-US" sz="2800" i="1" dirty="0">
                <a:latin typeface="+mn-lt"/>
              </a:rPr>
              <a:t>with respect to the increasing liver </a:t>
            </a:r>
            <a:r>
              <a:rPr lang="en-US" sz="2800" i="1" dirty="0" err="1">
                <a:latin typeface="+mn-lt"/>
              </a:rPr>
              <a:t>resistence</a:t>
            </a:r>
            <a:r>
              <a:rPr lang="cs-CZ" sz="2800" i="1" dirty="0">
                <a:latin typeface="+mn-lt"/>
              </a:rPr>
              <a:t> (</a:t>
            </a:r>
            <a:r>
              <a:rPr lang="cs-CZ" sz="2800" i="1" dirty="0" err="1">
                <a:latin typeface="+mn-lt"/>
              </a:rPr>
              <a:t>represented</a:t>
            </a:r>
            <a:r>
              <a:rPr lang="cs-CZ" sz="2800" i="1" dirty="0">
                <a:latin typeface="+mn-lt"/>
              </a:rPr>
              <a:t> by </a:t>
            </a:r>
            <a:r>
              <a:rPr lang="cs-CZ" sz="2800" i="1" dirty="0" err="1">
                <a:latin typeface="+mn-lt"/>
              </a:rPr>
              <a:t>the</a:t>
            </a:r>
            <a:r>
              <a:rPr lang="cs-CZ" sz="2800" i="1" dirty="0">
                <a:latin typeface="+mn-lt"/>
              </a:rPr>
              <a:t> </a:t>
            </a:r>
            <a:r>
              <a:rPr lang="cs-CZ" sz="2800" i="1" dirty="0" err="1">
                <a:latin typeface="+mn-lt"/>
              </a:rPr>
              <a:t>nominal</a:t>
            </a:r>
            <a:r>
              <a:rPr lang="cs-CZ" sz="2800" i="1" dirty="0">
                <a:latin typeface="+mn-lt"/>
              </a:rPr>
              <a:t> HVPG)</a:t>
            </a:r>
            <a:r>
              <a:rPr lang="en-US" sz="2800" i="1" dirty="0">
                <a:latin typeface="+mn-lt"/>
              </a:rPr>
              <a:t>.</a:t>
            </a:r>
            <a:endParaRPr lang="cs-CZ" sz="2800" i="1" dirty="0">
              <a:latin typeface="+mn-lt"/>
            </a:endParaRPr>
          </a:p>
          <a:p>
            <a:endParaRPr lang="cs-CZ" sz="2800" i="1" dirty="0">
              <a:latin typeface="+mn-lt"/>
            </a:endParaRPr>
          </a:p>
        </p:txBody>
      </p:sp>
      <p:pic>
        <p:nvPicPr>
          <p:cNvPr id="1028" name="Picture 4" descr="Logos – Brand &amp; Visual Identity">
            <a:extLst>
              <a:ext uri="{FF2B5EF4-FFF2-40B4-BE49-F238E27FC236}">
                <a16:creationId xmlns:a16="http://schemas.microsoft.com/office/drawing/2014/main" id="{B6A9C838-A6B4-456E-14C7-F9ABE088A3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48697" y="355080"/>
            <a:ext cx="3431184" cy="3642918"/>
          </a:xfrm>
          <a:prstGeom prst="rect">
            <a:avLst/>
          </a:prstGeom>
          <a:noFill/>
          <a:extLst>
            <a:ext uri="{909E8E84-426E-40DD-AFC4-6F175D3DCCD1}">
              <a14:hiddenFill xmlns:a14="http://schemas.microsoft.com/office/drawing/2010/main">
                <a:solidFill>
                  <a:srgbClr val="FFFFFF"/>
                </a:solidFill>
              </a14:hiddenFill>
            </a:ext>
          </a:extLst>
        </p:spPr>
      </p:pic>
      <p:grpSp>
        <p:nvGrpSpPr>
          <p:cNvPr id="111" name="Skupina 110">
            <a:extLst>
              <a:ext uri="{FF2B5EF4-FFF2-40B4-BE49-F238E27FC236}">
                <a16:creationId xmlns:a16="http://schemas.microsoft.com/office/drawing/2014/main" id="{81086009-56D3-E18F-B03C-FF49346C5CFB}"/>
              </a:ext>
            </a:extLst>
          </p:cNvPr>
          <p:cNvGrpSpPr/>
          <p:nvPr/>
        </p:nvGrpSpPr>
        <p:grpSpPr>
          <a:xfrm>
            <a:off x="29449999" y="6022214"/>
            <a:ext cx="6537325" cy="4014788"/>
            <a:chOff x="2857500" y="1928813"/>
            <a:chExt cx="6537325" cy="4014788"/>
          </a:xfrm>
        </p:grpSpPr>
        <p:grpSp>
          <p:nvGrpSpPr>
            <p:cNvPr id="112" name="Group 288">
              <a:extLst>
                <a:ext uri="{FF2B5EF4-FFF2-40B4-BE49-F238E27FC236}">
                  <a16:creationId xmlns:a16="http://schemas.microsoft.com/office/drawing/2014/main" id="{7322F90F-C3AF-09E9-7C7C-B3D806C3A96B}"/>
                </a:ext>
              </a:extLst>
            </p:cNvPr>
            <p:cNvGrpSpPr>
              <a:grpSpLocks noChangeAspect="1"/>
            </p:cNvGrpSpPr>
            <p:nvPr/>
          </p:nvGrpSpPr>
          <p:grpSpPr bwMode="auto">
            <a:xfrm>
              <a:off x="2857500" y="1928813"/>
              <a:ext cx="6537325" cy="4014788"/>
              <a:chOff x="1800" y="1215"/>
              <a:chExt cx="4118" cy="2529"/>
            </a:xfrm>
          </p:grpSpPr>
          <p:sp>
            <p:nvSpPr>
              <p:cNvPr id="116" name="Line 289">
                <a:extLst>
                  <a:ext uri="{FF2B5EF4-FFF2-40B4-BE49-F238E27FC236}">
                    <a16:creationId xmlns:a16="http://schemas.microsoft.com/office/drawing/2014/main" id="{6C4E8905-1678-2A24-6E0E-44A129ABAEB6}"/>
                  </a:ext>
                </a:extLst>
              </p:cNvPr>
              <p:cNvSpPr>
                <a:spLocks noChangeShapeType="1"/>
              </p:cNvSpPr>
              <p:nvPr/>
            </p:nvSpPr>
            <p:spPr bwMode="auto">
              <a:xfrm>
                <a:off x="2341" y="1462"/>
                <a:ext cx="0" cy="1930"/>
              </a:xfrm>
              <a:prstGeom prst="line">
                <a:avLst/>
              </a:prstGeom>
              <a:noFill/>
              <a:ln w="9525">
                <a:solidFill>
                  <a:srgbClr val="E5E5E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17" name="Line 290">
                <a:extLst>
                  <a:ext uri="{FF2B5EF4-FFF2-40B4-BE49-F238E27FC236}">
                    <a16:creationId xmlns:a16="http://schemas.microsoft.com/office/drawing/2014/main" id="{8BED76CA-487F-91B4-2B65-7C28A2E7A9EC}"/>
                  </a:ext>
                </a:extLst>
              </p:cNvPr>
              <p:cNvSpPr>
                <a:spLocks noChangeShapeType="1"/>
              </p:cNvSpPr>
              <p:nvPr/>
            </p:nvSpPr>
            <p:spPr bwMode="auto">
              <a:xfrm>
                <a:off x="2689" y="1462"/>
                <a:ext cx="0" cy="1930"/>
              </a:xfrm>
              <a:prstGeom prst="line">
                <a:avLst/>
              </a:prstGeom>
              <a:noFill/>
              <a:ln w="9525">
                <a:solidFill>
                  <a:srgbClr val="E5E5E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18" name="Line 291">
                <a:extLst>
                  <a:ext uri="{FF2B5EF4-FFF2-40B4-BE49-F238E27FC236}">
                    <a16:creationId xmlns:a16="http://schemas.microsoft.com/office/drawing/2014/main" id="{715844C2-21E7-3BC7-55BF-BB8BD09086B4}"/>
                  </a:ext>
                </a:extLst>
              </p:cNvPr>
              <p:cNvSpPr>
                <a:spLocks noChangeShapeType="1"/>
              </p:cNvSpPr>
              <p:nvPr/>
            </p:nvSpPr>
            <p:spPr bwMode="auto">
              <a:xfrm>
                <a:off x="3044" y="1462"/>
                <a:ext cx="0" cy="1930"/>
              </a:xfrm>
              <a:prstGeom prst="line">
                <a:avLst/>
              </a:prstGeom>
              <a:noFill/>
              <a:ln w="9525">
                <a:solidFill>
                  <a:srgbClr val="E5E5E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19" name="Line 292">
                <a:extLst>
                  <a:ext uri="{FF2B5EF4-FFF2-40B4-BE49-F238E27FC236}">
                    <a16:creationId xmlns:a16="http://schemas.microsoft.com/office/drawing/2014/main" id="{EF6431D6-9471-6DB8-DA2B-050E58BBE682}"/>
                  </a:ext>
                </a:extLst>
              </p:cNvPr>
              <p:cNvSpPr>
                <a:spLocks noChangeShapeType="1"/>
              </p:cNvSpPr>
              <p:nvPr/>
            </p:nvSpPr>
            <p:spPr bwMode="auto">
              <a:xfrm>
                <a:off x="3392" y="1462"/>
                <a:ext cx="0" cy="1930"/>
              </a:xfrm>
              <a:prstGeom prst="line">
                <a:avLst/>
              </a:prstGeom>
              <a:noFill/>
              <a:ln w="9525">
                <a:solidFill>
                  <a:srgbClr val="E5E5E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20" name="Line 293">
                <a:extLst>
                  <a:ext uri="{FF2B5EF4-FFF2-40B4-BE49-F238E27FC236}">
                    <a16:creationId xmlns:a16="http://schemas.microsoft.com/office/drawing/2014/main" id="{68365BDE-2556-A99D-119B-0ED6F82AE4DD}"/>
                  </a:ext>
                </a:extLst>
              </p:cNvPr>
              <p:cNvSpPr>
                <a:spLocks noChangeShapeType="1"/>
              </p:cNvSpPr>
              <p:nvPr/>
            </p:nvSpPr>
            <p:spPr bwMode="auto">
              <a:xfrm>
                <a:off x="3747" y="1462"/>
                <a:ext cx="0" cy="1930"/>
              </a:xfrm>
              <a:prstGeom prst="line">
                <a:avLst/>
              </a:prstGeom>
              <a:noFill/>
              <a:ln w="9525">
                <a:solidFill>
                  <a:srgbClr val="E5E5E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21" name="Line 294">
                <a:extLst>
                  <a:ext uri="{FF2B5EF4-FFF2-40B4-BE49-F238E27FC236}">
                    <a16:creationId xmlns:a16="http://schemas.microsoft.com/office/drawing/2014/main" id="{03C5C77C-2700-31AE-4D1D-E18A3E9CCC48}"/>
                  </a:ext>
                </a:extLst>
              </p:cNvPr>
              <p:cNvSpPr>
                <a:spLocks noChangeShapeType="1"/>
              </p:cNvSpPr>
              <p:nvPr/>
            </p:nvSpPr>
            <p:spPr bwMode="auto">
              <a:xfrm>
                <a:off x="4095" y="1462"/>
                <a:ext cx="0" cy="1930"/>
              </a:xfrm>
              <a:prstGeom prst="line">
                <a:avLst/>
              </a:prstGeom>
              <a:noFill/>
              <a:ln w="9525">
                <a:solidFill>
                  <a:srgbClr val="E5E5E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22" name="Line 295">
                <a:extLst>
                  <a:ext uri="{FF2B5EF4-FFF2-40B4-BE49-F238E27FC236}">
                    <a16:creationId xmlns:a16="http://schemas.microsoft.com/office/drawing/2014/main" id="{A3F362D0-1815-29B5-58F8-F829FD98598E}"/>
                  </a:ext>
                </a:extLst>
              </p:cNvPr>
              <p:cNvSpPr>
                <a:spLocks noChangeShapeType="1"/>
              </p:cNvSpPr>
              <p:nvPr/>
            </p:nvSpPr>
            <p:spPr bwMode="auto">
              <a:xfrm>
                <a:off x="4444" y="1462"/>
                <a:ext cx="0" cy="1930"/>
              </a:xfrm>
              <a:prstGeom prst="line">
                <a:avLst/>
              </a:prstGeom>
              <a:noFill/>
              <a:ln w="9525">
                <a:solidFill>
                  <a:srgbClr val="E5E5E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23" name="Line 296">
                <a:extLst>
                  <a:ext uri="{FF2B5EF4-FFF2-40B4-BE49-F238E27FC236}">
                    <a16:creationId xmlns:a16="http://schemas.microsoft.com/office/drawing/2014/main" id="{666828E0-BA4E-1083-8975-6A93AB2DD6D9}"/>
                  </a:ext>
                </a:extLst>
              </p:cNvPr>
              <p:cNvSpPr>
                <a:spLocks noChangeShapeType="1"/>
              </p:cNvSpPr>
              <p:nvPr/>
            </p:nvSpPr>
            <p:spPr bwMode="auto">
              <a:xfrm>
                <a:off x="4798" y="1462"/>
                <a:ext cx="0" cy="1930"/>
              </a:xfrm>
              <a:prstGeom prst="line">
                <a:avLst/>
              </a:prstGeom>
              <a:noFill/>
              <a:ln w="9525">
                <a:solidFill>
                  <a:srgbClr val="E5E5E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24" name="Line 297">
                <a:extLst>
                  <a:ext uri="{FF2B5EF4-FFF2-40B4-BE49-F238E27FC236}">
                    <a16:creationId xmlns:a16="http://schemas.microsoft.com/office/drawing/2014/main" id="{98734C50-4205-11E9-1D03-B8A44BC2ADF5}"/>
                  </a:ext>
                </a:extLst>
              </p:cNvPr>
              <p:cNvSpPr>
                <a:spLocks noChangeShapeType="1"/>
              </p:cNvSpPr>
              <p:nvPr/>
            </p:nvSpPr>
            <p:spPr bwMode="auto">
              <a:xfrm>
                <a:off x="5147" y="1462"/>
                <a:ext cx="0" cy="1930"/>
              </a:xfrm>
              <a:prstGeom prst="line">
                <a:avLst/>
              </a:prstGeom>
              <a:noFill/>
              <a:ln w="9525">
                <a:solidFill>
                  <a:srgbClr val="E5E5E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25" name="Line 298">
                <a:extLst>
                  <a:ext uri="{FF2B5EF4-FFF2-40B4-BE49-F238E27FC236}">
                    <a16:creationId xmlns:a16="http://schemas.microsoft.com/office/drawing/2014/main" id="{6981A6CC-0653-1602-165B-6707C426574B}"/>
                  </a:ext>
                </a:extLst>
              </p:cNvPr>
              <p:cNvSpPr>
                <a:spLocks noChangeShapeType="1"/>
              </p:cNvSpPr>
              <p:nvPr/>
            </p:nvSpPr>
            <p:spPr bwMode="auto">
              <a:xfrm>
                <a:off x="5501" y="1462"/>
                <a:ext cx="0" cy="1930"/>
              </a:xfrm>
              <a:prstGeom prst="line">
                <a:avLst/>
              </a:prstGeom>
              <a:noFill/>
              <a:ln w="9525">
                <a:solidFill>
                  <a:srgbClr val="E5E5E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26" name="Line 299">
                <a:extLst>
                  <a:ext uri="{FF2B5EF4-FFF2-40B4-BE49-F238E27FC236}">
                    <a16:creationId xmlns:a16="http://schemas.microsoft.com/office/drawing/2014/main" id="{99A50163-9434-4EB3-622D-49A2E52CBF64}"/>
                  </a:ext>
                </a:extLst>
              </p:cNvPr>
              <p:cNvSpPr>
                <a:spLocks noChangeShapeType="1"/>
              </p:cNvSpPr>
              <p:nvPr/>
            </p:nvSpPr>
            <p:spPr bwMode="auto">
              <a:xfrm>
                <a:off x="5850" y="1462"/>
                <a:ext cx="0" cy="1930"/>
              </a:xfrm>
              <a:prstGeom prst="line">
                <a:avLst/>
              </a:prstGeom>
              <a:noFill/>
              <a:ln w="9525">
                <a:solidFill>
                  <a:srgbClr val="E5E5E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27" name="Line 300">
                <a:extLst>
                  <a:ext uri="{FF2B5EF4-FFF2-40B4-BE49-F238E27FC236}">
                    <a16:creationId xmlns:a16="http://schemas.microsoft.com/office/drawing/2014/main" id="{F6FB60FE-4BB9-8E05-E52E-F6362EC18267}"/>
                  </a:ext>
                </a:extLst>
              </p:cNvPr>
              <p:cNvSpPr>
                <a:spLocks noChangeShapeType="1"/>
              </p:cNvSpPr>
              <p:nvPr/>
            </p:nvSpPr>
            <p:spPr bwMode="auto">
              <a:xfrm>
                <a:off x="2341" y="3392"/>
                <a:ext cx="3509" cy="0"/>
              </a:xfrm>
              <a:prstGeom prst="line">
                <a:avLst/>
              </a:prstGeom>
              <a:noFill/>
              <a:ln w="9525">
                <a:solidFill>
                  <a:srgbClr val="E5E5E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28" name="Line 301">
                <a:extLst>
                  <a:ext uri="{FF2B5EF4-FFF2-40B4-BE49-F238E27FC236}">
                    <a16:creationId xmlns:a16="http://schemas.microsoft.com/office/drawing/2014/main" id="{7E687839-8F55-0F33-56D3-2AE8811C7BEB}"/>
                  </a:ext>
                </a:extLst>
              </p:cNvPr>
              <p:cNvSpPr>
                <a:spLocks noChangeShapeType="1"/>
              </p:cNvSpPr>
              <p:nvPr/>
            </p:nvSpPr>
            <p:spPr bwMode="auto">
              <a:xfrm>
                <a:off x="2341" y="3074"/>
                <a:ext cx="3509" cy="0"/>
              </a:xfrm>
              <a:prstGeom prst="line">
                <a:avLst/>
              </a:prstGeom>
              <a:noFill/>
              <a:ln w="9525">
                <a:solidFill>
                  <a:srgbClr val="E5E5E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29" name="Line 302">
                <a:extLst>
                  <a:ext uri="{FF2B5EF4-FFF2-40B4-BE49-F238E27FC236}">
                    <a16:creationId xmlns:a16="http://schemas.microsoft.com/office/drawing/2014/main" id="{56E7AD63-5F5E-2774-6194-31AE742CE641}"/>
                  </a:ext>
                </a:extLst>
              </p:cNvPr>
              <p:cNvSpPr>
                <a:spLocks noChangeShapeType="1"/>
              </p:cNvSpPr>
              <p:nvPr/>
            </p:nvSpPr>
            <p:spPr bwMode="auto">
              <a:xfrm>
                <a:off x="2341" y="2749"/>
                <a:ext cx="3509" cy="0"/>
              </a:xfrm>
              <a:prstGeom prst="line">
                <a:avLst/>
              </a:prstGeom>
              <a:noFill/>
              <a:ln w="9525">
                <a:solidFill>
                  <a:srgbClr val="E5E5E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30" name="Line 303">
                <a:extLst>
                  <a:ext uri="{FF2B5EF4-FFF2-40B4-BE49-F238E27FC236}">
                    <a16:creationId xmlns:a16="http://schemas.microsoft.com/office/drawing/2014/main" id="{E6C59D2F-697A-8E42-0BA9-F1ACA831FF4F}"/>
                  </a:ext>
                </a:extLst>
              </p:cNvPr>
              <p:cNvSpPr>
                <a:spLocks noChangeShapeType="1"/>
              </p:cNvSpPr>
              <p:nvPr/>
            </p:nvSpPr>
            <p:spPr bwMode="auto">
              <a:xfrm>
                <a:off x="2341" y="2430"/>
                <a:ext cx="3509" cy="0"/>
              </a:xfrm>
              <a:prstGeom prst="line">
                <a:avLst/>
              </a:prstGeom>
              <a:noFill/>
              <a:ln w="9525">
                <a:solidFill>
                  <a:srgbClr val="E5E5E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31" name="Line 304">
                <a:extLst>
                  <a:ext uri="{FF2B5EF4-FFF2-40B4-BE49-F238E27FC236}">
                    <a16:creationId xmlns:a16="http://schemas.microsoft.com/office/drawing/2014/main" id="{9D423005-88F6-A24D-AEF6-4706B57F76D4}"/>
                  </a:ext>
                </a:extLst>
              </p:cNvPr>
              <p:cNvSpPr>
                <a:spLocks noChangeShapeType="1"/>
              </p:cNvSpPr>
              <p:nvPr/>
            </p:nvSpPr>
            <p:spPr bwMode="auto">
              <a:xfrm>
                <a:off x="2341" y="2105"/>
                <a:ext cx="3509" cy="0"/>
              </a:xfrm>
              <a:prstGeom prst="line">
                <a:avLst/>
              </a:prstGeom>
              <a:noFill/>
              <a:ln w="9525">
                <a:solidFill>
                  <a:srgbClr val="E5E5E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32" name="Line 305">
                <a:extLst>
                  <a:ext uri="{FF2B5EF4-FFF2-40B4-BE49-F238E27FC236}">
                    <a16:creationId xmlns:a16="http://schemas.microsoft.com/office/drawing/2014/main" id="{4CC28278-F9FE-9B85-DCF2-B7CB9691AB05}"/>
                  </a:ext>
                </a:extLst>
              </p:cNvPr>
              <p:cNvSpPr>
                <a:spLocks noChangeShapeType="1"/>
              </p:cNvSpPr>
              <p:nvPr/>
            </p:nvSpPr>
            <p:spPr bwMode="auto">
              <a:xfrm>
                <a:off x="2341" y="1786"/>
                <a:ext cx="3509" cy="0"/>
              </a:xfrm>
              <a:prstGeom prst="line">
                <a:avLst/>
              </a:prstGeom>
              <a:noFill/>
              <a:ln w="9525">
                <a:solidFill>
                  <a:srgbClr val="E5E5E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33" name="Line 306">
                <a:extLst>
                  <a:ext uri="{FF2B5EF4-FFF2-40B4-BE49-F238E27FC236}">
                    <a16:creationId xmlns:a16="http://schemas.microsoft.com/office/drawing/2014/main" id="{9E57C91A-9402-75A0-900D-16D3A1913CAD}"/>
                  </a:ext>
                </a:extLst>
              </p:cNvPr>
              <p:cNvSpPr>
                <a:spLocks noChangeShapeType="1"/>
              </p:cNvSpPr>
              <p:nvPr/>
            </p:nvSpPr>
            <p:spPr bwMode="auto">
              <a:xfrm>
                <a:off x="2341" y="1462"/>
                <a:ext cx="3509" cy="0"/>
              </a:xfrm>
              <a:prstGeom prst="line">
                <a:avLst/>
              </a:prstGeom>
              <a:noFill/>
              <a:ln w="9525">
                <a:solidFill>
                  <a:srgbClr val="E5E5E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34" name="Line 307">
                <a:extLst>
                  <a:ext uri="{FF2B5EF4-FFF2-40B4-BE49-F238E27FC236}">
                    <a16:creationId xmlns:a16="http://schemas.microsoft.com/office/drawing/2014/main" id="{C07E9258-6B52-452D-CEF4-EF6E6A294BC5}"/>
                  </a:ext>
                </a:extLst>
              </p:cNvPr>
              <p:cNvSpPr>
                <a:spLocks noChangeShapeType="1"/>
              </p:cNvSpPr>
              <p:nvPr/>
            </p:nvSpPr>
            <p:spPr bwMode="auto">
              <a:xfrm>
                <a:off x="2341" y="3392"/>
                <a:ext cx="3509"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35" name="Line 308">
                <a:extLst>
                  <a:ext uri="{FF2B5EF4-FFF2-40B4-BE49-F238E27FC236}">
                    <a16:creationId xmlns:a16="http://schemas.microsoft.com/office/drawing/2014/main" id="{DAC30BEF-3609-541E-2C36-D3528E0FBE73}"/>
                  </a:ext>
                </a:extLst>
              </p:cNvPr>
              <p:cNvSpPr>
                <a:spLocks noChangeShapeType="1"/>
              </p:cNvSpPr>
              <p:nvPr/>
            </p:nvSpPr>
            <p:spPr bwMode="auto">
              <a:xfrm flipV="1">
                <a:off x="5850" y="1462"/>
                <a:ext cx="0" cy="193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36" name="Line 309">
                <a:extLst>
                  <a:ext uri="{FF2B5EF4-FFF2-40B4-BE49-F238E27FC236}">
                    <a16:creationId xmlns:a16="http://schemas.microsoft.com/office/drawing/2014/main" id="{992A2FFF-7AA7-C6BE-2649-D79CD5700ADF}"/>
                  </a:ext>
                </a:extLst>
              </p:cNvPr>
              <p:cNvSpPr>
                <a:spLocks noChangeShapeType="1"/>
              </p:cNvSpPr>
              <p:nvPr/>
            </p:nvSpPr>
            <p:spPr bwMode="auto">
              <a:xfrm flipH="1">
                <a:off x="2341" y="1462"/>
                <a:ext cx="3509"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37" name="Line 310">
                <a:extLst>
                  <a:ext uri="{FF2B5EF4-FFF2-40B4-BE49-F238E27FC236}">
                    <a16:creationId xmlns:a16="http://schemas.microsoft.com/office/drawing/2014/main" id="{216532DB-0F42-2275-FA4C-8C90987AB8A5}"/>
                  </a:ext>
                </a:extLst>
              </p:cNvPr>
              <p:cNvSpPr>
                <a:spLocks noChangeShapeType="1"/>
              </p:cNvSpPr>
              <p:nvPr/>
            </p:nvSpPr>
            <p:spPr bwMode="auto">
              <a:xfrm>
                <a:off x="2341" y="1462"/>
                <a:ext cx="0" cy="193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38" name="Line 311">
                <a:extLst>
                  <a:ext uri="{FF2B5EF4-FFF2-40B4-BE49-F238E27FC236}">
                    <a16:creationId xmlns:a16="http://schemas.microsoft.com/office/drawing/2014/main" id="{0C65BBDF-206A-331B-7E94-9C25F2AD5B02}"/>
                  </a:ext>
                </a:extLst>
              </p:cNvPr>
              <p:cNvSpPr>
                <a:spLocks noChangeShapeType="1"/>
              </p:cNvSpPr>
              <p:nvPr/>
            </p:nvSpPr>
            <p:spPr bwMode="auto">
              <a:xfrm>
                <a:off x="2341" y="3392"/>
                <a:ext cx="0" cy="36"/>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39" name="Line 312">
                <a:extLst>
                  <a:ext uri="{FF2B5EF4-FFF2-40B4-BE49-F238E27FC236}">
                    <a16:creationId xmlns:a16="http://schemas.microsoft.com/office/drawing/2014/main" id="{9C3D7577-93BD-2C02-463B-36FD30288533}"/>
                  </a:ext>
                </a:extLst>
              </p:cNvPr>
              <p:cNvSpPr>
                <a:spLocks noChangeShapeType="1"/>
              </p:cNvSpPr>
              <p:nvPr/>
            </p:nvSpPr>
            <p:spPr bwMode="auto">
              <a:xfrm>
                <a:off x="2689" y="3392"/>
                <a:ext cx="0" cy="36"/>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40" name="Line 313">
                <a:extLst>
                  <a:ext uri="{FF2B5EF4-FFF2-40B4-BE49-F238E27FC236}">
                    <a16:creationId xmlns:a16="http://schemas.microsoft.com/office/drawing/2014/main" id="{4F31F5B9-DE81-DAB5-1213-856715E1F626}"/>
                  </a:ext>
                </a:extLst>
              </p:cNvPr>
              <p:cNvSpPr>
                <a:spLocks noChangeShapeType="1"/>
              </p:cNvSpPr>
              <p:nvPr/>
            </p:nvSpPr>
            <p:spPr bwMode="auto">
              <a:xfrm>
                <a:off x="3044" y="3392"/>
                <a:ext cx="0" cy="36"/>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41" name="Line 314">
                <a:extLst>
                  <a:ext uri="{FF2B5EF4-FFF2-40B4-BE49-F238E27FC236}">
                    <a16:creationId xmlns:a16="http://schemas.microsoft.com/office/drawing/2014/main" id="{46F24CF1-7048-F028-001B-5472E79ADE5F}"/>
                  </a:ext>
                </a:extLst>
              </p:cNvPr>
              <p:cNvSpPr>
                <a:spLocks noChangeShapeType="1"/>
              </p:cNvSpPr>
              <p:nvPr/>
            </p:nvSpPr>
            <p:spPr bwMode="auto">
              <a:xfrm>
                <a:off x="3392" y="3392"/>
                <a:ext cx="0" cy="36"/>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42" name="Line 315">
                <a:extLst>
                  <a:ext uri="{FF2B5EF4-FFF2-40B4-BE49-F238E27FC236}">
                    <a16:creationId xmlns:a16="http://schemas.microsoft.com/office/drawing/2014/main" id="{1C13BCBB-F933-DBB4-8A0B-4210AFFAB97B}"/>
                  </a:ext>
                </a:extLst>
              </p:cNvPr>
              <p:cNvSpPr>
                <a:spLocks noChangeShapeType="1"/>
              </p:cNvSpPr>
              <p:nvPr/>
            </p:nvSpPr>
            <p:spPr bwMode="auto">
              <a:xfrm>
                <a:off x="3747" y="3392"/>
                <a:ext cx="0" cy="36"/>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43" name="Line 316">
                <a:extLst>
                  <a:ext uri="{FF2B5EF4-FFF2-40B4-BE49-F238E27FC236}">
                    <a16:creationId xmlns:a16="http://schemas.microsoft.com/office/drawing/2014/main" id="{DC22EA6E-99F3-4B0D-B180-A8835A2B5726}"/>
                  </a:ext>
                </a:extLst>
              </p:cNvPr>
              <p:cNvSpPr>
                <a:spLocks noChangeShapeType="1"/>
              </p:cNvSpPr>
              <p:nvPr/>
            </p:nvSpPr>
            <p:spPr bwMode="auto">
              <a:xfrm>
                <a:off x="4095" y="3392"/>
                <a:ext cx="0" cy="36"/>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44" name="Line 317">
                <a:extLst>
                  <a:ext uri="{FF2B5EF4-FFF2-40B4-BE49-F238E27FC236}">
                    <a16:creationId xmlns:a16="http://schemas.microsoft.com/office/drawing/2014/main" id="{8E622779-931F-8863-B1EF-3E41354D6F69}"/>
                  </a:ext>
                </a:extLst>
              </p:cNvPr>
              <p:cNvSpPr>
                <a:spLocks noChangeShapeType="1"/>
              </p:cNvSpPr>
              <p:nvPr/>
            </p:nvSpPr>
            <p:spPr bwMode="auto">
              <a:xfrm>
                <a:off x="4444" y="3392"/>
                <a:ext cx="0" cy="36"/>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45" name="Line 318">
                <a:extLst>
                  <a:ext uri="{FF2B5EF4-FFF2-40B4-BE49-F238E27FC236}">
                    <a16:creationId xmlns:a16="http://schemas.microsoft.com/office/drawing/2014/main" id="{AFE314EF-2A9E-44AD-5B2E-CF8960CF494A}"/>
                  </a:ext>
                </a:extLst>
              </p:cNvPr>
              <p:cNvSpPr>
                <a:spLocks noChangeShapeType="1"/>
              </p:cNvSpPr>
              <p:nvPr/>
            </p:nvSpPr>
            <p:spPr bwMode="auto">
              <a:xfrm>
                <a:off x="4798" y="3392"/>
                <a:ext cx="0" cy="36"/>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46" name="Line 319">
                <a:extLst>
                  <a:ext uri="{FF2B5EF4-FFF2-40B4-BE49-F238E27FC236}">
                    <a16:creationId xmlns:a16="http://schemas.microsoft.com/office/drawing/2014/main" id="{193D998C-A9BB-F0C9-B5F2-729AFF3A38F4}"/>
                  </a:ext>
                </a:extLst>
              </p:cNvPr>
              <p:cNvSpPr>
                <a:spLocks noChangeShapeType="1"/>
              </p:cNvSpPr>
              <p:nvPr/>
            </p:nvSpPr>
            <p:spPr bwMode="auto">
              <a:xfrm>
                <a:off x="5147" y="3392"/>
                <a:ext cx="0" cy="36"/>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47" name="Line 320">
                <a:extLst>
                  <a:ext uri="{FF2B5EF4-FFF2-40B4-BE49-F238E27FC236}">
                    <a16:creationId xmlns:a16="http://schemas.microsoft.com/office/drawing/2014/main" id="{0D8218A0-DC1D-3519-765A-6405E2D592C6}"/>
                  </a:ext>
                </a:extLst>
              </p:cNvPr>
              <p:cNvSpPr>
                <a:spLocks noChangeShapeType="1"/>
              </p:cNvSpPr>
              <p:nvPr/>
            </p:nvSpPr>
            <p:spPr bwMode="auto">
              <a:xfrm>
                <a:off x="5501" y="3392"/>
                <a:ext cx="0" cy="36"/>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48" name="Line 321">
                <a:extLst>
                  <a:ext uri="{FF2B5EF4-FFF2-40B4-BE49-F238E27FC236}">
                    <a16:creationId xmlns:a16="http://schemas.microsoft.com/office/drawing/2014/main" id="{CB4BD669-770F-1263-6844-08D873869FC6}"/>
                  </a:ext>
                </a:extLst>
              </p:cNvPr>
              <p:cNvSpPr>
                <a:spLocks noChangeShapeType="1"/>
              </p:cNvSpPr>
              <p:nvPr/>
            </p:nvSpPr>
            <p:spPr bwMode="auto">
              <a:xfrm>
                <a:off x="5850" y="3392"/>
                <a:ext cx="0" cy="36"/>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49" name="Line 322">
                <a:extLst>
                  <a:ext uri="{FF2B5EF4-FFF2-40B4-BE49-F238E27FC236}">
                    <a16:creationId xmlns:a16="http://schemas.microsoft.com/office/drawing/2014/main" id="{D026DFE1-0A61-B22F-7F47-8E90134B6BAF}"/>
                  </a:ext>
                </a:extLst>
              </p:cNvPr>
              <p:cNvSpPr>
                <a:spLocks noChangeShapeType="1"/>
              </p:cNvSpPr>
              <p:nvPr/>
            </p:nvSpPr>
            <p:spPr bwMode="auto">
              <a:xfrm>
                <a:off x="2341" y="3392"/>
                <a:ext cx="0" cy="6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50" name="Rectangle 323">
                <a:extLst>
                  <a:ext uri="{FF2B5EF4-FFF2-40B4-BE49-F238E27FC236}">
                    <a16:creationId xmlns:a16="http://schemas.microsoft.com/office/drawing/2014/main" id="{ECFDF85A-04CF-DC14-E160-E01A3BEB35E2}"/>
                  </a:ext>
                </a:extLst>
              </p:cNvPr>
              <p:cNvSpPr>
                <a:spLocks noChangeArrowheads="1"/>
              </p:cNvSpPr>
              <p:nvPr/>
            </p:nvSpPr>
            <p:spPr bwMode="auto">
              <a:xfrm>
                <a:off x="2305" y="3470"/>
                <a:ext cx="8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4 </a:t>
                </a:r>
                <a:endParaRPr kumimoji="0" lang="en-US" altLang="en-US" sz="1200" b="0" i="0" u="none" strike="noStrike" cap="none" normalizeH="0" baseline="0">
                  <a:ln>
                    <a:noFill/>
                  </a:ln>
                  <a:solidFill>
                    <a:schemeClr val="tx1"/>
                  </a:solidFill>
                  <a:effectLst/>
                  <a:latin typeface="Arial" panose="020B0604020202020204" pitchFamily="34" charset="0"/>
                </a:endParaRPr>
              </a:p>
            </p:txBody>
          </p:sp>
          <p:sp>
            <p:nvSpPr>
              <p:cNvPr id="151" name="Line 324">
                <a:extLst>
                  <a:ext uri="{FF2B5EF4-FFF2-40B4-BE49-F238E27FC236}">
                    <a16:creationId xmlns:a16="http://schemas.microsoft.com/office/drawing/2014/main" id="{1DC5107A-3B06-FB9C-7CEC-0F5E0D41706B}"/>
                  </a:ext>
                </a:extLst>
              </p:cNvPr>
              <p:cNvSpPr>
                <a:spLocks noChangeShapeType="1"/>
              </p:cNvSpPr>
              <p:nvPr/>
            </p:nvSpPr>
            <p:spPr bwMode="auto">
              <a:xfrm>
                <a:off x="3044" y="3392"/>
                <a:ext cx="0" cy="6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52" name="Rectangle 325">
                <a:extLst>
                  <a:ext uri="{FF2B5EF4-FFF2-40B4-BE49-F238E27FC236}">
                    <a16:creationId xmlns:a16="http://schemas.microsoft.com/office/drawing/2014/main" id="{F0602494-EDB9-C80A-D597-3FBD916E779C}"/>
                  </a:ext>
                </a:extLst>
              </p:cNvPr>
              <p:cNvSpPr>
                <a:spLocks noChangeArrowheads="1"/>
              </p:cNvSpPr>
              <p:nvPr/>
            </p:nvSpPr>
            <p:spPr bwMode="auto">
              <a:xfrm>
                <a:off x="3007" y="3470"/>
                <a:ext cx="8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8 </a:t>
                </a:r>
                <a:endParaRPr kumimoji="0" lang="en-US" altLang="en-US" sz="1200" b="0" i="0" u="none" strike="noStrike" cap="none" normalizeH="0" baseline="0">
                  <a:ln>
                    <a:noFill/>
                  </a:ln>
                  <a:solidFill>
                    <a:schemeClr val="tx1"/>
                  </a:solidFill>
                  <a:effectLst/>
                  <a:latin typeface="Arial" panose="020B0604020202020204" pitchFamily="34" charset="0"/>
                </a:endParaRPr>
              </a:p>
            </p:txBody>
          </p:sp>
          <p:sp>
            <p:nvSpPr>
              <p:cNvPr id="153" name="Line 326">
                <a:extLst>
                  <a:ext uri="{FF2B5EF4-FFF2-40B4-BE49-F238E27FC236}">
                    <a16:creationId xmlns:a16="http://schemas.microsoft.com/office/drawing/2014/main" id="{C271016C-7C3D-4EE4-1C82-39ACC8D17FFB}"/>
                  </a:ext>
                </a:extLst>
              </p:cNvPr>
              <p:cNvSpPr>
                <a:spLocks noChangeShapeType="1"/>
              </p:cNvSpPr>
              <p:nvPr/>
            </p:nvSpPr>
            <p:spPr bwMode="auto">
              <a:xfrm>
                <a:off x="3747" y="3392"/>
                <a:ext cx="0" cy="6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54" name="Rectangle 327">
                <a:extLst>
                  <a:ext uri="{FF2B5EF4-FFF2-40B4-BE49-F238E27FC236}">
                    <a16:creationId xmlns:a16="http://schemas.microsoft.com/office/drawing/2014/main" id="{8F596E6B-3079-2653-AC54-CF31FDC83CA0}"/>
                  </a:ext>
                </a:extLst>
              </p:cNvPr>
              <p:cNvSpPr>
                <a:spLocks noChangeArrowheads="1"/>
              </p:cNvSpPr>
              <p:nvPr/>
            </p:nvSpPr>
            <p:spPr bwMode="auto">
              <a:xfrm>
                <a:off x="3678" y="3470"/>
                <a:ext cx="13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12 </a:t>
                </a:r>
                <a:endParaRPr kumimoji="0" lang="en-US" altLang="en-US" sz="1200" b="0" i="0" u="none" strike="noStrike" cap="none" normalizeH="0" baseline="0">
                  <a:ln>
                    <a:noFill/>
                  </a:ln>
                  <a:solidFill>
                    <a:schemeClr val="tx1"/>
                  </a:solidFill>
                  <a:effectLst/>
                  <a:latin typeface="Arial" panose="020B0604020202020204" pitchFamily="34" charset="0"/>
                </a:endParaRPr>
              </a:p>
            </p:txBody>
          </p:sp>
          <p:sp>
            <p:nvSpPr>
              <p:cNvPr id="155" name="Line 328">
                <a:extLst>
                  <a:ext uri="{FF2B5EF4-FFF2-40B4-BE49-F238E27FC236}">
                    <a16:creationId xmlns:a16="http://schemas.microsoft.com/office/drawing/2014/main" id="{B4AD1A01-A5E8-0316-EF5B-72E52E1E9396}"/>
                  </a:ext>
                </a:extLst>
              </p:cNvPr>
              <p:cNvSpPr>
                <a:spLocks noChangeShapeType="1"/>
              </p:cNvSpPr>
              <p:nvPr/>
            </p:nvSpPr>
            <p:spPr bwMode="auto">
              <a:xfrm>
                <a:off x="4444" y="3392"/>
                <a:ext cx="0" cy="6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56" name="Rectangle 329">
                <a:extLst>
                  <a:ext uri="{FF2B5EF4-FFF2-40B4-BE49-F238E27FC236}">
                    <a16:creationId xmlns:a16="http://schemas.microsoft.com/office/drawing/2014/main" id="{801AE52A-5DBF-65A2-B9FF-F48A33666C6F}"/>
                  </a:ext>
                </a:extLst>
              </p:cNvPr>
              <p:cNvSpPr>
                <a:spLocks noChangeArrowheads="1"/>
              </p:cNvSpPr>
              <p:nvPr/>
            </p:nvSpPr>
            <p:spPr bwMode="auto">
              <a:xfrm>
                <a:off x="4380" y="3470"/>
                <a:ext cx="13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16 </a:t>
                </a:r>
                <a:endParaRPr kumimoji="0" lang="en-US" altLang="en-US" sz="1200" b="0" i="0" u="none" strike="noStrike" cap="none" normalizeH="0" baseline="0">
                  <a:ln>
                    <a:noFill/>
                  </a:ln>
                  <a:solidFill>
                    <a:schemeClr val="tx1"/>
                  </a:solidFill>
                  <a:effectLst/>
                  <a:latin typeface="Arial" panose="020B0604020202020204" pitchFamily="34" charset="0"/>
                </a:endParaRPr>
              </a:p>
            </p:txBody>
          </p:sp>
          <p:sp>
            <p:nvSpPr>
              <p:cNvPr id="157" name="Line 330">
                <a:extLst>
                  <a:ext uri="{FF2B5EF4-FFF2-40B4-BE49-F238E27FC236}">
                    <a16:creationId xmlns:a16="http://schemas.microsoft.com/office/drawing/2014/main" id="{ED2B7AAA-D1F1-11FE-B2C2-6445DA547BFA}"/>
                  </a:ext>
                </a:extLst>
              </p:cNvPr>
              <p:cNvSpPr>
                <a:spLocks noChangeShapeType="1"/>
              </p:cNvSpPr>
              <p:nvPr/>
            </p:nvSpPr>
            <p:spPr bwMode="auto">
              <a:xfrm>
                <a:off x="5147" y="3392"/>
                <a:ext cx="0" cy="6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58" name="Rectangle 331">
                <a:extLst>
                  <a:ext uri="{FF2B5EF4-FFF2-40B4-BE49-F238E27FC236}">
                    <a16:creationId xmlns:a16="http://schemas.microsoft.com/office/drawing/2014/main" id="{AB6F83AD-ED44-77A2-E302-402E5AEFDCD2}"/>
                  </a:ext>
                </a:extLst>
              </p:cNvPr>
              <p:cNvSpPr>
                <a:spLocks noChangeArrowheads="1"/>
              </p:cNvSpPr>
              <p:nvPr/>
            </p:nvSpPr>
            <p:spPr bwMode="auto">
              <a:xfrm>
                <a:off x="5082" y="3470"/>
                <a:ext cx="13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20 </a:t>
                </a:r>
                <a:endParaRPr kumimoji="0" lang="en-US" altLang="en-US" sz="1200" b="0" i="0" u="none" strike="noStrike" cap="none" normalizeH="0" baseline="0">
                  <a:ln>
                    <a:noFill/>
                  </a:ln>
                  <a:solidFill>
                    <a:schemeClr val="tx1"/>
                  </a:solidFill>
                  <a:effectLst/>
                  <a:latin typeface="Arial" panose="020B0604020202020204" pitchFamily="34" charset="0"/>
                </a:endParaRPr>
              </a:p>
            </p:txBody>
          </p:sp>
          <p:sp>
            <p:nvSpPr>
              <p:cNvPr id="159" name="Line 332">
                <a:extLst>
                  <a:ext uri="{FF2B5EF4-FFF2-40B4-BE49-F238E27FC236}">
                    <a16:creationId xmlns:a16="http://schemas.microsoft.com/office/drawing/2014/main" id="{8A4B45BF-A3AB-5913-C7D2-9F3F720BF3AE}"/>
                  </a:ext>
                </a:extLst>
              </p:cNvPr>
              <p:cNvSpPr>
                <a:spLocks noChangeShapeType="1"/>
              </p:cNvSpPr>
              <p:nvPr/>
            </p:nvSpPr>
            <p:spPr bwMode="auto">
              <a:xfrm>
                <a:off x="5850" y="3392"/>
                <a:ext cx="0" cy="6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60" name="Rectangle 333">
                <a:extLst>
                  <a:ext uri="{FF2B5EF4-FFF2-40B4-BE49-F238E27FC236}">
                    <a16:creationId xmlns:a16="http://schemas.microsoft.com/office/drawing/2014/main" id="{62BF4406-5700-C7FF-742E-3F3383F4E7DA}"/>
                  </a:ext>
                </a:extLst>
              </p:cNvPr>
              <p:cNvSpPr>
                <a:spLocks noChangeArrowheads="1"/>
              </p:cNvSpPr>
              <p:nvPr/>
            </p:nvSpPr>
            <p:spPr bwMode="auto">
              <a:xfrm>
                <a:off x="5784" y="3470"/>
                <a:ext cx="13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24 </a:t>
                </a:r>
                <a:endParaRPr kumimoji="0" lang="en-US" altLang="en-US" sz="1200" b="0" i="0" u="none" strike="noStrike" cap="none" normalizeH="0" baseline="0">
                  <a:ln>
                    <a:noFill/>
                  </a:ln>
                  <a:solidFill>
                    <a:schemeClr val="tx1"/>
                  </a:solidFill>
                  <a:effectLst/>
                  <a:latin typeface="Arial" panose="020B0604020202020204" pitchFamily="34" charset="0"/>
                </a:endParaRPr>
              </a:p>
            </p:txBody>
          </p:sp>
          <p:sp>
            <p:nvSpPr>
              <p:cNvPr id="161" name="Line 334">
                <a:extLst>
                  <a:ext uri="{FF2B5EF4-FFF2-40B4-BE49-F238E27FC236}">
                    <a16:creationId xmlns:a16="http://schemas.microsoft.com/office/drawing/2014/main" id="{4DD2227A-7823-399C-1331-06A0EDFCF381}"/>
                  </a:ext>
                </a:extLst>
              </p:cNvPr>
              <p:cNvSpPr>
                <a:spLocks noChangeShapeType="1"/>
              </p:cNvSpPr>
              <p:nvPr/>
            </p:nvSpPr>
            <p:spPr bwMode="auto">
              <a:xfrm>
                <a:off x="2305" y="3392"/>
                <a:ext cx="36"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62" name="Line 335">
                <a:extLst>
                  <a:ext uri="{FF2B5EF4-FFF2-40B4-BE49-F238E27FC236}">
                    <a16:creationId xmlns:a16="http://schemas.microsoft.com/office/drawing/2014/main" id="{D3FE1365-214A-BAE4-1FC3-3CB64CC00231}"/>
                  </a:ext>
                </a:extLst>
              </p:cNvPr>
              <p:cNvSpPr>
                <a:spLocks noChangeShapeType="1"/>
              </p:cNvSpPr>
              <p:nvPr/>
            </p:nvSpPr>
            <p:spPr bwMode="auto">
              <a:xfrm>
                <a:off x="2305" y="3074"/>
                <a:ext cx="36"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63" name="Line 336">
                <a:extLst>
                  <a:ext uri="{FF2B5EF4-FFF2-40B4-BE49-F238E27FC236}">
                    <a16:creationId xmlns:a16="http://schemas.microsoft.com/office/drawing/2014/main" id="{3CBBC070-6A53-7BF9-B020-6157AA90E0A0}"/>
                  </a:ext>
                </a:extLst>
              </p:cNvPr>
              <p:cNvSpPr>
                <a:spLocks noChangeShapeType="1"/>
              </p:cNvSpPr>
              <p:nvPr/>
            </p:nvSpPr>
            <p:spPr bwMode="auto">
              <a:xfrm>
                <a:off x="2305" y="2749"/>
                <a:ext cx="36"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64" name="Line 337">
                <a:extLst>
                  <a:ext uri="{FF2B5EF4-FFF2-40B4-BE49-F238E27FC236}">
                    <a16:creationId xmlns:a16="http://schemas.microsoft.com/office/drawing/2014/main" id="{F6E34B89-AF4F-EB9D-4B3C-DEE5DFA9F4E9}"/>
                  </a:ext>
                </a:extLst>
              </p:cNvPr>
              <p:cNvSpPr>
                <a:spLocks noChangeShapeType="1"/>
              </p:cNvSpPr>
              <p:nvPr/>
            </p:nvSpPr>
            <p:spPr bwMode="auto">
              <a:xfrm>
                <a:off x="2305" y="2430"/>
                <a:ext cx="36"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65" name="Line 338">
                <a:extLst>
                  <a:ext uri="{FF2B5EF4-FFF2-40B4-BE49-F238E27FC236}">
                    <a16:creationId xmlns:a16="http://schemas.microsoft.com/office/drawing/2014/main" id="{76175359-0DED-0253-8B39-A933B26C8827}"/>
                  </a:ext>
                </a:extLst>
              </p:cNvPr>
              <p:cNvSpPr>
                <a:spLocks noChangeShapeType="1"/>
              </p:cNvSpPr>
              <p:nvPr/>
            </p:nvSpPr>
            <p:spPr bwMode="auto">
              <a:xfrm>
                <a:off x="2305" y="2105"/>
                <a:ext cx="36"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66" name="Line 339">
                <a:extLst>
                  <a:ext uri="{FF2B5EF4-FFF2-40B4-BE49-F238E27FC236}">
                    <a16:creationId xmlns:a16="http://schemas.microsoft.com/office/drawing/2014/main" id="{507AAAA0-173E-CB1E-E5ED-CE1A4CBDBF5A}"/>
                  </a:ext>
                </a:extLst>
              </p:cNvPr>
              <p:cNvSpPr>
                <a:spLocks noChangeShapeType="1"/>
              </p:cNvSpPr>
              <p:nvPr/>
            </p:nvSpPr>
            <p:spPr bwMode="auto">
              <a:xfrm>
                <a:off x="2305" y="1786"/>
                <a:ext cx="36"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67" name="Line 340">
                <a:extLst>
                  <a:ext uri="{FF2B5EF4-FFF2-40B4-BE49-F238E27FC236}">
                    <a16:creationId xmlns:a16="http://schemas.microsoft.com/office/drawing/2014/main" id="{22962DC7-DDD8-66A4-ED17-66A084F3D24A}"/>
                  </a:ext>
                </a:extLst>
              </p:cNvPr>
              <p:cNvSpPr>
                <a:spLocks noChangeShapeType="1"/>
              </p:cNvSpPr>
              <p:nvPr/>
            </p:nvSpPr>
            <p:spPr bwMode="auto">
              <a:xfrm>
                <a:off x="2305" y="1462"/>
                <a:ext cx="36"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68" name="Rectangle 341">
                <a:extLst>
                  <a:ext uri="{FF2B5EF4-FFF2-40B4-BE49-F238E27FC236}">
                    <a16:creationId xmlns:a16="http://schemas.microsoft.com/office/drawing/2014/main" id="{F7CBC32C-7119-AAF8-BBAC-45B0629D9445}"/>
                  </a:ext>
                </a:extLst>
              </p:cNvPr>
              <p:cNvSpPr>
                <a:spLocks noChangeArrowheads="1"/>
              </p:cNvSpPr>
              <p:nvPr/>
            </p:nvSpPr>
            <p:spPr bwMode="auto">
              <a:xfrm>
                <a:off x="1800" y="3326"/>
                <a:ext cx="46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9" name="Line 342">
                <a:extLst>
                  <a:ext uri="{FF2B5EF4-FFF2-40B4-BE49-F238E27FC236}">
                    <a16:creationId xmlns:a16="http://schemas.microsoft.com/office/drawing/2014/main" id="{8CC0B23B-3E0D-B1CF-3E1C-576F38A17D6D}"/>
                  </a:ext>
                </a:extLst>
              </p:cNvPr>
              <p:cNvSpPr>
                <a:spLocks noChangeShapeType="1"/>
              </p:cNvSpPr>
              <p:nvPr/>
            </p:nvSpPr>
            <p:spPr bwMode="auto">
              <a:xfrm>
                <a:off x="2281" y="3392"/>
                <a:ext cx="60"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70" name="Rectangle 343">
                <a:extLst>
                  <a:ext uri="{FF2B5EF4-FFF2-40B4-BE49-F238E27FC236}">
                    <a16:creationId xmlns:a16="http://schemas.microsoft.com/office/drawing/2014/main" id="{0ECF6703-34D2-570F-735D-E85734785707}"/>
                  </a:ext>
                </a:extLst>
              </p:cNvPr>
              <p:cNvSpPr>
                <a:spLocks noChangeArrowheads="1"/>
              </p:cNvSpPr>
              <p:nvPr/>
            </p:nvSpPr>
            <p:spPr bwMode="auto">
              <a:xfrm>
                <a:off x="2100" y="3326"/>
                <a:ext cx="16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2.0 </a:t>
                </a:r>
                <a:endParaRPr kumimoji="0" lang="en-US" altLang="en-US" sz="1200" b="0" i="0" u="none" strike="noStrike" cap="none" normalizeH="0" baseline="0">
                  <a:ln>
                    <a:noFill/>
                  </a:ln>
                  <a:solidFill>
                    <a:schemeClr val="tx1"/>
                  </a:solidFill>
                  <a:effectLst/>
                  <a:latin typeface="Arial" panose="020B0604020202020204" pitchFamily="34" charset="0"/>
                </a:endParaRPr>
              </a:p>
            </p:txBody>
          </p:sp>
          <p:sp>
            <p:nvSpPr>
              <p:cNvPr id="171" name="Line 344">
                <a:extLst>
                  <a:ext uri="{FF2B5EF4-FFF2-40B4-BE49-F238E27FC236}">
                    <a16:creationId xmlns:a16="http://schemas.microsoft.com/office/drawing/2014/main" id="{67102615-72F1-D5EC-56E5-BF8AC6B0AAEF}"/>
                  </a:ext>
                </a:extLst>
              </p:cNvPr>
              <p:cNvSpPr>
                <a:spLocks noChangeShapeType="1"/>
              </p:cNvSpPr>
              <p:nvPr/>
            </p:nvSpPr>
            <p:spPr bwMode="auto">
              <a:xfrm>
                <a:off x="2281" y="3074"/>
                <a:ext cx="60"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72" name="Rectangle 345">
                <a:extLst>
                  <a:ext uri="{FF2B5EF4-FFF2-40B4-BE49-F238E27FC236}">
                    <a16:creationId xmlns:a16="http://schemas.microsoft.com/office/drawing/2014/main" id="{420AF1CC-8A47-7F64-F69D-682CDD703217}"/>
                  </a:ext>
                </a:extLst>
              </p:cNvPr>
              <p:cNvSpPr>
                <a:spLocks noChangeArrowheads="1"/>
              </p:cNvSpPr>
              <p:nvPr/>
            </p:nvSpPr>
            <p:spPr bwMode="auto">
              <a:xfrm>
                <a:off x="2100" y="3004"/>
                <a:ext cx="16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2.5 </a:t>
                </a:r>
                <a:endParaRPr kumimoji="0" lang="en-US" altLang="en-US" sz="1200" b="0" i="0" u="none" strike="noStrike" cap="none" normalizeH="0" baseline="0">
                  <a:ln>
                    <a:noFill/>
                  </a:ln>
                  <a:solidFill>
                    <a:schemeClr val="tx1"/>
                  </a:solidFill>
                  <a:effectLst/>
                  <a:latin typeface="Arial" panose="020B0604020202020204" pitchFamily="34" charset="0"/>
                </a:endParaRPr>
              </a:p>
            </p:txBody>
          </p:sp>
          <p:sp>
            <p:nvSpPr>
              <p:cNvPr id="173" name="Line 346">
                <a:extLst>
                  <a:ext uri="{FF2B5EF4-FFF2-40B4-BE49-F238E27FC236}">
                    <a16:creationId xmlns:a16="http://schemas.microsoft.com/office/drawing/2014/main" id="{394D9893-15B6-D57F-CD9E-792E48E2BA74}"/>
                  </a:ext>
                </a:extLst>
              </p:cNvPr>
              <p:cNvSpPr>
                <a:spLocks noChangeShapeType="1"/>
              </p:cNvSpPr>
              <p:nvPr/>
            </p:nvSpPr>
            <p:spPr bwMode="auto">
              <a:xfrm>
                <a:off x="2281" y="2749"/>
                <a:ext cx="60"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74" name="Rectangle 347">
                <a:extLst>
                  <a:ext uri="{FF2B5EF4-FFF2-40B4-BE49-F238E27FC236}">
                    <a16:creationId xmlns:a16="http://schemas.microsoft.com/office/drawing/2014/main" id="{D1A2F5D7-3B45-C571-B2AC-DECE7A19D862}"/>
                  </a:ext>
                </a:extLst>
              </p:cNvPr>
              <p:cNvSpPr>
                <a:spLocks noChangeArrowheads="1"/>
              </p:cNvSpPr>
              <p:nvPr/>
            </p:nvSpPr>
            <p:spPr bwMode="auto">
              <a:xfrm>
                <a:off x="2100" y="2683"/>
                <a:ext cx="16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3.0 </a:t>
                </a:r>
                <a:endParaRPr kumimoji="0" lang="en-US" altLang="en-US" sz="1200" b="0" i="0" u="none" strike="noStrike" cap="none" normalizeH="0" baseline="0">
                  <a:ln>
                    <a:noFill/>
                  </a:ln>
                  <a:solidFill>
                    <a:schemeClr val="tx1"/>
                  </a:solidFill>
                  <a:effectLst/>
                  <a:latin typeface="Arial" panose="020B0604020202020204" pitchFamily="34" charset="0"/>
                </a:endParaRPr>
              </a:p>
            </p:txBody>
          </p:sp>
          <p:sp>
            <p:nvSpPr>
              <p:cNvPr id="175" name="Line 348">
                <a:extLst>
                  <a:ext uri="{FF2B5EF4-FFF2-40B4-BE49-F238E27FC236}">
                    <a16:creationId xmlns:a16="http://schemas.microsoft.com/office/drawing/2014/main" id="{94BE595B-1674-9915-0F55-8A987424D18E}"/>
                  </a:ext>
                </a:extLst>
              </p:cNvPr>
              <p:cNvSpPr>
                <a:spLocks noChangeShapeType="1"/>
              </p:cNvSpPr>
              <p:nvPr/>
            </p:nvSpPr>
            <p:spPr bwMode="auto">
              <a:xfrm>
                <a:off x="2281" y="2430"/>
                <a:ext cx="60"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76" name="Rectangle 349">
                <a:extLst>
                  <a:ext uri="{FF2B5EF4-FFF2-40B4-BE49-F238E27FC236}">
                    <a16:creationId xmlns:a16="http://schemas.microsoft.com/office/drawing/2014/main" id="{BBA41272-4B6D-3F5B-4C01-DF6CCE01DFDD}"/>
                  </a:ext>
                </a:extLst>
              </p:cNvPr>
              <p:cNvSpPr>
                <a:spLocks noChangeArrowheads="1"/>
              </p:cNvSpPr>
              <p:nvPr/>
            </p:nvSpPr>
            <p:spPr bwMode="auto">
              <a:xfrm>
                <a:off x="2100" y="2361"/>
                <a:ext cx="16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3.5 </a:t>
                </a:r>
                <a:endParaRPr kumimoji="0" lang="en-US" altLang="en-US" sz="1200" b="0" i="0" u="none" strike="noStrike" cap="none" normalizeH="0" baseline="0">
                  <a:ln>
                    <a:noFill/>
                  </a:ln>
                  <a:solidFill>
                    <a:schemeClr val="tx1"/>
                  </a:solidFill>
                  <a:effectLst/>
                  <a:latin typeface="Arial" panose="020B0604020202020204" pitchFamily="34" charset="0"/>
                </a:endParaRPr>
              </a:p>
            </p:txBody>
          </p:sp>
          <p:sp>
            <p:nvSpPr>
              <p:cNvPr id="177" name="Line 350">
                <a:extLst>
                  <a:ext uri="{FF2B5EF4-FFF2-40B4-BE49-F238E27FC236}">
                    <a16:creationId xmlns:a16="http://schemas.microsoft.com/office/drawing/2014/main" id="{C6B90743-5AB4-E54B-CC77-F8ADAD4A15D6}"/>
                  </a:ext>
                </a:extLst>
              </p:cNvPr>
              <p:cNvSpPr>
                <a:spLocks noChangeShapeType="1"/>
              </p:cNvSpPr>
              <p:nvPr/>
            </p:nvSpPr>
            <p:spPr bwMode="auto">
              <a:xfrm>
                <a:off x="2281" y="2105"/>
                <a:ext cx="60"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78" name="Rectangle 351">
                <a:extLst>
                  <a:ext uri="{FF2B5EF4-FFF2-40B4-BE49-F238E27FC236}">
                    <a16:creationId xmlns:a16="http://schemas.microsoft.com/office/drawing/2014/main" id="{C35FBC97-4483-203A-A78E-0F39FBD51737}"/>
                  </a:ext>
                </a:extLst>
              </p:cNvPr>
              <p:cNvSpPr>
                <a:spLocks noChangeArrowheads="1"/>
              </p:cNvSpPr>
              <p:nvPr/>
            </p:nvSpPr>
            <p:spPr bwMode="auto">
              <a:xfrm>
                <a:off x="2100" y="2039"/>
                <a:ext cx="16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4.0 </a:t>
                </a:r>
                <a:endParaRPr kumimoji="0" lang="en-US" altLang="en-US" sz="1200" b="0" i="0" u="none" strike="noStrike" cap="none" normalizeH="0" baseline="0">
                  <a:ln>
                    <a:noFill/>
                  </a:ln>
                  <a:solidFill>
                    <a:schemeClr val="tx1"/>
                  </a:solidFill>
                  <a:effectLst/>
                  <a:latin typeface="Arial" panose="020B0604020202020204" pitchFamily="34" charset="0"/>
                </a:endParaRPr>
              </a:p>
            </p:txBody>
          </p:sp>
          <p:sp>
            <p:nvSpPr>
              <p:cNvPr id="179" name="Line 352">
                <a:extLst>
                  <a:ext uri="{FF2B5EF4-FFF2-40B4-BE49-F238E27FC236}">
                    <a16:creationId xmlns:a16="http://schemas.microsoft.com/office/drawing/2014/main" id="{5FA858A7-AA50-42AC-D0F7-B1D41688AEB7}"/>
                  </a:ext>
                </a:extLst>
              </p:cNvPr>
              <p:cNvSpPr>
                <a:spLocks noChangeShapeType="1"/>
              </p:cNvSpPr>
              <p:nvPr/>
            </p:nvSpPr>
            <p:spPr bwMode="auto">
              <a:xfrm>
                <a:off x="2281" y="1786"/>
                <a:ext cx="60"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80" name="Rectangle 353">
                <a:extLst>
                  <a:ext uri="{FF2B5EF4-FFF2-40B4-BE49-F238E27FC236}">
                    <a16:creationId xmlns:a16="http://schemas.microsoft.com/office/drawing/2014/main" id="{CBB99C5B-77A8-960A-5EEC-2605A13D4891}"/>
                  </a:ext>
                </a:extLst>
              </p:cNvPr>
              <p:cNvSpPr>
                <a:spLocks noChangeArrowheads="1"/>
              </p:cNvSpPr>
              <p:nvPr/>
            </p:nvSpPr>
            <p:spPr bwMode="auto">
              <a:xfrm>
                <a:off x="2100" y="1717"/>
                <a:ext cx="16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4.5 </a:t>
                </a:r>
                <a:endParaRPr kumimoji="0" lang="en-US" altLang="en-US" sz="1200" b="0" i="0" u="none" strike="noStrike" cap="none" normalizeH="0" baseline="0">
                  <a:ln>
                    <a:noFill/>
                  </a:ln>
                  <a:solidFill>
                    <a:schemeClr val="tx1"/>
                  </a:solidFill>
                  <a:effectLst/>
                  <a:latin typeface="Arial" panose="020B0604020202020204" pitchFamily="34" charset="0"/>
                </a:endParaRPr>
              </a:p>
            </p:txBody>
          </p:sp>
          <p:sp>
            <p:nvSpPr>
              <p:cNvPr id="181" name="Line 354">
                <a:extLst>
                  <a:ext uri="{FF2B5EF4-FFF2-40B4-BE49-F238E27FC236}">
                    <a16:creationId xmlns:a16="http://schemas.microsoft.com/office/drawing/2014/main" id="{7917072E-F487-A346-06AF-14BC3BE0C675}"/>
                  </a:ext>
                </a:extLst>
              </p:cNvPr>
              <p:cNvSpPr>
                <a:spLocks noChangeShapeType="1"/>
              </p:cNvSpPr>
              <p:nvPr/>
            </p:nvSpPr>
            <p:spPr bwMode="auto">
              <a:xfrm>
                <a:off x="2281" y="1462"/>
                <a:ext cx="60"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82" name="Rectangle 355">
                <a:extLst>
                  <a:ext uri="{FF2B5EF4-FFF2-40B4-BE49-F238E27FC236}">
                    <a16:creationId xmlns:a16="http://schemas.microsoft.com/office/drawing/2014/main" id="{A9BC038D-88F4-E050-DD3B-77EEE8A0C80E}"/>
                  </a:ext>
                </a:extLst>
              </p:cNvPr>
              <p:cNvSpPr>
                <a:spLocks noChangeArrowheads="1"/>
              </p:cNvSpPr>
              <p:nvPr/>
            </p:nvSpPr>
            <p:spPr bwMode="auto">
              <a:xfrm>
                <a:off x="2100" y="1396"/>
                <a:ext cx="16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5.0 </a:t>
                </a:r>
                <a:endParaRPr kumimoji="0" lang="en-US" altLang="en-US" sz="1200" b="0" i="0" u="none" strike="noStrike" cap="none" normalizeH="0" baseline="0">
                  <a:ln>
                    <a:noFill/>
                  </a:ln>
                  <a:solidFill>
                    <a:schemeClr val="tx1"/>
                  </a:solidFill>
                  <a:effectLst/>
                  <a:latin typeface="Arial" panose="020B0604020202020204" pitchFamily="34" charset="0"/>
                </a:endParaRPr>
              </a:p>
            </p:txBody>
          </p:sp>
          <p:sp>
            <p:nvSpPr>
              <p:cNvPr id="183" name="Rectangle 356">
                <a:extLst>
                  <a:ext uri="{FF2B5EF4-FFF2-40B4-BE49-F238E27FC236}">
                    <a16:creationId xmlns:a16="http://schemas.microsoft.com/office/drawing/2014/main" id="{5169875E-866D-5BAF-9198-23FB55AFFB95}"/>
                  </a:ext>
                </a:extLst>
              </p:cNvPr>
              <p:cNvSpPr>
                <a:spLocks noChangeArrowheads="1"/>
              </p:cNvSpPr>
              <p:nvPr/>
            </p:nvSpPr>
            <p:spPr bwMode="auto">
              <a:xfrm rot="16200000">
                <a:off x="1828" y="2266"/>
                <a:ext cx="37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rPr>
                  <a:t>[mm]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84" name="Rectangle 357">
                <a:extLst>
                  <a:ext uri="{FF2B5EF4-FFF2-40B4-BE49-F238E27FC236}">
                    <a16:creationId xmlns:a16="http://schemas.microsoft.com/office/drawing/2014/main" id="{ABC2A3B3-B37A-31D7-A2EC-706DBE32E893}"/>
                  </a:ext>
                </a:extLst>
              </p:cNvPr>
              <p:cNvSpPr>
                <a:spLocks noChangeArrowheads="1"/>
              </p:cNvSpPr>
              <p:nvPr/>
            </p:nvSpPr>
            <p:spPr bwMode="auto">
              <a:xfrm>
                <a:off x="3776" y="3628"/>
                <a:ext cx="66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en-US" sz="1200" b="0" i="0" u="none" strike="noStrike" cap="none" normalizeH="0" baseline="0" dirty="0">
                    <a:ln>
                      <a:noFill/>
                    </a:ln>
                    <a:solidFill>
                      <a:srgbClr val="000000"/>
                    </a:solidFill>
                    <a:effectLst/>
                    <a:latin typeface="Arial" panose="020B0604020202020204" pitchFamily="34" charset="0"/>
                  </a:rPr>
                  <a:t>HVPG</a:t>
                </a:r>
                <a:r>
                  <a:rPr kumimoji="0" lang="en-US" altLang="en-US" sz="1200" b="0" i="0" u="none" strike="noStrike" cap="none" normalizeH="0" baseline="0" dirty="0">
                    <a:ln>
                      <a:noFill/>
                    </a:ln>
                    <a:solidFill>
                      <a:srgbClr val="000000"/>
                    </a:solidFill>
                    <a:effectLst/>
                    <a:latin typeface="Arial" panose="020B0604020202020204" pitchFamily="34" charset="0"/>
                  </a:rPr>
                  <a:t> [mmHg]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85" name="Freeform 358">
                <a:extLst>
                  <a:ext uri="{FF2B5EF4-FFF2-40B4-BE49-F238E27FC236}">
                    <a16:creationId xmlns:a16="http://schemas.microsoft.com/office/drawing/2014/main" id="{1E1DF6B8-8B53-B08A-424F-34547464E168}"/>
                  </a:ext>
                </a:extLst>
              </p:cNvPr>
              <p:cNvSpPr>
                <a:spLocks/>
              </p:cNvSpPr>
              <p:nvPr/>
            </p:nvSpPr>
            <p:spPr bwMode="auto">
              <a:xfrm>
                <a:off x="2341" y="1630"/>
                <a:ext cx="2584" cy="1684"/>
              </a:xfrm>
              <a:custGeom>
                <a:avLst/>
                <a:gdLst>
                  <a:gd name="T0" fmla="*/ 78 w 2584"/>
                  <a:gd name="T1" fmla="*/ 1684 h 1684"/>
                  <a:gd name="T2" fmla="*/ 186 w 2584"/>
                  <a:gd name="T3" fmla="*/ 1684 h 1684"/>
                  <a:gd name="T4" fmla="*/ 240 w 2584"/>
                  <a:gd name="T5" fmla="*/ 1684 h 1684"/>
                  <a:gd name="T6" fmla="*/ 348 w 2584"/>
                  <a:gd name="T7" fmla="*/ 1684 h 1684"/>
                  <a:gd name="T8" fmla="*/ 456 w 2584"/>
                  <a:gd name="T9" fmla="*/ 1684 h 1684"/>
                  <a:gd name="T10" fmla="*/ 565 w 2584"/>
                  <a:gd name="T11" fmla="*/ 1684 h 1684"/>
                  <a:gd name="T12" fmla="*/ 667 w 2584"/>
                  <a:gd name="T13" fmla="*/ 1684 h 1684"/>
                  <a:gd name="T14" fmla="*/ 703 w 2584"/>
                  <a:gd name="T15" fmla="*/ 1684 h 1684"/>
                  <a:gd name="T16" fmla="*/ 703 w 2584"/>
                  <a:gd name="T17" fmla="*/ 1684 h 1684"/>
                  <a:gd name="T18" fmla="*/ 733 w 2584"/>
                  <a:gd name="T19" fmla="*/ 1648 h 1684"/>
                  <a:gd name="T20" fmla="*/ 805 w 2584"/>
                  <a:gd name="T21" fmla="*/ 1582 h 1684"/>
                  <a:gd name="T22" fmla="*/ 877 w 2584"/>
                  <a:gd name="T23" fmla="*/ 1516 h 1684"/>
                  <a:gd name="T24" fmla="*/ 973 w 2584"/>
                  <a:gd name="T25" fmla="*/ 1419 h 1684"/>
                  <a:gd name="T26" fmla="*/ 1069 w 2584"/>
                  <a:gd name="T27" fmla="*/ 1335 h 1684"/>
                  <a:gd name="T28" fmla="*/ 1165 w 2584"/>
                  <a:gd name="T29" fmla="*/ 1257 h 1684"/>
                  <a:gd name="T30" fmla="*/ 1207 w 2584"/>
                  <a:gd name="T31" fmla="*/ 1215 h 1684"/>
                  <a:gd name="T32" fmla="*/ 1298 w 2584"/>
                  <a:gd name="T33" fmla="*/ 1143 h 1684"/>
                  <a:gd name="T34" fmla="*/ 1382 w 2584"/>
                  <a:gd name="T35" fmla="*/ 1077 h 1684"/>
                  <a:gd name="T36" fmla="*/ 1466 w 2584"/>
                  <a:gd name="T37" fmla="*/ 1010 h 1684"/>
                  <a:gd name="T38" fmla="*/ 1544 w 2584"/>
                  <a:gd name="T39" fmla="*/ 950 h 1684"/>
                  <a:gd name="T40" fmla="*/ 1616 w 2584"/>
                  <a:gd name="T41" fmla="*/ 896 h 1684"/>
                  <a:gd name="T42" fmla="*/ 1688 w 2584"/>
                  <a:gd name="T43" fmla="*/ 848 h 1684"/>
                  <a:gd name="T44" fmla="*/ 1736 w 2584"/>
                  <a:gd name="T45" fmla="*/ 812 h 1684"/>
                  <a:gd name="T46" fmla="*/ 1790 w 2584"/>
                  <a:gd name="T47" fmla="*/ 776 h 1684"/>
                  <a:gd name="T48" fmla="*/ 1838 w 2584"/>
                  <a:gd name="T49" fmla="*/ 740 h 1684"/>
                  <a:gd name="T50" fmla="*/ 1886 w 2584"/>
                  <a:gd name="T51" fmla="*/ 710 h 1684"/>
                  <a:gd name="T52" fmla="*/ 1941 w 2584"/>
                  <a:gd name="T53" fmla="*/ 674 h 1684"/>
                  <a:gd name="T54" fmla="*/ 1971 w 2584"/>
                  <a:gd name="T55" fmla="*/ 656 h 1684"/>
                  <a:gd name="T56" fmla="*/ 2001 w 2584"/>
                  <a:gd name="T57" fmla="*/ 632 h 1684"/>
                  <a:gd name="T58" fmla="*/ 2055 w 2584"/>
                  <a:gd name="T59" fmla="*/ 602 h 1684"/>
                  <a:gd name="T60" fmla="*/ 2079 w 2584"/>
                  <a:gd name="T61" fmla="*/ 583 h 1684"/>
                  <a:gd name="T62" fmla="*/ 2103 w 2584"/>
                  <a:gd name="T63" fmla="*/ 565 h 1684"/>
                  <a:gd name="T64" fmla="*/ 2145 w 2584"/>
                  <a:gd name="T65" fmla="*/ 541 h 1684"/>
                  <a:gd name="T66" fmla="*/ 2175 w 2584"/>
                  <a:gd name="T67" fmla="*/ 523 h 1684"/>
                  <a:gd name="T68" fmla="*/ 2199 w 2584"/>
                  <a:gd name="T69" fmla="*/ 511 h 1684"/>
                  <a:gd name="T70" fmla="*/ 2241 w 2584"/>
                  <a:gd name="T71" fmla="*/ 481 h 1684"/>
                  <a:gd name="T72" fmla="*/ 2283 w 2584"/>
                  <a:gd name="T73" fmla="*/ 457 h 1684"/>
                  <a:gd name="T74" fmla="*/ 2307 w 2584"/>
                  <a:gd name="T75" fmla="*/ 445 h 1684"/>
                  <a:gd name="T76" fmla="*/ 2307 w 2584"/>
                  <a:gd name="T77" fmla="*/ 445 h 1684"/>
                  <a:gd name="T78" fmla="*/ 2343 w 2584"/>
                  <a:gd name="T79" fmla="*/ 421 h 1684"/>
                  <a:gd name="T80" fmla="*/ 2367 w 2584"/>
                  <a:gd name="T81" fmla="*/ 403 h 1684"/>
                  <a:gd name="T82" fmla="*/ 2373 w 2584"/>
                  <a:gd name="T83" fmla="*/ 403 h 1684"/>
                  <a:gd name="T84" fmla="*/ 2397 w 2584"/>
                  <a:gd name="T85" fmla="*/ 391 h 1684"/>
                  <a:gd name="T86" fmla="*/ 2433 w 2584"/>
                  <a:gd name="T87" fmla="*/ 367 h 1684"/>
                  <a:gd name="T88" fmla="*/ 2469 w 2584"/>
                  <a:gd name="T89" fmla="*/ 349 h 1684"/>
                  <a:gd name="T90" fmla="*/ 2481 w 2584"/>
                  <a:gd name="T91" fmla="*/ 337 h 1684"/>
                  <a:gd name="T92" fmla="*/ 2493 w 2584"/>
                  <a:gd name="T93" fmla="*/ 307 h 1684"/>
                  <a:gd name="T94" fmla="*/ 2505 w 2584"/>
                  <a:gd name="T95" fmla="*/ 277 h 1684"/>
                  <a:gd name="T96" fmla="*/ 2505 w 2584"/>
                  <a:gd name="T97" fmla="*/ 259 h 1684"/>
                  <a:gd name="T98" fmla="*/ 2517 w 2584"/>
                  <a:gd name="T99" fmla="*/ 235 h 1684"/>
                  <a:gd name="T100" fmla="*/ 2523 w 2584"/>
                  <a:gd name="T101" fmla="*/ 205 h 1684"/>
                  <a:gd name="T102" fmla="*/ 2529 w 2584"/>
                  <a:gd name="T103" fmla="*/ 181 h 1684"/>
                  <a:gd name="T104" fmla="*/ 2535 w 2584"/>
                  <a:gd name="T105" fmla="*/ 156 h 1684"/>
                  <a:gd name="T106" fmla="*/ 2541 w 2584"/>
                  <a:gd name="T107" fmla="*/ 138 h 1684"/>
                  <a:gd name="T108" fmla="*/ 2547 w 2584"/>
                  <a:gd name="T109" fmla="*/ 114 h 1684"/>
                  <a:gd name="T110" fmla="*/ 2553 w 2584"/>
                  <a:gd name="T111" fmla="*/ 96 h 1684"/>
                  <a:gd name="T112" fmla="*/ 2559 w 2584"/>
                  <a:gd name="T113" fmla="*/ 78 h 1684"/>
                  <a:gd name="T114" fmla="*/ 2565 w 2584"/>
                  <a:gd name="T115" fmla="*/ 60 h 1684"/>
                  <a:gd name="T116" fmla="*/ 2571 w 2584"/>
                  <a:gd name="T117" fmla="*/ 48 h 1684"/>
                  <a:gd name="T118" fmla="*/ 2571 w 2584"/>
                  <a:gd name="T119" fmla="*/ 36 h 1684"/>
                  <a:gd name="T120" fmla="*/ 2578 w 2584"/>
                  <a:gd name="T121" fmla="*/ 24 h 1684"/>
                  <a:gd name="T122" fmla="*/ 2584 w 2584"/>
                  <a:gd name="T123" fmla="*/ 6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84" h="1684">
                    <a:moveTo>
                      <a:pt x="0" y="1684"/>
                    </a:moveTo>
                    <a:lnTo>
                      <a:pt x="24" y="1684"/>
                    </a:lnTo>
                    <a:lnTo>
                      <a:pt x="54" y="1684"/>
                    </a:lnTo>
                    <a:lnTo>
                      <a:pt x="78" y="1684"/>
                    </a:lnTo>
                    <a:lnTo>
                      <a:pt x="102" y="1684"/>
                    </a:lnTo>
                    <a:lnTo>
                      <a:pt x="132" y="1684"/>
                    </a:lnTo>
                    <a:lnTo>
                      <a:pt x="156" y="1684"/>
                    </a:lnTo>
                    <a:lnTo>
                      <a:pt x="186" y="1684"/>
                    </a:lnTo>
                    <a:lnTo>
                      <a:pt x="186" y="1684"/>
                    </a:lnTo>
                    <a:lnTo>
                      <a:pt x="186" y="1684"/>
                    </a:lnTo>
                    <a:lnTo>
                      <a:pt x="210" y="1684"/>
                    </a:lnTo>
                    <a:lnTo>
                      <a:pt x="240" y="1684"/>
                    </a:lnTo>
                    <a:lnTo>
                      <a:pt x="264" y="1684"/>
                    </a:lnTo>
                    <a:lnTo>
                      <a:pt x="294" y="1684"/>
                    </a:lnTo>
                    <a:lnTo>
                      <a:pt x="318" y="1684"/>
                    </a:lnTo>
                    <a:lnTo>
                      <a:pt x="348" y="1684"/>
                    </a:lnTo>
                    <a:lnTo>
                      <a:pt x="372" y="1684"/>
                    </a:lnTo>
                    <a:lnTo>
                      <a:pt x="402" y="1684"/>
                    </a:lnTo>
                    <a:lnTo>
                      <a:pt x="426" y="1684"/>
                    </a:lnTo>
                    <a:lnTo>
                      <a:pt x="456" y="1684"/>
                    </a:lnTo>
                    <a:lnTo>
                      <a:pt x="480" y="1684"/>
                    </a:lnTo>
                    <a:lnTo>
                      <a:pt x="510" y="1684"/>
                    </a:lnTo>
                    <a:lnTo>
                      <a:pt x="534" y="1684"/>
                    </a:lnTo>
                    <a:lnTo>
                      <a:pt x="565" y="1684"/>
                    </a:lnTo>
                    <a:lnTo>
                      <a:pt x="589" y="1684"/>
                    </a:lnTo>
                    <a:lnTo>
                      <a:pt x="613" y="1684"/>
                    </a:lnTo>
                    <a:lnTo>
                      <a:pt x="643" y="1684"/>
                    </a:lnTo>
                    <a:lnTo>
                      <a:pt x="667" y="1684"/>
                    </a:lnTo>
                    <a:lnTo>
                      <a:pt x="691" y="1684"/>
                    </a:lnTo>
                    <a:lnTo>
                      <a:pt x="691" y="1684"/>
                    </a:lnTo>
                    <a:lnTo>
                      <a:pt x="697" y="1684"/>
                    </a:lnTo>
                    <a:lnTo>
                      <a:pt x="703" y="1684"/>
                    </a:lnTo>
                    <a:lnTo>
                      <a:pt x="703" y="1684"/>
                    </a:lnTo>
                    <a:lnTo>
                      <a:pt x="703" y="1684"/>
                    </a:lnTo>
                    <a:lnTo>
                      <a:pt x="703" y="1684"/>
                    </a:lnTo>
                    <a:lnTo>
                      <a:pt x="703" y="1684"/>
                    </a:lnTo>
                    <a:lnTo>
                      <a:pt x="703" y="1684"/>
                    </a:lnTo>
                    <a:lnTo>
                      <a:pt x="721" y="1660"/>
                    </a:lnTo>
                    <a:lnTo>
                      <a:pt x="733" y="1648"/>
                    </a:lnTo>
                    <a:lnTo>
                      <a:pt x="733" y="1648"/>
                    </a:lnTo>
                    <a:lnTo>
                      <a:pt x="745" y="1636"/>
                    </a:lnTo>
                    <a:lnTo>
                      <a:pt x="775" y="1612"/>
                    </a:lnTo>
                    <a:lnTo>
                      <a:pt x="799" y="1588"/>
                    </a:lnTo>
                    <a:lnTo>
                      <a:pt x="805" y="1582"/>
                    </a:lnTo>
                    <a:lnTo>
                      <a:pt x="805" y="1582"/>
                    </a:lnTo>
                    <a:lnTo>
                      <a:pt x="823" y="1564"/>
                    </a:lnTo>
                    <a:lnTo>
                      <a:pt x="847" y="1540"/>
                    </a:lnTo>
                    <a:lnTo>
                      <a:pt x="877" y="1516"/>
                    </a:lnTo>
                    <a:lnTo>
                      <a:pt x="901" y="1492"/>
                    </a:lnTo>
                    <a:lnTo>
                      <a:pt x="925" y="1468"/>
                    </a:lnTo>
                    <a:lnTo>
                      <a:pt x="949" y="1444"/>
                    </a:lnTo>
                    <a:lnTo>
                      <a:pt x="973" y="1419"/>
                    </a:lnTo>
                    <a:lnTo>
                      <a:pt x="997" y="1401"/>
                    </a:lnTo>
                    <a:lnTo>
                      <a:pt x="1021" y="1377"/>
                    </a:lnTo>
                    <a:lnTo>
                      <a:pt x="1045" y="1359"/>
                    </a:lnTo>
                    <a:lnTo>
                      <a:pt x="1069" y="1335"/>
                    </a:lnTo>
                    <a:lnTo>
                      <a:pt x="1093" y="1317"/>
                    </a:lnTo>
                    <a:lnTo>
                      <a:pt x="1117" y="1293"/>
                    </a:lnTo>
                    <a:lnTo>
                      <a:pt x="1141" y="1275"/>
                    </a:lnTo>
                    <a:lnTo>
                      <a:pt x="1165" y="1257"/>
                    </a:lnTo>
                    <a:lnTo>
                      <a:pt x="1183" y="1233"/>
                    </a:lnTo>
                    <a:lnTo>
                      <a:pt x="1195" y="1227"/>
                    </a:lnTo>
                    <a:lnTo>
                      <a:pt x="1195" y="1227"/>
                    </a:lnTo>
                    <a:lnTo>
                      <a:pt x="1207" y="1215"/>
                    </a:lnTo>
                    <a:lnTo>
                      <a:pt x="1232" y="1197"/>
                    </a:lnTo>
                    <a:lnTo>
                      <a:pt x="1256" y="1179"/>
                    </a:lnTo>
                    <a:lnTo>
                      <a:pt x="1274" y="1161"/>
                    </a:lnTo>
                    <a:lnTo>
                      <a:pt x="1298" y="1143"/>
                    </a:lnTo>
                    <a:lnTo>
                      <a:pt x="1316" y="1125"/>
                    </a:lnTo>
                    <a:lnTo>
                      <a:pt x="1340" y="1107"/>
                    </a:lnTo>
                    <a:lnTo>
                      <a:pt x="1364" y="1095"/>
                    </a:lnTo>
                    <a:lnTo>
                      <a:pt x="1382" y="1077"/>
                    </a:lnTo>
                    <a:lnTo>
                      <a:pt x="1406" y="1059"/>
                    </a:lnTo>
                    <a:lnTo>
                      <a:pt x="1424" y="1041"/>
                    </a:lnTo>
                    <a:lnTo>
                      <a:pt x="1442" y="1029"/>
                    </a:lnTo>
                    <a:lnTo>
                      <a:pt x="1466" y="1010"/>
                    </a:lnTo>
                    <a:lnTo>
                      <a:pt x="1484" y="998"/>
                    </a:lnTo>
                    <a:lnTo>
                      <a:pt x="1502" y="980"/>
                    </a:lnTo>
                    <a:lnTo>
                      <a:pt x="1520" y="968"/>
                    </a:lnTo>
                    <a:lnTo>
                      <a:pt x="1544" y="950"/>
                    </a:lnTo>
                    <a:lnTo>
                      <a:pt x="1562" y="938"/>
                    </a:lnTo>
                    <a:lnTo>
                      <a:pt x="1580" y="926"/>
                    </a:lnTo>
                    <a:lnTo>
                      <a:pt x="1598" y="908"/>
                    </a:lnTo>
                    <a:lnTo>
                      <a:pt x="1616" y="896"/>
                    </a:lnTo>
                    <a:lnTo>
                      <a:pt x="1634" y="884"/>
                    </a:lnTo>
                    <a:lnTo>
                      <a:pt x="1652" y="872"/>
                    </a:lnTo>
                    <a:lnTo>
                      <a:pt x="1670" y="860"/>
                    </a:lnTo>
                    <a:lnTo>
                      <a:pt x="1688" y="848"/>
                    </a:lnTo>
                    <a:lnTo>
                      <a:pt x="1706" y="836"/>
                    </a:lnTo>
                    <a:lnTo>
                      <a:pt x="1724" y="824"/>
                    </a:lnTo>
                    <a:lnTo>
                      <a:pt x="1736" y="812"/>
                    </a:lnTo>
                    <a:lnTo>
                      <a:pt x="1736" y="812"/>
                    </a:lnTo>
                    <a:lnTo>
                      <a:pt x="1742" y="812"/>
                    </a:lnTo>
                    <a:lnTo>
                      <a:pt x="1754" y="800"/>
                    </a:lnTo>
                    <a:lnTo>
                      <a:pt x="1772" y="788"/>
                    </a:lnTo>
                    <a:lnTo>
                      <a:pt x="1790" y="776"/>
                    </a:lnTo>
                    <a:lnTo>
                      <a:pt x="1808" y="764"/>
                    </a:lnTo>
                    <a:lnTo>
                      <a:pt x="1820" y="752"/>
                    </a:lnTo>
                    <a:lnTo>
                      <a:pt x="1838" y="740"/>
                    </a:lnTo>
                    <a:lnTo>
                      <a:pt x="1838" y="740"/>
                    </a:lnTo>
                    <a:lnTo>
                      <a:pt x="1838" y="740"/>
                    </a:lnTo>
                    <a:lnTo>
                      <a:pt x="1850" y="734"/>
                    </a:lnTo>
                    <a:lnTo>
                      <a:pt x="1868" y="722"/>
                    </a:lnTo>
                    <a:lnTo>
                      <a:pt x="1886" y="710"/>
                    </a:lnTo>
                    <a:lnTo>
                      <a:pt x="1899" y="698"/>
                    </a:lnTo>
                    <a:lnTo>
                      <a:pt x="1911" y="692"/>
                    </a:lnTo>
                    <a:lnTo>
                      <a:pt x="1929" y="680"/>
                    </a:lnTo>
                    <a:lnTo>
                      <a:pt x="1941" y="674"/>
                    </a:lnTo>
                    <a:lnTo>
                      <a:pt x="1953" y="662"/>
                    </a:lnTo>
                    <a:lnTo>
                      <a:pt x="1953" y="662"/>
                    </a:lnTo>
                    <a:lnTo>
                      <a:pt x="1959" y="662"/>
                    </a:lnTo>
                    <a:lnTo>
                      <a:pt x="1971" y="656"/>
                    </a:lnTo>
                    <a:lnTo>
                      <a:pt x="1983" y="644"/>
                    </a:lnTo>
                    <a:lnTo>
                      <a:pt x="2001" y="638"/>
                    </a:lnTo>
                    <a:lnTo>
                      <a:pt x="2001" y="632"/>
                    </a:lnTo>
                    <a:lnTo>
                      <a:pt x="2001" y="632"/>
                    </a:lnTo>
                    <a:lnTo>
                      <a:pt x="2013" y="626"/>
                    </a:lnTo>
                    <a:lnTo>
                      <a:pt x="2025" y="620"/>
                    </a:lnTo>
                    <a:lnTo>
                      <a:pt x="2037" y="608"/>
                    </a:lnTo>
                    <a:lnTo>
                      <a:pt x="2055" y="602"/>
                    </a:lnTo>
                    <a:lnTo>
                      <a:pt x="2067" y="590"/>
                    </a:lnTo>
                    <a:lnTo>
                      <a:pt x="2067" y="590"/>
                    </a:lnTo>
                    <a:lnTo>
                      <a:pt x="2067" y="590"/>
                    </a:lnTo>
                    <a:lnTo>
                      <a:pt x="2079" y="583"/>
                    </a:lnTo>
                    <a:lnTo>
                      <a:pt x="2091" y="577"/>
                    </a:lnTo>
                    <a:lnTo>
                      <a:pt x="2097" y="571"/>
                    </a:lnTo>
                    <a:lnTo>
                      <a:pt x="2097" y="571"/>
                    </a:lnTo>
                    <a:lnTo>
                      <a:pt x="2103" y="565"/>
                    </a:lnTo>
                    <a:lnTo>
                      <a:pt x="2115" y="559"/>
                    </a:lnTo>
                    <a:lnTo>
                      <a:pt x="2127" y="553"/>
                    </a:lnTo>
                    <a:lnTo>
                      <a:pt x="2139" y="547"/>
                    </a:lnTo>
                    <a:lnTo>
                      <a:pt x="2145" y="541"/>
                    </a:lnTo>
                    <a:lnTo>
                      <a:pt x="2145" y="541"/>
                    </a:lnTo>
                    <a:lnTo>
                      <a:pt x="2151" y="535"/>
                    </a:lnTo>
                    <a:lnTo>
                      <a:pt x="2163" y="529"/>
                    </a:lnTo>
                    <a:lnTo>
                      <a:pt x="2175" y="523"/>
                    </a:lnTo>
                    <a:lnTo>
                      <a:pt x="2187" y="517"/>
                    </a:lnTo>
                    <a:lnTo>
                      <a:pt x="2187" y="517"/>
                    </a:lnTo>
                    <a:lnTo>
                      <a:pt x="2187" y="517"/>
                    </a:lnTo>
                    <a:lnTo>
                      <a:pt x="2199" y="511"/>
                    </a:lnTo>
                    <a:lnTo>
                      <a:pt x="2211" y="499"/>
                    </a:lnTo>
                    <a:lnTo>
                      <a:pt x="2223" y="493"/>
                    </a:lnTo>
                    <a:lnTo>
                      <a:pt x="2229" y="487"/>
                    </a:lnTo>
                    <a:lnTo>
                      <a:pt x="2241" y="481"/>
                    </a:lnTo>
                    <a:lnTo>
                      <a:pt x="2253" y="475"/>
                    </a:lnTo>
                    <a:lnTo>
                      <a:pt x="2265" y="469"/>
                    </a:lnTo>
                    <a:lnTo>
                      <a:pt x="2271" y="463"/>
                    </a:lnTo>
                    <a:lnTo>
                      <a:pt x="2283" y="457"/>
                    </a:lnTo>
                    <a:lnTo>
                      <a:pt x="2283" y="457"/>
                    </a:lnTo>
                    <a:lnTo>
                      <a:pt x="2283" y="457"/>
                    </a:lnTo>
                    <a:lnTo>
                      <a:pt x="2295" y="451"/>
                    </a:lnTo>
                    <a:lnTo>
                      <a:pt x="2307" y="445"/>
                    </a:lnTo>
                    <a:lnTo>
                      <a:pt x="2307" y="445"/>
                    </a:lnTo>
                    <a:lnTo>
                      <a:pt x="2307" y="445"/>
                    </a:lnTo>
                    <a:lnTo>
                      <a:pt x="2307" y="445"/>
                    </a:lnTo>
                    <a:lnTo>
                      <a:pt x="2307" y="445"/>
                    </a:lnTo>
                    <a:lnTo>
                      <a:pt x="2313" y="439"/>
                    </a:lnTo>
                    <a:lnTo>
                      <a:pt x="2325" y="433"/>
                    </a:lnTo>
                    <a:lnTo>
                      <a:pt x="2331" y="427"/>
                    </a:lnTo>
                    <a:lnTo>
                      <a:pt x="2343" y="421"/>
                    </a:lnTo>
                    <a:lnTo>
                      <a:pt x="2355" y="415"/>
                    </a:lnTo>
                    <a:lnTo>
                      <a:pt x="2361" y="409"/>
                    </a:lnTo>
                    <a:lnTo>
                      <a:pt x="2367" y="403"/>
                    </a:lnTo>
                    <a:lnTo>
                      <a:pt x="2367" y="403"/>
                    </a:lnTo>
                    <a:lnTo>
                      <a:pt x="2367" y="403"/>
                    </a:lnTo>
                    <a:lnTo>
                      <a:pt x="2367" y="403"/>
                    </a:lnTo>
                    <a:lnTo>
                      <a:pt x="2373" y="403"/>
                    </a:lnTo>
                    <a:lnTo>
                      <a:pt x="2373" y="403"/>
                    </a:lnTo>
                    <a:lnTo>
                      <a:pt x="2373" y="403"/>
                    </a:lnTo>
                    <a:lnTo>
                      <a:pt x="2379" y="397"/>
                    </a:lnTo>
                    <a:lnTo>
                      <a:pt x="2391" y="391"/>
                    </a:lnTo>
                    <a:lnTo>
                      <a:pt x="2397" y="391"/>
                    </a:lnTo>
                    <a:lnTo>
                      <a:pt x="2409" y="385"/>
                    </a:lnTo>
                    <a:lnTo>
                      <a:pt x="2415" y="379"/>
                    </a:lnTo>
                    <a:lnTo>
                      <a:pt x="2427" y="373"/>
                    </a:lnTo>
                    <a:lnTo>
                      <a:pt x="2433" y="367"/>
                    </a:lnTo>
                    <a:lnTo>
                      <a:pt x="2445" y="361"/>
                    </a:lnTo>
                    <a:lnTo>
                      <a:pt x="2451" y="361"/>
                    </a:lnTo>
                    <a:lnTo>
                      <a:pt x="2457" y="355"/>
                    </a:lnTo>
                    <a:lnTo>
                      <a:pt x="2469" y="349"/>
                    </a:lnTo>
                    <a:lnTo>
                      <a:pt x="2475" y="343"/>
                    </a:lnTo>
                    <a:lnTo>
                      <a:pt x="2481" y="337"/>
                    </a:lnTo>
                    <a:lnTo>
                      <a:pt x="2481" y="337"/>
                    </a:lnTo>
                    <a:lnTo>
                      <a:pt x="2481" y="337"/>
                    </a:lnTo>
                    <a:lnTo>
                      <a:pt x="2487" y="331"/>
                    </a:lnTo>
                    <a:lnTo>
                      <a:pt x="2487" y="325"/>
                    </a:lnTo>
                    <a:lnTo>
                      <a:pt x="2493" y="313"/>
                    </a:lnTo>
                    <a:lnTo>
                      <a:pt x="2493" y="307"/>
                    </a:lnTo>
                    <a:lnTo>
                      <a:pt x="2499" y="295"/>
                    </a:lnTo>
                    <a:lnTo>
                      <a:pt x="2499" y="289"/>
                    </a:lnTo>
                    <a:lnTo>
                      <a:pt x="2499" y="283"/>
                    </a:lnTo>
                    <a:lnTo>
                      <a:pt x="2505" y="277"/>
                    </a:lnTo>
                    <a:lnTo>
                      <a:pt x="2505" y="277"/>
                    </a:lnTo>
                    <a:lnTo>
                      <a:pt x="2505" y="277"/>
                    </a:lnTo>
                    <a:lnTo>
                      <a:pt x="2505" y="265"/>
                    </a:lnTo>
                    <a:lnTo>
                      <a:pt x="2505" y="259"/>
                    </a:lnTo>
                    <a:lnTo>
                      <a:pt x="2511" y="253"/>
                    </a:lnTo>
                    <a:lnTo>
                      <a:pt x="2511" y="247"/>
                    </a:lnTo>
                    <a:lnTo>
                      <a:pt x="2511" y="241"/>
                    </a:lnTo>
                    <a:lnTo>
                      <a:pt x="2517" y="235"/>
                    </a:lnTo>
                    <a:lnTo>
                      <a:pt x="2517" y="223"/>
                    </a:lnTo>
                    <a:lnTo>
                      <a:pt x="2517" y="217"/>
                    </a:lnTo>
                    <a:lnTo>
                      <a:pt x="2523" y="211"/>
                    </a:lnTo>
                    <a:lnTo>
                      <a:pt x="2523" y="205"/>
                    </a:lnTo>
                    <a:lnTo>
                      <a:pt x="2523" y="199"/>
                    </a:lnTo>
                    <a:lnTo>
                      <a:pt x="2529" y="193"/>
                    </a:lnTo>
                    <a:lnTo>
                      <a:pt x="2529" y="187"/>
                    </a:lnTo>
                    <a:lnTo>
                      <a:pt x="2529" y="181"/>
                    </a:lnTo>
                    <a:lnTo>
                      <a:pt x="2529" y="175"/>
                    </a:lnTo>
                    <a:lnTo>
                      <a:pt x="2535" y="169"/>
                    </a:lnTo>
                    <a:lnTo>
                      <a:pt x="2535" y="163"/>
                    </a:lnTo>
                    <a:lnTo>
                      <a:pt x="2535" y="156"/>
                    </a:lnTo>
                    <a:lnTo>
                      <a:pt x="2541" y="150"/>
                    </a:lnTo>
                    <a:lnTo>
                      <a:pt x="2541" y="144"/>
                    </a:lnTo>
                    <a:lnTo>
                      <a:pt x="2541" y="144"/>
                    </a:lnTo>
                    <a:lnTo>
                      <a:pt x="2541" y="138"/>
                    </a:lnTo>
                    <a:lnTo>
                      <a:pt x="2547" y="132"/>
                    </a:lnTo>
                    <a:lnTo>
                      <a:pt x="2547" y="126"/>
                    </a:lnTo>
                    <a:lnTo>
                      <a:pt x="2547" y="120"/>
                    </a:lnTo>
                    <a:lnTo>
                      <a:pt x="2547" y="114"/>
                    </a:lnTo>
                    <a:lnTo>
                      <a:pt x="2553" y="114"/>
                    </a:lnTo>
                    <a:lnTo>
                      <a:pt x="2553" y="108"/>
                    </a:lnTo>
                    <a:lnTo>
                      <a:pt x="2553" y="102"/>
                    </a:lnTo>
                    <a:lnTo>
                      <a:pt x="2553" y="96"/>
                    </a:lnTo>
                    <a:lnTo>
                      <a:pt x="2559" y="90"/>
                    </a:lnTo>
                    <a:lnTo>
                      <a:pt x="2559" y="90"/>
                    </a:lnTo>
                    <a:lnTo>
                      <a:pt x="2559" y="84"/>
                    </a:lnTo>
                    <a:lnTo>
                      <a:pt x="2559" y="78"/>
                    </a:lnTo>
                    <a:lnTo>
                      <a:pt x="2559" y="72"/>
                    </a:lnTo>
                    <a:lnTo>
                      <a:pt x="2565" y="72"/>
                    </a:lnTo>
                    <a:lnTo>
                      <a:pt x="2565" y="66"/>
                    </a:lnTo>
                    <a:lnTo>
                      <a:pt x="2565" y="60"/>
                    </a:lnTo>
                    <a:lnTo>
                      <a:pt x="2565" y="60"/>
                    </a:lnTo>
                    <a:lnTo>
                      <a:pt x="2565" y="54"/>
                    </a:lnTo>
                    <a:lnTo>
                      <a:pt x="2571" y="48"/>
                    </a:lnTo>
                    <a:lnTo>
                      <a:pt x="2571" y="48"/>
                    </a:lnTo>
                    <a:lnTo>
                      <a:pt x="2571" y="48"/>
                    </a:lnTo>
                    <a:lnTo>
                      <a:pt x="2571" y="48"/>
                    </a:lnTo>
                    <a:lnTo>
                      <a:pt x="2571" y="42"/>
                    </a:lnTo>
                    <a:lnTo>
                      <a:pt x="2571" y="36"/>
                    </a:lnTo>
                    <a:lnTo>
                      <a:pt x="2571" y="36"/>
                    </a:lnTo>
                    <a:lnTo>
                      <a:pt x="2578" y="30"/>
                    </a:lnTo>
                    <a:lnTo>
                      <a:pt x="2578" y="24"/>
                    </a:lnTo>
                    <a:lnTo>
                      <a:pt x="2578" y="24"/>
                    </a:lnTo>
                    <a:lnTo>
                      <a:pt x="2578" y="18"/>
                    </a:lnTo>
                    <a:lnTo>
                      <a:pt x="2578" y="18"/>
                    </a:lnTo>
                    <a:lnTo>
                      <a:pt x="2578" y="12"/>
                    </a:lnTo>
                    <a:lnTo>
                      <a:pt x="2584" y="6"/>
                    </a:lnTo>
                    <a:lnTo>
                      <a:pt x="2584" y="6"/>
                    </a:lnTo>
                    <a:lnTo>
                      <a:pt x="2584" y="0"/>
                    </a:lnTo>
                    <a:lnTo>
                      <a:pt x="2584" y="0"/>
                    </a:lnTo>
                  </a:path>
                </a:pathLst>
              </a:custGeom>
              <a:noFill/>
              <a:ln w="19050">
                <a:solidFill>
                  <a:srgbClr val="008C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86" name="Rectangle 359">
                <a:extLst>
                  <a:ext uri="{FF2B5EF4-FFF2-40B4-BE49-F238E27FC236}">
                    <a16:creationId xmlns:a16="http://schemas.microsoft.com/office/drawing/2014/main" id="{C7B60A3E-C617-4F3F-9046-59F23FB39F35}"/>
                  </a:ext>
                </a:extLst>
              </p:cNvPr>
              <p:cNvSpPr>
                <a:spLocks noChangeArrowheads="1"/>
              </p:cNvSpPr>
              <p:nvPr/>
            </p:nvSpPr>
            <p:spPr bwMode="auto">
              <a:xfrm>
                <a:off x="2341" y="1215"/>
                <a:ext cx="1448" cy="169"/>
              </a:xfrm>
              <a:prstGeom prst="rect">
                <a:avLst/>
              </a:prstGeom>
              <a:solidFill>
                <a:srgbClr val="FFFFFF"/>
              </a:solidFill>
              <a:ln w="9525">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200"/>
              </a:p>
            </p:txBody>
          </p:sp>
          <p:sp>
            <p:nvSpPr>
              <p:cNvPr id="187" name="Line 360">
                <a:extLst>
                  <a:ext uri="{FF2B5EF4-FFF2-40B4-BE49-F238E27FC236}">
                    <a16:creationId xmlns:a16="http://schemas.microsoft.com/office/drawing/2014/main" id="{FFC48CD0-4533-A3A4-3492-7952A1A43C84}"/>
                  </a:ext>
                </a:extLst>
              </p:cNvPr>
              <p:cNvSpPr>
                <a:spLocks noChangeShapeType="1"/>
              </p:cNvSpPr>
              <p:nvPr/>
            </p:nvSpPr>
            <p:spPr bwMode="auto">
              <a:xfrm>
                <a:off x="2391" y="1566"/>
                <a:ext cx="180" cy="0"/>
              </a:xfrm>
              <a:prstGeom prst="line">
                <a:avLst/>
              </a:prstGeom>
              <a:noFill/>
              <a:ln w="19050">
                <a:solidFill>
                  <a:srgbClr val="008C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88" name="Rectangle 361">
                <a:extLst>
                  <a:ext uri="{FF2B5EF4-FFF2-40B4-BE49-F238E27FC236}">
                    <a16:creationId xmlns:a16="http://schemas.microsoft.com/office/drawing/2014/main" id="{787504B0-F161-1060-7312-18A4F92DF13D}"/>
                  </a:ext>
                </a:extLst>
              </p:cNvPr>
              <p:cNvSpPr>
                <a:spLocks noChangeArrowheads="1"/>
              </p:cNvSpPr>
              <p:nvPr/>
            </p:nvSpPr>
            <p:spPr bwMode="auto">
              <a:xfrm>
                <a:off x="2601" y="1506"/>
                <a:ext cx="69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cs-CZ" altLang="en-US" sz="1200" dirty="0" err="1">
                    <a:solidFill>
                      <a:srgbClr val="000000"/>
                    </a:solidFill>
                  </a:rPr>
                  <a:t>C</a:t>
                </a:r>
                <a:r>
                  <a:rPr kumimoji="0" lang="cs-CZ" altLang="en-US" sz="1200" b="0" i="0" u="none" strike="noStrike" cap="none" normalizeH="0" baseline="0" dirty="0" err="1">
                    <a:ln>
                      <a:noFill/>
                    </a:ln>
                    <a:solidFill>
                      <a:srgbClr val="000000"/>
                    </a:solidFill>
                    <a:effectLst/>
                  </a:rPr>
                  <a:t>ompliant</a:t>
                </a:r>
                <a:r>
                  <a:rPr kumimoji="0" lang="cs-CZ" altLang="en-US" sz="1200" b="0" i="0" u="none" strike="noStrike" cap="none" normalizeH="0" baseline="0" dirty="0">
                    <a:ln>
                      <a:noFill/>
                    </a:ln>
                    <a:solidFill>
                      <a:srgbClr val="000000"/>
                    </a:solidFill>
                    <a:effectLst/>
                  </a:rPr>
                  <a:t> </a:t>
                </a:r>
                <a:r>
                  <a:rPr kumimoji="0" lang="cs-CZ" altLang="en-US" sz="1200" b="0" i="0" u="none" strike="noStrike" cap="none" normalizeH="0" baseline="0" dirty="0" err="1">
                    <a:ln>
                      <a:noFill/>
                    </a:ln>
                    <a:solidFill>
                      <a:srgbClr val="000000"/>
                    </a:solidFill>
                    <a:effectLst/>
                  </a:rPr>
                  <a:t>shunt</a:t>
                </a:r>
                <a:endParaRPr kumimoji="0" lang="en-US" altLang="en-US" sz="1200" b="0" i="0" u="none" strike="noStrike" cap="none" normalizeH="0" baseline="0" dirty="0">
                  <a:ln>
                    <a:noFill/>
                  </a:ln>
                  <a:solidFill>
                    <a:schemeClr val="tx1"/>
                  </a:solidFill>
                  <a:effectLst/>
                </a:endParaRPr>
              </a:p>
            </p:txBody>
          </p:sp>
        </p:grpSp>
        <p:sp>
          <p:nvSpPr>
            <p:cNvPr id="113" name="Freeform 282">
              <a:extLst>
                <a:ext uri="{FF2B5EF4-FFF2-40B4-BE49-F238E27FC236}">
                  <a16:creationId xmlns:a16="http://schemas.microsoft.com/office/drawing/2014/main" id="{EDAEE4C5-A52D-AACC-136C-34B757E0904B}"/>
                </a:ext>
              </a:extLst>
            </p:cNvPr>
            <p:cNvSpPr>
              <a:spLocks/>
            </p:cNvSpPr>
            <p:nvPr/>
          </p:nvSpPr>
          <p:spPr bwMode="auto">
            <a:xfrm>
              <a:off x="3716338" y="3619501"/>
              <a:ext cx="5570538" cy="1641475"/>
            </a:xfrm>
            <a:custGeom>
              <a:avLst/>
              <a:gdLst>
                <a:gd name="T0" fmla="*/ 78 w 3509"/>
                <a:gd name="T1" fmla="*/ 1034 h 1034"/>
                <a:gd name="T2" fmla="*/ 186 w 3509"/>
                <a:gd name="T3" fmla="*/ 1034 h 1034"/>
                <a:gd name="T4" fmla="*/ 240 w 3509"/>
                <a:gd name="T5" fmla="*/ 1034 h 1034"/>
                <a:gd name="T6" fmla="*/ 348 w 3509"/>
                <a:gd name="T7" fmla="*/ 1034 h 1034"/>
                <a:gd name="T8" fmla="*/ 456 w 3509"/>
                <a:gd name="T9" fmla="*/ 1034 h 1034"/>
                <a:gd name="T10" fmla="*/ 565 w 3509"/>
                <a:gd name="T11" fmla="*/ 1034 h 1034"/>
                <a:gd name="T12" fmla="*/ 667 w 3509"/>
                <a:gd name="T13" fmla="*/ 1034 h 1034"/>
                <a:gd name="T14" fmla="*/ 703 w 3509"/>
                <a:gd name="T15" fmla="*/ 1034 h 1034"/>
                <a:gd name="T16" fmla="*/ 703 w 3509"/>
                <a:gd name="T17" fmla="*/ 1034 h 1034"/>
                <a:gd name="T18" fmla="*/ 733 w 3509"/>
                <a:gd name="T19" fmla="*/ 1022 h 1034"/>
                <a:gd name="T20" fmla="*/ 811 w 3509"/>
                <a:gd name="T21" fmla="*/ 1010 h 1034"/>
                <a:gd name="T22" fmla="*/ 883 w 3509"/>
                <a:gd name="T23" fmla="*/ 992 h 1034"/>
                <a:gd name="T24" fmla="*/ 985 w 3509"/>
                <a:gd name="T25" fmla="*/ 974 h 1034"/>
                <a:gd name="T26" fmla="*/ 1093 w 3509"/>
                <a:gd name="T27" fmla="*/ 950 h 1034"/>
                <a:gd name="T28" fmla="*/ 1195 w 3509"/>
                <a:gd name="T29" fmla="*/ 932 h 1034"/>
                <a:gd name="T30" fmla="*/ 1250 w 3509"/>
                <a:gd name="T31" fmla="*/ 920 h 1034"/>
                <a:gd name="T32" fmla="*/ 1352 w 3509"/>
                <a:gd name="T33" fmla="*/ 902 h 1034"/>
                <a:gd name="T34" fmla="*/ 1454 w 3509"/>
                <a:gd name="T35" fmla="*/ 884 h 1034"/>
                <a:gd name="T36" fmla="*/ 1556 w 3509"/>
                <a:gd name="T37" fmla="*/ 866 h 1034"/>
                <a:gd name="T38" fmla="*/ 1658 w 3509"/>
                <a:gd name="T39" fmla="*/ 848 h 1034"/>
                <a:gd name="T40" fmla="*/ 1760 w 3509"/>
                <a:gd name="T41" fmla="*/ 836 h 1034"/>
                <a:gd name="T42" fmla="*/ 1862 w 3509"/>
                <a:gd name="T43" fmla="*/ 818 h 1034"/>
                <a:gd name="T44" fmla="*/ 1935 w 3509"/>
                <a:gd name="T45" fmla="*/ 806 h 1034"/>
                <a:gd name="T46" fmla="*/ 2013 w 3509"/>
                <a:gd name="T47" fmla="*/ 794 h 1034"/>
                <a:gd name="T48" fmla="*/ 2091 w 3509"/>
                <a:gd name="T49" fmla="*/ 787 h 1034"/>
                <a:gd name="T50" fmla="*/ 2163 w 3509"/>
                <a:gd name="T51" fmla="*/ 775 h 1034"/>
                <a:gd name="T52" fmla="*/ 2259 w 3509"/>
                <a:gd name="T53" fmla="*/ 763 h 1034"/>
                <a:gd name="T54" fmla="*/ 2307 w 3509"/>
                <a:gd name="T55" fmla="*/ 757 h 1034"/>
                <a:gd name="T56" fmla="*/ 2367 w 3509"/>
                <a:gd name="T57" fmla="*/ 745 h 1034"/>
                <a:gd name="T58" fmla="*/ 2451 w 3509"/>
                <a:gd name="T59" fmla="*/ 733 h 1034"/>
                <a:gd name="T60" fmla="*/ 2499 w 3509"/>
                <a:gd name="T61" fmla="*/ 721 h 1034"/>
                <a:gd name="T62" fmla="*/ 2541 w 3509"/>
                <a:gd name="T63" fmla="*/ 691 h 1034"/>
                <a:gd name="T64" fmla="*/ 2602 w 3509"/>
                <a:gd name="T65" fmla="*/ 643 h 1034"/>
                <a:gd name="T66" fmla="*/ 2656 w 3509"/>
                <a:gd name="T67" fmla="*/ 601 h 1034"/>
                <a:gd name="T68" fmla="*/ 2692 w 3509"/>
                <a:gd name="T69" fmla="*/ 577 h 1034"/>
                <a:gd name="T70" fmla="*/ 2758 w 3509"/>
                <a:gd name="T71" fmla="*/ 523 h 1034"/>
                <a:gd name="T72" fmla="*/ 2818 w 3509"/>
                <a:gd name="T73" fmla="*/ 481 h 1034"/>
                <a:gd name="T74" fmla="*/ 2860 w 3509"/>
                <a:gd name="T75" fmla="*/ 451 h 1034"/>
                <a:gd name="T76" fmla="*/ 2860 w 3509"/>
                <a:gd name="T77" fmla="*/ 451 h 1034"/>
                <a:gd name="T78" fmla="*/ 2920 w 3509"/>
                <a:gd name="T79" fmla="*/ 409 h 1034"/>
                <a:gd name="T80" fmla="*/ 2962 w 3509"/>
                <a:gd name="T81" fmla="*/ 379 h 1034"/>
                <a:gd name="T82" fmla="*/ 2962 w 3509"/>
                <a:gd name="T83" fmla="*/ 379 h 1034"/>
                <a:gd name="T84" fmla="*/ 3004 w 3509"/>
                <a:gd name="T85" fmla="*/ 348 h 1034"/>
                <a:gd name="T86" fmla="*/ 3058 w 3509"/>
                <a:gd name="T87" fmla="*/ 306 h 1034"/>
                <a:gd name="T88" fmla="*/ 3112 w 3509"/>
                <a:gd name="T89" fmla="*/ 270 h 1034"/>
                <a:gd name="T90" fmla="*/ 3136 w 3509"/>
                <a:gd name="T91" fmla="*/ 252 h 1034"/>
                <a:gd name="T92" fmla="*/ 3184 w 3509"/>
                <a:gd name="T93" fmla="*/ 222 h 1034"/>
                <a:gd name="T94" fmla="*/ 3232 w 3509"/>
                <a:gd name="T95" fmla="*/ 192 h 1034"/>
                <a:gd name="T96" fmla="*/ 3250 w 3509"/>
                <a:gd name="T97" fmla="*/ 174 h 1034"/>
                <a:gd name="T98" fmla="*/ 3293 w 3509"/>
                <a:gd name="T99" fmla="*/ 144 h 1034"/>
                <a:gd name="T100" fmla="*/ 3335 w 3509"/>
                <a:gd name="T101" fmla="*/ 114 h 1034"/>
                <a:gd name="T102" fmla="*/ 3377 w 3509"/>
                <a:gd name="T103" fmla="*/ 90 h 1034"/>
                <a:gd name="T104" fmla="*/ 3413 w 3509"/>
                <a:gd name="T105" fmla="*/ 66 h 1034"/>
                <a:gd name="T106" fmla="*/ 3449 w 3509"/>
                <a:gd name="T107" fmla="*/ 42 h 1034"/>
                <a:gd name="T108" fmla="*/ 3479 w 3509"/>
                <a:gd name="T109" fmla="*/ 18 h 1034"/>
                <a:gd name="T110" fmla="*/ 3509 w 3509"/>
                <a:gd name="T111" fmla="*/ 0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09" h="1034">
                  <a:moveTo>
                    <a:pt x="0" y="1034"/>
                  </a:moveTo>
                  <a:lnTo>
                    <a:pt x="24" y="1034"/>
                  </a:lnTo>
                  <a:lnTo>
                    <a:pt x="54" y="1034"/>
                  </a:lnTo>
                  <a:lnTo>
                    <a:pt x="78" y="1034"/>
                  </a:lnTo>
                  <a:lnTo>
                    <a:pt x="102" y="1034"/>
                  </a:lnTo>
                  <a:lnTo>
                    <a:pt x="132" y="1034"/>
                  </a:lnTo>
                  <a:lnTo>
                    <a:pt x="156" y="1034"/>
                  </a:lnTo>
                  <a:lnTo>
                    <a:pt x="186" y="1034"/>
                  </a:lnTo>
                  <a:lnTo>
                    <a:pt x="186" y="1034"/>
                  </a:lnTo>
                  <a:lnTo>
                    <a:pt x="186" y="1034"/>
                  </a:lnTo>
                  <a:lnTo>
                    <a:pt x="210" y="1034"/>
                  </a:lnTo>
                  <a:lnTo>
                    <a:pt x="240" y="1034"/>
                  </a:lnTo>
                  <a:lnTo>
                    <a:pt x="264" y="1034"/>
                  </a:lnTo>
                  <a:lnTo>
                    <a:pt x="294" y="1034"/>
                  </a:lnTo>
                  <a:lnTo>
                    <a:pt x="318" y="1034"/>
                  </a:lnTo>
                  <a:lnTo>
                    <a:pt x="348" y="1034"/>
                  </a:lnTo>
                  <a:lnTo>
                    <a:pt x="372" y="1034"/>
                  </a:lnTo>
                  <a:lnTo>
                    <a:pt x="402" y="1034"/>
                  </a:lnTo>
                  <a:lnTo>
                    <a:pt x="426" y="1034"/>
                  </a:lnTo>
                  <a:lnTo>
                    <a:pt x="456" y="1034"/>
                  </a:lnTo>
                  <a:lnTo>
                    <a:pt x="480" y="1034"/>
                  </a:lnTo>
                  <a:lnTo>
                    <a:pt x="510" y="1034"/>
                  </a:lnTo>
                  <a:lnTo>
                    <a:pt x="534" y="1034"/>
                  </a:lnTo>
                  <a:lnTo>
                    <a:pt x="565" y="1034"/>
                  </a:lnTo>
                  <a:lnTo>
                    <a:pt x="589" y="1034"/>
                  </a:lnTo>
                  <a:lnTo>
                    <a:pt x="613" y="1034"/>
                  </a:lnTo>
                  <a:lnTo>
                    <a:pt x="643" y="1034"/>
                  </a:lnTo>
                  <a:lnTo>
                    <a:pt x="667" y="1034"/>
                  </a:lnTo>
                  <a:lnTo>
                    <a:pt x="691" y="1034"/>
                  </a:lnTo>
                  <a:lnTo>
                    <a:pt x="691" y="1034"/>
                  </a:lnTo>
                  <a:lnTo>
                    <a:pt x="697" y="1034"/>
                  </a:lnTo>
                  <a:lnTo>
                    <a:pt x="703" y="1034"/>
                  </a:lnTo>
                  <a:lnTo>
                    <a:pt x="703" y="1034"/>
                  </a:lnTo>
                  <a:lnTo>
                    <a:pt x="703" y="1034"/>
                  </a:lnTo>
                  <a:lnTo>
                    <a:pt x="703" y="1034"/>
                  </a:lnTo>
                  <a:lnTo>
                    <a:pt x="703" y="1034"/>
                  </a:lnTo>
                  <a:lnTo>
                    <a:pt x="703" y="1034"/>
                  </a:lnTo>
                  <a:lnTo>
                    <a:pt x="721" y="1028"/>
                  </a:lnTo>
                  <a:lnTo>
                    <a:pt x="733" y="1022"/>
                  </a:lnTo>
                  <a:lnTo>
                    <a:pt x="733" y="1022"/>
                  </a:lnTo>
                  <a:lnTo>
                    <a:pt x="751" y="1022"/>
                  </a:lnTo>
                  <a:lnTo>
                    <a:pt x="775" y="1016"/>
                  </a:lnTo>
                  <a:lnTo>
                    <a:pt x="799" y="1010"/>
                  </a:lnTo>
                  <a:lnTo>
                    <a:pt x="811" y="1010"/>
                  </a:lnTo>
                  <a:lnTo>
                    <a:pt x="811" y="1010"/>
                  </a:lnTo>
                  <a:lnTo>
                    <a:pt x="829" y="1004"/>
                  </a:lnTo>
                  <a:lnTo>
                    <a:pt x="853" y="998"/>
                  </a:lnTo>
                  <a:lnTo>
                    <a:pt x="883" y="992"/>
                  </a:lnTo>
                  <a:lnTo>
                    <a:pt x="907" y="986"/>
                  </a:lnTo>
                  <a:lnTo>
                    <a:pt x="931" y="980"/>
                  </a:lnTo>
                  <a:lnTo>
                    <a:pt x="961" y="974"/>
                  </a:lnTo>
                  <a:lnTo>
                    <a:pt x="985" y="974"/>
                  </a:lnTo>
                  <a:lnTo>
                    <a:pt x="1015" y="968"/>
                  </a:lnTo>
                  <a:lnTo>
                    <a:pt x="1039" y="962"/>
                  </a:lnTo>
                  <a:lnTo>
                    <a:pt x="1063" y="956"/>
                  </a:lnTo>
                  <a:lnTo>
                    <a:pt x="1093" y="950"/>
                  </a:lnTo>
                  <a:lnTo>
                    <a:pt x="1117" y="944"/>
                  </a:lnTo>
                  <a:lnTo>
                    <a:pt x="1141" y="938"/>
                  </a:lnTo>
                  <a:lnTo>
                    <a:pt x="1171" y="938"/>
                  </a:lnTo>
                  <a:lnTo>
                    <a:pt x="1195" y="932"/>
                  </a:lnTo>
                  <a:lnTo>
                    <a:pt x="1219" y="926"/>
                  </a:lnTo>
                  <a:lnTo>
                    <a:pt x="1232" y="926"/>
                  </a:lnTo>
                  <a:lnTo>
                    <a:pt x="1232" y="926"/>
                  </a:lnTo>
                  <a:lnTo>
                    <a:pt x="1250" y="920"/>
                  </a:lnTo>
                  <a:lnTo>
                    <a:pt x="1274" y="914"/>
                  </a:lnTo>
                  <a:lnTo>
                    <a:pt x="1298" y="914"/>
                  </a:lnTo>
                  <a:lnTo>
                    <a:pt x="1328" y="908"/>
                  </a:lnTo>
                  <a:lnTo>
                    <a:pt x="1352" y="902"/>
                  </a:lnTo>
                  <a:lnTo>
                    <a:pt x="1376" y="896"/>
                  </a:lnTo>
                  <a:lnTo>
                    <a:pt x="1406" y="896"/>
                  </a:lnTo>
                  <a:lnTo>
                    <a:pt x="1430" y="890"/>
                  </a:lnTo>
                  <a:lnTo>
                    <a:pt x="1454" y="884"/>
                  </a:lnTo>
                  <a:lnTo>
                    <a:pt x="1478" y="878"/>
                  </a:lnTo>
                  <a:lnTo>
                    <a:pt x="1508" y="878"/>
                  </a:lnTo>
                  <a:lnTo>
                    <a:pt x="1532" y="872"/>
                  </a:lnTo>
                  <a:lnTo>
                    <a:pt x="1556" y="866"/>
                  </a:lnTo>
                  <a:lnTo>
                    <a:pt x="1580" y="860"/>
                  </a:lnTo>
                  <a:lnTo>
                    <a:pt x="1610" y="860"/>
                  </a:lnTo>
                  <a:lnTo>
                    <a:pt x="1634" y="854"/>
                  </a:lnTo>
                  <a:lnTo>
                    <a:pt x="1658" y="848"/>
                  </a:lnTo>
                  <a:lnTo>
                    <a:pt x="1682" y="848"/>
                  </a:lnTo>
                  <a:lnTo>
                    <a:pt x="1712" y="842"/>
                  </a:lnTo>
                  <a:lnTo>
                    <a:pt x="1736" y="836"/>
                  </a:lnTo>
                  <a:lnTo>
                    <a:pt x="1760" y="836"/>
                  </a:lnTo>
                  <a:lnTo>
                    <a:pt x="1784" y="830"/>
                  </a:lnTo>
                  <a:lnTo>
                    <a:pt x="1814" y="824"/>
                  </a:lnTo>
                  <a:lnTo>
                    <a:pt x="1838" y="824"/>
                  </a:lnTo>
                  <a:lnTo>
                    <a:pt x="1862" y="818"/>
                  </a:lnTo>
                  <a:lnTo>
                    <a:pt x="1886" y="812"/>
                  </a:lnTo>
                  <a:lnTo>
                    <a:pt x="1911" y="812"/>
                  </a:lnTo>
                  <a:lnTo>
                    <a:pt x="1935" y="806"/>
                  </a:lnTo>
                  <a:lnTo>
                    <a:pt x="1935" y="806"/>
                  </a:lnTo>
                  <a:lnTo>
                    <a:pt x="1935" y="806"/>
                  </a:lnTo>
                  <a:lnTo>
                    <a:pt x="1965" y="806"/>
                  </a:lnTo>
                  <a:lnTo>
                    <a:pt x="1989" y="800"/>
                  </a:lnTo>
                  <a:lnTo>
                    <a:pt x="2013" y="794"/>
                  </a:lnTo>
                  <a:lnTo>
                    <a:pt x="2037" y="794"/>
                  </a:lnTo>
                  <a:lnTo>
                    <a:pt x="2061" y="787"/>
                  </a:lnTo>
                  <a:lnTo>
                    <a:pt x="2085" y="787"/>
                  </a:lnTo>
                  <a:lnTo>
                    <a:pt x="2091" y="787"/>
                  </a:lnTo>
                  <a:lnTo>
                    <a:pt x="2091" y="787"/>
                  </a:lnTo>
                  <a:lnTo>
                    <a:pt x="2109" y="781"/>
                  </a:lnTo>
                  <a:lnTo>
                    <a:pt x="2139" y="775"/>
                  </a:lnTo>
                  <a:lnTo>
                    <a:pt x="2163" y="775"/>
                  </a:lnTo>
                  <a:lnTo>
                    <a:pt x="2187" y="769"/>
                  </a:lnTo>
                  <a:lnTo>
                    <a:pt x="2211" y="769"/>
                  </a:lnTo>
                  <a:lnTo>
                    <a:pt x="2235" y="763"/>
                  </a:lnTo>
                  <a:lnTo>
                    <a:pt x="2259" y="763"/>
                  </a:lnTo>
                  <a:lnTo>
                    <a:pt x="2283" y="757"/>
                  </a:lnTo>
                  <a:lnTo>
                    <a:pt x="2283" y="757"/>
                  </a:lnTo>
                  <a:lnTo>
                    <a:pt x="2283" y="757"/>
                  </a:lnTo>
                  <a:lnTo>
                    <a:pt x="2307" y="757"/>
                  </a:lnTo>
                  <a:lnTo>
                    <a:pt x="2331" y="751"/>
                  </a:lnTo>
                  <a:lnTo>
                    <a:pt x="2355" y="745"/>
                  </a:lnTo>
                  <a:lnTo>
                    <a:pt x="2367" y="745"/>
                  </a:lnTo>
                  <a:lnTo>
                    <a:pt x="2367" y="745"/>
                  </a:lnTo>
                  <a:lnTo>
                    <a:pt x="2379" y="745"/>
                  </a:lnTo>
                  <a:lnTo>
                    <a:pt x="2403" y="739"/>
                  </a:lnTo>
                  <a:lnTo>
                    <a:pt x="2427" y="739"/>
                  </a:lnTo>
                  <a:lnTo>
                    <a:pt x="2451" y="733"/>
                  </a:lnTo>
                  <a:lnTo>
                    <a:pt x="2475" y="733"/>
                  </a:lnTo>
                  <a:lnTo>
                    <a:pt x="2481" y="733"/>
                  </a:lnTo>
                  <a:lnTo>
                    <a:pt x="2481" y="733"/>
                  </a:lnTo>
                  <a:lnTo>
                    <a:pt x="2499" y="721"/>
                  </a:lnTo>
                  <a:lnTo>
                    <a:pt x="2517" y="703"/>
                  </a:lnTo>
                  <a:lnTo>
                    <a:pt x="2523" y="697"/>
                  </a:lnTo>
                  <a:lnTo>
                    <a:pt x="2523" y="697"/>
                  </a:lnTo>
                  <a:lnTo>
                    <a:pt x="2541" y="691"/>
                  </a:lnTo>
                  <a:lnTo>
                    <a:pt x="2559" y="673"/>
                  </a:lnTo>
                  <a:lnTo>
                    <a:pt x="2578" y="661"/>
                  </a:lnTo>
                  <a:lnTo>
                    <a:pt x="2596" y="643"/>
                  </a:lnTo>
                  <a:lnTo>
                    <a:pt x="2602" y="643"/>
                  </a:lnTo>
                  <a:lnTo>
                    <a:pt x="2602" y="643"/>
                  </a:lnTo>
                  <a:lnTo>
                    <a:pt x="2614" y="631"/>
                  </a:lnTo>
                  <a:lnTo>
                    <a:pt x="2632" y="619"/>
                  </a:lnTo>
                  <a:lnTo>
                    <a:pt x="2656" y="601"/>
                  </a:lnTo>
                  <a:lnTo>
                    <a:pt x="2674" y="589"/>
                  </a:lnTo>
                  <a:lnTo>
                    <a:pt x="2674" y="589"/>
                  </a:lnTo>
                  <a:lnTo>
                    <a:pt x="2674" y="589"/>
                  </a:lnTo>
                  <a:lnTo>
                    <a:pt x="2692" y="577"/>
                  </a:lnTo>
                  <a:lnTo>
                    <a:pt x="2710" y="565"/>
                  </a:lnTo>
                  <a:lnTo>
                    <a:pt x="2722" y="553"/>
                  </a:lnTo>
                  <a:lnTo>
                    <a:pt x="2740" y="535"/>
                  </a:lnTo>
                  <a:lnTo>
                    <a:pt x="2758" y="523"/>
                  </a:lnTo>
                  <a:lnTo>
                    <a:pt x="2776" y="511"/>
                  </a:lnTo>
                  <a:lnTo>
                    <a:pt x="2794" y="499"/>
                  </a:lnTo>
                  <a:lnTo>
                    <a:pt x="2812" y="487"/>
                  </a:lnTo>
                  <a:lnTo>
                    <a:pt x="2818" y="481"/>
                  </a:lnTo>
                  <a:lnTo>
                    <a:pt x="2818" y="481"/>
                  </a:lnTo>
                  <a:lnTo>
                    <a:pt x="2824" y="475"/>
                  </a:lnTo>
                  <a:lnTo>
                    <a:pt x="2842" y="463"/>
                  </a:lnTo>
                  <a:lnTo>
                    <a:pt x="2860" y="451"/>
                  </a:lnTo>
                  <a:lnTo>
                    <a:pt x="2860" y="451"/>
                  </a:lnTo>
                  <a:lnTo>
                    <a:pt x="2860" y="451"/>
                  </a:lnTo>
                  <a:lnTo>
                    <a:pt x="2860" y="451"/>
                  </a:lnTo>
                  <a:lnTo>
                    <a:pt x="2860" y="451"/>
                  </a:lnTo>
                  <a:lnTo>
                    <a:pt x="2872" y="439"/>
                  </a:lnTo>
                  <a:lnTo>
                    <a:pt x="2890" y="433"/>
                  </a:lnTo>
                  <a:lnTo>
                    <a:pt x="2902" y="421"/>
                  </a:lnTo>
                  <a:lnTo>
                    <a:pt x="2920" y="409"/>
                  </a:lnTo>
                  <a:lnTo>
                    <a:pt x="2932" y="397"/>
                  </a:lnTo>
                  <a:lnTo>
                    <a:pt x="2950" y="385"/>
                  </a:lnTo>
                  <a:lnTo>
                    <a:pt x="2962" y="379"/>
                  </a:lnTo>
                  <a:lnTo>
                    <a:pt x="2962" y="379"/>
                  </a:lnTo>
                  <a:lnTo>
                    <a:pt x="2962" y="379"/>
                  </a:lnTo>
                  <a:lnTo>
                    <a:pt x="2962" y="379"/>
                  </a:lnTo>
                  <a:lnTo>
                    <a:pt x="2962" y="379"/>
                  </a:lnTo>
                  <a:lnTo>
                    <a:pt x="2962" y="379"/>
                  </a:lnTo>
                  <a:lnTo>
                    <a:pt x="2962" y="379"/>
                  </a:lnTo>
                  <a:lnTo>
                    <a:pt x="2980" y="367"/>
                  </a:lnTo>
                  <a:lnTo>
                    <a:pt x="2992" y="354"/>
                  </a:lnTo>
                  <a:lnTo>
                    <a:pt x="3004" y="348"/>
                  </a:lnTo>
                  <a:lnTo>
                    <a:pt x="3022" y="336"/>
                  </a:lnTo>
                  <a:lnTo>
                    <a:pt x="3034" y="324"/>
                  </a:lnTo>
                  <a:lnTo>
                    <a:pt x="3046" y="318"/>
                  </a:lnTo>
                  <a:lnTo>
                    <a:pt x="3058" y="306"/>
                  </a:lnTo>
                  <a:lnTo>
                    <a:pt x="3076" y="300"/>
                  </a:lnTo>
                  <a:lnTo>
                    <a:pt x="3088" y="288"/>
                  </a:lnTo>
                  <a:lnTo>
                    <a:pt x="3100" y="282"/>
                  </a:lnTo>
                  <a:lnTo>
                    <a:pt x="3112" y="270"/>
                  </a:lnTo>
                  <a:lnTo>
                    <a:pt x="3124" y="264"/>
                  </a:lnTo>
                  <a:lnTo>
                    <a:pt x="3136" y="252"/>
                  </a:lnTo>
                  <a:lnTo>
                    <a:pt x="3136" y="252"/>
                  </a:lnTo>
                  <a:lnTo>
                    <a:pt x="3136" y="252"/>
                  </a:lnTo>
                  <a:lnTo>
                    <a:pt x="3148" y="246"/>
                  </a:lnTo>
                  <a:lnTo>
                    <a:pt x="3160" y="234"/>
                  </a:lnTo>
                  <a:lnTo>
                    <a:pt x="3172" y="228"/>
                  </a:lnTo>
                  <a:lnTo>
                    <a:pt x="3184" y="222"/>
                  </a:lnTo>
                  <a:lnTo>
                    <a:pt x="3196" y="210"/>
                  </a:lnTo>
                  <a:lnTo>
                    <a:pt x="3208" y="204"/>
                  </a:lnTo>
                  <a:lnTo>
                    <a:pt x="3220" y="198"/>
                  </a:lnTo>
                  <a:lnTo>
                    <a:pt x="3232" y="192"/>
                  </a:lnTo>
                  <a:lnTo>
                    <a:pt x="3232" y="192"/>
                  </a:lnTo>
                  <a:lnTo>
                    <a:pt x="3232" y="186"/>
                  </a:lnTo>
                  <a:lnTo>
                    <a:pt x="3244" y="180"/>
                  </a:lnTo>
                  <a:lnTo>
                    <a:pt x="3250" y="174"/>
                  </a:lnTo>
                  <a:lnTo>
                    <a:pt x="3263" y="168"/>
                  </a:lnTo>
                  <a:lnTo>
                    <a:pt x="3275" y="156"/>
                  </a:lnTo>
                  <a:lnTo>
                    <a:pt x="3287" y="150"/>
                  </a:lnTo>
                  <a:lnTo>
                    <a:pt x="3293" y="144"/>
                  </a:lnTo>
                  <a:lnTo>
                    <a:pt x="3305" y="138"/>
                  </a:lnTo>
                  <a:lnTo>
                    <a:pt x="3317" y="132"/>
                  </a:lnTo>
                  <a:lnTo>
                    <a:pt x="3329" y="126"/>
                  </a:lnTo>
                  <a:lnTo>
                    <a:pt x="3335" y="114"/>
                  </a:lnTo>
                  <a:lnTo>
                    <a:pt x="3347" y="108"/>
                  </a:lnTo>
                  <a:lnTo>
                    <a:pt x="3353" y="102"/>
                  </a:lnTo>
                  <a:lnTo>
                    <a:pt x="3365" y="96"/>
                  </a:lnTo>
                  <a:lnTo>
                    <a:pt x="3377" y="90"/>
                  </a:lnTo>
                  <a:lnTo>
                    <a:pt x="3383" y="84"/>
                  </a:lnTo>
                  <a:lnTo>
                    <a:pt x="3395" y="78"/>
                  </a:lnTo>
                  <a:lnTo>
                    <a:pt x="3401" y="72"/>
                  </a:lnTo>
                  <a:lnTo>
                    <a:pt x="3413" y="66"/>
                  </a:lnTo>
                  <a:lnTo>
                    <a:pt x="3419" y="60"/>
                  </a:lnTo>
                  <a:lnTo>
                    <a:pt x="3431" y="54"/>
                  </a:lnTo>
                  <a:lnTo>
                    <a:pt x="3437" y="48"/>
                  </a:lnTo>
                  <a:lnTo>
                    <a:pt x="3449" y="42"/>
                  </a:lnTo>
                  <a:lnTo>
                    <a:pt x="3455" y="36"/>
                  </a:lnTo>
                  <a:lnTo>
                    <a:pt x="3461" y="30"/>
                  </a:lnTo>
                  <a:lnTo>
                    <a:pt x="3473" y="24"/>
                  </a:lnTo>
                  <a:lnTo>
                    <a:pt x="3479" y="18"/>
                  </a:lnTo>
                  <a:lnTo>
                    <a:pt x="3485" y="12"/>
                  </a:lnTo>
                  <a:lnTo>
                    <a:pt x="3497" y="12"/>
                  </a:lnTo>
                  <a:lnTo>
                    <a:pt x="3503" y="6"/>
                  </a:lnTo>
                  <a:lnTo>
                    <a:pt x="3509" y="0"/>
                  </a:lnTo>
                </a:path>
              </a:pathLst>
            </a:custGeom>
            <a:noFill/>
            <a:ln w="19050">
              <a:solidFill>
                <a:srgbClr val="EE2E2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14" name="Line 284">
              <a:extLst>
                <a:ext uri="{FF2B5EF4-FFF2-40B4-BE49-F238E27FC236}">
                  <a16:creationId xmlns:a16="http://schemas.microsoft.com/office/drawing/2014/main" id="{03616DB9-25DB-EA1D-9C7E-22B71A416735}"/>
                </a:ext>
              </a:extLst>
            </p:cNvPr>
            <p:cNvSpPr>
              <a:spLocks noChangeShapeType="1"/>
            </p:cNvSpPr>
            <p:nvPr/>
          </p:nvSpPr>
          <p:spPr bwMode="auto">
            <a:xfrm>
              <a:off x="3795713" y="2666000"/>
              <a:ext cx="285750" cy="0"/>
            </a:xfrm>
            <a:prstGeom prst="line">
              <a:avLst/>
            </a:prstGeom>
            <a:noFill/>
            <a:ln w="19050">
              <a:solidFill>
                <a:srgbClr val="EE2E2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15" name="Rectangle 285">
              <a:extLst>
                <a:ext uri="{FF2B5EF4-FFF2-40B4-BE49-F238E27FC236}">
                  <a16:creationId xmlns:a16="http://schemas.microsoft.com/office/drawing/2014/main" id="{CA9153A8-A73A-5F08-BD22-892A97FCB84F}"/>
                </a:ext>
              </a:extLst>
            </p:cNvPr>
            <p:cNvSpPr>
              <a:spLocks noChangeArrowheads="1"/>
            </p:cNvSpPr>
            <p:nvPr/>
          </p:nvSpPr>
          <p:spPr bwMode="auto">
            <a:xfrm>
              <a:off x="4129088" y="2570750"/>
              <a:ext cx="68172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en-US" sz="1200" b="0" i="0" u="none" strike="noStrike" cap="none" normalizeH="0" baseline="0" dirty="0" err="1">
                  <a:ln>
                    <a:noFill/>
                  </a:ln>
                  <a:solidFill>
                    <a:srgbClr val="000000"/>
                  </a:solidFill>
                  <a:effectLst/>
                  <a:latin typeface="Arial" panose="020B0604020202020204" pitchFamily="34" charset="0"/>
                </a:rPr>
                <a:t>Stiff</a:t>
              </a:r>
              <a:r>
                <a:rPr kumimoji="0" lang="cs-CZ" altLang="en-US" sz="1200" b="0" i="0" u="none" strike="noStrike" cap="none" normalizeH="0" baseline="0" dirty="0">
                  <a:ln>
                    <a:noFill/>
                  </a:ln>
                  <a:solidFill>
                    <a:srgbClr val="000000"/>
                  </a:solidFill>
                  <a:effectLst/>
                  <a:latin typeface="Arial" panose="020B0604020202020204" pitchFamily="34" charset="0"/>
                </a:rPr>
                <a:t> </a:t>
              </a:r>
              <a:r>
                <a:rPr kumimoji="0" lang="cs-CZ" altLang="en-US" sz="1200" b="0" i="0" u="none" strike="noStrike" cap="none" normalizeH="0" baseline="0" dirty="0" err="1">
                  <a:ln>
                    <a:noFill/>
                  </a:ln>
                  <a:solidFill>
                    <a:srgbClr val="000000"/>
                  </a:solidFill>
                  <a:effectLst/>
                  <a:latin typeface="Arial" panose="020B0604020202020204" pitchFamily="34" charset="0"/>
                </a:rPr>
                <a:t>shunt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grpSp>
      <p:grpSp>
        <p:nvGrpSpPr>
          <p:cNvPr id="189" name="Skupina 188">
            <a:extLst>
              <a:ext uri="{FF2B5EF4-FFF2-40B4-BE49-F238E27FC236}">
                <a16:creationId xmlns:a16="http://schemas.microsoft.com/office/drawing/2014/main" id="{A945CEBF-0D87-DB6D-35AF-1E201E4AACB8}"/>
              </a:ext>
            </a:extLst>
          </p:cNvPr>
          <p:cNvGrpSpPr/>
          <p:nvPr/>
        </p:nvGrpSpPr>
        <p:grpSpPr>
          <a:xfrm>
            <a:off x="35854323" y="6065797"/>
            <a:ext cx="6565900" cy="4048125"/>
            <a:chOff x="2828925" y="1428751"/>
            <a:chExt cx="6565900" cy="4048125"/>
          </a:xfrm>
        </p:grpSpPr>
        <p:grpSp>
          <p:nvGrpSpPr>
            <p:cNvPr id="190" name="Group 76">
              <a:extLst>
                <a:ext uri="{FF2B5EF4-FFF2-40B4-BE49-F238E27FC236}">
                  <a16:creationId xmlns:a16="http://schemas.microsoft.com/office/drawing/2014/main" id="{9B16A561-2A07-3AB6-7A38-DAEAB9048998}"/>
                </a:ext>
              </a:extLst>
            </p:cNvPr>
            <p:cNvGrpSpPr>
              <a:grpSpLocks noChangeAspect="1"/>
            </p:cNvGrpSpPr>
            <p:nvPr/>
          </p:nvGrpSpPr>
          <p:grpSpPr bwMode="auto">
            <a:xfrm>
              <a:off x="2828925" y="1428751"/>
              <a:ext cx="6565900" cy="4000500"/>
              <a:chOff x="1782" y="900"/>
              <a:chExt cx="4136" cy="2520"/>
            </a:xfrm>
          </p:grpSpPr>
          <p:sp>
            <p:nvSpPr>
              <p:cNvPr id="195" name="AutoShape 75">
                <a:extLst>
                  <a:ext uri="{FF2B5EF4-FFF2-40B4-BE49-F238E27FC236}">
                    <a16:creationId xmlns:a16="http://schemas.microsoft.com/office/drawing/2014/main" id="{ABBF7B88-CD26-5870-5380-EA13237B9CA8}"/>
                  </a:ext>
                </a:extLst>
              </p:cNvPr>
              <p:cNvSpPr>
                <a:spLocks noChangeAspect="1" noChangeArrowheads="1" noTextEdit="1"/>
              </p:cNvSpPr>
              <p:nvPr/>
            </p:nvSpPr>
            <p:spPr bwMode="auto">
              <a:xfrm>
                <a:off x="1782" y="900"/>
                <a:ext cx="4116" cy="2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Line 77">
                <a:extLst>
                  <a:ext uri="{FF2B5EF4-FFF2-40B4-BE49-F238E27FC236}">
                    <a16:creationId xmlns:a16="http://schemas.microsoft.com/office/drawing/2014/main" id="{BB8FDCE6-6FED-AA22-3D41-02E2C8E34E95}"/>
                  </a:ext>
                </a:extLst>
              </p:cNvPr>
              <p:cNvSpPr>
                <a:spLocks noChangeShapeType="1"/>
              </p:cNvSpPr>
              <p:nvPr/>
            </p:nvSpPr>
            <p:spPr bwMode="auto">
              <a:xfrm>
                <a:off x="2341" y="1147"/>
                <a:ext cx="0" cy="1930"/>
              </a:xfrm>
              <a:prstGeom prst="line">
                <a:avLst/>
              </a:prstGeom>
              <a:noFill/>
              <a:ln w="9525">
                <a:solidFill>
                  <a:srgbClr val="E5E5E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97" name="Line 78">
                <a:extLst>
                  <a:ext uri="{FF2B5EF4-FFF2-40B4-BE49-F238E27FC236}">
                    <a16:creationId xmlns:a16="http://schemas.microsoft.com/office/drawing/2014/main" id="{FC576760-4D6C-17CE-5CF7-E83C29B9E1B2}"/>
                  </a:ext>
                </a:extLst>
              </p:cNvPr>
              <p:cNvSpPr>
                <a:spLocks noChangeShapeType="1"/>
              </p:cNvSpPr>
              <p:nvPr/>
            </p:nvSpPr>
            <p:spPr bwMode="auto">
              <a:xfrm>
                <a:off x="2689" y="1147"/>
                <a:ext cx="0" cy="1930"/>
              </a:xfrm>
              <a:prstGeom prst="line">
                <a:avLst/>
              </a:prstGeom>
              <a:noFill/>
              <a:ln w="9525">
                <a:solidFill>
                  <a:srgbClr val="E5E5E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98" name="Line 79">
                <a:extLst>
                  <a:ext uri="{FF2B5EF4-FFF2-40B4-BE49-F238E27FC236}">
                    <a16:creationId xmlns:a16="http://schemas.microsoft.com/office/drawing/2014/main" id="{B26ADF73-0D42-C904-05DD-EDD41E46AA59}"/>
                  </a:ext>
                </a:extLst>
              </p:cNvPr>
              <p:cNvSpPr>
                <a:spLocks noChangeShapeType="1"/>
              </p:cNvSpPr>
              <p:nvPr/>
            </p:nvSpPr>
            <p:spPr bwMode="auto">
              <a:xfrm>
                <a:off x="3044" y="1147"/>
                <a:ext cx="0" cy="1930"/>
              </a:xfrm>
              <a:prstGeom prst="line">
                <a:avLst/>
              </a:prstGeom>
              <a:noFill/>
              <a:ln w="9525">
                <a:solidFill>
                  <a:srgbClr val="E5E5E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99" name="Line 80">
                <a:extLst>
                  <a:ext uri="{FF2B5EF4-FFF2-40B4-BE49-F238E27FC236}">
                    <a16:creationId xmlns:a16="http://schemas.microsoft.com/office/drawing/2014/main" id="{D7CC968C-5801-CF5E-6E7D-6CCC7AB4D46F}"/>
                  </a:ext>
                </a:extLst>
              </p:cNvPr>
              <p:cNvSpPr>
                <a:spLocks noChangeShapeType="1"/>
              </p:cNvSpPr>
              <p:nvPr/>
            </p:nvSpPr>
            <p:spPr bwMode="auto">
              <a:xfrm>
                <a:off x="3392" y="1147"/>
                <a:ext cx="0" cy="1930"/>
              </a:xfrm>
              <a:prstGeom prst="line">
                <a:avLst/>
              </a:prstGeom>
              <a:noFill/>
              <a:ln w="9525">
                <a:solidFill>
                  <a:srgbClr val="E5E5E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200" name="Line 81">
                <a:extLst>
                  <a:ext uri="{FF2B5EF4-FFF2-40B4-BE49-F238E27FC236}">
                    <a16:creationId xmlns:a16="http://schemas.microsoft.com/office/drawing/2014/main" id="{7BF754C7-AB5A-A4D7-FB09-CDC48D07680E}"/>
                  </a:ext>
                </a:extLst>
              </p:cNvPr>
              <p:cNvSpPr>
                <a:spLocks noChangeShapeType="1"/>
              </p:cNvSpPr>
              <p:nvPr/>
            </p:nvSpPr>
            <p:spPr bwMode="auto">
              <a:xfrm>
                <a:off x="3747" y="1147"/>
                <a:ext cx="0" cy="1930"/>
              </a:xfrm>
              <a:prstGeom prst="line">
                <a:avLst/>
              </a:prstGeom>
              <a:noFill/>
              <a:ln w="9525">
                <a:solidFill>
                  <a:srgbClr val="E5E5E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201" name="Line 82">
                <a:extLst>
                  <a:ext uri="{FF2B5EF4-FFF2-40B4-BE49-F238E27FC236}">
                    <a16:creationId xmlns:a16="http://schemas.microsoft.com/office/drawing/2014/main" id="{E3493153-4A14-C1AD-8729-87A946145C87}"/>
                  </a:ext>
                </a:extLst>
              </p:cNvPr>
              <p:cNvSpPr>
                <a:spLocks noChangeShapeType="1"/>
              </p:cNvSpPr>
              <p:nvPr/>
            </p:nvSpPr>
            <p:spPr bwMode="auto">
              <a:xfrm>
                <a:off x="4095" y="1147"/>
                <a:ext cx="0" cy="1930"/>
              </a:xfrm>
              <a:prstGeom prst="line">
                <a:avLst/>
              </a:prstGeom>
              <a:noFill/>
              <a:ln w="9525">
                <a:solidFill>
                  <a:srgbClr val="E5E5E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202" name="Line 83">
                <a:extLst>
                  <a:ext uri="{FF2B5EF4-FFF2-40B4-BE49-F238E27FC236}">
                    <a16:creationId xmlns:a16="http://schemas.microsoft.com/office/drawing/2014/main" id="{FFA1096F-BADC-38AF-1633-CD78F14ACA26}"/>
                  </a:ext>
                </a:extLst>
              </p:cNvPr>
              <p:cNvSpPr>
                <a:spLocks noChangeShapeType="1"/>
              </p:cNvSpPr>
              <p:nvPr/>
            </p:nvSpPr>
            <p:spPr bwMode="auto">
              <a:xfrm>
                <a:off x="4444" y="1147"/>
                <a:ext cx="0" cy="1930"/>
              </a:xfrm>
              <a:prstGeom prst="line">
                <a:avLst/>
              </a:prstGeom>
              <a:noFill/>
              <a:ln w="9525">
                <a:solidFill>
                  <a:srgbClr val="E5E5E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203" name="Line 84">
                <a:extLst>
                  <a:ext uri="{FF2B5EF4-FFF2-40B4-BE49-F238E27FC236}">
                    <a16:creationId xmlns:a16="http://schemas.microsoft.com/office/drawing/2014/main" id="{B31D8C35-9266-B9FD-4FAB-D77F01F626DA}"/>
                  </a:ext>
                </a:extLst>
              </p:cNvPr>
              <p:cNvSpPr>
                <a:spLocks noChangeShapeType="1"/>
              </p:cNvSpPr>
              <p:nvPr/>
            </p:nvSpPr>
            <p:spPr bwMode="auto">
              <a:xfrm>
                <a:off x="4798" y="1147"/>
                <a:ext cx="0" cy="1930"/>
              </a:xfrm>
              <a:prstGeom prst="line">
                <a:avLst/>
              </a:prstGeom>
              <a:noFill/>
              <a:ln w="9525">
                <a:solidFill>
                  <a:srgbClr val="E5E5E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204" name="Line 85">
                <a:extLst>
                  <a:ext uri="{FF2B5EF4-FFF2-40B4-BE49-F238E27FC236}">
                    <a16:creationId xmlns:a16="http://schemas.microsoft.com/office/drawing/2014/main" id="{02971552-E9B5-CC05-524A-7EA6CA9053E9}"/>
                  </a:ext>
                </a:extLst>
              </p:cNvPr>
              <p:cNvSpPr>
                <a:spLocks noChangeShapeType="1"/>
              </p:cNvSpPr>
              <p:nvPr/>
            </p:nvSpPr>
            <p:spPr bwMode="auto">
              <a:xfrm>
                <a:off x="5147" y="1147"/>
                <a:ext cx="0" cy="1930"/>
              </a:xfrm>
              <a:prstGeom prst="line">
                <a:avLst/>
              </a:prstGeom>
              <a:noFill/>
              <a:ln w="9525">
                <a:solidFill>
                  <a:srgbClr val="E5E5E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205" name="Line 86">
                <a:extLst>
                  <a:ext uri="{FF2B5EF4-FFF2-40B4-BE49-F238E27FC236}">
                    <a16:creationId xmlns:a16="http://schemas.microsoft.com/office/drawing/2014/main" id="{FA63AFB5-257B-05EF-79CD-9C9A714A29D2}"/>
                  </a:ext>
                </a:extLst>
              </p:cNvPr>
              <p:cNvSpPr>
                <a:spLocks noChangeShapeType="1"/>
              </p:cNvSpPr>
              <p:nvPr/>
            </p:nvSpPr>
            <p:spPr bwMode="auto">
              <a:xfrm>
                <a:off x="5501" y="1147"/>
                <a:ext cx="0" cy="1930"/>
              </a:xfrm>
              <a:prstGeom prst="line">
                <a:avLst/>
              </a:prstGeom>
              <a:noFill/>
              <a:ln w="9525">
                <a:solidFill>
                  <a:srgbClr val="E5E5E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206" name="Line 87">
                <a:extLst>
                  <a:ext uri="{FF2B5EF4-FFF2-40B4-BE49-F238E27FC236}">
                    <a16:creationId xmlns:a16="http://schemas.microsoft.com/office/drawing/2014/main" id="{8D6C6ECD-CEBB-52DC-6149-8329CC9048CD}"/>
                  </a:ext>
                </a:extLst>
              </p:cNvPr>
              <p:cNvSpPr>
                <a:spLocks noChangeShapeType="1"/>
              </p:cNvSpPr>
              <p:nvPr/>
            </p:nvSpPr>
            <p:spPr bwMode="auto">
              <a:xfrm>
                <a:off x="5850" y="1147"/>
                <a:ext cx="0" cy="1930"/>
              </a:xfrm>
              <a:prstGeom prst="line">
                <a:avLst/>
              </a:prstGeom>
              <a:noFill/>
              <a:ln w="9525">
                <a:solidFill>
                  <a:srgbClr val="E5E5E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207" name="Line 88">
                <a:extLst>
                  <a:ext uri="{FF2B5EF4-FFF2-40B4-BE49-F238E27FC236}">
                    <a16:creationId xmlns:a16="http://schemas.microsoft.com/office/drawing/2014/main" id="{562B492D-022A-79B6-A6C6-28D998FECF05}"/>
                  </a:ext>
                </a:extLst>
              </p:cNvPr>
              <p:cNvSpPr>
                <a:spLocks noChangeShapeType="1"/>
              </p:cNvSpPr>
              <p:nvPr/>
            </p:nvSpPr>
            <p:spPr bwMode="auto">
              <a:xfrm>
                <a:off x="2341" y="3077"/>
                <a:ext cx="3509" cy="0"/>
              </a:xfrm>
              <a:prstGeom prst="line">
                <a:avLst/>
              </a:prstGeom>
              <a:noFill/>
              <a:ln w="9525">
                <a:solidFill>
                  <a:srgbClr val="E5E5E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208" name="Line 89">
                <a:extLst>
                  <a:ext uri="{FF2B5EF4-FFF2-40B4-BE49-F238E27FC236}">
                    <a16:creationId xmlns:a16="http://schemas.microsoft.com/office/drawing/2014/main" id="{D7C9B00E-94B3-809D-8BA2-7C4BFC56188E}"/>
                  </a:ext>
                </a:extLst>
              </p:cNvPr>
              <p:cNvSpPr>
                <a:spLocks noChangeShapeType="1"/>
              </p:cNvSpPr>
              <p:nvPr/>
            </p:nvSpPr>
            <p:spPr bwMode="auto">
              <a:xfrm>
                <a:off x="2341" y="2692"/>
                <a:ext cx="3509" cy="0"/>
              </a:xfrm>
              <a:prstGeom prst="line">
                <a:avLst/>
              </a:prstGeom>
              <a:noFill/>
              <a:ln w="9525">
                <a:solidFill>
                  <a:srgbClr val="E5E5E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209" name="Line 90">
                <a:extLst>
                  <a:ext uri="{FF2B5EF4-FFF2-40B4-BE49-F238E27FC236}">
                    <a16:creationId xmlns:a16="http://schemas.microsoft.com/office/drawing/2014/main" id="{4FF6BDE8-B26B-802A-FB2F-BC17FD9F7025}"/>
                  </a:ext>
                </a:extLst>
              </p:cNvPr>
              <p:cNvSpPr>
                <a:spLocks noChangeShapeType="1"/>
              </p:cNvSpPr>
              <p:nvPr/>
            </p:nvSpPr>
            <p:spPr bwMode="auto">
              <a:xfrm>
                <a:off x="2341" y="2307"/>
                <a:ext cx="3509" cy="0"/>
              </a:xfrm>
              <a:prstGeom prst="line">
                <a:avLst/>
              </a:prstGeom>
              <a:noFill/>
              <a:ln w="9525">
                <a:solidFill>
                  <a:srgbClr val="E5E5E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210" name="Line 91">
                <a:extLst>
                  <a:ext uri="{FF2B5EF4-FFF2-40B4-BE49-F238E27FC236}">
                    <a16:creationId xmlns:a16="http://schemas.microsoft.com/office/drawing/2014/main" id="{FAFC2B03-805B-50D0-F550-14413CDC4469}"/>
                  </a:ext>
                </a:extLst>
              </p:cNvPr>
              <p:cNvSpPr>
                <a:spLocks noChangeShapeType="1"/>
              </p:cNvSpPr>
              <p:nvPr/>
            </p:nvSpPr>
            <p:spPr bwMode="auto">
              <a:xfrm>
                <a:off x="2341" y="1917"/>
                <a:ext cx="3509" cy="0"/>
              </a:xfrm>
              <a:prstGeom prst="line">
                <a:avLst/>
              </a:prstGeom>
              <a:noFill/>
              <a:ln w="9525">
                <a:solidFill>
                  <a:srgbClr val="E5E5E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211" name="Line 92">
                <a:extLst>
                  <a:ext uri="{FF2B5EF4-FFF2-40B4-BE49-F238E27FC236}">
                    <a16:creationId xmlns:a16="http://schemas.microsoft.com/office/drawing/2014/main" id="{7C709F37-4BEF-DDA4-3FB9-E231714DBA46}"/>
                  </a:ext>
                </a:extLst>
              </p:cNvPr>
              <p:cNvSpPr>
                <a:spLocks noChangeShapeType="1"/>
              </p:cNvSpPr>
              <p:nvPr/>
            </p:nvSpPr>
            <p:spPr bwMode="auto">
              <a:xfrm>
                <a:off x="2341" y="1532"/>
                <a:ext cx="3509" cy="0"/>
              </a:xfrm>
              <a:prstGeom prst="line">
                <a:avLst/>
              </a:prstGeom>
              <a:noFill/>
              <a:ln w="9525">
                <a:solidFill>
                  <a:srgbClr val="E5E5E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212" name="Line 93">
                <a:extLst>
                  <a:ext uri="{FF2B5EF4-FFF2-40B4-BE49-F238E27FC236}">
                    <a16:creationId xmlns:a16="http://schemas.microsoft.com/office/drawing/2014/main" id="{42BC6123-1045-5EE5-ED81-3A1657B04EEF}"/>
                  </a:ext>
                </a:extLst>
              </p:cNvPr>
              <p:cNvSpPr>
                <a:spLocks noChangeShapeType="1"/>
              </p:cNvSpPr>
              <p:nvPr/>
            </p:nvSpPr>
            <p:spPr bwMode="auto">
              <a:xfrm>
                <a:off x="2341" y="1147"/>
                <a:ext cx="3509" cy="0"/>
              </a:xfrm>
              <a:prstGeom prst="line">
                <a:avLst/>
              </a:prstGeom>
              <a:noFill/>
              <a:ln w="9525">
                <a:solidFill>
                  <a:srgbClr val="E5E5E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213" name="Line 94">
                <a:extLst>
                  <a:ext uri="{FF2B5EF4-FFF2-40B4-BE49-F238E27FC236}">
                    <a16:creationId xmlns:a16="http://schemas.microsoft.com/office/drawing/2014/main" id="{D93BF997-1243-4559-A309-BCBBAE9DC131}"/>
                  </a:ext>
                </a:extLst>
              </p:cNvPr>
              <p:cNvSpPr>
                <a:spLocks noChangeShapeType="1"/>
              </p:cNvSpPr>
              <p:nvPr/>
            </p:nvSpPr>
            <p:spPr bwMode="auto">
              <a:xfrm>
                <a:off x="2341" y="3077"/>
                <a:ext cx="3509"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214" name="Line 95">
                <a:extLst>
                  <a:ext uri="{FF2B5EF4-FFF2-40B4-BE49-F238E27FC236}">
                    <a16:creationId xmlns:a16="http://schemas.microsoft.com/office/drawing/2014/main" id="{6D75F1DE-C21F-B3A8-272B-E5F31C36A9C2}"/>
                  </a:ext>
                </a:extLst>
              </p:cNvPr>
              <p:cNvSpPr>
                <a:spLocks noChangeShapeType="1"/>
              </p:cNvSpPr>
              <p:nvPr/>
            </p:nvSpPr>
            <p:spPr bwMode="auto">
              <a:xfrm flipV="1">
                <a:off x="5850" y="1147"/>
                <a:ext cx="0" cy="193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215" name="Line 96">
                <a:extLst>
                  <a:ext uri="{FF2B5EF4-FFF2-40B4-BE49-F238E27FC236}">
                    <a16:creationId xmlns:a16="http://schemas.microsoft.com/office/drawing/2014/main" id="{1EF13CB5-1380-3F94-4FBB-6D96B0BD0BD9}"/>
                  </a:ext>
                </a:extLst>
              </p:cNvPr>
              <p:cNvSpPr>
                <a:spLocks noChangeShapeType="1"/>
              </p:cNvSpPr>
              <p:nvPr/>
            </p:nvSpPr>
            <p:spPr bwMode="auto">
              <a:xfrm flipH="1">
                <a:off x="2341" y="1147"/>
                <a:ext cx="3509"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216" name="Line 97">
                <a:extLst>
                  <a:ext uri="{FF2B5EF4-FFF2-40B4-BE49-F238E27FC236}">
                    <a16:creationId xmlns:a16="http://schemas.microsoft.com/office/drawing/2014/main" id="{B13B8517-DC4A-3F03-8160-89F8C8AAF578}"/>
                  </a:ext>
                </a:extLst>
              </p:cNvPr>
              <p:cNvSpPr>
                <a:spLocks noChangeShapeType="1"/>
              </p:cNvSpPr>
              <p:nvPr/>
            </p:nvSpPr>
            <p:spPr bwMode="auto">
              <a:xfrm>
                <a:off x="2341" y="1147"/>
                <a:ext cx="0" cy="193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217" name="Line 98">
                <a:extLst>
                  <a:ext uri="{FF2B5EF4-FFF2-40B4-BE49-F238E27FC236}">
                    <a16:creationId xmlns:a16="http://schemas.microsoft.com/office/drawing/2014/main" id="{153BFF8A-C0D2-A766-8D3C-9CB0C4B6585B}"/>
                  </a:ext>
                </a:extLst>
              </p:cNvPr>
              <p:cNvSpPr>
                <a:spLocks noChangeShapeType="1"/>
              </p:cNvSpPr>
              <p:nvPr/>
            </p:nvSpPr>
            <p:spPr bwMode="auto">
              <a:xfrm>
                <a:off x="2341" y="3077"/>
                <a:ext cx="0" cy="36"/>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218" name="Line 99">
                <a:extLst>
                  <a:ext uri="{FF2B5EF4-FFF2-40B4-BE49-F238E27FC236}">
                    <a16:creationId xmlns:a16="http://schemas.microsoft.com/office/drawing/2014/main" id="{8C0C93A2-803E-435A-7EDA-C5B5FF97C8CF}"/>
                  </a:ext>
                </a:extLst>
              </p:cNvPr>
              <p:cNvSpPr>
                <a:spLocks noChangeShapeType="1"/>
              </p:cNvSpPr>
              <p:nvPr/>
            </p:nvSpPr>
            <p:spPr bwMode="auto">
              <a:xfrm>
                <a:off x="2689" y="3077"/>
                <a:ext cx="0" cy="36"/>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219" name="Line 100">
                <a:extLst>
                  <a:ext uri="{FF2B5EF4-FFF2-40B4-BE49-F238E27FC236}">
                    <a16:creationId xmlns:a16="http://schemas.microsoft.com/office/drawing/2014/main" id="{C41189FB-A9B5-CFD9-55B7-97DDBED12559}"/>
                  </a:ext>
                </a:extLst>
              </p:cNvPr>
              <p:cNvSpPr>
                <a:spLocks noChangeShapeType="1"/>
              </p:cNvSpPr>
              <p:nvPr/>
            </p:nvSpPr>
            <p:spPr bwMode="auto">
              <a:xfrm>
                <a:off x="3044" y="3077"/>
                <a:ext cx="0" cy="36"/>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220" name="Line 101">
                <a:extLst>
                  <a:ext uri="{FF2B5EF4-FFF2-40B4-BE49-F238E27FC236}">
                    <a16:creationId xmlns:a16="http://schemas.microsoft.com/office/drawing/2014/main" id="{454D0FF3-5AFC-2845-762B-8B7E2B36A55B}"/>
                  </a:ext>
                </a:extLst>
              </p:cNvPr>
              <p:cNvSpPr>
                <a:spLocks noChangeShapeType="1"/>
              </p:cNvSpPr>
              <p:nvPr/>
            </p:nvSpPr>
            <p:spPr bwMode="auto">
              <a:xfrm>
                <a:off x="3392" y="3077"/>
                <a:ext cx="0" cy="36"/>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221" name="Line 102">
                <a:extLst>
                  <a:ext uri="{FF2B5EF4-FFF2-40B4-BE49-F238E27FC236}">
                    <a16:creationId xmlns:a16="http://schemas.microsoft.com/office/drawing/2014/main" id="{4631A6C2-73C6-4D90-88AD-0A422A959A63}"/>
                  </a:ext>
                </a:extLst>
              </p:cNvPr>
              <p:cNvSpPr>
                <a:spLocks noChangeShapeType="1"/>
              </p:cNvSpPr>
              <p:nvPr/>
            </p:nvSpPr>
            <p:spPr bwMode="auto">
              <a:xfrm>
                <a:off x="3747" y="3077"/>
                <a:ext cx="0" cy="36"/>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222" name="Line 103">
                <a:extLst>
                  <a:ext uri="{FF2B5EF4-FFF2-40B4-BE49-F238E27FC236}">
                    <a16:creationId xmlns:a16="http://schemas.microsoft.com/office/drawing/2014/main" id="{35E65B5F-78EB-0F5C-F9BB-87A043EF08CF}"/>
                  </a:ext>
                </a:extLst>
              </p:cNvPr>
              <p:cNvSpPr>
                <a:spLocks noChangeShapeType="1"/>
              </p:cNvSpPr>
              <p:nvPr/>
            </p:nvSpPr>
            <p:spPr bwMode="auto">
              <a:xfrm>
                <a:off x="4095" y="3077"/>
                <a:ext cx="0" cy="36"/>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223" name="Line 104">
                <a:extLst>
                  <a:ext uri="{FF2B5EF4-FFF2-40B4-BE49-F238E27FC236}">
                    <a16:creationId xmlns:a16="http://schemas.microsoft.com/office/drawing/2014/main" id="{E3B85EA3-FD42-EE33-4DDA-3FD5803A25B3}"/>
                  </a:ext>
                </a:extLst>
              </p:cNvPr>
              <p:cNvSpPr>
                <a:spLocks noChangeShapeType="1"/>
              </p:cNvSpPr>
              <p:nvPr/>
            </p:nvSpPr>
            <p:spPr bwMode="auto">
              <a:xfrm>
                <a:off x="4444" y="3077"/>
                <a:ext cx="0" cy="36"/>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224" name="Line 105">
                <a:extLst>
                  <a:ext uri="{FF2B5EF4-FFF2-40B4-BE49-F238E27FC236}">
                    <a16:creationId xmlns:a16="http://schemas.microsoft.com/office/drawing/2014/main" id="{6F3611ED-E139-C6F2-F392-25FA0C7944AD}"/>
                  </a:ext>
                </a:extLst>
              </p:cNvPr>
              <p:cNvSpPr>
                <a:spLocks noChangeShapeType="1"/>
              </p:cNvSpPr>
              <p:nvPr/>
            </p:nvSpPr>
            <p:spPr bwMode="auto">
              <a:xfrm>
                <a:off x="4798" y="3077"/>
                <a:ext cx="0" cy="36"/>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225" name="Line 106">
                <a:extLst>
                  <a:ext uri="{FF2B5EF4-FFF2-40B4-BE49-F238E27FC236}">
                    <a16:creationId xmlns:a16="http://schemas.microsoft.com/office/drawing/2014/main" id="{D5D0C56B-0582-56B6-2D07-C5669A3A50FE}"/>
                  </a:ext>
                </a:extLst>
              </p:cNvPr>
              <p:cNvSpPr>
                <a:spLocks noChangeShapeType="1"/>
              </p:cNvSpPr>
              <p:nvPr/>
            </p:nvSpPr>
            <p:spPr bwMode="auto">
              <a:xfrm>
                <a:off x="5147" y="3077"/>
                <a:ext cx="0" cy="36"/>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226" name="Line 107">
                <a:extLst>
                  <a:ext uri="{FF2B5EF4-FFF2-40B4-BE49-F238E27FC236}">
                    <a16:creationId xmlns:a16="http://schemas.microsoft.com/office/drawing/2014/main" id="{AF09B7BA-1964-1264-63E4-FA84A7B3236B}"/>
                  </a:ext>
                </a:extLst>
              </p:cNvPr>
              <p:cNvSpPr>
                <a:spLocks noChangeShapeType="1"/>
              </p:cNvSpPr>
              <p:nvPr/>
            </p:nvSpPr>
            <p:spPr bwMode="auto">
              <a:xfrm>
                <a:off x="5501" y="3077"/>
                <a:ext cx="0" cy="36"/>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227" name="Line 108">
                <a:extLst>
                  <a:ext uri="{FF2B5EF4-FFF2-40B4-BE49-F238E27FC236}">
                    <a16:creationId xmlns:a16="http://schemas.microsoft.com/office/drawing/2014/main" id="{4C79755D-D73F-9624-9775-67645A3C4348}"/>
                  </a:ext>
                </a:extLst>
              </p:cNvPr>
              <p:cNvSpPr>
                <a:spLocks noChangeShapeType="1"/>
              </p:cNvSpPr>
              <p:nvPr/>
            </p:nvSpPr>
            <p:spPr bwMode="auto">
              <a:xfrm>
                <a:off x="5850" y="3077"/>
                <a:ext cx="0" cy="36"/>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228" name="Line 109">
                <a:extLst>
                  <a:ext uri="{FF2B5EF4-FFF2-40B4-BE49-F238E27FC236}">
                    <a16:creationId xmlns:a16="http://schemas.microsoft.com/office/drawing/2014/main" id="{C5A6804E-8E9B-8B37-E5AB-B583C6221FD3}"/>
                  </a:ext>
                </a:extLst>
              </p:cNvPr>
              <p:cNvSpPr>
                <a:spLocks noChangeShapeType="1"/>
              </p:cNvSpPr>
              <p:nvPr/>
            </p:nvSpPr>
            <p:spPr bwMode="auto">
              <a:xfrm>
                <a:off x="2341" y="3077"/>
                <a:ext cx="0" cy="6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229" name="Rectangle 110">
                <a:extLst>
                  <a:ext uri="{FF2B5EF4-FFF2-40B4-BE49-F238E27FC236}">
                    <a16:creationId xmlns:a16="http://schemas.microsoft.com/office/drawing/2014/main" id="{305682C2-56C2-9F5F-9DAB-692FDFE2BC82}"/>
                  </a:ext>
                </a:extLst>
              </p:cNvPr>
              <p:cNvSpPr>
                <a:spLocks noChangeArrowheads="1"/>
              </p:cNvSpPr>
              <p:nvPr/>
            </p:nvSpPr>
            <p:spPr bwMode="auto">
              <a:xfrm>
                <a:off x="2305" y="3155"/>
                <a:ext cx="8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4 </a:t>
                </a:r>
                <a:endParaRPr kumimoji="0" lang="en-US" altLang="en-US" sz="1200" b="0" i="0" u="none" strike="noStrike" cap="none" normalizeH="0" baseline="0">
                  <a:ln>
                    <a:noFill/>
                  </a:ln>
                  <a:solidFill>
                    <a:schemeClr val="tx1"/>
                  </a:solidFill>
                  <a:effectLst/>
                  <a:latin typeface="Arial" panose="020B0604020202020204" pitchFamily="34" charset="0"/>
                </a:endParaRPr>
              </a:p>
            </p:txBody>
          </p:sp>
          <p:sp>
            <p:nvSpPr>
              <p:cNvPr id="230" name="Line 111">
                <a:extLst>
                  <a:ext uri="{FF2B5EF4-FFF2-40B4-BE49-F238E27FC236}">
                    <a16:creationId xmlns:a16="http://schemas.microsoft.com/office/drawing/2014/main" id="{689F60B5-928F-232A-21B3-FF0D519D2029}"/>
                  </a:ext>
                </a:extLst>
              </p:cNvPr>
              <p:cNvSpPr>
                <a:spLocks noChangeShapeType="1"/>
              </p:cNvSpPr>
              <p:nvPr/>
            </p:nvSpPr>
            <p:spPr bwMode="auto">
              <a:xfrm>
                <a:off x="3044" y="3077"/>
                <a:ext cx="0" cy="6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231" name="Rectangle 112">
                <a:extLst>
                  <a:ext uri="{FF2B5EF4-FFF2-40B4-BE49-F238E27FC236}">
                    <a16:creationId xmlns:a16="http://schemas.microsoft.com/office/drawing/2014/main" id="{87806711-4D4D-B3BB-9131-6029483420DD}"/>
                  </a:ext>
                </a:extLst>
              </p:cNvPr>
              <p:cNvSpPr>
                <a:spLocks noChangeArrowheads="1"/>
              </p:cNvSpPr>
              <p:nvPr/>
            </p:nvSpPr>
            <p:spPr bwMode="auto">
              <a:xfrm>
                <a:off x="3007" y="3155"/>
                <a:ext cx="8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8 </a:t>
                </a:r>
                <a:endParaRPr kumimoji="0" lang="en-US" altLang="en-US" sz="1200" b="0" i="0" u="none" strike="noStrike" cap="none" normalizeH="0" baseline="0">
                  <a:ln>
                    <a:noFill/>
                  </a:ln>
                  <a:solidFill>
                    <a:schemeClr val="tx1"/>
                  </a:solidFill>
                  <a:effectLst/>
                  <a:latin typeface="Arial" panose="020B0604020202020204" pitchFamily="34" charset="0"/>
                </a:endParaRPr>
              </a:p>
            </p:txBody>
          </p:sp>
          <p:sp>
            <p:nvSpPr>
              <p:cNvPr id="232" name="Line 113">
                <a:extLst>
                  <a:ext uri="{FF2B5EF4-FFF2-40B4-BE49-F238E27FC236}">
                    <a16:creationId xmlns:a16="http://schemas.microsoft.com/office/drawing/2014/main" id="{624DC119-7D5C-FDFF-07D5-21A7E489AF7C}"/>
                  </a:ext>
                </a:extLst>
              </p:cNvPr>
              <p:cNvSpPr>
                <a:spLocks noChangeShapeType="1"/>
              </p:cNvSpPr>
              <p:nvPr/>
            </p:nvSpPr>
            <p:spPr bwMode="auto">
              <a:xfrm>
                <a:off x="3747" y="3077"/>
                <a:ext cx="0" cy="6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233" name="Rectangle 114">
                <a:extLst>
                  <a:ext uri="{FF2B5EF4-FFF2-40B4-BE49-F238E27FC236}">
                    <a16:creationId xmlns:a16="http://schemas.microsoft.com/office/drawing/2014/main" id="{4B1BC1B2-9A07-6ED0-CFE2-1165907E94D5}"/>
                  </a:ext>
                </a:extLst>
              </p:cNvPr>
              <p:cNvSpPr>
                <a:spLocks noChangeArrowheads="1"/>
              </p:cNvSpPr>
              <p:nvPr/>
            </p:nvSpPr>
            <p:spPr bwMode="auto">
              <a:xfrm>
                <a:off x="3678" y="3155"/>
                <a:ext cx="13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12 </a:t>
                </a:r>
                <a:endParaRPr kumimoji="0" lang="en-US" altLang="en-US" sz="1200" b="0" i="0" u="none" strike="noStrike" cap="none" normalizeH="0" baseline="0">
                  <a:ln>
                    <a:noFill/>
                  </a:ln>
                  <a:solidFill>
                    <a:schemeClr val="tx1"/>
                  </a:solidFill>
                  <a:effectLst/>
                  <a:latin typeface="Arial" panose="020B0604020202020204" pitchFamily="34" charset="0"/>
                </a:endParaRPr>
              </a:p>
            </p:txBody>
          </p:sp>
          <p:sp>
            <p:nvSpPr>
              <p:cNvPr id="234" name="Line 115">
                <a:extLst>
                  <a:ext uri="{FF2B5EF4-FFF2-40B4-BE49-F238E27FC236}">
                    <a16:creationId xmlns:a16="http://schemas.microsoft.com/office/drawing/2014/main" id="{7D851D15-DBE8-3955-6509-B6F2CD01E328}"/>
                  </a:ext>
                </a:extLst>
              </p:cNvPr>
              <p:cNvSpPr>
                <a:spLocks noChangeShapeType="1"/>
              </p:cNvSpPr>
              <p:nvPr/>
            </p:nvSpPr>
            <p:spPr bwMode="auto">
              <a:xfrm>
                <a:off x="4444" y="3077"/>
                <a:ext cx="0" cy="6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235" name="Rectangle 116">
                <a:extLst>
                  <a:ext uri="{FF2B5EF4-FFF2-40B4-BE49-F238E27FC236}">
                    <a16:creationId xmlns:a16="http://schemas.microsoft.com/office/drawing/2014/main" id="{3E2F8A5B-8A8F-69BD-127F-CDA744F85EAB}"/>
                  </a:ext>
                </a:extLst>
              </p:cNvPr>
              <p:cNvSpPr>
                <a:spLocks noChangeArrowheads="1"/>
              </p:cNvSpPr>
              <p:nvPr/>
            </p:nvSpPr>
            <p:spPr bwMode="auto">
              <a:xfrm>
                <a:off x="4380" y="3155"/>
                <a:ext cx="13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16 </a:t>
                </a:r>
                <a:endParaRPr kumimoji="0" lang="en-US" altLang="en-US" sz="1200" b="0" i="0" u="none" strike="noStrike" cap="none" normalizeH="0" baseline="0">
                  <a:ln>
                    <a:noFill/>
                  </a:ln>
                  <a:solidFill>
                    <a:schemeClr val="tx1"/>
                  </a:solidFill>
                  <a:effectLst/>
                  <a:latin typeface="Arial" panose="020B0604020202020204" pitchFamily="34" charset="0"/>
                </a:endParaRPr>
              </a:p>
            </p:txBody>
          </p:sp>
          <p:sp>
            <p:nvSpPr>
              <p:cNvPr id="236" name="Line 117">
                <a:extLst>
                  <a:ext uri="{FF2B5EF4-FFF2-40B4-BE49-F238E27FC236}">
                    <a16:creationId xmlns:a16="http://schemas.microsoft.com/office/drawing/2014/main" id="{82584CA1-F71F-B230-1A13-A5CD01EBD37E}"/>
                  </a:ext>
                </a:extLst>
              </p:cNvPr>
              <p:cNvSpPr>
                <a:spLocks noChangeShapeType="1"/>
              </p:cNvSpPr>
              <p:nvPr/>
            </p:nvSpPr>
            <p:spPr bwMode="auto">
              <a:xfrm>
                <a:off x="5147" y="3077"/>
                <a:ext cx="0" cy="6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237" name="Rectangle 118">
                <a:extLst>
                  <a:ext uri="{FF2B5EF4-FFF2-40B4-BE49-F238E27FC236}">
                    <a16:creationId xmlns:a16="http://schemas.microsoft.com/office/drawing/2014/main" id="{239FA5EA-1B45-46E9-1366-74B147911BE0}"/>
                  </a:ext>
                </a:extLst>
              </p:cNvPr>
              <p:cNvSpPr>
                <a:spLocks noChangeArrowheads="1"/>
              </p:cNvSpPr>
              <p:nvPr/>
            </p:nvSpPr>
            <p:spPr bwMode="auto">
              <a:xfrm>
                <a:off x="5082" y="3155"/>
                <a:ext cx="13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20 </a:t>
                </a:r>
                <a:endParaRPr kumimoji="0" lang="en-US" altLang="en-US" sz="1200" b="0" i="0" u="none" strike="noStrike" cap="none" normalizeH="0" baseline="0">
                  <a:ln>
                    <a:noFill/>
                  </a:ln>
                  <a:solidFill>
                    <a:schemeClr val="tx1"/>
                  </a:solidFill>
                  <a:effectLst/>
                  <a:latin typeface="Arial" panose="020B0604020202020204" pitchFamily="34" charset="0"/>
                </a:endParaRPr>
              </a:p>
            </p:txBody>
          </p:sp>
          <p:sp>
            <p:nvSpPr>
              <p:cNvPr id="238" name="Line 119">
                <a:extLst>
                  <a:ext uri="{FF2B5EF4-FFF2-40B4-BE49-F238E27FC236}">
                    <a16:creationId xmlns:a16="http://schemas.microsoft.com/office/drawing/2014/main" id="{A5B7F3B7-75E8-6FB5-6DF1-661C807CFA54}"/>
                  </a:ext>
                </a:extLst>
              </p:cNvPr>
              <p:cNvSpPr>
                <a:spLocks noChangeShapeType="1"/>
              </p:cNvSpPr>
              <p:nvPr/>
            </p:nvSpPr>
            <p:spPr bwMode="auto">
              <a:xfrm>
                <a:off x="5850" y="3077"/>
                <a:ext cx="0" cy="6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239" name="Rectangle 120">
                <a:extLst>
                  <a:ext uri="{FF2B5EF4-FFF2-40B4-BE49-F238E27FC236}">
                    <a16:creationId xmlns:a16="http://schemas.microsoft.com/office/drawing/2014/main" id="{378B0B94-30D8-A1D5-3D89-F963397AF1D4}"/>
                  </a:ext>
                </a:extLst>
              </p:cNvPr>
              <p:cNvSpPr>
                <a:spLocks noChangeArrowheads="1"/>
              </p:cNvSpPr>
              <p:nvPr/>
            </p:nvSpPr>
            <p:spPr bwMode="auto">
              <a:xfrm>
                <a:off x="5784" y="3155"/>
                <a:ext cx="13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24 </a:t>
                </a:r>
                <a:endParaRPr kumimoji="0" lang="en-US" altLang="en-US" sz="1200" b="0" i="0" u="none" strike="noStrike" cap="none" normalizeH="0" baseline="0">
                  <a:ln>
                    <a:noFill/>
                  </a:ln>
                  <a:solidFill>
                    <a:schemeClr val="tx1"/>
                  </a:solidFill>
                  <a:effectLst/>
                  <a:latin typeface="Arial" panose="020B0604020202020204" pitchFamily="34" charset="0"/>
                </a:endParaRPr>
              </a:p>
            </p:txBody>
          </p:sp>
          <p:sp>
            <p:nvSpPr>
              <p:cNvPr id="240" name="Line 121">
                <a:extLst>
                  <a:ext uri="{FF2B5EF4-FFF2-40B4-BE49-F238E27FC236}">
                    <a16:creationId xmlns:a16="http://schemas.microsoft.com/office/drawing/2014/main" id="{0F4A2132-BB4B-0D55-5D6A-D9853691AFCA}"/>
                  </a:ext>
                </a:extLst>
              </p:cNvPr>
              <p:cNvSpPr>
                <a:spLocks noChangeShapeType="1"/>
              </p:cNvSpPr>
              <p:nvPr/>
            </p:nvSpPr>
            <p:spPr bwMode="auto">
              <a:xfrm>
                <a:off x="2305" y="3077"/>
                <a:ext cx="36"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241" name="Line 122">
                <a:extLst>
                  <a:ext uri="{FF2B5EF4-FFF2-40B4-BE49-F238E27FC236}">
                    <a16:creationId xmlns:a16="http://schemas.microsoft.com/office/drawing/2014/main" id="{B8B6BC90-5109-3C68-EDF3-B8CA06E90D33}"/>
                  </a:ext>
                </a:extLst>
              </p:cNvPr>
              <p:cNvSpPr>
                <a:spLocks noChangeShapeType="1"/>
              </p:cNvSpPr>
              <p:nvPr/>
            </p:nvSpPr>
            <p:spPr bwMode="auto">
              <a:xfrm>
                <a:off x="2305" y="2692"/>
                <a:ext cx="36"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242" name="Line 123">
                <a:extLst>
                  <a:ext uri="{FF2B5EF4-FFF2-40B4-BE49-F238E27FC236}">
                    <a16:creationId xmlns:a16="http://schemas.microsoft.com/office/drawing/2014/main" id="{D6E954BA-6427-7850-FE57-25FF4F9BE22B}"/>
                  </a:ext>
                </a:extLst>
              </p:cNvPr>
              <p:cNvSpPr>
                <a:spLocks noChangeShapeType="1"/>
              </p:cNvSpPr>
              <p:nvPr/>
            </p:nvSpPr>
            <p:spPr bwMode="auto">
              <a:xfrm>
                <a:off x="2305" y="2307"/>
                <a:ext cx="36"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243" name="Line 124">
                <a:extLst>
                  <a:ext uri="{FF2B5EF4-FFF2-40B4-BE49-F238E27FC236}">
                    <a16:creationId xmlns:a16="http://schemas.microsoft.com/office/drawing/2014/main" id="{CDA87D89-B47D-D9D1-4ABD-709C679A415F}"/>
                  </a:ext>
                </a:extLst>
              </p:cNvPr>
              <p:cNvSpPr>
                <a:spLocks noChangeShapeType="1"/>
              </p:cNvSpPr>
              <p:nvPr/>
            </p:nvSpPr>
            <p:spPr bwMode="auto">
              <a:xfrm>
                <a:off x="2305" y="1917"/>
                <a:ext cx="36"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244" name="Line 125">
                <a:extLst>
                  <a:ext uri="{FF2B5EF4-FFF2-40B4-BE49-F238E27FC236}">
                    <a16:creationId xmlns:a16="http://schemas.microsoft.com/office/drawing/2014/main" id="{4FBBEBB0-2284-53E8-E68B-FB4EBF05F331}"/>
                  </a:ext>
                </a:extLst>
              </p:cNvPr>
              <p:cNvSpPr>
                <a:spLocks noChangeShapeType="1"/>
              </p:cNvSpPr>
              <p:nvPr/>
            </p:nvSpPr>
            <p:spPr bwMode="auto">
              <a:xfrm>
                <a:off x="2305" y="1532"/>
                <a:ext cx="36"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245" name="Line 126">
                <a:extLst>
                  <a:ext uri="{FF2B5EF4-FFF2-40B4-BE49-F238E27FC236}">
                    <a16:creationId xmlns:a16="http://schemas.microsoft.com/office/drawing/2014/main" id="{14E31333-5372-405A-6199-6309F1218023}"/>
                  </a:ext>
                </a:extLst>
              </p:cNvPr>
              <p:cNvSpPr>
                <a:spLocks noChangeShapeType="1"/>
              </p:cNvSpPr>
              <p:nvPr/>
            </p:nvSpPr>
            <p:spPr bwMode="auto">
              <a:xfrm>
                <a:off x="2305" y="1147"/>
                <a:ext cx="36"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246" name="Rectangle 127">
                <a:extLst>
                  <a:ext uri="{FF2B5EF4-FFF2-40B4-BE49-F238E27FC236}">
                    <a16:creationId xmlns:a16="http://schemas.microsoft.com/office/drawing/2014/main" id="{7E1DF5FD-C5EF-3200-0BD0-D604A94F8E89}"/>
                  </a:ext>
                </a:extLst>
              </p:cNvPr>
              <p:cNvSpPr>
                <a:spLocks noChangeArrowheads="1"/>
              </p:cNvSpPr>
              <p:nvPr/>
            </p:nvSpPr>
            <p:spPr bwMode="auto">
              <a:xfrm>
                <a:off x="1800" y="3011"/>
                <a:ext cx="46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247" name="Line 128">
                <a:extLst>
                  <a:ext uri="{FF2B5EF4-FFF2-40B4-BE49-F238E27FC236}">
                    <a16:creationId xmlns:a16="http://schemas.microsoft.com/office/drawing/2014/main" id="{ED6784AA-E865-E5DB-2257-F5AB20A7F1C8}"/>
                  </a:ext>
                </a:extLst>
              </p:cNvPr>
              <p:cNvSpPr>
                <a:spLocks noChangeShapeType="1"/>
              </p:cNvSpPr>
              <p:nvPr/>
            </p:nvSpPr>
            <p:spPr bwMode="auto">
              <a:xfrm>
                <a:off x="2281" y="3077"/>
                <a:ext cx="60"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248" name="Rectangle 129">
                <a:extLst>
                  <a:ext uri="{FF2B5EF4-FFF2-40B4-BE49-F238E27FC236}">
                    <a16:creationId xmlns:a16="http://schemas.microsoft.com/office/drawing/2014/main" id="{7B004AF1-4368-BF42-6239-7737CDD3B74F}"/>
                  </a:ext>
                </a:extLst>
              </p:cNvPr>
              <p:cNvSpPr>
                <a:spLocks noChangeArrowheads="1"/>
              </p:cNvSpPr>
              <p:nvPr/>
            </p:nvSpPr>
            <p:spPr bwMode="auto">
              <a:xfrm>
                <a:off x="2100" y="3011"/>
                <a:ext cx="16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0.0 </a:t>
                </a:r>
                <a:endParaRPr kumimoji="0" lang="en-US" altLang="en-US" sz="1200" b="0" i="0" u="none" strike="noStrike" cap="none" normalizeH="0" baseline="0">
                  <a:ln>
                    <a:noFill/>
                  </a:ln>
                  <a:solidFill>
                    <a:schemeClr val="tx1"/>
                  </a:solidFill>
                  <a:effectLst/>
                  <a:latin typeface="Arial" panose="020B0604020202020204" pitchFamily="34" charset="0"/>
                </a:endParaRPr>
              </a:p>
            </p:txBody>
          </p:sp>
          <p:sp>
            <p:nvSpPr>
              <p:cNvPr id="249" name="Line 130">
                <a:extLst>
                  <a:ext uri="{FF2B5EF4-FFF2-40B4-BE49-F238E27FC236}">
                    <a16:creationId xmlns:a16="http://schemas.microsoft.com/office/drawing/2014/main" id="{37C10197-2D11-83B2-1DAE-4B232123458E}"/>
                  </a:ext>
                </a:extLst>
              </p:cNvPr>
              <p:cNvSpPr>
                <a:spLocks noChangeShapeType="1"/>
              </p:cNvSpPr>
              <p:nvPr/>
            </p:nvSpPr>
            <p:spPr bwMode="auto">
              <a:xfrm>
                <a:off x="2281" y="2692"/>
                <a:ext cx="60"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250" name="Rectangle 131">
                <a:extLst>
                  <a:ext uri="{FF2B5EF4-FFF2-40B4-BE49-F238E27FC236}">
                    <a16:creationId xmlns:a16="http://schemas.microsoft.com/office/drawing/2014/main" id="{D3E14575-4AED-548A-1D98-2332E0C5403D}"/>
                  </a:ext>
                </a:extLst>
              </p:cNvPr>
              <p:cNvSpPr>
                <a:spLocks noChangeArrowheads="1"/>
              </p:cNvSpPr>
              <p:nvPr/>
            </p:nvSpPr>
            <p:spPr bwMode="auto">
              <a:xfrm>
                <a:off x="2100" y="2625"/>
                <a:ext cx="16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0.1 </a:t>
                </a:r>
                <a:endParaRPr kumimoji="0" lang="en-US" altLang="en-US" sz="1200" b="0" i="0" u="none" strike="noStrike" cap="none" normalizeH="0" baseline="0">
                  <a:ln>
                    <a:noFill/>
                  </a:ln>
                  <a:solidFill>
                    <a:schemeClr val="tx1"/>
                  </a:solidFill>
                  <a:effectLst/>
                  <a:latin typeface="Arial" panose="020B0604020202020204" pitchFamily="34" charset="0"/>
                </a:endParaRPr>
              </a:p>
            </p:txBody>
          </p:sp>
          <p:sp>
            <p:nvSpPr>
              <p:cNvPr id="251" name="Line 132">
                <a:extLst>
                  <a:ext uri="{FF2B5EF4-FFF2-40B4-BE49-F238E27FC236}">
                    <a16:creationId xmlns:a16="http://schemas.microsoft.com/office/drawing/2014/main" id="{20DD0D2C-EBD0-0D3B-E360-786A1115351F}"/>
                  </a:ext>
                </a:extLst>
              </p:cNvPr>
              <p:cNvSpPr>
                <a:spLocks noChangeShapeType="1"/>
              </p:cNvSpPr>
              <p:nvPr/>
            </p:nvSpPr>
            <p:spPr bwMode="auto">
              <a:xfrm>
                <a:off x="2281" y="2307"/>
                <a:ext cx="60"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252" name="Rectangle 133">
                <a:extLst>
                  <a:ext uri="{FF2B5EF4-FFF2-40B4-BE49-F238E27FC236}">
                    <a16:creationId xmlns:a16="http://schemas.microsoft.com/office/drawing/2014/main" id="{9A346DF4-243C-E312-5BCB-031D99EEF901}"/>
                  </a:ext>
                </a:extLst>
              </p:cNvPr>
              <p:cNvSpPr>
                <a:spLocks noChangeArrowheads="1"/>
              </p:cNvSpPr>
              <p:nvPr/>
            </p:nvSpPr>
            <p:spPr bwMode="auto">
              <a:xfrm>
                <a:off x="2100" y="2239"/>
                <a:ext cx="16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0.2 </a:t>
                </a:r>
                <a:endParaRPr kumimoji="0" lang="en-US" altLang="en-US" sz="1200" b="0" i="0" u="none" strike="noStrike" cap="none" normalizeH="0" baseline="0">
                  <a:ln>
                    <a:noFill/>
                  </a:ln>
                  <a:solidFill>
                    <a:schemeClr val="tx1"/>
                  </a:solidFill>
                  <a:effectLst/>
                  <a:latin typeface="Arial" panose="020B0604020202020204" pitchFamily="34" charset="0"/>
                </a:endParaRPr>
              </a:p>
            </p:txBody>
          </p:sp>
          <p:sp>
            <p:nvSpPr>
              <p:cNvPr id="253" name="Line 134">
                <a:extLst>
                  <a:ext uri="{FF2B5EF4-FFF2-40B4-BE49-F238E27FC236}">
                    <a16:creationId xmlns:a16="http://schemas.microsoft.com/office/drawing/2014/main" id="{55B524CD-E184-8B30-45B9-D1992DD45DAC}"/>
                  </a:ext>
                </a:extLst>
              </p:cNvPr>
              <p:cNvSpPr>
                <a:spLocks noChangeShapeType="1"/>
              </p:cNvSpPr>
              <p:nvPr/>
            </p:nvSpPr>
            <p:spPr bwMode="auto">
              <a:xfrm>
                <a:off x="2281" y="1917"/>
                <a:ext cx="60"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254" name="Rectangle 135">
                <a:extLst>
                  <a:ext uri="{FF2B5EF4-FFF2-40B4-BE49-F238E27FC236}">
                    <a16:creationId xmlns:a16="http://schemas.microsoft.com/office/drawing/2014/main" id="{495FC660-6E22-30A3-C205-86214E8885AF}"/>
                  </a:ext>
                </a:extLst>
              </p:cNvPr>
              <p:cNvSpPr>
                <a:spLocks noChangeArrowheads="1"/>
              </p:cNvSpPr>
              <p:nvPr/>
            </p:nvSpPr>
            <p:spPr bwMode="auto">
              <a:xfrm>
                <a:off x="2100" y="1853"/>
                <a:ext cx="16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0.3 </a:t>
                </a:r>
                <a:endParaRPr kumimoji="0" lang="en-US" altLang="en-US" sz="1200" b="0" i="0" u="none" strike="noStrike" cap="none" normalizeH="0" baseline="0">
                  <a:ln>
                    <a:noFill/>
                  </a:ln>
                  <a:solidFill>
                    <a:schemeClr val="tx1"/>
                  </a:solidFill>
                  <a:effectLst/>
                  <a:latin typeface="Arial" panose="020B0604020202020204" pitchFamily="34" charset="0"/>
                </a:endParaRPr>
              </a:p>
            </p:txBody>
          </p:sp>
          <p:sp>
            <p:nvSpPr>
              <p:cNvPr id="255" name="Line 136">
                <a:extLst>
                  <a:ext uri="{FF2B5EF4-FFF2-40B4-BE49-F238E27FC236}">
                    <a16:creationId xmlns:a16="http://schemas.microsoft.com/office/drawing/2014/main" id="{71684626-94D3-A296-A6D6-0ED7325BFEC1}"/>
                  </a:ext>
                </a:extLst>
              </p:cNvPr>
              <p:cNvSpPr>
                <a:spLocks noChangeShapeType="1"/>
              </p:cNvSpPr>
              <p:nvPr/>
            </p:nvSpPr>
            <p:spPr bwMode="auto">
              <a:xfrm>
                <a:off x="2281" y="1532"/>
                <a:ext cx="60"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256" name="Rectangle 137">
                <a:extLst>
                  <a:ext uri="{FF2B5EF4-FFF2-40B4-BE49-F238E27FC236}">
                    <a16:creationId xmlns:a16="http://schemas.microsoft.com/office/drawing/2014/main" id="{3714DC3A-500D-234B-54F4-4A243A6D34B0}"/>
                  </a:ext>
                </a:extLst>
              </p:cNvPr>
              <p:cNvSpPr>
                <a:spLocks noChangeArrowheads="1"/>
              </p:cNvSpPr>
              <p:nvPr/>
            </p:nvSpPr>
            <p:spPr bwMode="auto">
              <a:xfrm>
                <a:off x="2100" y="1467"/>
                <a:ext cx="16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0.4 </a:t>
                </a:r>
                <a:endParaRPr kumimoji="0" lang="en-US" altLang="en-US" sz="1200" b="0" i="0" u="none" strike="noStrike" cap="none" normalizeH="0" baseline="0">
                  <a:ln>
                    <a:noFill/>
                  </a:ln>
                  <a:solidFill>
                    <a:schemeClr val="tx1"/>
                  </a:solidFill>
                  <a:effectLst/>
                  <a:latin typeface="Arial" panose="020B0604020202020204" pitchFamily="34" charset="0"/>
                </a:endParaRPr>
              </a:p>
            </p:txBody>
          </p:sp>
          <p:sp>
            <p:nvSpPr>
              <p:cNvPr id="257" name="Line 138">
                <a:extLst>
                  <a:ext uri="{FF2B5EF4-FFF2-40B4-BE49-F238E27FC236}">
                    <a16:creationId xmlns:a16="http://schemas.microsoft.com/office/drawing/2014/main" id="{3919CDAA-25B0-E3A8-4DBC-4CF5FB5DE8CD}"/>
                  </a:ext>
                </a:extLst>
              </p:cNvPr>
              <p:cNvSpPr>
                <a:spLocks noChangeShapeType="1"/>
              </p:cNvSpPr>
              <p:nvPr/>
            </p:nvSpPr>
            <p:spPr bwMode="auto">
              <a:xfrm>
                <a:off x="2281" y="1147"/>
                <a:ext cx="60"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258" name="Rectangle 139">
                <a:extLst>
                  <a:ext uri="{FF2B5EF4-FFF2-40B4-BE49-F238E27FC236}">
                    <a16:creationId xmlns:a16="http://schemas.microsoft.com/office/drawing/2014/main" id="{E2227A30-1CD6-E917-7206-8D0FEA22EBC5}"/>
                  </a:ext>
                </a:extLst>
              </p:cNvPr>
              <p:cNvSpPr>
                <a:spLocks noChangeArrowheads="1"/>
              </p:cNvSpPr>
              <p:nvPr/>
            </p:nvSpPr>
            <p:spPr bwMode="auto">
              <a:xfrm>
                <a:off x="2100" y="1081"/>
                <a:ext cx="16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0.5 </a:t>
                </a:r>
                <a:endParaRPr kumimoji="0" lang="en-US" altLang="en-US" sz="1200" b="0" i="0" u="none" strike="noStrike" cap="none" normalizeH="0" baseline="0">
                  <a:ln>
                    <a:noFill/>
                  </a:ln>
                  <a:solidFill>
                    <a:schemeClr val="tx1"/>
                  </a:solidFill>
                  <a:effectLst/>
                  <a:latin typeface="Arial" panose="020B0604020202020204" pitchFamily="34" charset="0"/>
                </a:endParaRPr>
              </a:p>
            </p:txBody>
          </p:sp>
          <p:sp>
            <p:nvSpPr>
              <p:cNvPr id="259" name="Rectangle 140">
                <a:extLst>
                  <a:ext uri="{FF2B5EF4-FFF2-40B4-BE49-F238E27FC236}">
                    <a16:creationId xmlns:a16="http://schemas.microsoft.com/office/drawing/2014/main" id="{155C36F6-A7AC-008E-64B4-3805DCDF9E00}"/>
                  </a:ext>
                </a:extLst>
              </p:cNvPr>
              <p:cNvSpPr>
                <a:spLocks noChangeArrowheads="1"/>
              </p:cNvSpPr>
              <p:nvPr/>
            </p:nvSpPr>
            <p:spPr bwMode="auto">
              <a:xfrm rot="16200000">
                <a:off x="1843" y="2038"/>
                <a:ext cx="28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rPr>
                  <a:t>[l/min]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60" name="Freeform 142">
                <a:extLst>
                  <a:ext uri="{FF2B5EF4-FFF2-40B4-BE49-F238E27FC236}">
                    <a16:creationId xmlns:a16="http://schemas.microsoft.com/office/drawing/2014/main" id="{F89AE385-EFCC-7120-F51B-EFB441684121}"/>
                  </a:ext>
                </a:extLst>
              </p:cNvPr>
              <p:cNvSpPr>
                <a:spLocks/>
              </p:cNvSpPr>
              <p:nvPr/>
            </p:nvSpPr>
            <p:spPr bwMode="auto">
              <a:xfrm>
                <a:off x="2341" y="2199"/>
                <a:ext cx="3509" cy="860"/>
              </a:xfrm>
              <a:custGeom>
                <a:avLst/>
                <a:gdLst>
                  <a:gd name="T0" fmla="*/ 78 w 3509"/>
                  <a:gd name="T1" fmla="*/ 860 h 860"/>
                  <a:gd name="T2" fmla="*/ 186 w 3509"/>
                  <a:gd name="T3" fmla="*/ 860 h 860"/>
                  <a:gd name="T4" fmla="*/ 240 w 3509"/>
                  <a:gd name="T5" fmla="*/ 860 h 860"/>
                  <a:gd name="T6" fmla="*/ 348 w 3509"/>
                  <a:gd name="T7" fmla="*/ 854 h 860"/>
                  <a:gd name="T8" fmla="*/ 456 w 3509"/>
                  <a:gd name="T9" fmla="*/ 854 h 860"/>
                  <a:gd name="T10" fmla="*/ 565 w 3509"/>
                  <a:gd name="T11" fmla="*/ 848 h 860"/>
                  <a:gd name="T12" fmla="*/ 667 w 3509"/>
                  <a:gd name="T13" fmla="*/ 848 h 860"/>
                  <a:gd name="T14" fmla="*/ 703 w 3509"/>
                  <a:gd name="T15" fmla="*/ 848 h 860"/>
                  <a:gd name="T16" fmla="*/ 703 w 3509"/>
                  <a:gd name="T17" fmla="*/ 848 h 860"/>
                  <a:gd name="T18" fmla="*/ 733 w 3509"/>
                  <a:gd name="T19" fmla="*/ 848 h 860"/>
                  <a:gd name="T20" fmla="*/ 811 w 3509"/>
                  <a:gd name="T21" fmla="*/ 842 h 860"/>
                  <a:gd name="T22" fmla="*/ 883 w 3509"/>
                  <a:gd name="T23" fmla="*/ 842 h 860"/>
                  <a:gd name="T24" fmla="*/ 985 w 3509"/>
                  <a:gd name="T25" fmla="*/ 836 h 860"/>
                  <a:gd name="T26" fmla="*/ 1093 w 3509"/>
                  <a:gd name="T27" fmla="*/ 830 h 860"/>
                  <a:gd name="T28" fmla="*/ 1195 w 3509"/>
                  <a:gd name="T29" fmla="*/ 824 h 860"/>
                  <a:gd name="T30" fmla="*/ 1250 w 3509"/>
                  <a:gd name="T31" fmla="*/ 818 h 860"/>
                  <a:gd name="T32" fmla="*/ 1352 w 3509"/>
                  <a:gd name="T33" fmla="*/ 812 h 860"/>
                  <a:gd name="T34" fmla="*/ 1454 w 3509"/>
                  <a:gd name="T35" fmla="*/ 806 h 860"/>
                  <a:gd name="T36" fmla="*/ 1556 w 3509"/>
                  <a:gd name="T37" fmla="*/ 800 h 860"/>
                  <a:gd name="T38" fmla="*/ 1658 w 3509"/>
                  <a:gd name="T39" fmla="*/ 794 h 860"/>
                  <a:gd name="T40" fmla="*/ 1760 w 3509"/>
                  <a:gd name="T41" fmla="*/ 788 h 860"/>
                  <a:gd name="T42" fmla="*/ 1862 w 3509"/>
                  <a:gd name="T43" fmla="*/ 776 h 860"/>
                  <a:gd name="T44" fmla="*/ 1935 w 3509"/>
                  <a:gd name="T45" fmla="*/ 770 h 860"/>
                  <a:gd name="T46" fmla="*/ 2013 w 3509"/>
                  <a:gd name="T47" fmla="*/ 764 h 860"/>
                  <a:gd name="T48" fmla="*/ 2091 w 3509"/>
                  <a:gd name="T49" fmla="*/ 758 h 860"/>
                  <a:gd name="T50" fmla="*/ 2163 w 3509"/>
                  <a:gd name="T51" fmla="*/ 752 h 860"/>
                  <a:gd name="T52" fmla="*/ 2259 w 3509"/>
                  <a:gd name="T53" fmla="*/ 746 h 860"/>
                  <a:gd name="T54" fmla="*/ 2307 w 3509"/>
                  <a:gd name="T55" fmla="*/ 740 h 860"/>
                  <a:gd name="T56" fmla="*/ 2367 w 3509"/>
                  <a:gd name="T57" fmla="*/ 734 h 860"/>
                  <a:gd name="T58" fmla="*/ 2451 w 3509"/>
                  <a:gd name="T59" fmla="*/ 728 h 860"/>
                  <a:gd name="T60" fmla="*/ 2499 w 3509"/>
                  <a:gd name="T61" fmla="*/ 716 h 860"/>
                  <a:gd name="T62" fmla="*/ 2541 w 3509"/>
                  <a:gd name="T63" fmla="*/ 704 h 860"/>
                  <a:gd name="T64" fmla="*/ 2602 w 3509"/>
                  <a:gd name="T65" fmla="*/ 680 h 860"/>
                  <a:gd name="T66" fmla="*/ 2656 w 3509"/>
                  <a:gd name="T67" fmla="*/ 656 h 860"/>
                  <a:gd name="T68" fmla="*/ 2692 w 3509"/>
                  <a:gd name="T69" fmla="*/ 644 h 860"/>
                  <a:gd name="T70" fmla="*/ 2758 w 3509"/>
                  <a:gd name="T71" fmla="*/ 608 h 860"/>
                  <a:gd name="T72" fmla="*/ 2818 w 3509"/>
                  <a:gd name="T73" fmla="*/ 578 h 860"/>
                  <a:gd name="T74" fmla="*/ 2860 w 3509"/>
                  <a:gd name="T75" fmla="*/ 553 h 860"/>
                  <a:gd name="T76" fmla="*/ 2860 w 3509"/>
                  <a:gd name="T77" fmla="*/ 553 h 860"/>
                  <a:gd name="T78" fmla="*/ 2920 w 3509"/>
                  <a:gd name="T79" fmla="*/ 517 h 860"/>
                  <a:gd name="T80" fmla="*/ 2962 w 3509"/>
                  <a:gd name="T81" fmla="*/ 493 h 860"/>
                  <a:gd name="T82" fmla="*/ 2962 w 3509"/>
                  <a:gd name="T83" fmla="*/ 493 h 860"/>
                  <a:gd name="T84" fmla="*/ 3004 w 3509"/>
                  <a:gd name="T85" fmla="*/ 463 h 860"/>
                  <a:gd name="T86" fmla="*/ 3058 w 3509"/>
                  <a:gd name="T87" fmla="*/ 427 h 860"/>
                  <a:gd name="T88" fmla="*/ 3112 w 3509"/>
                  <a:gd name="T89" fmla="*/ 385 h 860"/>
                  <a:gd name="T90" fmla="*/ 3136 w 3509"/>
                  <a:gd name="T91" fmla="*/ 367 h 860"/>
                  <a:gd name="T92" fmla="*/ 3184 w 3509"/>
                  <a:gd name="T93" fmla="*/ 325 h 860"/>
                  <a:gd name="T94" fmla="*/ 3232 w 3509"/>
                  <a:gd name="T95" fmla="*/ 289 h 860"/>
                  <a:gd name="T96" fmla="*/ 3250 w 3509"/>
                  <a:gd name="T97" fmla="*/ 265 h 860"/>
                  <a:gd name="T98" fmla="*/ 3293 w 3509"/>
                  <a:gd name="T99" fmla="*/ 229 h 860"/>
                  <a:gd name="T100" fmla="*/ 3335 w 3509"/>
                  <a:gd name="T101" fmla="*/ 187 h 860"/>
                  <a:gd name="T102" fmla="*/ 3377 w 3509"/>
                  <a:gd name="T103" fmla="*/ 151 h 860"/>
                  <a:gd name="T104" fmla="*/ 3413 w 3509"/>
                  <a:gd name="T105" fmla="*/ 108 h 860"/>
                  <a:gd name="T106" fmla="*/ 3449 w 3509"/>
                  <a:gd name="T107" fmla="*/ 72 h 860"/>
                  <a:gd name="T108" fmla="*/ 3479 w 3509"/>
                  <a:gd name="T109" fmla="*/ 36 h 860"/>
                  <a:gd name="T110" fmla="*/ 3509 w 3509"/>
                  <a:gd name="T111" fmla="*/ 0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09" h="860">
                    <a:moveTo>
                      <a:pt x="0" y="860"/>
                    </a:moveTo>
                    <a:lnTo>
                      <a:pt x="24" y="860"/>
                    </a:lnTo>
                    <a:lnTo>
                      <a:pt x="54" y="860"/>
                    </a:lnTo>
                    <a:lnTo>
                      <a:pt x="78" y="860"/>
                    </a:lnTo>
                    <a:lnTo>
                      <a:pt x="102" y="860"/>
                    </a:lnTo>
                    <a:lnTo>
                      <a:pt x="132" y="860"/>
                    </a:lnTo>
                    <a:lnTo>
                      <a:pt x="156" y="860"/>
                    </a:lnTo>
                    <a:lnTo>
                      <a:pt x="186" y="860"/>
                    </a:lnTo>
                    <a:lnTo>
                      <a:pt x="186" y="860"/>
                    </a:lnTo>
                    <a:lnTo>
                      <a:pt x="186" y="860"/>
                    </a:lnTo>
                    <a:lnTo>
                      <a:pt x="210" y="860"/>
                    </a:lnTo>
                    <a:lnTo>
                      <a:pt x="240" y="860"/>
                    </a:lnTo>
                    <a:lnTo>
                      <a:pt x="264" y="854"/>
                    </a:lnTo>
                    <a:lnTo>
                      <a:pt x="294" y="854"/>
                    </a:lnTo>
                    <a:lnTo>
                      <a:pt x="318" y="854"/>
                    </a:lnTo>
                    <a:lnTo>
                      <a:pt x="348" y="854"/>
                    </a:lnTo>
                    <a:lnTo>
                      <a:pt x="372" y="854"/>
                    </a:lnTo>
                    <a:lnTo>
                      <a:pt x="402" y="854"/>
                    </a:lnTo>
                    <a:lnTo>
                      <a:pt x="426" y="854"/>
                    </a:lnTo>
                    <a:lnTo>
                      <a:pt x="456" y="854"/>
                    </a:lnTo>
                    <a:lnTo>
                      <a:pt x="480" y="854"/>
                    </a:lnTo>
                    <a:lnTo>
                      <a:pt x="510" y="854"/>
                    </a:lnTo>
                    <a:lnTo>
                      <a:pt x="534" y="848"/>
                    </a:lnTo>
                    <a:lnTo>
                      <a:pt x="565" y="848"/>
                    </a:lnTo>
                    <a:lnTo>
                      <a:pt x="589" y="848"/>
                    </a:lnTo>
                    <a:lnTo>
                      <a:pt x="613" y="848"/>
                    </a:lnTo>
                    <a:lnTo>
                      <a:pt x="643" y="848"/>
                    </a:lnTo>
                    <a:lnTo>
                      <a:pt x="667" y="848"/>
                    </a:lnTo>
                    <a:lnTo>
                      <a:pt x="691" y="848"/>
                    </a:lnTo>
                    <a:lnTo>
                      <a:pt x="691" y="848"/>
                    </a:lnTo>
                    <a:lnTo>
                      <a:pt x="697" y="848"/>
                    </a:lnTo>
                    <a:lnTo>
                      <a:pt x="703" y="848"/>
                    </a:lnTo>
                    <a:lnTo>
                      <a:pt x="703" y="848"/>
                    </a:lnTo>
                    <a:lnTo>
                      <a:pt x="703" y="848"/>
                    </a:lnTo>
                    <a:lnTo>
                      <a:pt x="703" y="848"/>
                    </a:lnTo>
                    <a:lnTo>
                      <a:pt x="703" y="848"/>
                    </a:lnTo>
                    <a:lnTo>
                      <a:pt x="703" y="848"/>
                    </a:lnTo>
                    <a:lnTo>
                      <a:pt x="721" y="848"/>
                    </a:lnTo>
                    <a:lnTo>
                      <a:pt x="733" y="848"/>
                    </a:lnTo>
                    <a:lnTo>
                      <a:pt x="733" y="848"/>
                    </a:lnTo>
                    <a:lnTo>
                      <a:pt x="751" y="848"/>
                    </a:lnTo>
                    <a:lnTo>
                      <a:pt x="775" y="842"/>
                    </a:lnTo>
                    <a:lnTo>
                      <a:pt x="799" y="842"/>
                    </a:lnTo>
                    <a:lnTo>
                      <a:pt x="811" y="842"/>
                    </a:lnTo>
                    <a:lnTo>
                      <a:pt x="811" y="842"/>
                    </a:lnTo>
                    <a:lnTo>
                      <a:pt x="829" y="842"/>
                    </a:lnTo>
                    <a:lnTo>
                      <a:pt x="853" y="842"/>
                    </a:lnTo>
                    <a:lnTo>
                      <a:pt x="883" y="842"/>
                    </a:lnTo>
                    <a:lnTo>
                      <a:pt x="907" y="836"/>
                    </a:lnTo>
                    <a:lnTo>
                      <a:pt x="931" y="836"/>
                    </a:lnTo>
                    <a:lnTo>
                      <a:pt x="961" y="836"/>
                    </a:lnTo>
                    <a:lnTo>
                      <a:pt x="985" y="836"/>
                    </a:lnTo>
                    <a:lnTo>
                      <a:pt x="1015" y="830"/>
                    </a:lnTo>
                    <a:lnTo>
                      <a:pt x="1039" y="830"/>
                    </a:lnTo>
                    <a:lnTo>
                      <a:pt x="1063" y="830"/>
                    </a:lnTo>
                    <a:lnTo>
                      <a:pt x="1093" y="830"/>
                    </a:lnTo>
                    <a:lnTo>
                      <a:pt x="1117" y="824"/>
                    </a:lnTo>
                    <a:lnTo>
                      <a:pt x="1141" y="824"/>
                    </a:lnTo>
                    <a:lnTo>
                      <a:pt x="1171" y="824"/>
                    </a:lnTo>
                    <a:lnTo>
                      <a:pt x="1195" y="824"/>
                    </a:lnTo>
                    <a:lnTo>
                      <a:pt x="1219" y="818"/>
                    </a:lnTo>
                    <a:lnTo>
                      <a:pt x="1232" y="818"/>
                    </a:lnTo>
                    <a:lnTo>
                      <a:pt x="1232" y="818"/>
                    </a:lnTo>
                    <a:lnTo>
                      <a:pt x="1250" y="818"/>
                    </a:lnTo>
                    <a:lnTo>
                      <a:pt x="1274" y="818"/>
                    </a:lnTo>
                    <a:lnTo>
                      <a:pt x="1298" y="818"/>
                    </a:lnTo>
                    <a:lnTo>
                      <a:pt x="1328" y="812"/>
                    </a:lnTo>
                    <a:lnTo>
                      <a:pt x="1352" y="812"/>
                    </a:lnTo>
                    <a:lnTo>
                      <a:pt x="1376" y="812"/>
                    </a:lnTo>
                    <a:lnTo>
                      <a:pt x="1406" y="812"/>
                    </a:lnTo>
                    <a:lnTo>
                      <a:pt x="1430" y="806"/>
                    </a:lnTo>
                    <a:lnTo>
                      <a:pt x="1454" y="806"/>
                    </a:lnTo>
                    <a:lnTo>
                      <a:pt x="1478" y="806"/>
                    </a:lnTo>
                    <a:lnTo>
                      <a:pt x="1508" y="806"/>
                    </a:lnTo>
                    <a:lnTo>
                      <a:pt x="1532" y="800"/>
                    </a:lnTo>
                    <a:lnTo>
                      <a:pt x="1556" y="800"/>
                    </a:lnTo>
                    <a:lnTo>
                      <a:pt x="1580" y="800"/>
                    </a:lnTo>
                    <a:lnTo>
                      <a:pt x="1610" y="794"/>
                    </a:lnTo>
                    <a:lnTo>
                      <a:pt x="1634" y="794"/>
                    </a:lnTo>
                    <a:lnTo>
                      <a:pt x="1658" y="794"/>
                    </a:lnTo>
                    <a:lnTo>
                      <a:pt x="1682" y="788"/>
                    </a:lnTo>
                    <a:lnTo>
                      <a:pt x="1712" y="788"/>
                    </a:lnTo>
                    <a:lnTo>
                      <a:pt x="1736" y="788"/>
                    </a:lnTo>
                    <a:lnTo>
                      <a:pt x="1760" y="788"/>
                    </a:lnTo>
                    <a:lnTo>
                      <a:pt x="1784" y="782"/>
                    </a:lnTo>
                    <a:lnTo>
                      <a:pt x="1814" y="782"/>
                    </a:lnTo>
                    <a:lnTo>
                      <a:pt x="1838" y="782"/>
                    </a:lnTo>
                    <a:lnTo>
                      <a:pt x="1862" y="776"/>
                    </a:lnTo>
                    <a:lnTo>
                      <a:pt x="1886" y="776"/>
                    </a:lnTo>
                    <a:lnTo>
                      <a:pt x="1911" y="776"/>
                    </a:lnTo>
                    <a:lnTo>
                      <a:pt x="1935" y="770"/>
                    </a:lnTo>
                    <a:lnTo>
                      <a:pt x="1935" y="770"/>
                    </a:lnTo>
                    <a:lnTo>
                      <a:pt x="1935" y="770"/>
                    </a:lnTo>
                    <a:lnTo>
                      <a:pt x="1965" y="770"/>
                    </a:lnTo>
                    <a:lnTo>
                      <a:pt x="1989" y="770"/>
                    </a:lnTo>
                    <a:lnTo>
                      <a:pt x="2013" y="764"/>
                    </a:lnTo>
                    <a:lnTo>
                      <a:pt x="2037" y="764"/>
                    </a:lnTo>
                    <a:lnTo>
                      <a:pt x="2061" y="764"/>
                    </a:lnTo>
                    <a:lnTo>
                      <a:pt x="2085" y="758"/>
                    </a:lnTo>
                    <a:lnTo>
                      <a:pt x="2091" y="758"/>
                    </a:lnTo>
                    <a:lnTo>
                      <a:pt x="2091" y="758"/>
                    </a:lnTo>
                    <a:lnTo>
                      <a:pt x="2109" y="758"/>
                    </a:lnTo>
                    <a:lnTo>
                      <a:pt x="2139" y="752"/>
                    </a:lnTo>
                    <a:lnTo>
                      <a:pt x="2163" y="752"/>
                    </a:lnTo>
                    <a:lnTo>
                      <a:pt x="2187" y="752"/>
                    </a:lnTo>
                    <a:lnTo>
                      <a:pt x="2211" y="746"/>
                    </a:lnTo>
                    <a:lnTo>
                      <a:pt x="2235" y="746"/>
                    </a:lnTo>
                    <a:lnTo>
                      <a:pt x="2259" y="746"/>
                    </a:lnTo>
                    <a:lnTo>
                      <a:pt x="2283" y="740"/>
                    </a:lnTo>
                    <a:lnTo>
                      <a:pt x="2283" y="740"/>
                    </a:lnTo>
                    <a:lnTo>
                      <a:pt x="2283" y="740"/>
                    </a:lnTo>
                    <a:lnTo>
                      <a:pt x="2307" y="740"/>
                    </a:lnTo>
                    <a:lnTo>
                      <a:pt x="2331" y="740"/>
                    </a:lnTo>
                    <a:lnTo>
                      <a:pt x="2355" y="734"/>
                    </a:lnTo>
                    <a:lnTo>
                      <a:pt x="2367" y="734"/>
                    </a:lnTo>
                    <a:lnTo>
                      <a:pt x="2367" y="734"/>
                    </a:lnTo>
                    <a:lnTo>
                      <a:pt x="2379" y="734"/>
                    </a:lnTo>
                    <a:lnTo>
                      <a:pt x="2403" y="728"/>
                    </a:lnTo>
                    <a:lnTo>
                      <a:pt x="2427" y="728"/>
                    </a:lnTo>
                    <a:lnTo>
                      <a:pt x="2451" y="728"/>
                    </a:lnTo>
                    <a:lnTo>
                      <a:pt x="2475" y="722"/>
                    </a:lnTo>
                    <a:lnTo>
                      <a:pt x="2481" y="722"/>
                    </a:lnTo>
                    <a:lnTo>
                      <a:pt x="2481" y="722"/>
                    </a:lnTo>
                    <a:lnTo>
                      <a:pt x="2499" y="716"/>
                    </a:lnTo>
                    <a:lnTo>
                      <a:pt x="2517" y="710"/>
                    </a:lnTo>
                    <a:lnTo>
                      <a:pt x="2523" y="710"/>
                    </a:lnTo>
                    <a:lnTo>
                      <a:pt x="2523" y="710"/>
                    </a:lnTo>
                    <a:lnTo>
                      <a:pt x="2541" y="704"/>
                    </a:lnTo>
                    <a:lnTo>
                      <a:pt x="2559" y="698"/>
                    </a:lnTo>
                    <a:lnTo>
                      <a:pt x="2578" y="692"/>
                    </a:lnTo>
                    <a:lnTo>
                      <a:pt x="2596" y="680"/>
                    </a:lnTo>
                    <a:lnTo>
                      <a:pt x="2602" y="680"/>
                    </a:lnTo>
                    <a:lnTo>
                      <a:pt x="2602" y="680"/>
                    </a:lnTo>
                    <a:lnTo>
                      <a:pt x="2614" y="674"/>
                    </a:lnTo>
                    <a:lnTo>
                      <a:pt x="2632" y="668"/>
                    </a:lnTo>
                    <a:lnTo>
                      <a:pt x="2656" y="656"/>
                    </a:lnTo>
                    <a:lnTo>
                      <a:pt x="2674" y="650"/>
                    </a:lnTo>
                    <a:lnTo>
                      <a:pt x="2674" y="650"/>
                    </a:lnTo>
                    <a:lnTo>
                      <a:pt x="2674" y="650"/>
                    </a:lnTo>
                    <a:lnTo>
                      <a:pt x="2692" y="644"/>
                    </a:lnTo>
                    <a:lnTo>
                      <a:pt x="2710" y="632"/>
                    </a:lnTo>
                    <a:lnTo>
                      <a:pt x="2722" y="626"/>
                    </a:lnTo>
                    <a:lnTo>
                      <a:pt x="2740" y="620"/>
                    </a:lnTo>
                    <a:lnTo>
                      <a:pt x="2758" y="608"/>
                    </a:lnTo>
                    <a:lnTo>
                      <a:pt x="2776" y="602"/>
                    </a:lnTo>
                    <a:lnTo>
                      <a:pt x="2794" y="590"/>
                    </a:lnTo>
                    <a:lnTo>
                      <a:pt x="2812" y="584"/>
                    </a:lnTo>
                    <a:lnTo>
                      <a:pt x="2818" y="578"/>
                    </a:lnTo>
                    <a:lnTo>
                      <a:pt x="2818" y="578"/>
                    </a:lnTo>
                    <a:lnTo>
                      <a:pt x="2824" y="572"/>
                    </a:lnTo>
                    <a:lnTo>
                      <a:pt x="2842" y="566"/>
                    </a:lnTo>
                    <a:lnTo>
                      <a:pt x="2860" y="553"/>
                    </a:lnTo>
                    <a:lnTo>
                      <a:pt x="2860" y="553"/>
                    </a:lnTo>
                    <a:lnTo>
                      <a:pt x="2860" y="553"/>
                    </a:lnTo>
                    <a:lnTo>
                      <a:pt x="2860" y="553"/>
                    </a:lnTo>
                    <a:lnTo>
                      <a:pt x="2860" y="553"/>
                    </a:lnTo>
                    <a:lnTo>
                      <a:pt x="2872" y="547"/>
                    </a:lnTo>
                    <a:lnTo>
                      <a:pt x="2890" y="535"/>
                    </a:lnTo>
                    <a:lnTo>
                      <a:pt x="2902" y="529"/>
                    </a:lnTo>
                    <a:lnTo>
                      <a:pt x="2920" y="517"/>
                    </a:lnTo>
                    <a:lnTo>
                      <a:pt x="2932" y="511"/>
                    </a:lnTo>
                    <a:lnTo>
                      <a:pt x="2950" y="499"/>
                    </a:lnTo>
                    <a:lnTo>
                      <a:pt x="2962" y="493"/>
                    </a:lnTo>
                    <a:lnTo>
                      <a:pt x="2962" y="493"/>
                    </a:lnTo>
                    <a:lnTo>
                      <a:pt x="2962" y="493"/>
                    </a:lnTo>
                    <a:lnTo>
                      <a:pt x="2962" y="493"/>
                    </a:lnTo>
                    <a:lnTo>
                      <a:pt x="2962" y="493"/>
                    </a:lnTo>
                    <a:lnTo>
                      <a:pt x="2962" y="493"/>
                    </a:lnTo>
                    <a:lnTo>
                      <a:pt x="2962" y="493"/>
                    </a:lnTo>
                    <a:lnTo>
                      <a:pt x="2980" y="481"/>
                    </a:lnTo>
                    <a:lnTo>
                      <a:pt x="2992" y="475"/>
                    </a:lnTo>
                    <a:lnTo>
                      <a:pt x="3004" y="463"/>
                    </a:lnTo>
                    <a:lnTo>
                      <a:pt x="3022" y="451"/>
                    </a:lnTo>
                    <a:lnTo>
                      <a:pt x="3034" y="445"/>
                    </a:lnTo>
                    <a:lnTo>
                      <a:pt x="3046" y="433"/>
                    </a:lnTo>
                    <a:lnTo>
                      <a:pt x="3058" y="427"/>
                    </a:lnTo>
                    <a:lnTo>
                      <a:pt x="3076" y="415"/>
                    </a:lnTo>
                    <a:lnTo>
                      <a:pt x="3088" y="403"/>
                    </a:lnTo>
                    <a:lnTo>
                      <a:pt x="3100" y="397"/>
                    </a:lnTo>
                    <a:lnTo>
                      <a:pt x="3112" y="385"/>
                    </a:lnTo>
                    <a:lnTo>
                      <a:pt x="3124" y="373"/>
                    </a:lnTo>
                    <a:lnTo>
                      <a:pt x="3136" y="367"/>
                    </a:lnTo>
                    <a:lnTo>
                      <a:pt x="3136" y="367"/>
                    </a:lnTo>
                    <a:lnTo>
                      <a:pt x="3136" y="367"/>
                    </a:lnTo>
                    <a:lnTo>
                      <a:pt x="3148" y="355"/>
                    </a:lnTo>
                    <a:lnTo>
                      <a:pt x="3160" y="343"/>
                    </a:lnTo>
                    <a:lnTo>
                      <a:pt x="3172" y="337"/>
                    </a:lnTo>
                    <a:lnTo>
                      <a:pt x="3184" y="325"/>
                    </a:lnTo>
                    <a:lnTo>
                      <a:pt x="3196" y="319"/>
                    </a:lnTo>
                    <a:lnTo>
                      <a:pt x="3208" y="307"/>
                    </a:lnTo>
                    <a:lnTo>
                      <a:pt x="3220" y="295"/>
                    </a:lnTo>
                    <a:lnTo>
                      <a:pt x="3232" y="289"/>
                    </a:lnTo>
                    <a:lnTo>
                      <a:pt x="3232" y="289"/>
                    </a:lnTo>
                    <a:lnTo>
                      <a:pt x="3232" y="289"/>
                    </a:lnTo>
                    <a:lnTo>
                      <a:pt x="3244" y="277"/>
                    </a:lnTo>
                    <a:lnTo>
                      <a:pt x="3250" y="265"/>
                    </a:lnTo>
                    <a:lnTo>
                      <a:pt x="3263" y="259"/>
                    </a:lnTo>
                    <a:lnTo>
                      <a:pt x="3275" y="247"/>
                    </a:lnTo>
                    <a:lnTo>
                      <a:pt x="3287" y="235"/>
                    </a:lnTo>
                    <a:lnTo>
                      <a:pt x="3293" y="229"/>
                    </a:lnTo>
                    <a:lnTo>
                      <a:pt x="3305" y="217"/>
                    </a:lnTo>
                    <a:lnTo>
                      <a:pt x="3317" y="205"/>
                    </a:lnTo>
                    <a:lnTo>
                      <a:pt x="3329" y="199"/>
                    </a:lnTo>
                    <a:lnTo>
                      <a:pt x="3335" y="187"/>
                    </a:lnTo>
                    <a:lnTo>
                      <a:pt x="3347" y="181"/>
                    </a:lnTo>
                    <a:lnTo>
                      <a:pt x="3353" y="169"/>
                    </a:lnTo>
                    <a:lnTo>
                      <a:pt x="3365" y="157"/>
                    </a:lnTo>
                    <a:lnTo>
                      <a:pt x="3377" y="151"/>
                    </a:lnTo>
                    <a:lnTo>
                      <a:pt x="3383" y="139"/>
                    </a:lnTo>
                    <a:lnTo>
                      <a:pt x="3395" y="126"/>
                    </a:lnTo>
                    <a:lnTo>
                      <a:pt x="3401" y="120"/>
                    </a:lnTo>
                    <a:lnTo>
                      <a:pt x="3413" y="108"/>
                    </a:lnTo>
                    <a:lnTo>
                      <a:pt x="3419" y="102"/>
                    </a:lnTo>
                    <a:lnTo>
                      <a:pt x="3431" y="90"/>
                    </a:lnTo>
                    <a:lnTo>
                      <a:pt x="3437" y="78"/>
                    </a:lnTo>
                    <a:lnTo>
                      <a:pt x="3449" y="72"/>
                    </a:lnTo>
                    <a:lnTo>
                      <a:pt x="3455" y="60"/>
                    </a:lnTo>
                    <a:lnTo>
                      <a:pt x="3461" y="54"/>
                    </a:lnTo>
                    <a:lnTo>
                      <a:pt x="3473" y="42"/>
                    </a:lnTo>
                    <a:lnTo>
                      <a:pt x="3479" y="36"/>
                    </a:lnTo>
                    <a:lnTo>
                      <a:pt x="3485" y="24"/>
                    </a:lnTo>
                    <a:lnTo>
                      <a:pt x="3497" y="12"/>
                    </a:lnTo>
                    <a:lnTo>
                      <a:pt x="3503" y="6"/>
                    </a:lnTo>
                    <a:lnTo>
                      <a:pt x="3509" y="0"/>
                    </a:lnTo>
                  </a:path>
                </a:pathLst>
              </a:custGeom>
              <a:noFill/>
              <a:ln w="19050">
                <a:solidFill>
                  <a:srgbClr val="EE2E2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261" name="Line 144">
                <a:extLst>
                  <a:ext uri="{FF2B5EF4-FFF2-40B4-BE49-F238E27FC236}">
                    <a16:creationId xmlns:a16="http://schemas.microsoft.com/office/drawing/2014/main" id="{72951EFB-095A-5E7C-C18A-A2852E05A81F}"/>
                  </a:ext>
                </a:extLst>
              </p:cNvPr>
              <p:cNvSpPr>
                <a:spLocks noChangeShapeType="1"/>
              </p:cNvSpPr>
              <p:nvPr/>
            </p:nvSpPr>
            <p:spPr bwMode="auto">
              <a:xfrm>
                <a:off x="2386" y="1429"/>
                <a:ext cx="180" cy="0"/>
              </a:xfrm>
              <a:prstGeom prst="line">
                <a:avLst/>
              </a:prstGeom>
              <a:noFill/>
              <a:ln w="19050">
                <a:solidFill>
                  <a:srgbClr val="EE2E2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262" name="Rectangle 145">
                <a:extLst>
                  <a:ext uri="{FF2B5EF4-FFF2-40B4-BE49-F238E27FC236}">
                    <a16:creationId xmlns:a16="http://schemas.microsoft.com/office/drawing/2014/main" id="{3E6562D8-1AA1-71A0-23B0-653DFBD74625}"/>
                  </a:ext>
                </a:extLst>
              </p:cNvPr>
              <p:cNvSpPr>
                <a:spLocks noChangeArrowheads="1"/>
              </p:cNvSpPr>
              <p:nvPr/>
            </p:nvSpPr>
            <p:spPr bwMode="auto">
              <a:xfrm>
                <a:off x="2613" y="1369"/>
                <a:ext cx="42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rPr>
                  <a:t>Stiff shunt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grpSp>
        <p:sp>
          <p:nvSpPr>
            <p:cNvPr id="191" name="Freeform 70">
              <a:extLst>
                <a:ext uri="{FF2B5EF4-FFF2-40B4-BE49-F238E27FC236}">
                  <a16:creationId xmlns:a16="http://schemas.microsoft.com/office/drawing/2014/main" id="{F746DDE5-0290-48FC-698E-215C426CA6CA}"/>
                </a:ext>
              </a:extLst>
            </p:cNvPr>
            <p:cNvSpPr>
              <a:spLocks/>
            </p:cNvSpPr>
            <p:nvPr/>
          </p:nvSpPr>
          <p:spPr bwMode="auto">
            <a:xfrm>
              <a:off x="3716338" y="2039938"/>
              <a:ext cx="4102100" cy="2816225"/>
            </a:xfrm>
            <a:custGeom>
              <a:avLst/>
              <a:gdLst>
                <a:gd name="T0" fmla="*/ 78 w 2584"/>
                <a:gd name="T1" fmla="*/ 1774 h 1774"/>
                <a:gd name="T2" fmla="*/ 186 w 2584"/>
                <a:gd name="T3" fmla="*/ 1774 h 1774"/>
                <a:gd name="T4" fmla="*/ 240 w 2584"/>
                <a:gd name="T5" fmla="*/ 1774 h 1774"/>
                <a:gd name="T6" fmla="*/ 348 w 2584"/>
                <a:gd name="T7" fmla="*/ 1768 h 1774"/>
                <a:gd name="T8" fmla="*/ 456 w 2584"/>
                <a:gd name="T9" fmla="*/ 1768 h 1774"/>
                <a:gd name="T10" fmla="*/ 565 w 2584"/>
                <a:gd name="T11" fmla="*/ 1762 h 1774"/>
                <a:gd name="T12" fmla="*/ 667 w 2584"/>
                <a:gd name="T13" fmla="*/ 1762 h 1774"/>
                <a:gd name="T14" fmla="*/ 703 w 2584"/>
                <a:gd name="T15" fmla="*/ 1762 h 1774"/>
                <a:gd name="T16" fmla="*/ 703 w 2584"/>
                <a:gd name="T17" fmla="*/ 1762 h 1774"/>
                <a:gd name="T18" fmla="*/ 733 w 2584"/>
                <a:gd name="T19" fmla="*/ 1756 h 1774"/>
                <a:gd name="T20" fmla="*/ 805 w 2584"/>
                <a:gd name="T21" fmla="*/ 1750 h 1774"/>
                <a:gd name="T22" fmla="*/ 877 w 2584"/>
                <a:gd name="T23" fmla="*/ 1738 h 1774"/>
                <a:gd name="T24" fmla="*/ 973 w 2584"/>
                <a:gd name="T25" fmla="*/ 1720 h 1774"/>
                <a:gd name="T26" fmla="*/ 1069 w 2584"/>
                <a:gd name="T27" fmla="*/ 1696 h 1774"/>
                <a:gd name="T28" fmla="*/ 1165 w 2584"/>
                <a:gd name="T29" fmla="*/ 1672 h 1774"/>
                <a:gd name="T30" fmla="*/ 1207 w 2584"/>
                <a:gd name="T31" fmla="*/ 1654 h 1774"/>
                <a:gd name="T32" fmla="*/ 1298 w 2584"/>
                <a:gd name="T33" fmla="*/ 1624 h 1774"/>
                <a:gd name="T34" fmla="*/ 1382 w 2584"/>
                <a:gd name="T35" fmla="*/ 1594 h 1774"/>
                <a:gd name="T36" fmla="*/ 1466 w 2584"/>
                <a:gd name="T37" fmla="*/ 1558 h 1774"/>
                <a:gd name="T38" fmla="*/ 1544 w 2584"/>
                <a:gd name="T39" fmla="*/ 1522 h 1774"/>
                <a:gd name="T40" fmla="*/ 1616 w 2584"/>
                <a:gd name="T41" fmla="*/ 1480 h 1774"/>
                <a:gd name="T42" fmla="*/ 1688 w 2584"/>
                <a:gd name="T43" fmla="*/ 1437 h 1774"/>
                <a:gd name="T44" fmla="*/ 1736 w 2584"/>
                <a:gd name="T45" fmla="*/ 1407 h 1774"/>
                <a:gd name="T46" fmla="*/ 1790 w 2584"/>
                <a:gd name="T47" fmla="*/ 1371 h 1774"/>
                <a:gd name="T48" fmla="*/ 1838 w 2584"/>
                <a:gd name="T49" fmla="*/ 1335 h 1774"/>
                <a:gd name="T50" fmla="*/ 1886 w 2584"/>
                <a:gd name="T51" fmla="*/ 1305 h 1774"/>
                <a:gd name="T52" fmla="*/ 1941 w 2584"/>
                <a:gd name="T53" fmla="*/ 1257 h 1774"/>
                <a:gd name="T54" fmla="*/ 1971 w 2584"/>
                <a:gd name="T55" fmla="*/ 1239 h 1774"/>
                <a:gd name="T56" fmla="*/ 2001 w 2584"/>
                <a:gd name="T57" fmla="*/ 1209 h 1774"/>
                <a:gd name="T58" fmla="*/ 2055 w 2584"/>
                <a:gd name="T59" fmla="*/ 1167 h 1774"/>
                <a:gd name="T60" fmla="*/ 2079 w 2584"/>
                <a:gd name="T61" fmla="*/ 1143 h 1774"/>
                <a:gd name="T62" fmla="*/ 2103 w 2584"/>
                <a:gd name="T63" fmla="*/ 1125 h 1774"/>
                <a:gd name="T64" fmla="*/ 2145 w 2584"/>
                <a:gd name="T65" fmla="*/ 1083 h 1774"/>
                <a:gd name="T66" fmla="*/ 2175 w 2584"/>
                <a:gd name="T67" fmla="*/ 1053 h 1774"/>
                <a:gd name="T68" fmla="*/ 2199 w 2584"/>
                <a:gd name="T69" fmla="*/ 1028 h 1774"/>
                <a:gd name="T70" fmla="*/ 2241 w 2584"/>
                <a:gd name="T71" fmla="*/ 986 h 1774"/>
                <a:gd name="T72" fmla="*/ 2283 w 2584"/>
                <a:gd name="T73" fmla="*/ 944 h 1774"/>
                <a:gd name="T74" fmla="*/ 2307 w 2584"/>
                <a:gd name="T75" fmla="*/ 920 h 1774"/>
                <a:gd name="T76" fmla="*/ 2307 w 2584"/>
                <a:gd name="T77" fmla="*/ 920 h 1774"/>
                <a:gd name="T78" fmla="*/ 2343 w 2584"/>
                <a:gd name="T79" fmla="*/ 878 h 1774"/>
                <a:gd name="T80" fmla="*/ 2367 w 2584"/>
                <a:gd name="T81" fmla="*/ 848 h 1774"/>
                <a:gd name="T82" fmla="*/ 2373 w 2584"/>
                <a:gd name="T83" fmla="*/ 848 h 1774"/>
                <a:gd name="T84" fmla="*/ 2397 w 2584"/>
                <a:gd name="T85" fmla="*/ 812 h 1774"/>
                <a:gd name="T86" fmla="*/ 2433 w 2584"/>
                <a:gd name="T87" fmla="*/ 770 h 1774"/>
                <a:gd name="T88" fmla="*/ 2469 w 2584"/>
                <a:gd name="T89" fmla="*/ 728 h 1774"/>
                <a:gd name="T90" fmla="*/ 2481 w 2584"/>
                <a:gd name="T91" fmla="*/ 710 h 1774"/>
                <a:gd name="T92" fmla="*/ 2493 w 2584"/>
                <a:gd name="T93" fmla="*/ 650 h 1774"/>
                <a:gd name="T94" fmla="*/ 2505 w 2584"/>
                <a:gd name="T95" fmla="*/ 595 h 1774"/>
                <a:gd name="T96" fmla="*/ 2505 w 2584"/>
                <a:gd name="T97" fmla="*/ 565 h 1774"/>
                <a:gd name="T98" fmla="*/ 2517 w 2584"/>
                <a:gd name="T99" fmla="*/ 517 h 1774"/>
                <a:gd name="T100" fmla="*/ 2523 w 2584"/>
                <a:gd name="T101" fmla="*/ 463 h 1774"/>
                <a:gd name="T102" fmla="*/ 2529 w 2584"/>
                <a:gd name="T103" fmla="*/ 415 h 1774"/>
                <a:gd name="T104" fmla="*/ 2535 w 2584"/>
                <a:gd name="T105" fmla="*/ 367 h 1774"/>
                <a:gd name="T106" fmla="*/ 2541 w 2584"/>
                <a:gd name="T107" fmla="*/ 319 h 1774"/>
                <a:gd name="T108" fmla="*/ 2547 w 2584"/>
                <a:gd name="T109" fmla="*/ 277 h 1774"/>
                <a:gd name="T110" fmla="*/ 2553 w 2584"/>
                <a:gd name="T111" fmla="*/ 235 h 1774"/>
                <a:gd name="T112" fmla="*/ 2559 w 2584"/>
                <a:gd name="T113" fmla="*/ 193 h 1774"/>
                <a:gd name="T114" fmla="*/ 2565 w 2584"/>
                <a:gd name="T115" fmla="*/ 150 h 1774"/>
                <a:gd name="T116" fmla="*/ 2571 w 2584"/>
                <a:gd name="T117" fmla="*/ 126 h 1774"/>
                <a:gd name="T118" fmla="*/ 2571 w 2584"/>
                <a:gd name="T119" fmla="*/ 96 h 1774"/>
                <a:gd name="T120" fmla="*/ 2578 w 2584"/>
                <a:gd name="T121" fmla="*/ 60 h 1774"/>
                <a:gd name="T122" fmla="*/ 2584 w 2584"/>
                <a:gd name="T123" fmla="*/ 24 h 1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84" h="1774">
                  <a:moveTo>
                    <a:pt x="0" y="1774"/>
                  </a:moveTo>
                  <a:lnTo>
                    <a:pt x="24" y="1774"/>
                  </a:lnTo>
                  <a:lnTo>
                    <a:pt x="54" y="1774"/>
                  </a:lnTo>
                  <a:lnTo>
                    <a:pt x="78" y="1774"/>
                  </a:lnTo>
                  <a:lnTo>
                    <a:pt x="102" y="1774"/>
                  </a:lnTo>
                  <a:lnTo>
                    <a:pt x="132" y="1774"/>
                  </a:lnTo>
                  <a:lnTo>
                    <a:pt x="156" y="1774"/>
                  </a:lnTo>
                  <a:lnTo>
                    <a:pt x="186" y="1774"/>
                  </a:lnTo>
                  <a:lnTo>
                    <a:pt x="186" y="1774"/>
                  </a:lnTo>
                  <a:lnTo>
                    <a:pt x="186" y="1774"/>
                  </a:lnTo>
                  <a:lnTo>
                    <a:pt x="210" y="1774"/>
                  </a:lnTo>
                  <a:lnTo>
                    <a:pt x="240" y="1774"/>
                  </a:lnTo>
                  <a:lnTo>
                    <a:pt x="264" y="1768"/>
                  </a:lnTo>
                  <a:lnTo>
                    <a:pt x="294" y="1768"/>
                  </a:lnTo>
                  <a:lnTo>
                    <a:pt x="318" y="1768"/>
                  </a:lnTo>
                  <a:lnTo>
                    <a:pt x="348" y="1768"/>
                  </a:lnTo>
                  <a:lnTo>
                    <a:pt x="372" y="1768"/>
                  </a:lnTo>
                  <a:lnTo>
                    <a:pt x="402" y="1768"/>
                  </a:lnTo>
                  <a:lnTo>
                    <a:pt x="426" y="1768"/>
                  </a:lnTo>
                  <a:lnTo>
                    <a:pt x="456" y="1768"/>
                  </a:lnTo>
                  <a:lnTo>
                    <a:pt x="480" y="1768"/>
                  </a:lnTo>
                  <a:lnTo>
                    <a:pt x="510" y="1768"/>
                  </a:lnTo>
                  <a:lnTo>
                    <a:pt x="534" y="1762"/>
                  </a:lnTo>
                  <a:lnTo>
                    <a:pt x="565" y="1762"/>
                  </a:lnTo>
                  <a:lnTo>
                    <a:pt x="589" y="1762"/>
                  </a:lnTo>
                  <a:lnTo>
                    <a:pt x="613" y="1762"/>
                  </a:lnTo>
                  <a:lnTo>
                    <a:pt x="643" y="1762"/>
                  </a:lnTo>
                  <a:lnTo>
                    <a:pt x="667" y="1762"/>
                  </a:lnTo>
                  <a:lnTo>
                    <a:pt x="691" y="1762"/>
                  </a:lnTo>
                  <a:lnTo>
                    <a:pt x="691" y="1762"/>
                  </a:lnTo>
                  <a:lnTo>
                    <a:pt x="697" y="1762"/>
                  </a:lnTo>
                  <a:lnTo>
                    <a:pt x="703" y="1762"/>
                  </a:lnTo>
                  <a:lnTo>
                    <a:pt x="703" y="1762"/>
                  </a:lnTo>
                  <a:lnTo>
                    <a:pt x="703" y="1762"/>
                  </a:lnTo>
                  <a:lnTo>
                    <a:pt x="703" y="1762"/>
                  </a:lnTo>
                  <a:lnTo>
                    <a:pt x="703" y="1762"/>
                  </a:lnTo>
                  <a:lnTo>
                    <a:pt x="703" y="1762"/>
                  </a:lnTo>
                  <a:lnTo>
                    <a:pt x="721" y="1756"/>
                  </a:lnTo>
                  <a:lnTo>
                    <a:pt x="733" y="1756"/>
                  </a:lnTo>
                  <a:lnTo>
                    <a:pt x="733" y="1756"/>
                  </a:lnTo>
                  <a:lnTo>
                    <a:pt x="745" y="1756"/>
                  </a:lnTo>
                  <a:lnTo>
                    <a:pt x="775" y="1750"/>
                  </a:lnTo>
                  <a:lnTo>
                    <a:pt x="799" y="1750"/>
                  </a:lnTo>
                  <a:lnTo>
                    <a:pt x="805" y="1750"/>
                  </a:lnTo>
                  <a:lnTo>
                    <a:pt x="805" y="1750"/>
                  </a:lnTo>
                  <a:lnTo>
                    <a:pt x="823" y="1744"/>
                  </a:lnTo>
                  <a:lnTo>
                    <a:pt x="847" y="1744"/>
                  </a:lnTo>
                  <a:lnTo>
                    <a:pt x="877" y="1738"/>
                  </a:lnTo>
                  <a:lnTo>
                    <a:pt x="901" y="1732"/>
                  </a:lnTo>
                  <a:lnTo>
                    <a:pt x="925" y="1726"/>
                  </a:lnTo>
                  <a:lnTo>
                    <a:pt x="949" y="1726"/>
                  </a:lnTo>
                  <a:lnTo>
                    <a:pt x="973" y="1720"/>
                  </a:lnTo>
                  <a:lnTo>
                    <a:pt x="997" y="1714"/>
                  </a:lnTo>
                  <a:lnTo>
                    <a:pt x="1021" y="1708"/>
                  </a:lnTo>
                  <a:lnTo>
                    <a:pt x="1045" y="1702"/>
                  </a:lnTo>
                  <a:lnTo>
                    <a:pt x="1069" y="1696"/>
                  </a:lnTo>
                  <a:lnTo>
                    <a:pt x="1093" y="1690"/>
                  </a:lnTo>
                  <a:lnTo>
                    <a:pt x="1117" y="1684"/>
                  </a:lnTo>
                  <a:lnTo>
                    <a:pt x="1141" y="1678"/>
                  </a:lnTo>
                  <a:lnTo>
                    <a:pt x="1165" y="1672"/>
                  </a:lnTo>
                  <a:lnTo>
                    <a:pt x="1183" y="1666"/>
                  </a:lnTo>
                  <a:lnTo>
                    <a:pt x="1195" y="1660"/>
                  </a:lnTo>
                  <a:lnTo>
                    <a:pt x="1195" y="1660"/>
                  </a:lnTo>
                  <a:lnTo>
                    <a:pt x="1207" y="1654"/>
                  </a:lnTo>
                  <a:lnTo>
                    <a:pt x="1232" y="1648"/>
                  </a:lnTo>
                  <a:lnTo>
                    <a:pt x="1256" y="1642"/>
                  </a:lnTo>
                  <a:lnTo>
                    <a:pt x="1274" y="1636"/>
                  </a:lnTo>
                  <a:lnTo>
                    <a:pt x="1298" y="1624"/>
                  </a:lnTo>
                  <a:lnTo>
                    <a:pt x="1316" y="1618"/>
                  </a:lnTo>
                  <a:lnTo>
                    <a:pt x="1340" y="1612"/>
                  </a:lnTo>
                  <a:lnTo>
                    <a:pt x="1364" y="1600"/>
                  </a:lnTo>
                  <a:lnTo>
                    <a:pt x="1382" y="1594"/>
                  </a:lnTo>
                  <a:lnTo>
                    <a:pt x="1406" y="1582"/>
                  </a:lnTo>
                  <a:lnTo>
                    <a:pt x="1424" y="1576"/>
                  </a:lnTo>
                  <a:lnTo>
                    <a:pt x="1442" y="1564"/>
                  </a:lnTo>
                  <a:lnTo>
                    <a:pt x="1466" y="1558"/>
                  </a:lnTo>
                  <a:lnTo>
                    <a:pt x="1484" y="1546"/>
                  </a:lnTo>
                  <a:lnTo>
                    <a:pt x="1502" y="1540"/>
                  </a:lnTo>
                  <a:lnTo>
                    <a:pt x="1520" y="1528"/>
                  </a:lnTo>
                  <a:lnTo>
                    <a:pt x="1544" y="1522"/>
                  </a:lnTo>
                  <a:lnTo>
                    <a:pt x="1562" y="1510"/>
                  </a:lnTo>
                  <a:lnTo>
                    <a:pt x="1580" y="1498"/>
                  </a:lnTo>
                  <a:lnTo>
                    <a:pt x="1598" y="1492"/>
                  </a:lnTo>
                  <a:lnTo>
                    <a:pt x="1616" y="1480"/>
                  </a:lnTo>
                  <a:lnTo>
                    <a:pt x="1634" y="1467"/>
                  </a:lnTo>
                  <a:lnTo>
                    <a:pt x="1652" y="1455"/>
                  </a:lnTo>
                  <a:lnTo>
                    <a:pt x="1670" y="1449"/>
                  </a:lnTo>
                  <a:lnTo>
                    <a:pt x="1688" y="1437"/>
                  </a:lnTo>
                  <a:lnTo>
                    <a:pt x="1706" y="1425"/>
                  </a:lnTo>
                  <a:lnTo>
                    <a:pt x="1724" y="1413"/>
                  </a:lnTo>
                  <a:lnTo>
                    <a:pt x="1736" y="1407"/>
                  </a:lnTo>
                  <a:lnTo>
                    <a:pt x="1736" y="1407"/>
                  </a:lnTo>
                  <a:lnTo>
                    <a:pt x="1742" y="1407"/>
                  </a:lnTo>
                  <a:lnTo>
                    <a:pt x="1754" y="1395"/>
                  </a:lnTo>
                  <a:lnTo>
                    <a:pt x="1772" y="1383"/>
                  </a:lnTo>
                  <a:lnTo>
                    <a:pt x="1790" y="1371"/>
                  </a:lnTo>
                  <a:lnTo>
                    <a:pt x="1808" y="1359"/>
                  </a:lnTo>
                  <a:lnTo>
                    <a:pt x="1820" y="1347"/>
                  </a:lnTo>
                  <a:lnTo>
                    <a:pt x="1838" y="1341"/>
                  </a:lnTo>
                  <a:lnTo>
                    <a:pt x="1838" y="1335"/>
                  </a:lnTo>
                  <a:lnTo>
                    <a:pt x="1838" y="1335"/>
                  </a:lnTo>
                  <a:lnTo>
                    <a:pt x="1850" y="1329"/>
                  </a:lnTo>
                  <a:lnTo>
                    <a:pt x="1868" y="1317"/>
                  </a:lnTo>
                  <a:lnTo>
                    <a:pt x="1886" y="1305"/>
                  </a:lnTo>
                  <a:lnTo>
                    <a:pt x="1899" y="1293"/>
                  </a:lnTo>
                  <a:lnTo>
                    <a:pt x="1911" y="1281"/>
                  </a:lnTo>
                  <a:lnTo>
                    <a:pt x="1929" y="1269"/>
                  </a:lnTo>
                  <a:lnTo>
                    <a:pt x="1941" y="1257"/>
                  </a:lnTo>
                  <a:lnTo>
                    <a:pt x="1953" y="1251"/>
                  </a:lnTo>
                  <a:lnTo>
                    <a:pt x="1953" y="1251"/>
                  </a:lnTo>
                  <a:lnTo>
                    <a:pt x="1959" y="1251"/>
                  </a:lnTo>
                  <a:lnTo>
                    <a:pt x="1971" y="1239"/>
                  </a:lnTo>
                  <a:lnTo>
                    <a:pt x="1983" y="1227"/>
                  </a:lnTo>
                  <a:lnTo>
                    <a:pt x="2001" y="1215"/>
                  </a:lnTo>
                  <a:lnTo>
                    <a:pt x="2001" y="1209"/>
                  </a:lnTo>
                  <a:lnTo>
                    <a:pt x="2001" y="1209"/>
                  </a:lnTo>
                  <a:lnTo>
                    <a:pt x="2013" y="1203"/>
                  </a:lnTo>
                  <a:lnTo>
                    <a:pt x="2025" y="1191"/>
                  </a:lnTo>
                  <a:lnTo>
                    <a:pt x="2037" y="1179"/>
                  </a:lnTo>
                  <a:lnTo>
                    <a:pt x="2055" y="1167"/>
                  </a:lnTo>
                  <a:lnTo>
                    <a:pt x="2067" y="1155"/>
                  </a:lnTo>
                  <a:lnTo>
                    <a:pt x="2067" y="1155"/>
                  </a:lnTo>
                  <a:lnTo>
                    <a:pt x="2067" y="1155"/>
                  </a:lnTo>
                  <a:lnTo>
                    <a:pt x="2079" y="1143"/>
                  </a:lnTo>
                  <a:lnTo>
                    <a:pt x="2091" y="1131"/>
                  </a:lnTo>
                  <a:lnTo>
                    <a:pt x="2097" y="1131"/>
                  </a:lnTo>
                  <a:lnTo>
                    <a:pt x="2097" y="1131"/>
                  </a:lnTo>
                  <a:lnTo>
                    <a:pt x="2103" y="1125"/>
                  </a:lnTo>
                  <a:lnTo>
                    <a:pt x="2115" y="1113"/>
                  </a:lnTo>
                  <a:lnTo>
                    <a:pt x="2127" y="1101"/>
                  </a:lnTo>
                  <a:lnTo>
                    <a:pt x="2139" y="1089"/>
                  </a:lnTo>
                  <a:lnTo>
                    <a:pt x="2145" y="1083"/>
                  </a:lnTo>
                  <a:lnTo>
                    <a:pt x="2145" y="1083"/>
                  </a:lnTo>
                  <a:lnTo>
                    <a:pt x="2151" y="1077"/>
                  </a:lnTo>
                  <a:lnTo>
                    <a:pt x="2163" y="1065"/>
                  </a:lnTo>
                  <a:lnTo>
                    <a:pt x="2175" y="1053"/>
                  </a:lnTo>
                  <a:lnTo>
                    <a:pt x="2187" y="1040"/>
                  </a:lnTo>
                  <a:lnTo>
                    <a:pt x="2187" y="1040"/>
                  </a:lnTo>
                  <a:lnTo>
                    <a:pt x="2187" y="1040"/>
                  </a:lnTo>
                  <a:lnTo>
                    <a:pt x="2199" y="1028"/>
                  </a:lnTo>
                  <a:lnTo>
                    <a:pt x="2211" y="1022"/>
                  </a:lnTo>
                  <a:lnTo>
                    <a:pt x="2223" y="1010"/>
                  </a:lnTo>
                  <a:lnTo>
                    <a:pt x="2229" y="998"/>
                  </a:lnTo>
                  <a:lnTo>
                    <a:pt x="2241" y="986"/>
                  </a:lnTo>
                  <a:lnTo>
                    <a:pt x="2253" y="974"/>
                  </a:lnTo>
                  <a:lnTo>
                    <a:pt x="2265" y="962"/>
                  </a:lnTo>
                  <a:lnTo>
                    <a:pt x="2271" y="950"/>
                  </a:lnTo>
                  <a:lnTo>
                    <a:pt x="2283" y="944"/>
                  </a:lnTo>
                  <a:lnTo>
                    <a:pt x="2283" y="944"/>
                  </a:lnTo>
                  <a:lnTo>
                    <a:pt x="2283" y="944"/>
                  </a:lnTo>
                  <a:lnTo>
                    <a:pt x="2295" y="932"/>
                  </a:lnTo>
                  <a:lnTo>
                    <a:pt x="2307" y="920"/>
                  </a:lnTo>
                  <a:lnTo>
                    <a:pt x="2307" y="920"/>
                  </a:lnTo>
                  <a:lnTo>
                    <a:pt x="2307" y="920"/>
                  </a:lnTo>
                  <a:lnTo>
                    <a:pt x="2307" y="920"/>
                  </a:lnTo>
                  <a:lnTo>
                    <a:pt x="2307" y="920"/>
                  </a:lnTo>
                  <a:lnTo>
                    <a:pt x="2313" y="908"/>
                  </a:lnTo>
                  <a:lnTo>
                    <a:pt x="2325" y="896"/>
                  </a:lnTo>
                  <a:lnTo>
                    <a:pt x="2331" y="890"/>
                  </a:lnTo>
                  <a:lnTo>
                    <a:pt x="2343" y="878"/>
                  </a:lnTo>
                  <a:lnTo>
                    <a:pt x="2355" y="866"/>
                  </a:lnTo>
                  <a:lnTo>
                    <a:pt x="2361" y="854"/>
                  </a:lnTo>
                  <a:lnTo>
                    <a:pt x="2367" y="848"/>
                  </a:lnTo>
                  <a:lnTo>
                    <a:pt x="2367" y="848"/>
                  </a:lnTo>
                  <a:lnTo>
                    <a:pt x="2367" y="848"/>
                  </a:lnTo>
                  <a:lnTo>
                    <a:pt x="2367" y="848"/>
                  </a:lnTo>
                  <a:lnTo>
                    <a:pt x="2373" y="848"/>
                  </a:lnTo>
                  <a:lnTo>
                    <a:pt x="2373" y="848"/>
                  </a:lnTo>
                  <a:lnTo>
                    <a:pt x="2373" y="842"/>
                  </a:lnTo>
                  <a:lnTo>
                    <a:pt x="2379" y="836"/>
                  </a:lnTo>
                  <a:lnTo>
                    <a:pt x="2391" y="824"/>
                  </a:lnTo>
                  <a:lnTo>
                    <a:pt x="2397" y="812"/>
                  </a:lnTo>
                  <a:lnTo>
                    <a:pt x="2409" y="800"/>
                  </a:lnTo>
                  <a:lnTo>
                    <a:pt x="2415" y="794"/>
                  </a:lnTo>
                  <a:lnTo>
                    <a:pt x="2427" y="782"/>
                  </a:lnTo>
                  <a:lnTo>
                    <a:pt x="2433" y="770"/>
                  </a:lnTo>
                  <a:lnTo>
                    <a:pt x="2445" y="758"/>
                  </a:lnTo>
                  <a:lnTo>
                    <a:pt x="2451" y="752"/>
                  </a:lnTo>
                  <a:lnTo>
                    <a:pt x="2457" y="740"/>
                  </a:lnTo>
                  <a:lnTo>
                    <a:pt x="2469" y="728"/>
                  </a:lnTo>
                  <a:lnTo>
                    <a:pt x="2475" y="722"/>
                  </a:lnTo>
                  <a:lnTo>
                    <a:pt x="2481" y="710"/>
                  </a:lnTo>
                  <a:lnTo>
                    <a:pt x="2481" y="710"/>
                  </a:lnTo>
                  <a:lnTo>
                    <a:pt x="2481" y="710"/>
                  </a:lnTo>
                  <a:lnTo>
                    <a:pt x="2487" y="698"/>
                  </a:lnTo>
                  <a:lnTo>
                    <a:pt x="2487" y="680"/>
                  </a:lnTo>
                  <a:lnTo>
                    <a:pt x="2493" y="668"/>
                  </a:lnTo>
                  <a:lnTo>
                    <a:pt x="2493" y="650"/>
                  </a:lnTo>
                  <a:lnTo>
                    <a:pt x="2499" y="638"/>
                  </a:lnTo>
                  <a:lnTo>
                    <a:pt x="2499" y="626"/>
                  </a:lnTo>
                  <a:lnTo>
                    <a:pt x="2499" y="607"/>
                  </a:lnTo>
                  <a:lnTo>
                    <a:pt x="2505" y="595"/>
                  </a:lnTo>
                  <a:lnTo>
                    <a:pt x="2505" y="595"/>
                  </a:lnTo>
                  <a:lnTo>
                    <a:pt x="2505" y="595"/>
                  </a:lnTo>
                  <a:lnTo>
                    <a:pt x="2505" y="583"/>
                  </a:lnTo>
                  <a:lnTo>
                    <a:pt x="2505" y="565"/>
                  </a:lnTo>
                  <a:lnTo>
                    <a:pt x="2511" y="553"/>
                  </a:lnTo>
                  <a:lnTo>
                    <a:pt x="2511" y="541"/>
                  </a:lnTo>
                  <a:lnTo>
                    <a:pt x="2511" y="529"/>
                  </a:lnTo>
                  <a:lnTo>
                    <a:pt x="2517" y="517"/>
                  </a:lnTo>
                  <a:lnTo>
                    <a:pt x="2517" y="499"/>
                  </a:lnTo>
                  <a:lnTo>
                    <a:pt x="2517" y="487"/>
                  </a:lnTo>
                  <a:lnTo>
                    <a:pt x="2523" y="475"/>
                  </a:lnTo>
                  <a:lnTo>
                    <a:pt x="2523" y="463"/>
                  </a:lnTo>
                  <a:lnTo>
                    <a:pt x="2523" y="451"/>
                  </a:lnTo>
                  <a:lnTo>
                    <a:pt x="2529" y="439"/>
                  </a:lnTo>
                  <a:lnTo>
                    <a:pt x="2529" y="427"/>
                  </a:lnTo>
                  <a:lnTo>
                    <a:pt x="2529" y="415"/>
                  </a:lnTo>
                  <a:lnTo>
                    <a:pt x="2529" y="403"/>
                  </a:lnTo>
                  <a:lnTo>
                    <a:pt x="2535" y="391"/>
                  </a:lnTo>
                  <a:lnTo>
                    <a:pt x="2535" y="379"/>
                  </a:lnTo>
                  <a:lnTo>
                    <a:pt x="2535" y="367"/>
                  </a:lnTo>
                  <a:lnTo>
                    <a:pt x="2541" y="355"/>
                  </a:lnTo>
                  <a:lnTo>
                    <a:pt x="2541" y="343"/>
                  </a:lnTo>
                  <a:lnTo>
                    <a:pt x="2541" y="331"/>
                  </a:lnTo>
                  <a:lnTo>
                    <a:pt x="2541" y="319"/>
                  </a:lnTo>
                  <a:lnTo>
                    <a:pt x="2547" y="313"/>
                  </a:lnTo>
                  <a:lnTo>
                    <a:pt x="2547" y="301"/>
                  </a:lnTo>
                  <a:lnTo>
                    <a:pt x="2547" y="289"/>
                  </a:lnTo>
                  <a:lnTo>
                    <a:pt x="2547" y="277"/>
                  </a:lnTo>
                  <a:lnTo>
                    <a:pt x="2553" y="265"/>
                  </a:lnTo>
                  <a:lnTo>
                    <a:pt x="2553" y="253"/>
                  </a:lnTo>
                  <a:lnTo>
                    <a:pt x="2553" y="247"/>
                  </a:lnTo>
                  <a:lnTo>
                    <a:pt x="2553" y="235"/>
                  </a:lnTo>
                  <a:lnTo>
                    <a:pt x="2559" y="223"/>
                  </a:lnTo>
                  <a:lnTo>
                    <a:pt x="2559" y="211"/>
                  </a:lnTo>
                  <a:lnTo>
                    <a:pt x="2559" y="205"/>
                  </a:lnTo>
                  <a:lnTo>
                    <a:pt x="2559" y="193"/>
                  </a:lnTo>
                  <a:lnTo>
                    <a:pt x="2559" y="180"/>
                  </a:lnTo>
                  <a:lnTo>
                    <a:pt x="2565" y="174"/>
                  </a:lnTo>
                  <a:lnTo>
                    <a:pt x="2565" y="162"/>
                  </a:lnTo>
                  <a:lnTo>
                    <a:pt x="2565" y="150"/>
                  </a:lnTo>
                  <a:lnTo>
                    <a:pt x="2565" y="144"/>
                  </a:lnTo>
                  <a:lnTo>
                    <a:pt x="2565" y="132"/>
                  </a:lnTo>
                  <a:lnTo>
                    <a:pt x="2571" y="126"/>
                  </a:lnTo>
                  <a:lnTo>
                    <a:pt x="2571" y="126"/>
                  </a:lnTo>
                  <a:lnTo>
                    <a:pt x="2571" y="126"/>
                  </a:lnTo>
                  <a:lnTo>
                    <a:pt x="2571" y="114"/>
                  </a:lnTo>
                  <a:lnTo>
                    <a:pt x="2571" y="102"/>
                  </a:lnTo>
                  <a:lnTo>
                    <a:pt x="2571" y="96"/>
                  </a:lnTo>
                  <a:lnTo>
                    <a:pt x="2571" y="84"/>
                  </a:lnTo>
                  <a:lnTo>
                    <a:pt x="2578" y="78"/>
                  </a:lnTo>
                  <a:lnTo>
                    <a:pt x="2578" y="66"/>
                  </a:lnTo>
                  <a:lnTo>
                    <a:pt x="2578" y="60"/>
                  </a:lnTo>
                  <a:lnTo>
                    <a:pt x="2578" y="48"/>
                  </a:lnTo>
                  <a:lnTo>
                    <a:pt x="2578" y="42"/>
                  </a:lnTo>
                  <a:lnTo>
                    <a:pt x="2578" y="30"/>
                  </a:lnTo>
                  <a:lnTo>
                    <a:pt x="2584" y="24"/>
                  </a:lnTo>
                  <a:lnTo>
                    <a:pt x="2584" y="12"/>
                  </a:lnTo>
                  <a:lnTo>
                    <a:pt x="2584" y="6"/>
                  </a:lnTo>
                  <a:lnTo>
                    <a:pt x="2584" y="0"/>
                  </a:lnTo>
                </a:path>
              </a:pathLst>
            </a:custGeom>
            <a:noFill/>
            <a:ln w="19050">
              <a:solidFill>
                <a:srgbClr val="008C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92" name="Line 72">
              <a:extLst>
                <a:ext uri="{FF2B5EF4-FFF2-40B4-BE49-F238E27FC236}">
                  <a16:creationId xmlns:a16="http://schemas.microsoft.com/office/drawing/2014/main" id="{6ADB031B-62B7-D702-84AA-A42E53AF2665}"/>
                </a:ext>
              </a:extLst>
            </p:cNvPr>
            <p:cNvSpPr>
              <a:spLocks noChangeShapeType="1"/>
            </p:cNvSpPr>
            <p:nvPr/>
          </p:nvSpPr>
          <p:spPr bwMode="auto">
            <a:xfrm>
              <a:off x="3802063" y="1996121"/>
              <a:ext cx="285750" cy="0"/>
            </a:xfrm>
            <a:prstGeom prst="line">
              <a:avLst/>
            </a:prstGeom>
            <a:noFill/>
            <a:ln w="19050">
              <a:solidFill>
                <a:srgbClr val="008C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93" name="Rectangle 73">
              <a:extLst>
                <a:ext uri="{FF2B5EF4-FFF2-40B4-BE49-F238E27FC236}">
                  <a16:creationId xmlns:a16="http://schemas.microsoft.com/office/drawing/2014/main" id="{9027BF51-C53D-00C5-C443-403B4FD7955D}"/>
                </a:ext>
              </a:extLst>
            </p:cNvPr>
            <p:cNvSpPr>
              <a:spLocks noChangeArrowheads="1"/>
            </p:cNvSpPr>
            <p:nvPr/>
          </p:nvSpPr>
          <p:spPr bwMode="auto">
            <a:xfrm>
              <a:off x="4135438" y="1900871"/>
              <a:ext cx="110767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rPr>
                <a:t>Compliant shunt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94" name="Rectangle 357">
              <a:extLst>
                <a:ext uri="{FF2B5EF4-FFF2-40B4-BE49-F238E27FC236}">
                  <a16:creationId xmlns:a16="http://schemas.microsoft.com/office/drawing/2014/main" id="{B9048E36-B6C0-F139-F857-DA6EA3B1DA9D}"/>
                </a:ext>
              </a:extLst>
            </p:cNvPr>
            <p:cNvSpPr>
              <a:spLocks noChangeArrowheads="1"/>
            </p:cNvSpPr>
            <p:nvPr/>
          </p:nvSpPr>
          <p:spPr bwMode="auto">
            <a:xfrm>
              <a:off x="5994400" y="5292726"/>
              <a:ext cx="10604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en-US" sz="1200" b="0" i="0" u="none" strike="noStrike" cap="none" normalizeH="0" baseline="0" dirty="0">
                  <a:ln>
                    <a:noFill/>
                  </a:ln>
                  <a:solidFill>
                    <a:srgbClr val="000000"/>
                  </a:solidFill>
                  <a:effectLst/>
                  <a:latin typeface="Arial" panose="020B0604020202020204" pitchFamily="34" charset="0"/>
                </a:rPr>
                <a:t>HVPG</a:t>
              </a:r>
              <a:r>
                <a:rPr kumimoji="0" lang="en-US" altLang="en-US" sz="1200" b="0" i="0" u="none" strike="noStrike" cap="none" normalizeH="0" baseline="0" dirty="0">
                  <a:ln>
                    <a:noFill/>
                  </a:ln>
                  <a:solidFill>
                    <a:srgbClr val="000000"/>
                  </a:solidFill>
                  <a:effectLst/>
                  <a:latin typeface="Arial" panose="020B0604020202020204" pitchFamily="34" charset="0"/>
                </a:rPr>
                <a:t> [mmHg]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grpSp>
    </p:spTree>
  </p:cSld>
  <p:clrMapOvr>
    <a:masterClrMapping/>
  </p:clrMapOvr>
</p:sld>
</file>

<file path=ppt/theme/theme1.xml><?xml version="1.0" encoding="utf-8"?>
<a:theme xmlns:a="http://schemas.openxmlformats.org/drawingml/2006/main" name="USANZ Poster 2014 Templat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844791E5BB3C44CAABC70458A94B277" ma:contentTypeVersion="7" ma:contentTypeDescription="Create a new document." ma:contentTypeScope="" ma:versionID="e546371bfaf1b460b1d7337931630873">
  <xsd:schema xmlns:xsd="http://www.w3.org/2001/XMLSchema" xmlns:xs="http://www.w3.org/2001/XMLSchema" xmlns:p="http://schemas.microsoft.com/office/2006/metadata/properties" xmlns:ns3="3af554cd-2936-4393-b7a8-ba14e22a2f58" xmlns:ns4="f9758807-a52b-445c-8e10-4dcccdc3ffb4" targetNamespace="http://schemas.microsoft.com/office/2006/metadata/properties" ma:root="true" ma:fieldsID="21dfa40cf0ca0ab6719a06159a47a15c" ns3:_="" ns4:_="">
    <xsd:import namespace="3af554cd-2936-4393-b7a8-ba14e22a2f58"/>
    <xsd:import namespace="f9758807-a52b-445c-8e10-4dcccdc3ffb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f554cd-2936-4393-b7a8-ba14e22a2f5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9758807-a52b-445c-8e10-4dcccdc3ffb4"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9D56E04-0C5C-4564-BDBA-D76CEE615EA2}">
  <ds:schemaRefs>
    <ds:schemaRef ds:uri="http://schemas.microsoft.com/sharepoint/v3/contenttype/forms"/>
  </ds:schemaRefs>
</ds:datastoreItem>
</file>

<file path=customXml/itemProps2.xml><?xml version="1.0" encoding="utf-8"?>
<ds:datastoreItem xmlns:ds="http://schemas.openxmlformats.org/officeDocument/2006/customXml" ds:itemID="{02FF7BA3-A36B-412A-80F4-C674F8883E5D}">
  <ds:schemaRefs>
    <ds:schemaRef ds:uri="3af554cd-2936-4393-b7a8-ba14e22a2f58"/>
    <ds:schemaRef ds:uri="f9758807-a52b-445c-8e10-4dcccdc3ffb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FA66EB2-A5D8-45E7-A616-CC48219F95E8}">
  <ds:schemaRefs>
    <ds:schemaRef ds:uri="3af554cd-2936-4393-b7a8-ba14e22a2f58"/>
    <ds:schemaRef ds:uri="f9758807-a52b-445c-8e10-4dcccdc3ffb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3104</TotalTime>
  <Words>701</Words>
  <Application>Microsoft Office PowerPoint</Application>
  <PresentationFormat>Vlastní</PresentationFormat>
  <Paragraphs>66</Paragraphs>
  <Slides>1</Slides>
  <Notes>1</Notes>
  <HiddenSlides>0</HiddenSlides>
  <MMClips>0</MMClips>
  <ScaleCrop>false</ScaleCrop>
  <HeadingPairs>
    <vt:vector size="6" baseType="variant">
      <vt:variant>
        <vt:lpstr>Použitá písma</vt:lpstr>
      </vt:variant>
      <vt:variant>
        <vt:i4>1</vt:i4>
      </vt:variant>
      <vt:variant>
        <vt:lpstr>Motiv</vt:lpstr>
      </vt:variant>
      <vt:variant>
        <vt:i4>1</vt:i4>
      </vt:variant>
      <vt:variant>
        <vt:lpstr>Nadpisy snímků</vt:lpstr>
      </vt:variant>
      <vt:variant>
        <vt:i4>1</vt:i4>
      </vt:variant>
    </vt:vector>
  </HeadingPairs>
  <TitlesOfParts>
    <vt:vector size="3" baseType="lpstr">
      <vt:lpstr>Arial</vt:lpstr>
      <vt:lpstr>USANZ Poster 2014 Template</vt:lpstr>
      <vt:lpstr>Prezentace aplikace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Filip Ježek</cp:lastModifiedBy>
  <cp:revision>30</cp:revision>
  <dcterms:modified xsi:type="dcterms:W3CDTF">2022-06-17T19:16:21Z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0x010100E844791E5BB3C44CAABC70458A94B277</vt:lpwstr>
  </property>
</Properties>
</file>