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5111C79-B487-4F91-A442-DFCA2832A9D7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840" cy="420768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Most macroZooplankton and macrobenthos eat phytoplankton (as suspensión feeders) so need arrows from phytoplankton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MacroZoo value looks v high to me (is it really the biggest standing stock of any of these components at Potter cove?)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The imbalance of primary being outweighed by secondary standing stock could be addressed by expressing it as increment per time (do we have enough turnover and growth data) – or do we think it is better to do as snapshot standing stock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Are fish in Potter Cove major consumers of macro-algae?  We had weeks of film of in situ fish behaviour at Signy Island and I never once saw any eating macro-algae; they seem to go for bentos and zooplankton (was it fatty acid / isotope work that lead to the arrow put in)?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Do no phytoplankton settle out to form detritus?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Ultimately I would think the dominant flow of energy is algae/animals - detritus – soft sediment prokaryotes (and protist eukaryotes).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281480" y="10155240"/>
            <a:ext cx="327420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46843E-AE78-491A-ADD6-AC90BEEB9661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76120" y="415440"/>
            <a:ext cx="8443800" cy="24944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558e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323640" y="2912040"/>
            <a:ext cx="8349480" cy="3148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95373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640080" y="1362240"/>
            <a:ext cx="1148400" cy="644400"/>
          </a:xfrm>
          <a:prstGeom prst="roundRect">
            <a:avLst>
              <a:gd name="adj" fmla="val 16667"/>
            </a:avLst>
          </a:prstGeom>
          <a:solidFill>
            <a:srgbClr val="ff0000">
              <a:alpha val="14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PROkaryotes</a:t>
            </a:r>
            <a:endParaRPr b="0" lang="es-A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0.0015 g C/m2</a:t>
            </a:r>
            <a:endParaRPr b="0" lang="es-A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-47520" y="44640"/>
            <a:ext cx="10724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Water Column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-45000" y="2931840"/>
            <a:ext cx="6976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Bottoms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82160" y="2400840"/>
            <a:ext cx="716400" cy="356400"/>
          </a:xfrm>
          <a:prstGeom prst="rect">
            <a:avLst/>
          </a:prstGeom>
          <a:noFill/>
          <a:ln w="255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1114920" y="2434680"/>
            <a:ext cx="6732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POC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456000" y="5745600"/>
            <a:ext cx="2733840" cy="876240"/>
          </a:xfrm>
          <a:prstGeom prst="rect">
            <a:avLst/>
          </a:prstGeom>
          <a:solidFill>
            <a:srgbClr val="cc99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DETRITUS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61.46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1144080" y="6119280"/>
            <a:ext cx="5407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2074320" y="864000"/>
            <a:ext cx="716400" cy="3564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7561440" y="1585440"/>
            <a:ext cx="860400" cy="122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Fish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3600000" y="713880"/>
            <a:ext cx="2273400" cy="519480"/>
          </a:xfrm>
          <a:prstGeom prst="ellipse">
            <a:avLst/>
          </a:prstGeom>
          <a:solidFill>
            <a:srgbClr val="00993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Phytoplankton 2.2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4752000" y="4263840"/>
            <a:ext cx="1031400" cy="95220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IBMA 16.6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6336000" y="144000"/>
            <a:ext cx="1536480" cy="1302120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Macro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ZOO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0.07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-347400" y="794520"/>
            <a:ext cx="1179720" cy="50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7984440" y="673560"/>
            <a:ext cx="1179720" cy="50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Export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649440" y="4536000"/>
            <a:ext cx="1941480" cy="1366920"/>
          </a:xfrm>
          <a:prstGeom prst="roundRect">
            <a:avLst>
              <a:gd name="adj" fmla="val 16667"/>
            </a:avLst>
          </a:prstGeom>
          <a:solidFill>
            <a:srgbClr val="ff0000">
              <a:alpha val="17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oft </a:t>
            </a:r>
            <a:r>
              <a:rPr b="1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ediment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</a:t>
            </a: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karyotes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0.052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8"/>
          <p:cNvSpPr/>
          <p:nvPr/>
        </p:nvSpPr>
        <p:spPr>
          <a:xfrm flipH="1" flipV="1">
            <a:off x="3826440" y="5120280"/>
            <a:ext cx="993600" cy="62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9"/>
          <p:cNvSpPr/>
          <p:nvPr/>
        </p:nvSpPr>
        <p:spPr>
          <a:xfrm flipV="1">
            <a:off x="4824000" y="5216040"/>
            <a:ext cx="442800" cy="5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0"/>
          <p:cNvSpPr/>
          <p:nvPr/>
        </p:nvSpPr>
        <p:spPr>
          <a:xfrm flipV="1">
            <a:off x="4824000" y="5253840"/>
            <a:ext cx="2357640" cy="48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1"/>
          <p:cNvSpPr/>
          <p:nvPr/>
        </p:nvSpPr>
        <p:spPr>
          <a:xfrm flipH="1" flipV="1">
            <a:off x="2590920" y="5017320"/>
            <a:ext cx="1877040" cy="72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2"/>
          <p:cNvSpPr/>
          <p:nvPr/>
        </p:nvSpPr>
        <p:spPr>
          <a:xfrm>
            <a:off x="1497960" y="4263840"/>
            <a:ext cx="1956240" cy="191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3"/>
          <p:cNvSpPr/>
          <p:nvPr/>
        </p:nvSpPr>
        <p:spPr>
          <a:xfrm>
            <a:off x="3312000" y="4263840"/>
            <a:ext cx="1031040" cy="85644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IBME 6.5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4"/>
          <p:cNvSpPr/>
          <p:nvPr/>
        </p:nvSpPr>
        <p:spPr>
          <a:xfrm flipH="1">
            <a:off x="6189840" y="1448280"/>
            <a:ext cx="911520" cy="47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5"/>
          <p:cNvSpPr/>
          <p:nvPr/>
        </p:nvSpPr>
        <p:spPr>
          <a:xfrm>
            <a:off x="6662880" y="4320000"/>
            <a:ext cx="1400040" cy="107892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EBMA 34.8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6"/>
          <p:cNvSpPr/>
          <p:nvPr/>
        </p:nvSpPr>
        <p:spPr>
          <a:xfrm>
            <a:off x="7105320" y="1448280"/>
            <a:ext cx="454320" cy="74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7"/>
          <p:cNvSpPr/>
          <p:nvPr/>
        </p:nvSpPr>
        <p:spPr>
          <a:xfrm flipV="1">
            <a:off x="6444000" y="1446120"/>
            <a:ext cx="65952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8"/>
          <p:cNvSpPr/>
          <p:nvPr/>
        </p:nvSpPr>
        <p:spPr>
          <a:xfrm flipV="1">
            <a:off x="4533840" y="2152080"/>
            <a:ext cx="74556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9"/>
          <p:cNvSpPr/>
          <p:nvPr/>
        </p:nvSpPr>
        <p:spPr>
          <a:xfrm flipH="1">
            <a:off x="2790720" y="974520"/>
            <a:ext cx="805320" cy="6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0"/>
          <p:cNvSpPr/>
          <p:nvPr/>
        </p:nvSpPr>
        <p:spPr>
          <a:xfrm flipV="1">
            <a:off x="1215360" y="1041120"/>
            <a:ext cx="85716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1"/>
          <p:cNvSpPr/>
          <p:nvPr/>
        </p:nvSpPr>
        <p:spPr>
          <a:xfrm flipV="1">
            <a:off x="1497960" y="2194560"/>
            <a:ext cx="6061680" cy="11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2"/>
          <p:cNvSpPr/>
          <p:nvPr/>
        </p:nvSpPr>
        <p:spPr>
          <a:xfrm flipH="1">
            <a:off x="7181280" y="3914280"/>
            <a:ext cx="32040" cy="4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3"/>
          <p:cNvSpPr/>
          <p:nvPr/>
        </p:nvSpPr>
        <p:spPr>
          <a:xfrm flipH="1">
            <a:off x="5266440" y="3914280"/>
            <a:ext cx="1946880" cy="34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4"/>
          <p:cNvSpPr/>
          <p:nvPr/>
        </p:nvSpPr>
        <p:spPr>
          <a:xfrm flipH="1">
            <a:off x="3826440" y="3914280"/>
            <a:ext cx="3386880" cy="34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5"/>
          <p:cNvSpPr/>
          <p:nvPr/>
        </p:nvSpPr>
        <p:spPr>
          <a:xfrm flipH="1">
            <a:off x="1788120" y="974520"/>
            <a:ext cx="1807920" cy="16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6"/>
          <p:cNvSpPr/>
          <p:nvPr/>
        </p:nvSpPr>
        <p:spPr>
          <a:xfrm>
            <a:off x="3600000" y="974520"/>
            <a:ext cx="177120" cy="85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7"/>
          <p:cNvSpPr/>
          <p:nvPr/>
        </p:nvSpPr>
        <p:spPr>
          <a:xfrm>
            <a:off x="4737600" y="1235520"/>
            <a:ext cx="1123200" cy="55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8"/>
          <p:cNvSpPr/>
          <p:nvPr/>
        </p:nvSpPr>
        <p:spPr>
          <a:xfrm flipH="1" flipV="1">
            <a:off x="1213200" y="2006640"/>
            <a:ext cx="235440" cy="4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9"/>
          <p:cNvSpPr/>
          <p:nvPr/>
        </p:nvSpPr>
        <p:spPr>
          <a:xfrm>
            <a:off x="5785560" y="4740840"/>
            <a:ext cx="875520" cy="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0"/>
          <p:cNvSpPr/>
          <p:nvPr/>
        </p:nvSpPr>
        <p:spPr>
          <a:xfrm flipV="1">
            <a:off x="1497960" y="793800"/>
            <a:ext cx="4836240" cy="251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1"/>
          <p:cNvSpPr/>
          <p:nvPr/>
        </p:nvSpPr>
        <p:spPr>
          <a:xfrm>
            <a:off x="5281200" y="1788840"/>
            <a:ext cx="1160640" cy="729000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Meso ZOO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0.003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2"/>
          <p:cNvSpPr/>
          <p:nvPr/>
        </p:nvSpPr>
        <p:spPr>
          <a:xfrm flipH="1" flipV="1">
            <a:off x="1450440" y="2796120"/>
            <a:ext cx="43560" cy="51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3"/>
          <p:cNvSpPr/>
          <p:nvPr/>
        </p:nvSpPr>
        <p:spPr>
          <a:xfrm flipH="1" flipV="1">
            <a:off x="2431440" y="1220400"/>
            <a:ext cx="1393200" cy="30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4"/>
          <p:cNvSpPr/>
          <p:nvPr/>
        </p:nvSpPr>
        <p:spPr>
          <a:xfrm flipH="1" flipV="1">
            <a:off x="2431440" y="1220400"/>
            <a:ext cx="2833200" cy="30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5"/>
          <p:cNvSpPr/>
          <p:nvPr/>
        </p:nvSpPr>
        <p:spPr>
          <a:xfrm flipH="1" flipV="1">
            <a:off x="2431440" y="1220400"/>
            <a:ext cx="4748040" cy="30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6"/>
          <p:cNvSpPr/>
          <p:nvPr/>
        </p:nvSpPr>
        <p:spPr>
          <a:xfrm>
            <a:off x="3024000" y="1826640"/>
            <a:ext cx="1507680" cy="683280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 ZOO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0.0008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7"/>
          <p:cNvSpPr/>
          <p:nvPr/>
        </p:nvSpPr>
        <p:spPr>
          <a:xfrm>
            <a:off x="-28080" y="3312000"/>
            <a:ext cx="3049920" cy="949680"/>
          </a:xfrm>
          <a:prstGeom prst="ellipse">
            <a:avLst/>
          </a:prstGeom>
          <a:solidFill>
            <a:srgbClr val="00993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MacroAlgae 24 g m</a:t>
            </a:r>
            <a:r>
              <a:rPr b="0" lang="es-AR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</a:t>
            </a:r>
            <a:endParaRPr b="0" lang="es-A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8"/>
          <p:cNvSpPr/>
          <p:nvPr/>
        </p:nvSpPr>
        <p:spPr>
          <a:xfrm>
            <a:off x="5904000" y="3195720"/>
            <a:ext cx="2624760" cy="716400"/>
          </a:xfrm>
          <a:prstGeom prst="ellipse">
            <a:avLst/>
          </a:prstGeom>
          <a:solidFill>
            <a:srgbClr val="00993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MPB 0.15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9"/>
          <p:cNvSpPr/>
          <p:nvPr/>
        </p:nvSpPr>
        <p:spPr>
          <a:xfrm rot="16158000">
            <a:off x="3228120" y="3108240"/>
            <a:ext cx="1344960" cy="50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Resuspension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0"/>
          <p:cNvSpPr/>
          <p:nvPr/>
        </p:nvSpPr>
        <p:spPr>
          <a:xfrm flipH="1">
            <a:off x="4161960" y="1235520"/>
            <a:ext cx="571320" cy="302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1"/>
          <p:cNvSpPr/>
          <p:nvPr/>
        </p:nvSpPr>
        <p:spPr>
          <a:xfrm>
            <a:off x="4737960" y="1235520"/>
            <a:ext cx="528840" cy="302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2"/>
          <p:cNvSpPr/>
          <p:nvPr/>
        </p:nvSpPr>
        <p:spPr>
          <a:xfrm>
            <a:off x="4737960" y="1235520"/>
            <a:ext cx="2073240" cy="308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3"/>
          <p:cNvSpPr/>
          <p:nvPr/>
        </p:nvSpPr>
        <p:spPr>
          <a:xfrm flipV="1">
            <a:off x="5612040" y="2757240"/>
            <a:ext cx="1947240" cy="150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6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4"/>
          <p:cNvSpPr/>
          <p:nvPr/>
        </p:nvSpPr>
        <p:spPr>
          <a:xfrm flipV="1">
            <a:off x="7561440" y="2805840"/>
            <a:ext cx="140400" cy="15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6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5"/>
          <p:cNvSpPr/>
          <p:nvPr/>
        </p:nvSpPr>
        <p:spPr>
          <a:xfrm flipH="1">
            <a:off x="5448240" y="1448280"/>
            <a:ext cx="1486080" cy="281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6"/>
          <p:cNvSpPr/>
          <p:nvPr/>
        </p:nvSpPr>
        <p:spPr>
          <a:xfrm>
            <a:off x="2792880" y="864000"/>
            <a:ext cx="1023120" cy="52531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7375</TotalTime>
  <Application>LibreOffice/5.3.4.2$Linux_X86_64 LibreOffice_project/30m0$Build-2</Application>
  <Words>223</Words>
  <Paragraphs>40</Paragraphs>
  <Company>UGent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2017-05-11T09:55:42Z</dcterms:created>
  <dc:creator>Francesca Pasotti</dc:creator>
  <dc:description/>
  <dc:language>en-US</dc:language>
  <cp:lastModifiedBy/>
  <dcterms:modified xsi:type="dcterms:W3CDTF">2017-09-21T20:12:25Z</dcterms:modified>
  <cp:revision>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UGent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