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5957C77-2F69-4F30-BD5B-62C0EBE8E001}" type="slidenum"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Most macroZooplankton and macrobenthos eat phytoplankton (as suspensión feeders) so need arrows from phytoplankton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MacroZoo value looks v high to me (is it really the biggest standing stock of any of these components at Potter cove?)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The imbalance of primary being outweighed by secondary standing stock could be addressed by expressing it as increment per time (do we have enough turnover and growth data) – or do we think it is better to do as snapshot standing stock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Are fish in Potter Cove major consumers of macro-algae?  We had weeks of film of in situ fish behaviour at Signy Island and I never once saw any eating macro-algae; they seem to go for bentos and zooplankton (was it fatty acid / isotope work that lead to the arrow put in)?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 Do no phytoplankton settle out to form detritus?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 </a:t>
            </a:r>
            <a:r>
              <a:rPr b="1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Ultimately I would think the dominant flow of energy is algae/animals - detritus – soft sediment prokaryotes (and protist eukaryotes). 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337798-DB63-4D7A-93A9-51B11C32F43A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76120" y="673560"/>
            <a:ext cx="8445600" cy="223812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558e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323640" y="2912040"/>
            <a:ext cx="8351280" cy="31500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95373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640080" y="1362240"/>
            <a:ext cx="1150200" cy="646200"/>
          </a:xfrm>
          <a:prstGeom prst="roundRect">
            <a:avLst>
              <a:gd name="adj" fmla="val 16667"/>
            </a:avLst>
          </a:prstGeom>
          <a:solidFill>
            <a:srgbClr val="ff0000">
              <a:alpha val="14000"/>
            </a:srgbClr>
          </a:solidFill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PROkaryotes</a:t>
            </a:r>
            <a:endParaRPr b="0" lang="es-A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s-A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0.0015 g C/m2</a:t>
            </a:r>
            <a:endParaRPr b="0" lang="es-A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-47520" y="44640"/>
            <a:ext cx="107424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Water Column</a:t>
            </a:r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-45000" y="2931840"/>
            <a:ext cx="69948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Bottoms</a:t>
            </a:r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1082160" y="2400840"/>
            <a:ext cx="718200" cy="358200"/>
          </a:xfrm>
          <a:prstGeom prst="rect">
            <a:avLst/>
          </a:prstGeom>
          <a:noFill/>
          <a:ln w="2556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1114920" y="2434680"/>
            <a:ext cx="675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POC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3456000" y="5745600"/>
            <a:ext cx="2735640" cy="878040"/>
          </a:xfrm>
          <a:prstGeom prst="rect">
            <a:avLst/>
          </a:prstGeom>
          <a:solidFill>
            <a:srgbClr val="cc9900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DETRITUS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1144080" y="6119280"/>
            <a:ext cx="5425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0"/>
          <p:cNvSpPr/>
          <p:nvPr/>
        </p:nvSpPr>
        <p:spPr>
          <a:xfrm>
            <a:off x="2074320" y="864000"/>
            <a:ext cx="718200" cy="35820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7561440" y="1585440"/>
            <a:ext cx="862200" cy="122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Fish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3600000" y="713880"/>
            <a:ext cx="2275200" cy="521280"/>
          </a:xfrm>
          <a:prstGeom prst="ellipse">
            <a:avLst/>
          </a:prstGeom>
          <a:solidFill>
            <a:srgbClr val="009933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Phytoplankton 0.22</a:t>
            </a: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4752000" y="4263840"/>
            <a:ext cx="1033200" cy="954000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IB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 17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4"/>
          <p:cNvSpPr/>
          <p:nvPr/>
        </p:nvSpPr>
        <p:spPr>
          <a:xfrm>
            <a:off x="6372720" y="-497880"/>
            <a:ext cx="1769400" cy="1303920"/>
          </a:xfrm>
          <a:prstGeom prst="roundRect">
            <a:avLst>
              <a:gd name="adj" fmla="val 16667"/>
            </a:avLst>
          </a:prstGeom>
          <a:solidFill>
            <a:srgbClr val="6666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Macro</a:t>
            </a: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ZOO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Krill/Pteropods Salps</a:t>
            </a:r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43.31 g m-2 </a:t>
            </a:r>
            <a:r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biomass import</a:t>
            </a:r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>
            <a:off x="-347400" y="794520"/>
            <a:ext cx="1181520" cy="50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7984440" y="673560"/>
            <a:ext cx="1181520" cy="50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Export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7"/>
          <p:cNvSpPr/>
          <p:nvPr/>
        </p:nvSpPr>
        <p:spPr>
          <a:xfrm>
            <a:off x="649440" y="4536000"/>
            <a:ext cx="1150200" cy="646200"/>
          </a:xfrm>
          <a:prstGeom prst="roundRect">
            <a:avLst>
              <a:gd name="adj" fmla="val 16667"/>
            </a:avLst>
          </a:prstGeom>
          <a:solidFill>
            <a:srgbClr val="ff0000">
              <a:alpha val="17000"/>
            </a:srgbClr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A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b="0" lang="es-A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oft </a:t>
            </a:r>
            <a:r>
              <a:rPr b="1" lang="es-A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b="0" lang="es-A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ediment</a:t>
            </a:r>
            <a:endParaRPr b="0" lang="es-A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</a:t>
            </a:r>
            <a:r>
              <a:rPr b="0" lang="es-A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karyotes</a:t>
            </a:r>
            <a:endParaRPr b="0" lang="es-A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8"/>
          <p:cNvSpPr/>
          <p:nvPr/>
        </p:nvSpPr>
        <p:spPr>
          <a:xfrm flipH="1" flipV="1">
            <a:off x="3827880" y="5121720"/>
            <a:ext cx="995400" cy="62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9"/>
          <p:cNvSpPr/>
          <p:nvPr/>
        </p:nvSpPr>
        <p:spPr>
          <a:xfrm flipV="1">
            <a:off x="4824000" y="5217480"/>
            <a:ext cx="444600" cy="52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0"/>
          <p:cNvSpPr/>
          <p:nvPr/>
        </p:nvSpPr>
        <p:spPr>
          <a:xfrm flipV="1">
            <a:off x="4824000" y="5256000"/>
            <a:ext cx="2359440" cy="48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1"/>
          <p:cNvSpPr/>
          <p:nvPr/>
        </p:nvSpPr>
        <p:spPr>
          <a:xfrm flipH="1" flipV="1">
            <a:off x="1800000" y="4859280"/>
            <a:ext cx="3024000" cy="88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2"/>
          <p:cNvSpPr/>
          <p:nvPr/>
        </p:nvSpPr>
        <p:spPr>
          <a:xfrm>
            <a:off x="1497960" y="4263840"/>
            <a:ext cx="1958040" cy="192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3"/>
          <p:cNvSpPr/>
          <p:nvPr/>
        </p:nvSpPr>
        <p:spPr>
          <a:xfrm>
            <a:off x="3312000" y="4263840"/>
            <a:ext cx="1032840" cy="85824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IB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 6.5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4"/>
          <p:cNvSpPr/>
          <p:nvPr/>
        </p:nvSpPr>
        <p:spPr>
          <a:xfrm flipH="1">
            <a:off x="6191280" y="806400"/>
            <a:ext cx="1065240" cy="537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5"/>
          <p:cNvSpPr/>
          <p:nvPr/>
        </p:nvSpPr>
        <p:spPr>
          <a:xfrm>
            <a:off x="6662880" y="4320000"/>
            <a:ext cx="1040760" cy="935640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EB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6"/>
          <p:cNvSpPr/>
          <p:nvPr/>
        </p:nvSpPr>
        <p:spPr>
          <a:xfrm>
            <a:off x="7257600" y="806400"/>
            <a:ext cx="303480" cy="138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7"/>
          <p:cNvSpPr/>
          <p:nvPr/>
        </p:nvSpPr>
        <p:spPr>
          <a:xfrm flipV="1">
            <a:off x="6373080" y="805680"/>
            <a:ext cx="884160" cy="103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8"/>
          <p:cNvSpPr/>
          <p:nvPr/>
        </p:nvSpPr>
        <p:spPr>
          <a:xfrm flipV="1">
            <a:off x="4533840" y="2154240"/>
            <a:ext cx="74736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9"/>
          <p:cNvSpPr/>
          <p:nvPr/>
        </p:nvSpPr>
        <p:spPr>
          <a:xfrm flipH="1">
            <a:off x="2792880" y="974520"/>
            <a:ext cx="807120" cy="6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0"/>
          <p:cNvSpPr/>
          <p:nvPr/>
        </p:nvSpPr>
        <p:spPr>
          <a:xfrm flipV="1">
            <a:off x="1215360" y="1043280"/>
            <a:ext cx="858960" cy="3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1"/>
          <p:cNvSpPr/>
          <p:nvPr/>
        </p:nvSpPr>
        <p:spPr>
          <a:xfrm flipV="1">
            <a:off x="1497960" y="2196720"/>
            <a:ext cx="6063480" cy="11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2"/>
          <p:cNvSpPr/>
          <p:nvPr/>
        </p:nvSpPr>
        <p:spPr>
          <a:xfrm flipH="1">
            <a:off x="7183440" y="3914280"/>
            <a:ext cx="3384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3"/>
          <p:cNvSpPr/>
          <p:nvPr/>
        </p:nvSpPr>
        <p:spPr>
          <a:xfrm flipH="1">
            <a:off x="5267880" y="3914280"/>
            <a:ext cx="1948680" cy="34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4"/>
          <p:cNvSpPr/>
          <p:nvPr/>
        </p:nvSpPr>
        <p:spPr>
          <a:xfrm flipH="1">
            <a:off x="3827880" y="3914280"/>
            <a:ext cx="3388680" cy="34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5"/>
          <p:cNvSpPr/>
          <p:nvPr/>
        </p:nvSpPr>
        <p:spPr>
          <a:xfrm flipH="1">
            <a:off x="1789560" y="974520"/>
            <a:ext cx="1809720" cy="164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6"/>
          <p:cNvSpPr/>
          <p:nvPr/>
        </p:nvSpPr>
        <p:spPr>
          <a:xfrm>
            <a:off x="3600000" y="974520"/>
            <a:ext cx="178920" cy="85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7"/>
          <p:cNvSpPr/>
          <p:nvPr/>
        </p:nvSpPr>
        <p:spPr>
          <a:xfrm>
            <a:off x="4737600" y="1235520"/>
            <a:ext cx="1125000" cy="55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8"/>
          <p:cNvSpPr/>
          <p:nvPr/>
        </p:nvSpPr>
        <p:spPr>
          <a:xfrm flipH="1" flipV="1">
            <a:off x="1214640" y="2008080"/>
            <a:ext cx="237240" cy="42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9"/>
          <p:cNvSpPr/>
          <p:nvPr/>
        </p:nvSpPr>
        <p:spPr>
          <a:xfrm>
            <a:off x="5785560" y="4740840"/>
            <a:ext cx="877320" cy="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0"/>
          <p:cNvSpPr/>
          <p:nvPr/>
        </p:nvSpPr>
        <p:spPr>
          <a:xfrm flipV="1">
            <a:off x="1583640" y="805680"/>
            <a:ext cx="4837680" cy="251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1"/>
          <p:cNvSpPr/>
          <p:nvPr/>
        </p:nvSpPr>
        <p:spPr>
          <a:xfrm>
            <a:off x="5281200" y="1788840"/>
            <a:ext cx="1162440" cy="730800"/>
          </a:xfrm>
          <a:prstGeom prst="roundRect">
            <a:avLst>
              <a:gd name="adj" fmla="val 16667"/>
            </a:avLst>
          </a:prstGeom>
          <a:solidFill>
            <a:srgbClr val="0066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Meso ZOO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2"/>
          <p:cNvSpPr/>
          <p:nvPr/>
        </p:nvSpPr>
        <p:spPr>
          <a:xfrm flipH="1" flipV="1">
            <a:off x="1452600" y="2797560"/>
            <a:ext cx="45360" cy="5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3"/>
          <p:cNvSpPr/>
          <p:nvPr/>
        </p:nvSpPr>
        <p:spPr>
          <a:xfrm flipH="1" flipV="1">
            <a:off x="2432880" y="1222560"/>
            <a:ext cx="1395000" cy="304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4"/>
          <p:cNvSpPr/>
          <p:nvPr/>
        </p:nvSpPr>
        <p:spPr>
          <a:xfrm flipH="1" flipV="1">
            <a:off x="2432880" y="1222560"/>
            <a:ext cx="2835000" cy="304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5"/>
          <p:cNvSpPr/>
          <p:nvPr/>
        </p:nvSpPr>
        <p:spPr>
          <a:xfrm flipH="1" flipV="1">
            <a:off x="2433600" y="1222560"/>
            <a:ext cx="4749840" cy="309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6"/>
          <p:cNvSpPr/>
          <p:nvPr/>
        </p:nvSpPr>
        <p:spPr>
          <a:xfrm>
            <a:off x="3024000" y="1826640"/>
            <a:ext cx="1509480" cy="685080"/>
          </a:xfrm>
          <a:prstGeom prst="roundRect">
            <a:avLst>
              <a:gd name="adj" fmla="val 16667"/>
            </a:avLst>
          </a:prstGeom>
          <a:solidFill>
            <a:srgbClr val="0066ff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 ZOO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0.0005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7"/>
          <p:cNvSpPr/>
          <p:nvPr/>
        </p:nvSpPr>
        <p:spPr>
          <a:xfrm>
            <a:off x="-28080" y="3312000"/>
            <a:ext cx="3051720" cy="951480"/>
          </a:xfrm>
          <a:prstGeom prst="ellipse">
            <a:avLst/>
          </a:prstGeom>
          <a:solidFill>
            <a:srgbClr val="009933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MacroAlgae 35 g C m</a:t>
            </a:r>
            <a:r>
              <a:rPr b="0" lang="es-AR" sz="15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</a:t>
            </a:r>
            <a:endParaRPr b="0" lang="es-AR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8"/>
          <p:cNvSpPr/>
          <p:nvPr/>
        </p:nvSpPr>
        <p:spPr>
          <a:xfrm>
            <a:off x="5904000" y="3195720"/>
            <a:ext cx="2626560" cy="718200"/>
          </a:xfrm>
          <a:prstGeom prst="ellipse">
            <a:avLst/>
          </a:prstGeom>
          <a:solidFill>
            <a:srgbClr val="009933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MPB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9"/>
          <p:cNvSpPr/>
          <p:nvPr/>
        </p:nvSpPr>
        <p:spPr>
          <a:xfrm rot="16158000">
            <a:off x="3229920" y="3106440"/>
            <a:ext cx="1346760" cy="50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Resuspension</a:t>
            </a:r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0"/>
          <p:cNvSpPr/>
          <p:nvPr/>
        </p:nvSpPr>
        <p:spPr>
          <a:xfrm flipH="1">
            <a:off x="7561800" y="2808000"/>
            <a:ext cx="430560" cy="151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3602</TotalTime>
  <Application>LibreOffice/5.3.4.2$Linux_X86_64 LibreOffice_project/30m0$Build-2</Application>
  <Words>228</Words>
  <Paragraphs>41</Paragraphs>
  <Company>UGent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2017-05-11T09:55:42Z</dcterms:created>
  <dc:creator>Francesca Pasotti</dc:creator>
  <dc:description/>
  <dc:language>en-US</dc:language>
  <cp:lastModifiedBy/>
  <dcterms:modified xsi:type="dcterms:W3CDTF">2017-08-30T15:44:36Z</dcterms:modified>
  <cp:revision>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UGent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