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760" y="-8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DC3D-48DD-46DE-92EC-C92AD8F945BB}" type="datetimeFigureOut">
              <a:rPr lang="nl-BE" smtClean="0"/>
              <a:t>7/06/2017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C234-42E1-45AE-9FCC-7631C667C1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388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DC3D-48DD-46DE-92EC-C92AD8F945BB}" type="datetimeFigureOut">
              <a:rPr lang="nl-BE" smtClean="0"/>
              <a:t>7/06/2017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C234-42E1-45AE-9FCC-7631C667C1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617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DC3D-48DD-46DE-92EC-C92AD8F945BB}" type="datetimeFigureOut">
              <a:rPr lang="nl-BE" smtClean="0"/>
              <a:t>7/06/2017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C234-42E1-45AE-9FCC-7631C667C1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64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DC3D-48DD-46DE-92EC-C92AD8F945BB}" type="datetimeFigureOut">
              <a:rPr lang="nl-BE" smtClean="0"/>
              <a:t>7/06/2017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C234-42E1-45AE-9FCC-7631C667C1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202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DC3D-48DD-46DE-92EC-C92AD8F945BB}" type="datetimeFigureOut">
              <a:rPr lang="nl-BE" smtClean="0"/>
              <a:t>7/06/2017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C234-42E1-45AE-9FCC-7631C667C1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140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DC3D-48DD-46DE-92EC-C92AD8F945BB}" type="datetimeFigureOut">
              <a:rPr lang="nl-BE" smtClean="0"/>
              <a:t>7/06/2017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C234-42E1-45AE-9FCC-7631C667C1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631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DC3D-48DD-46DE-92EC-C92AD8F945BB}" type="datetimeFigureOut">
              <a:rPr lang="nl-BE" smtClean="0"/>
              <a:t>7/06/2017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C234-42E1-45AE-9FCC-7631C667C1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60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DC3D-48DD-46DE-92EC-C92AD8F945BB}" type="datetimeFigureOut">
              <a:rPr lang="nl-BE" smtClean="0"/>
              <a:t>7/06/2017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C234-42E1-45AE-9FCC-7631C667C1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7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DC3D-48DD-46DE-92EC-C92AD8F945BB}" type="datetimeFigureOut">
              <a:rPr lang="nl-BE" smtClean="0"/>
              <a:t>7/06/2017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C234-42E1-45AE-9FCC-7631C667C1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282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DC3D-48DD-46DE-92EC-C92AD8F945BB}" type="datetimeFigureOut">
              <a:rPr lang="nl-BE" smtClean="0"/>
              <a:t>7/06/2017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C234-42E1-45AE-9FCC-7631C667C1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701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DC3D-48DD-46DE-92EC-C92AD8F945BB}" type="datetimeFigureOut">
              <a:rPr lang="nl-BE" smtClean="0"/>
              <a:t>7/06/2017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C234-42E1-45AE-9FCC-7631C667C1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499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9DC3D-48DD-46DE-92EC-C92AD8F945BB}" type="datetimeFigureOut">
              <a:rPr lang="nl-BE" smtClean="0"/>
              <a:t>7/06/2017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EC234-42E1-45AE-9FCC-7631C667C1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231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774161" y="27018"/>
            <a:ext cx="10611218" cy="8173486"/>
            <a:chOff x="-774161" y="27018"/>
            <a:chExt cx="10611218" cy="8173486"/>
          </a:xfrm>
        </p:grpSpPr>
        <p:grpSp>
          <p:nvGrpSpPr>
            <p:cNvPr id="40" name="Group 39"/>
            <p:cNvGrpSpPr/>
            <p:nvPr/>
          </p:nvGrpSpPr>
          <p:grpSpPr>
            <a:xfrm>
              <a:off x="-774161" y="27018"/>
              <a:ext cx="10611218" cy="8173486"/>
              <a:chOff x="-774161" y="27018"/>
              <a:chExt cx="10611218" cy="8173486"/>
            </a:xfrm>
          </p:grpSpPr>
          <p:grpSp>
            <p:nvGrpSpPr>
              <p:cNvPr id="243" name="Group 242"/>
              <p:cNvGrpSpPr/>
              <p:nvPr/>
            </p:nvGrpSpPr>
            <p:grpSpPr>
              <a:xfrm>
                <a:off x="-774161" y="27018"/>
                <a:ext cx="10611218" cy="8173486"/>
                <a:chOff x="-774161" y="27018"/>
                <a:chExt cx="10611218" cy="8173486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-774161" y="27018"/>
                  <a:ext cx="10611218" cy="8173486"/>
                  <a:chOff x="-774161" y="27018"/>
                  <a:chExt cx="10611218" cy="8173486"/>
                </a:xfrm>
              </p:grpSpPr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-774161" y="27018"/>
                    <a:ext cx="10611218" cy="8173486"/>
                    <a:chOff x="-774161" y="27018"/>
                    <a:chExt cx="10611218" cy="8173486"/>
                  </a:xfrm>
                </p:grpSpPr>
                <p:grpSp>
                  <p:nvGrpSpPr>
                    <p:cNvPr id="321" name="Group 320"/>
                    <p:cNvGrpSpPr/>
                    <p:nvPr/>
                  </p:nvGrpSpPr>
                  <p:grpSpPr>
                    <a:xfrm>
                      <a:off x="-774161" y="27018"/>
                      <a:ext cx="10611218" cy="8173486"/>
                      <a:chOff x="-774161" y="27018"/>
                      <a:chExt cx="10611218" cy="8173486"/>
                    </a:xfrm>
                  </p:grpSpPr>
                  <p:grpSp>
                    <p:nvGrpSpPr>
                      <p:cNvPr id="300" name="Group 299"/>
                      <p:cNvGrpSpPr/>
                      <p:nvPr/>
                    </p:nvGrpSpPr>
                    <p:grpSpPr>
                      <a:xfrm>
                        <a:off x="-774161" y="27018"/>
                        <a:ext cx="10611218" cy="8173486"/>
                        <a:chOff x="-774161" y="27018"/>
                        <a:chExt cx="10611218" cy="8173486"/>
                      </a:xfrm>
                    </p:grpSpPr>
                    <p:grpSp>
                      <p:nvGrpSpPr>
                        <p:cNvPr id="299" name="Group 298"/>
                        <p:cNvGrpSpPr/>
                        <p:nvPr/>
                      </p:nvGrpSpPr>
                      <p:grpSpPr>
                        <a:xfrm>
                          <a:off x="-774161" y="27018"/>
                          <a:ext cx="10611218" cy="8173486"/>
                          <a:chOff x="-774161" y="27018"/>
                          <a:chExt cx="10611218" cy="8173486"/>
                        </a:xfrm>
                      </p:grpSpPr>
                      <p:grpSp>
                        <p:nvGrpSpPr>
                          <p:cNvPr id="296" name="Group 295"/>
                          <p:cNvGrpSpPr/>
                          <p:nvPr/>
                        </p:nvGrpSpPr>
                        <p:grpSpPr>
                          <a:xfrm>
                            <a:off x="-774161" y="27018"/>
                            <a:ext cx="10611218" cy="8173486"/>
                            <a:chOff x="-774161" y="27018"/>
                            <a:chExt cx="10611218" cy="8173486"/>
                          </a:xfrm>
                        </p:grpSpPr>
                        <p:sp>
                          <p:nvSpPr>
                            <p:cNvPr id="4" name="Rounded Rectangle 3"/>
                            <p:cNvSpPr/>
                            <p:nvPr/>
                          </p:nvSpPr>
                          <p:spPr>
                            <a:xfrm>
                              <a:off x="323528" y="70755"/>
                              <a:ext cx="3024336" cy="1053989"/>
                            </a:xfrm>
                            <a:prstGeom prst="round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nl-BE"/>
                            </a:p>
                          </p:txBody>
                        </p:sp>
                        <p:sp>
                          <p:nvSpPr>
                            <p:cNvPr id="5" name="Rounded Rectangle 4"/>
                            <p:cNvSpPr/>
                            <p:nvPr/>
                          </p:nvSpPr>
                          <p:spPr>
                            <a:xfrm>
                              <a:off x="276219" y="1423347"/>
                              <a:ext cx="8447546" cy="2498164"/>
                            </a:xfrm>
                            <a:prstGeom prst="roundRect">
                              <a:avLst/>
                            </a:prstGeom>
                            <a:noFill/>
                            <a:ln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nl-BE"/>
                            </a:p>
                          </p:txBody>
                        </p:sp>
                        <p:sp>
                          <p:nvSpPr>
                            <p:cNvPr id="6" name="Rounded Rectangle 5"/>
                            <p:cNvSpPr/>
                            <p:nvPr/>
                          </p:nvSpPr>
                          <p:spPr>
                            <a:xfrm>
                              <a:off x="323528" y="4154382"/>
                              <a:ext cx="8352928" cy="2953376"/>
                            </a:xfrm>
                            <a:prstGeom prst="roundRect">
                              <a:avLst/>
                            </a:prstGeom>
                            <a:noFill/>
                            <a:ln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nl-BE"/>
                            </a:p>
                          </p:txBody>
                        </p:sp>
                        <p:grpSp>
                          <p:nvGrpSpPr>
                            <p:cNvPr id="46" name="Group 45"/>
                            <p:cNvGrpSpPr/>
                            <p:nvPr/>
                          </p:nvGrpSpPr>
                          <p:grpSpPr>
                            <a:xfrm>
                              <a:off x="738089" y="239742"/>
                              <a:ext cx="2088232" cy="720080"/>
                              <a:chOff x="738089" y="239742"/>
                              <a:chExt cx="2088232" cy="720080"/>
                            </a:xfrm>
                          </p:grpSpPr>
                          <p:sp>
                            <p:nvSpPr>
                              <p:cNvPr id="7" name="Oval 6"/>
                              <p:cNvSpPr/>
                              <p:nvPr/>
                            </p:nvSpPr>
                            <p:spPr>
                              <a:xfrm>
                                <a:off x="738089" y="239742"/>
                                <a:ext cx="2088232" cy="720080"/>
                              </a:xfrm>
                              <a:prstGeom prst="ellipse">
                                <a:avLst/>
                              </a:prstGeom>
                              <a:noFill/>
                              <a:ln>
                                <a:solidFill>
                                  <a:srgbClr val="92D05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nl-BE"/>
                              </a:p>
                            </p:txBody>
                          </p:sp>
                          <p:sp>
                            <p:nvSpPr>
                              <p:cNvPr id="8" name="TextBox 7"/>
                              <p:cNvSpPr txBox="1"/>
                              <p:nvPr/>
                            </p:nvSpPr>
                            <p:spPr>
                              <a:xfrm>
                                <a:off x="1208169" y="474889"/>
                                <a:ext cx="1148071" cy="276999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nl-NL" sz="1200" b="1" dirty="0" smtClean="0">
                                    <a:latin typeface="Helvetica" panose="020B0604020202020204" pitchFamily="2" charset="0"/>
                                  </a:rPr>
                                  <a:t>S</a:t>
                                </a:r>
                                <a:r>
                                  <a:rPr lang="nl-NL" sz="1200" dirty="0" smtClean="0">
                                    <a:latin typeface="Helvetica" panose="020B0604020202020204" pitchFamily="2" charset="0"/>
                                  </a:rPr>
                                  <a:t>ea </a:t>
                                </a:r>
                                <a:r>
                                  <a:rPr lang="nl-NL" sz="1200" b="1" dirty="0" smtClean="0">
                                    <a:latin typeface="Helvetica" panose="020B0604020202020204" pitchFamily="2" charset="0"/>
                                  </a:rPr>
                                  <a:t>I</a:t>
                                </a:r>
                                <a:r>
                                  <a:rPr lang="nl-NL" sz="1200" dirty="0" smtClean="0">
                                    <a:latin typeface="Helvetica" panose="020B0604020202020204" pitchFamily="2" charset="0"/>
                                  </a:rPr>
                                  <a:t>ce </a:t>
                                </a:r>
                                <a:r>
                                  <a:rPr lang="nl-NL" sz="1200" b="1" dirty="0" err="1" smtClean="0">
                                    <a:latin typeface="Helvetica" panose="020B0604020202020204" pitchFamily="2" charset="0"/>
                                  </a:rPr>
                                  <a:t>A</a:t>
                                </a:r>
                                <a:r>
                                  <a:rPr lang="nl-NL" sz="1200" dirty="0" err="1" smtClean="0">
                                    <a:latin typeface="Helvetica" panose="020B0604020202020204" pitchFamily="2" charset="0"/>
                                  </a:rPr>
                                  <a:t>lgae</a:t>
                                </a:r>
                                <a:endParaRPr lang="nl-NL" sz="1200" dirty="0" smtClean="0">
                                  <a:latin typeface="Helvetica" panose="020B0604020202020204" pitchFamily="2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9" name="Rounded Rectangle 8"/>
                            <p:cNvSpPr/>
                            <p:nvPr/>
                          </p:nvSpPr>
                          <p:spPr>
                            <a:xfrm>
                              <a:off x="550462" y="2380952"/>
                              <a:ext cx="1152128" cy="648072"/>
                            </a:xfrm>
                            <a:prstGeom prst="roundRect">
                              <a:avLst/>
                            </a:prstGeom>
                            <a:solidFill>
                              <a:srgbClr val="FF0000">
                                <a:alpha val="14000"/>
                              </a:srgbClr>
                            </a:solidFill>
                            <a:ln>
                              <a:solidFill>
                                <a:srgbClr val="C0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nl-NL" sz="1100" dirty="0" err="1" smtClean="0">
                                  <a:solidFill>
                                    <a:schemeClr val="tx1"/>
                                  </a:solidFill>
                                  <a:latin typeface="Helvetica" panose="020B0604020202020204" pitchFamily="2" charset="0"/>
                                </a:rPr>
                                <a:t>PROkaryotes</a:t>
                              </a:r>
                              <a:endParaRPr lang="nl-BE" sz="1100" dirty="0">
                                <a:solidFill>
                                  <a:schemeClr val="tx1"/>
                                </a:solidFill>
                                <a:latin typeface="Helvetica" panose="020B0604020202020204" pitchFamily="2" charset="0"/>
                              </a:endParaRPr>
                            </a:p>
                          </p:txBody>
                        </p:sp>
                        <p:sp>
                          <p:nvSpPr>
                            <p:cNvPr id="10" name="Rounded Rectangle 9"/>
                            <p:cNvSpPr/>
                            <p:nvPr/>
                          </p:nvSpPr>
                          <p:spPr>
                            <a:xfrm>
                              <a:off x="7392313" y="1844027"/>
                              <a:ext cx="1080120" cy="1872721"/>
                            </a:xfrm>
                            <a:prstGeom prst="roundRect">
                              <a:avLst/>
                            </a:prstGeom>
                            <a:noFill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nl-BE">
                                <a:latin typeface="Helvetica" panose="020B0604020202020204" pitchFamily="2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21" name="Group 20"/>
                            <p:cNvGrpSpPr/>
                            <p:nvPr/>
                          </p:nvGrpSpPr>
                          <p:grpSpPr>
                            <a:xfrm>
                              <a:off x="1419692" y="3352189"/>
                              <a:ext cx="565796" cy="422386"/>
                              <a:chOff x="1588802" y="3505839"/>
                              <a:chExt cx="565796" cy="422386"/>
                            </a:xfrm>
                          </p:grpSpPr>
                          <p:sp>
                            <p:nvSpPr>
                              <p:cNvPr id="19" name="Hexagon 18"/>
                              <p:cNvSpPr/>
                              <p:nvPr/>
                            </p:nvSpPr>
                            <p:spPr>
                              <a:xfrm>
                                <a:off x="1588802" y="3505839"/>
                                <a:ext cx="565796" cy="422386"/>
                              </a:xfrm>
                              <a:prstGeom prst="hexagon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nl-BE">
                                  <a:latin typeface="Helvetica" panose="020B0604020202020204" pitchFamily="2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0" name="TextBox 19"/>
                              <p:cNvSpPr txBox="1"/>
                              <p:nvPr/>
                            </p:nvSpPr>
                            <p:spPr>
                              <a:xfrm>
                                <a:off x="1626871" y="3513379"/>
                                <a:ext cx="521297" cy="307777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nl-NL" sz="1400" dirty="0" smtClean="0">
                                    <a:latin typeface="Helvetica" panose="020B0604020202020204" pitchFamily="2" charset="0"/>
                                  </a:rPr>
                                  <a:t>CO</a:t>
                                </a:r>
                                <a:r>
                                  <a:rPr lang="nl-NL" sz="1400" baseline="-25000" dirty="0" smtClean="0">
                                    <a:latin typeface="Helvetica" panose="020B0604020202020204" pitchFamily="2" charset="0"/>
                                  </a:rPr>
                                  <a:t>2</a:t>
                                </a:r>
                                <a:endParaRPr lang="nl-BE" sz="1400" baseline="-25000" dirty="0">
                                  <a:latin typeface="Helvetica" panose="020B0604020202020204" pitchFamily="2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38" name="Group 37"/>
                            <p:cNvGrpSpPr/>
                            <p:nvPr/>
                          </p:nvGrpSpPr>
                          <p:grpSpPr>
                            <a:xfrm>
                              <a:off x="2748562" y="3181394"/>
                              <a:ext cx="743318" cy="369615"/>
                              <a:chOff x="2627784" y="3347417"/>
                              <a:chExt cx="743318" cy="369615"/>
                            </a:xfrm>
                          </p:grpSpPr>
                          <p:sp>
                            <p:nvSpPr>
                              <p:cNvPr id="17" name="Rectangle 16"/>
                              <p:cNvSpPr/>
                              <p:nvPr/>
                            </p:nvSpPr>
                            <p:spPr>
                              <a:xfrm>
                                <a:off x="2627784" y="3356992"/>
                                <a:ext cx="720080" cy="3600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nl-BE">
                                  <a:latin typeface="Helvetica" panose="020B0604020202020204" pitchFamily="2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" name="TextBox 22"/>
                              <p:cNvSpPr txBox="1"/>
                              <p:nvPr/>
                            </p:nvSpPr>
                            <p:spPr>
                              <a:xfrm>
                                <a:off x="2686299" y="3347417"/>
                                <a:ext cx="684803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nl-NL" dirty="0">
                                    <a:latin typeface="Helvetica" panose="020B0604020202020204" pitchFamily="2" charset="0"/>
                                  </a:rPr>
                                  <a:t>P</a:t>
                                </a:r>
                                <a:r>
                                  <a:rPr lang="nl-NL" dirty="0" smtClean="0">
                                    <a:latin typeface="Helvetica" panose="020B0604020202020204" pitchFamily="2" charset="0"/>
                                  </a:rPr>
                                  <a:t>OC</a:t>
                                </a:r>
                                <a:endParaRPr lang="nl-BE" dirty="0">
                                  <a:latin typeface="Helvetica" panose="020B0604020202020204" pitchFamily="2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34" name="TextBox 33"/>
                            <p:cNvSpPr txBox="1"/>
                            <p:nvPr/>
                          </p:nvSpPr>
                          <p:spPr>
                            <a:xfrm>
                              <a:off x="7325964" y="2458487"/>
                              <a:ext cx="1146469" cy="52322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nl-NL" sz="1400" b="1" dirty="0" smtClean="0">
                                  <a:latin typeface="Helvetica" panose="020B0604020202020204" pitchFamily="2" charset="0"/>
                                </a:rPr>
                                <a:t>L</a:t>
                              </a:r>
                              <a:r>
                                <a:rPr lang="nl-NL" sz="1400" dirty="0" smtClean="0">
                                  <a:latin typeface="Helvetica" panose="020B0604020202020204" pitchFamily="2" charset="0"/>
                                </a:rPr>
                                <a:t>arge </a:t>
                              </a:r>
                            </a:p>
                            <a:p>
                              <a:pPr algn="ctr"/>
                              <a:r>
                                <a:rPr lang="nl-NL" sz="1200" b="1" dirty="0" err="1" smtClean="0">
                                  <a:latin typeface="Helvetica" panose="020B0604020202020204" pitchFamily="2" charset="0"/>
                                </a:rPr>
                                <a:t>VER</a:t>
                              </a:r>
                              <a:r>
                                <a:rPr lang="nl-NL" sz="1400" dirty="0" err="1" smtClean="0">
                                  <a:latin typeface="Helvetica" panose="020B0604020202020204" pitchFamily="2" charset="0"/>
                                </a:rPr>
                                <a:t>tebrates</a:t>
                              </a:r>
                              <a:endParaRPr lang="nl-BE" sz="1400" dirty="0">
                                <a:latin typeface="Helvetica" panose="020B0604020202020204" pitchFamily="2" charset="0"/>
                              </a:endParaRPr>
                            </a:p>
                          </p:txBody>
                        </p:sp>
                        <p:sp>
                          <p:nvSpPr>
                            <p:cNvPr id="35" name="TextBox 34"/>
                            <p:cNvSpPr txBox="1"/>
                            <p:nvPr/>
                          </p:nvSpPr>
                          <p:spPr>
                            <a:xfrm>
                              <a:off x="3347864" y="27018"/>
                              <a:ext cx="1210588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nl-NL" sz="1200" dirty="0" err="1" smtClean="0"/>
                                <a:t>Seasonal</a:t>
                              </a:r>
                              <a:r>
                                <a:rPr lang="nl-NL" sz="1200" dirty="0" smtClean="0"/>
                                <a:t> Sea Ice</a:t>
                              </a:r>
                              <a:endParaRPr lang="nl-BE" sz="1200" dirty="0"/>
                            </a:p>
                          </p:txBody>
                        </p:sp>
                        <p:sp>
                          <p:nvSpPr>
                            <p:cNvPr id="36" name="TextBox 35"/>
                            <p:cNvSpPr txBox="1"/>
                            <p:nvPr/>
                          </p:nvSpPr>
                          <p:spPr>
                            <a:xfrm>
                              <a:off x="-51793" y="1124744"/>
                              <a:ext cx="1085169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nl-NL" sz="1200" dirty="0" smtClean="0"/>
                                <a:t>Water Column</a:t>
                              </a:r>
                              <a:endParaRPr lang="nl-BE" sz="1200" dirty="0"/>
                            </a:p>
                          </p:txBody>
                        </p:sp>
                        <p:sp>
                          <p:nvSpPr>
                            <p:cNvPr id="37" name="TextBox 36"/>
                            <p:cNvSpPr txBox="1"/>
                            <p:nvPr/>
                          </p:nvSpPr>
                          <p:spPr>
                            <a:xfrm>
                              <a:off x="-51793" y="3903943"/>
                              <a:ext cx="714811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nl-NL" sz="1200" dirty="0" smtClean="0"/>
                                <a:t>Bottoms</a:t>
                              </a:r>
                              <a:endParaRPr lang="nl-BE" sz="1200" dirty="0"/>
                            </a:p>
                          </p:txBody>
                        </p:sp>
                        <p:sp>
                          <p:nvSpPr>
                            <p:cNvPr id="45" name="Rounded Rectangle 44"/>
                            <p:cNvSpPr/>
                            <p:nvPr/>
                          </p:nvSpPr>
                          <p:spPr>
                            <a:xfrm>
                              <a:off x="7718977" y="5062628"/>
                              <a:ext cx="876383" cy="1164000"/>
                            </a:xfrm>
                            <a:prstGeom prst="roundRect">
                              <a:avLst/>
                            </a:prstGeom>
                            <a:noFill/>
                            <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nl-NL" sz="1100" b="1" dirty="0" err="1">
                                  <a:solidFill>
                                    <a:schemeClr val="tx1"/>
                                  </a:solidFill>
                                  <a:latin typeface="Helvetica" panose="020B0604020202020204" pitchFamily="2" charset="0"/>
                                </a:rPr>
                                <a:t>OBLi</a:t>
                              </a:r>
                              <a:r>
                                <a:rPr lang="nl-NL" sz="1100" dirty="0" err="1">
                                  <a:solidFill>
                                    <a:schemeClr val="tx1"/>
                                  </a:solidFill>
                                  <a:latin typeface="Helvetica" panose="020B0604020202020204" pitchFamily="2" charset="0"/>
                                </a:rPr>
                                <a:t>gate</a:t>
                              </a:r>
                              <a:endParaRPr lang="nl-NL" sz="1100" dirty="0">
                                <a:solidFill>
                                  <a:schemeClr val="tx1"/>
                                </a:solidFill>
                                <a:latin typeface="Helvetica" panose="020B0604020202020204" pitchFamily="2" charset="0"/>
                              </a:endParaRPr>
                            </a:p>
                            <a:p>
                              <a:pPr algn="ctr"/>
                              <a:r>
                                <a:rPr lang="nl-NL" sz="1100" b="1" dirty="0">
                                  <a:solidFill>
                                    <a:schemeClr val="tx1"/>
                                  </a:solidFill>
                                  <a:latin typeface="Helvetica" panose="020B0604020202020204" pitchFamily="2" charset="0"/>
                                </a:rPr>
                                <a:t>Pre</a:t>
                              </a:r>
                              <a:r>
                                <a:rPr lang="nl-NL" sz="1100" dirty="0">
                                  <a:solidFill>
                                    <a:schemeClr val="tx1"/>
                                  </a:solidFill>
                                  <a:latin typeface="Helvetica" panose="020B0604020202020204" pitchFamily="2" charset="0"/>
                                </a:rPr>
                                <a:t>dators</a:t>
                              </a:r>
                              <a:endParaRPr lang="nl-BE" sz="1100" dirty="0">
                                <a:solidFill>
                                  <a:schemeClr val="tx1"/>
                                </a:solidFill>
                                <a:latin typeface="Helvetica" panose="020B0604020202020204" pitchFamily="2" charset="0"/>
                              </a:endParaRPr>
                            </a:p>
                          </p:txBody>
                        </p:sp>
                        <p:sp>
                          <p:nvSpPr>
                            <p:cNvPr id="53" name="Rounded Rectangle 52"/>
                            <p:cNvSpPr/>
                            <p:nvPr/>
                          </p:nvSpPr>
                          <p:spPr>
                            <a:xfrm>
                              <a:off x="2573414" y="5883665"/>
                              <a:ext cx="1152128" cy="648072"/>
                            </a:xfrm>
                            <a:prstGeom prst="roundRect">
                              <a:avLst/>
                            </a:prstGeom>
                            <a:solidFill>
                              <a:srgbClr val="FF0000">
                                <a:alpha val="17000"/>
                              </a:srgbClr>
                            </a:solidFill>
                            <a:ln>
                              <a:solidFill>
                                <a:srgbClr val="C0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nl-NL" sz="1100" b="1" dirty="0" smtClean="0">
                                  <a:solidFill>
                                    <a:schemeClr val="tx1"/>
                                  </a:solidFill>
                                  <a:latin typeface="Helvetica" panose="020B0604020202020204" pitchFamily="2" charset="0"/>
                                </a:rPr>
                                <a:t>S</a:t>
                              </a:r>
                              <a:r>
                                <a:rPr lang="nl-NL" sz="1100" dirty="0" smtClean="0">
                                  <a:solidFill>
                                    <a:schemeClr val="tx1"/>
                                  </a:solidFill>
                                  <a:latin typeface="Helvetica" panose="020B0604020202020204" pitchFamily="2" charset="0"/>
                                </a:rPr>
                                <a:t>oft </a:t>
                              </a:r>
                              <a:r>
                                <a:rPr lang="nl-NL" sz="1100" b="1" dirty="0" smtClean="0">
                                  <a:solidFill>
                                    <a:schemeClr val="tx1"/>
                                  </a:solidFill>
                                  <a:latin typeface="Helvetica" panose="020B0604020202020204" pitchFamily="2" charset="0"/>
                                </a:rPr>
                                <a:t>S</a:t>
                              </a:r>
                              <a:r>
                                <a:rPr lang="nl-NL" sz="1100" dirty="0" smtClean="0">
                                  <a:solidFill>
                                    <a:schemeClr val="tx1"/>
                                  </a:solidFill>
                                  <a:latin typeface="Helvetica" panose="020B0604020202020204" pitchFamily="2" charset="0"/>
                                </a:rPr>
                                <a:t>ediment</a:t>
                              </a:r>
                            </a:p>
                            <a:p>
                              <a:pPr algn="ctr"/>
                              <a:r>
                                <a:rPr lang="nl-NL" sz="1100" b="1" dirty="0" err="1" smtClean="0">
                                  <a:solidFill>
                                    <a:schemeClr val="tx1"/>
                                  </a:solidFill>
                                  <a:latin typeface="Helvetica" panose="020B0604020202020204" pitchFamily="2" charset="0"/>
                                </a:rPr>
                                <a:t>PRO</a:t>
                              </a:r>
                              <a:r>
                                <a:rPr lang="nl-NL" sz="1100" dirty="0" err="1" smtClean="0">
                                  <a:solidFill>
                                    <a:schemeClr val="tx1"/>
                                  </a:solidFill>
                                  <a:latin typeface="Helvetica" panose="020B0604020202020204" pitchFamily="2" charset="0"/>
                                </a:rPr>
                                <a:t>karyotes</a:t>
                              </a:r>
                              <a:endParaRPr lang="nl-BE" sz="1100" dirty="0">
                                <a:solidFill>
                                  <a:schemeClr val="tx1"/>
                                </a:solidFill>
                                <a:latin typeface="Helvetica" panose="020B0604020202020204" pitchFamily="2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60" name="Group 59"/>
                            <p:cNvGrpSpPr/>
                            <p:nvPr/>
                          </p:nvGrpSpPr>
                          <p:grpSpPr>
                            <a:xfrm>
                              <a:off x="1086102" y="4463028"/>
                              <a:ext cx="743318" cy="369615"/>
                              <a:chOff x="2627784" y="3347417"/>
                              <a:chExt cx="743318" cy="369615"/>
                            </a:xfrm>
                          </p:grpSpPr>
                          <p:sp>
                            <p:nvSpPr>
                              <p:cNvPr id="61" name="Rectangle 60"/>
                              <p:cNvSpPr/>
                              <p:nvPr/>
                            </p:nvSpPr>
                            <p:spPr>
                              <a:xfrm>
                                <a:off x="2627784" y="3356992"/>
                                <a:ext cx="720080" cy="3600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nl-BE">
                                  <a:latin typeface="Helvetica" panose="020B0604020202020204" pitchFamily="2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2" name="TextBox 61"/>
                              <p:cNvSpPr txBox="1"/>
                              <p:nvPr/>
                            </p:nvSpPr>
                            <p:spPr>
                              <a:xfrm>
                                <a:off x="2686299" y="3347417"/>
                                <a:ext cx="684803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nl-NL" dirty="0">
                                    <a:latin typeface="Helvetica" panose="020B0604020202020204" pitchFamily="2" charset="0"/>
                                  </a:rPr>
                                  <a:t>P</a:t>
                                </a:r>
                                <a:r>
                                  <a:rPr lang="nl-NL" dirty="0" smtClean="0">
                                    <a:latin typeface="Helvetica" panose="020B0604020202020204" pitchFamily="2" charset="0"/>
                                  </a:rPr>
                                  <a:t>OC</a:t>
                                </a:r>
                                <a:endParaRPr lang="nl-BE" dirty="0">
                                  <a:latin typeface="Helvetica" panose="020B0604020202020204" pitchFamily="2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3" name="Rectangle 62"/>
                            <p:cNvSpPr/>
                            <p:nvPr/>
                          </p:nvSpPr>
                          <p:spPr>
                            <a:xfrm>
                              <a:off x="778797" y="5933131"/>
                              <a:ext cx="1085896" cy="63410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nl-BE"/>
                            </a:p>
                          </p:txBody>
                        </p:sp>
                        <p:sp>
                          <p:nvSpPr>
                            <p:cNvPr id="64" name="TextBox 63"/>
                            <p:cNvSpPr txBox="1"/>
                            <p:nvPr/>
                          </p:nvSpPr>
                          <p:spPr>
                            <a:xfrm>
                              <a:off x="1052616" y="6065516"/>
                              <a:ext cx="551754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nl-NL" dirty="0" smtClean="0"/>
                                <a:t>DET</a:t>
                              </a:r>
                              <a:endParaRPr lang="nl-BE" dirty="0"/>
                            </a:p>
                          </p:txBody>
                        </p:sp>
                        <p:cxnSp>
                          <p:nvCxnSpPr>
                            <p:cNvPr id="70" name="Straight Arrow Connector 69"/>
                            <p:cNvCxnSpPr>
                              <a:stCxn id="7" idx="4"/>
                              <a:endCxn id="22" idx="0"/>
                            </p:cNvCxnSpPr>
                            <p:nvPr/>
                          </p:nvCxnSpPr>
                          <p:spPr>
                            <a:xfrm>
                              <a:off x="1782205" y="959822"/>
                              <a:ext cx="695303" cy="913005"/>
                            </a:xfrm>
                            <a:prstGeom prst="straightConnector1">
                              <a:avLst/>
                            </a:prstGeom>
                            <a:ln w="9525">
                              <a:solidFill>
                                <a:srgbClr val="FF0000"/>
                              </a:solidFill>
                              <a:prstDash val="dash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2" name="Straight Arrow Connector 71"/>
                            <p:cNvCxnSpPr/>
                            <p:nvPr/>
                          </p:nvCxnSpPr>
                          <p:spPr>
                            <a:xfrm>
                              <a:off x="2091877" y="959822"/>
                              <a:ext cx="1255987" cy="2221572"/>
                            </a:xfrm>
                            <a:prstGeom prst="straightConnector1">
                              <a:avLst/>
                            </a:prstGeom>
                            <a:ln w="9525">
                              <a:solidFill>
                                <a:schemeClr val="tx1"/>
                              </a:solidFill>
                              <a:prstDash val="dash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5" name="Straight Arrow Connector 74"/>
                            <p:cNvCxnSpPr>
                              <a:stCxn id="7" idx="5"/>
                            </p:cNvCxnSpPr>
                            <p:nvPr/>
                          </p:nvCxnSpPr>
                          <p:spPr>
                            <a:xfrm>
                              <a:off x="2520507" y="854369"/>
                              <a:ext cx="1949710" cy="4831981"/>
                            </a:xfrm>
                            <a:prstGeom prst="straightConnector1">
                              <a:avLst/>
                            </a:prstGeom>
                            <a:ln w="15875">
                              <a:solidFill>
                                <a:schemeClr val="tx1"/>
                              </a:solidFill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7" name="Straight Arrow Connector 76"/>
                            <p:cNvCxnSpPr>
                              <a:stCxn id="7" idx="5"/>
                            </p:cNvCxnSpPr>
                            <p:nvPr/>
                          </p:nvCxnSpPr>
                          <p:spPr>
                            <a:xfrm>
                              <a:off x="2520507" y="854369"/>
                              <a:ext cx="3537882" cy="4459280"/>
                            </a:xfrm>
                            <a:prstGeom prst="straightConnector1">
                              <a:avLst/>
                            </a:prstGeom>
                            <a:ln w="15875">
                              <a:solidFill>
                                <a:schemeClr val="tx1"/>
                              </a:solidFill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" name="Straight Arrow Connector 2"/>
                            <p:cNvCxnSpPr/>
                            <p:nvPr/>
                          </p:nvCxnSpPr>
                          <p:spPr>
                            <a:xfrm>
                              <a:off x="3743882" y="6065516"/>
                              <a:ext cx="335437" cy="1"/>
                            </a:xfrm>
                            <a:prstGeom prst="straightConnector1">
                              <a:avLst/>
                            </a:prstGeom>
                            <a:ln w="22225">
                              <a:solidFill>
                                <a:schemeClr val="tx1"/>
                              </a:solidFill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3" name="Straight Arrow Connector 72"/>
                            <p:cNvCxnSpPr>
                              <a:endCxn id="53" idx="0"/>
                            </p:cNvCxnSpPr>
                            <p:nvPr/>
                          </p:nvCxnSpPr>
                          <p:spPr>
                            <a:xfrm>
                              <a:off x="2856447" y="5405591"/>
                              <a:ext cx="293031" cy="478074"/>
                            </a:xfrm>
                            <a:prstGeom prst="straightConnector1">
                              <a:avLst/>
                            </a:prstGeom>
                            <a:ln w="9525">
                              <a:solidFill>
                                <a:srgbClr val="FF0000"/>
                              </a:solidFill>
                              <a:prstDash val="dash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8" name="Straight Arrow Connector 77"/>
                            <p:cNvCxnSpPr>
                              <a:stCxn id="85" idx="2"/>
                              <a:endCxn id="58" idx="0"/>
                            </p:cNvCxnSpPr>
                            <p:nvPr/>
                          </p:nvCxnSpPr>
                          <p:spPr>
                            <a:xfrm flipH="1">
                              <a:off x="2470325" y="4616917"/>
                              <a:ext cx="517499" cy="634639"/>
                            </a:xfrm>
                            <a:prstGeom prst="straightConnector1">
                              <a:avLst/>
                            </a:prstGeom>
                            <a:ln w="9525">
                              <a:solidFill>
                                <a:srgbClr val="FF0000"/>
                              </a:solidFill>
                              <a:prstDash val="dash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4" name="Straight Arrow Connector 93"/>
                            <p:cNvCxnSpPr>
                              <a:endCxn id="22" idx="3"/>
                            </p:cNvCxnSpPr>
                            <p:nvPr/>
                          </p:nvCxnSpPr>
                          <p:spPr>
                            <a:xfrm flipH="1">
                              <a:off x="2826321" y="2057493"/>
                              <a:ext cx="456834" cy="0"/>
                            </a:xfrm>
                            <a:prstGeom prst="straightConnector1">
                              <a:avLst/>
                            </a:prstGeom>
                            <a:ln w="9525">
                              <a:solidFill>
                                <a:srgbClr val="FF0000"/>
                              </a:solidFill>
                              <a:prstDash val="dash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5" name="Straight Arrow Connector 94"/>
                            <p:cNvCxnSpPr>
                              <a:stCxn id="19" idx="5"/>
                            </p:cNvCxnSpPr>
                            <p:nvPr/>
                          </p:nvCxnSpPr>
                          <p:spPr>
                            <a:xfrm flipV="1">
                              <a:off x="1879892" y="2242159"/>
                              <a:ext cx="2059524" cy="1110030"/>
                            </a:xfrm>
                            <a:prstGeom prst="straightConnector1">
                              <a:avLst/>
                            </a:prstGeom>
                            <a:ln w="15875">
                              <a:solidFill>
                                <a:srgbClr val="FF0000"/>
                              </a:solidFill>
                              <a:prstDash val="dash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7" name="Straight Arrow Connector 96"/>
                            <p:cNvCxnSpPr>
                              <a:endCxn id="18" idx="3"/>
                            </p:cNvCxnSpPr>
                            <p:nvPr/>
                          </p:nvCxnSpPr>
                          <p:spPr>
                            <a:xfrm flipH="1" flipV="1">
                              <a:off x="2811957" y="2075355"/>
                              <a:ext cx="3446689" cy="1029609"/>
                            </a:xfrm>
                            <a:prstGeom prst="straightConnector1">
                              <a:avLst/>
                            </a:prstGeom>
                            <a:ln w="9525">
                              <a:solidFill>
                                <a:srgbClr val="FF0000"/>
                              </a:solidFill>
                              <a:prstDash val="dash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0" name="Straight Arrow Connector 99"/>
                            <p:cNvCxnSpPr>
                              <a:stCxn id="34" idx="1"/>
                              <a:endCxn id="18" idx="3"/>
                            </p:cNvCxnSpPr>
                            <p:nvPr/>
                          </p:nvCxnSpPr>
                          <p:spPr>
                            <a:xfrm flipH="1" flipV="1">
                              <a:off x="2811957" y="2075355"/>
                              <a:ext cx="4514007" cy="644742"/>
                            </a:xfrm>
                            <a:prstGeom prst="straightConnector1">
                              <a:avLst/>
                            </a:prstGeom>
                            <a:ln w="9525">
                              <a:solidFill>
                                <a:srgbClr val="FF0000"/>
                              </a:solidFill>
                              <a:prstDash val="dash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06" name="Oval 105"/>
                            <p:cNvSpPr/>
                            <p:nvPr/>
                          </p:nvSpPr>
                          <p:spPr>
                            <a:xfrm>
                              <a:off x="4499992" y="1800641"/>
                              <a:ext cx="655100" cy="393868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r>
                                <a:rPr lang="nl-NL" sz="1000" dirty="0" smtClean="0">
                                  <a:solidFill>
                                    <a:schemeClr val="tx1"/>
                                  </a:solidFill>
                                  <a:latin typeface="Helvetica" panose="020B0604020202020204" pitchFamily="2" charset="0"/>
                                </a:rPr>
                                <a:t>NPP</a:t>
                              </a:r>
                              <a:endParaRPr lang="nl-BE" sz="1000" dirty="0">
                                <a:solidFill>
                                  <a:schemeClr val="tx1"/>
                                </a:solidFill>
                                <a:latin typeface="Helvetica" panose="020B0604020202020204" pitchFamily="2" charset="0"/>
                              </a:endParaRPr>
                            </a:p>
                          </p:txBody>
                        </p:sp>
                        <p:sp>
                          <p:nvSpPr>
                            <p:cNvPr id="107" name="Oval 106"/>
                            <p:cNvSpPr/>
                            <p:nvPr/>
                          </p:nvSpPr>
                          <p:spPr>
                            <a:xfrm>
                              <a:off x="5306114" y="1844027"/>
                              <a:ext cx="572915" cy="342561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r>
                                <a:rPr lang="nl-NL" sz="700" dirty="0">
                                  <a:solidFill>
                                    <a:schemeClr val="tx1"/>
                                  </a:solidFill>
                                  <a:latin typeface="Helvetica" panose="020B0604020202020204" pitchFamily="2" charset="0"/>
                                </a:rPr>
                                <a:t>P</a:t>
                              </a:r>
                              <a:r>
                                <a:rPr lang="nl-NL" sz="700" dirty="0" smtClean="0">
                                  <a:solidFill>
                                    <a:schemeClr val="tx1"/>
                                  </a:solidFill>
                                  <a:latin typeface="Helvetica" panose="020B0604020202020204" pitchFamily="2" charset="0"/>
                                </a:rPr>
                                <a:t>PP</a:t>
                              </a:r>
                              <a:endParaRPr lang="nl-BE" sz="700" dirty="0">
                                <a:solidFill>
                                  <a:schemeClr val="tx1"/>
                                </a:solidFill>
                                <a:latin typeface="Helvetica" panose="020B0604020202020204" pitchFamily="2" charset="0"/>
                              </a:endParaRPr>
                            </a:p>
                          </p:txBody>
                        </p:sp>
                        <p:cxnSp>
                          <p:nvCxnSpPr>
                            <p:cNvPr id="108" name="Straight Arrow Connector 107"/>
                            <p:cNvCxnSpPr>
                              <a:endCxn id="22" idx="3"/>
                            </p:cNvCxnSpPr>
                            <p:nvPr/>
                          </p:nvCxnSpPr>
                          <p:spPr>
                            <a:xfrm flipH="1" flipV="1">
                              <a:off x="2826321" y="2057493"/>
                              <a:ext cx="2637449" cy="977693"/>
                            </a:xfrm>
                            <a:prstGeom prst="straightConnector1">
                              <a:avLst/>
                            </a:prstGeom>
                            <a:ln w="9525">
                              <a:solidFill>
                                <a:srgbClr val="FF0000"/>
                              </a:solidFill>
                              <a:prstDash val="dash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1" name="Straight Arrow Connector 110"/>
                            <p:cNvCxnSpPr>
                              <a:stCxn id="93" idx="0"/>
                              <a:endCxn id="18" idx="3"/>
                            </p:cNvCxnSpPr>
                            <p:nvPr/>
                          </p:nvCxnSpPr>
                          <p:spPr>
                            <a:xfrm flipH="1" flipV="1">
                              <a:off x="2811957" y="2075355"/>
                              <a:ext cx="1532953" cy="924838"/>
                            </a:xfrm>
                            <a:prstGeom prst="straightConnector1">
                              <a:avLst/>
                            </a:prstGeom>
                            <a:ln w="9525">
                              <a:solidFill>
                                <a:srgbClr val="FF0000"/>
                              </a:solidFill>
                              <a:prstDash val="dash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14" name="Rectangle 113"/>
                            <p:cNvSpPr/>
                            <p:nvPr/>
                          </p:nvSpPr>
                          <p:spPr>
                            <a:xfrm>
                              <a:off x="3283155" y="1545460"/>
                              <a:ext cx="2808312" cy="10064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nl-BE">
                                <a:latin typeface="Helvetica" panose="020B0604020202020204" pitchFamily="2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115" name="Group 114"/>
                            <p:cNvGrpSpPr/>
                            <p:nvPr/>
                          </p:nvGrpSpPr>
                          <p:grpSpPr>
                            <a:xfrm>
                              <a:off x="2091877" y="1872827"/>
                              <a:ext cx="734444" cy="382548"/>
                              <a:chOff x="2229628" y="2231576"/>
                              <a:chExt cx="734444" cy="382548"/>
                            </a:xfrm>
                          </p:grpSpPr>
                          <p:sp>
                            <p:nvSpPr>
                              <p:cNvPr id="116" name="Rectangle 115"/>
                              <p:cNvSpPr/>
                              <p:nvPr/>
                            </p:nvSpPr>
                            <p:spPr>
                              <a:xfrm>
                                <a:off x="2229628" y="2254084"/>
                                <a:ext cx="720080" cy="3600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nl-BE">
                                  <a:latin typeface="Helvetica" panose="020B0604020202020204" pitchFamily="2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17" name="TextBox 116"/>
                              <p:cNvSpPr txBox="1"/>
                              <p:nvPr/>
                            </p:nvSpPr>
                            <p:spPr>
                              <a:xfrm>
                                <a:off x="2266445" y="2231576"/>
                                <a:ext cx="697627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nl-NL" dirty="0" smtClean="0">
                                    <a:latin typeface="Helvetica" panose="020B0604020202020204" pitchFamily="2" charset="0"/>
                                  </a:rPr>
                                  <a:t>DOC</a:t>
                                </a:r>
                                <a:endParaRPr lang="nl-BE" dirty="0">
                                  <a:latin typeface="Helvetica" panose="020B0604020202020204" pitchFamily="2" charset="0"/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118" name="Straight Arrow Connector 117"/>
                            <p:cNvCxnSpPr/>
                            <p:nvPr/>
                          </p:nvCxnSpPr>
                          <p:spPr>
                            <a:xfrm flipH="1">
                              <a:off x="3371540" y="2242159"/>
                              <a:ext cx="567876" cy="939235"/>
                            </a:xfrm>
                            <a:prstGeom prst="straightConnector1">
                              <a:avLst/>
                            </a:prstGeom>
                            <a:ln w="9525">
                              <a:solidFill>
                                <a:schemeClr val="tx1"/>
                              </a:solidFill>
                              <a:prstDash val="dash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1" name="Straight Arrow Connector 120"/>
                            <p:cNvCxnSpPr>
                              <a:stCxn id="106" idx="4"/>
                            </p:cNvCxnSpPr>
                            <p:nvPr/>
                          </p:nvCxnSpPr>
                          <p:spPr>
                            <a:xfrm flipH="1">
                              <a:off x="3347864" y="2194509"/>
                              <a:ext cx="1479678" cy="986885"/>
                            </a:xfrm>
                            <a:prstGeom prst="straightConnector1">
                              <a:avLst/>
                            </a:prstGeom>
                            <a:ln w="9525">
                              <a:solidFill>
                                <a:schemeClr val="tx1"/>
                              </a:solidFill>
                              <a:prstDash val="dash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5" name="Straight Arrow Connector 124"/>
                            <p:cNvCxnSpPr>
                              <a:stCxn id="107" idx="4"/>
                            </p:cNvCxnSpPr>
                            <p:nvPr/>
                          </p:nvCxnSpPr>
                          <p:spPr>
                            <a:xfrm flipH="1">
                              <a:off x="3347864" y="2186588"/>
                              <a:ext cx="2244708" cy="994806"/>
                            </a:xfrm>
                            <a:prstGeom prst="straightConnector1">
                              <a:avLst/>
                            </a:prstGeom>
                            <a:ln w="9525">
                              <a:solidFill>
                                <a:schemeClr val="tx1"/>
                              </a:solidFill>
                              <a:prstDash val="dash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0" name="Straight Arrow Connector 129"/>
                            <p:cNvCxnSpPr>
                              <a:stCxn id="19" idx="5"/>
                              <a:endCxn id="106" idx="4"/>
                            </p:cNvCxnSpPr>
                            <p:nvPr/>
                          </p:nvCxnSpPr>
                          <p:spPr>
                            <a:xfrm flipV="1">
                              <a:off x="1879892" y="2194509"/>
                              <a:ext cx="2947650" cy="1157680"/>
                            </a:xfrm>
                            <a:prstGeom prst="straightConnector1">
                              <a:avLst/>
                            </a:prstGeom>
                            <a:ln w="15875">
                              <a:solidFill>
                                <a:srgbClr val="FF0000"/>
                              </a:solidFill>
                              <a:prstDash val="dash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3" name="Straight Arrow Connector 132"/>
                            <p:cNvCxnSpPr>
                              <a:stCxn id="19" idx="5"/>
                              <a:endCxn id="107" idx="4"/>
                            </p:cNvCxnSpPr>
                            <p:nvPr/>
                          </p:nvCxnSpPr>
                          <p:spPr>
                            <a:xfrm flipV="1">
                              <a:off x="1879892" y="2186588"/>
                              <a:ext cx="3712680" cy="1165601"/>
                            </a:xfrm>
                            <a:prstGeom prst="straightConnector1">
                              <a:avLst/>
                            </a:prstGeom>
                            <a:ln w="15875">
                              <a:solidFill>
                                <a:srgbClr val="FF0000"/>
                              </a:solidFill>
                              <a:prstDash val="dash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7" name="Straight Arrow Connector 136"/>
                            <p:cNvCxnSpPr>
                              <a:stCxn id="9" idx="2"/>
                            </p:cNvCxnSpPr>
                            <p:nvPr/>
                          </p:nvCxnSpPr>
                          <p:spPr>
                            <a:xfrm>
                              <a:off x="1126526" y="3029024"/>
                              <a:ext cx="360492" cy="341965"/>
                            </a:xfrm>
                            <a:prstGeom prst="straightConnector1">
                              <a:avLst/>
                            </a:prstGeom>
                            <a:ln w="15875">
                              <a:solidFill>
                                <a:srgbClr val="FF0000"/>
                              </a:solidFill>
                              <a:prstDash val="dash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1" name="Straight Arrow Connector 140"/>
                            <p:cNvCxnSpPr>
                              <a:stCxn id="116" idx="1"/>
                              <a:endCxn id="9" idx="0"/>
                            </p:cNvCxnSpPr>
                            <p:nvPr/>
                          </p:nvCxnSpPr>
                          <p:spPr>
                            <a:xfrm flipH="1">
                              <a:off x="1126526" y="2075355"/>
                              <a:ext cx="965351" cy="305597"/>
                            </a:xfrm>
                            <a:prstGeom prst="straightConnector1">
                              <a:avLst/>
                            </a:prstGeom>
                            <a:ln w="15875">
                              <a:solidFill>
                                <a:srgbClr val="FF0000"/>
                              </a:solidFill>
                              <a:prstDash val="dash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5" name="Straight Arrow Connector 144"/>
                            <p:cNvCxnSpPr/>
                            <p:nvPr/>
                          </p:nvCxnSpPr>
                          <p:spPr>
                            <a:xfrm flipH="1" flipV="1">
                              <a:off x="3500264" y="3333794"/>
                              <a:ext cx="2758382" cy="10545"/>
                            </a:xfrm>
                            <a:prstGeom prst="straightConnector1">
                              <a:avLst/>
                            </a:prstGeom>
                            <a:ln w="9525">
                              <a:solidFill>
                                <a:schemeClr val="tx1"/>
                              </a:solidFill>
                              <a:prstDash val="dash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1" name="Straight Arrow Connector 150"/>
                            <p:cNvCxnSpPr/>
                            <p:nvPr/>
                          </p:nvCxnSpPr>
                          <p:spPr>
                            <a:xfrm flipH="1">
                              <a:off x="3468643" y="3200243"/>
                              <a:ext cx="570596" cy="10492"/>
                            </a:xfrm>
                            <a:prstGeom prst="straightConnector1">
                              <a:avLst/>
                            </a:prstGeom>
                            <a:ln w="9525">
                              <a:solidFill>
                                <a:schemeClr val="tx1"/>
                              </a:solidFill>
                              <a:prstDash val="dash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6" name="Straight Arrow Connector 155"/>
                            <p:cNvCxnSpPr/>
                            <p:nvPr/>
                          </p:nvCxnSpPr>
                          <p:spPr>
                            <a:xfrm flipH="1">
                              <a:off x="3475963" y="3513617"/>
                              <a:ext cx="1592997" cy="0"/>
                            </a:xfrm>
                            <a:prstGeom prst="straightConnector1">
                              <a:avLst/>
                            </a:prstGeom>
                            <a:ln w="9525">
                              <a:solidFill>
                                <a:schemeClr val="tx1"/>
                              </a:solidFill>
                              <a:prstDash val="dash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2" name="Straight Arrow Connector 161"/>
                            <p:cNvCxnSpPr/>
                            <p:nvPr/>
                          </p:nvCxnSpPr>
                          <p:spPr>
                            <a:xfrm>
                              <a:off x="5858481" y="3212927"/>
                              <a:ext cx="1533831" cy="0"/>
                            </a:xfrm>
                            <a:prstGeom prst="straightConnector1">
                              <a:avLst/>
                            </a:prstGeom>
                            <a:ln w="15875">
                              <a:solidFill>
                                <a:schemeClr val="tx1"/>
                              </a:solidFill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6" name="Straight Arrow Connector 165"/>
                            <p:cNvCxnSpPr/>
                            <p:nvPr/>
                          </p:nvCxnSpPr>
                          <p:spPr>
                            <a:xfrm>
                              <a:off x="7122742" y="2786666"/>
                              <a:ext cx="269571" cy="10508"/>
                            </a:xfrm>
                            <a:prstGeom prst="straightConnector1">
                              <a:avLst/>
                            </a:prstGeom>
                            <a:ln w="15875">
                              <a:solidFill>
                                <a:schemeClr val="tx1"/>
                              </a:solidFill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68" name="Rounded Rectangle 167"/>
                            <p:cNvSpPr/>
                            <p:nvPr/>
                          </p:nvSpPr>
                          <p:spPr>
                            <a:xfrm>
                              <a:off x="6258646" y="2492896"/>
                              <a:ext cx="864096" cy="1224136"/>
                            </a:xfrm>
                            <a:prstGeom prst="round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nl-NL" b="1" dirty="0">
                                  <a:solidFill>
                                    <a:schemeClr val="tx1"/>
                                  </a:solidFill>
                                  <a:latin typeface="Helvetica" panose="020B0604020202020204" pitchFamily="2" charset="0"/>
                                </a:rPr>
                                <a:t>Fish</a:t>
                              </a:r>
                              <a:endParaRPr lang="nl-BE" b="1" dirty="0">
                                <a:solidFill>
                                  <a:schemeClr val="tx1"/>
                                </a:solidFill>
                                <a:latin typeface="Helvetica" panose="020B0604020202020204" pitchFamily="2" charset="0"/>
                              </a:endParaRPr>
                            </a:p>
                          </p:txBody>
                        </p:sp>
                        <p:cxnSp>
                          <p:nvCxnSpPr>
                            <p:cNvPr id="169" name="Straight Arrow Connector 168"/>
                            <p:cNvCxnSpPr>
                              <a:stCxn id="7" idx="5"/>
                            </p:cNvCxnSpPr>
                            <p:nvPr/>
                          </p:nvCxnSpPr>
                          <p:spPr>
                            <a:xfrm>
                              <a:off x="2520507" y="854369"/>
                              <a:ext cx="2953207" cy="2127338"/>
                            </a:xfrm>
                            <a:prstGeom prst="straightConnector1">
                              <a:avLst/>
                            </a:prstGeom>
                            <a:ln w="15875">
                              <a:solidFill>
                                <a:schemeClr val="tx1"/>
                              </a:solidFill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73" name="Oval 172"/>
                            <p:cNvSpPr/>
                            <p:nvPr/>
                          </p:nvSpPr>
                          <p:spPr>
                            <a:xfrm>
                              <a:off x="3515556" y="1719149"/>
                              <a:ext cx="847719" cy="52301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r>
                                <a:rPr lang="nl-NL" sz="1400" dirty="0" smtClean="0">
                                  <a:solidFill>
                                    <a:schemeClr val="tx1"/>
                                  </a:solidFill>
                                  <a:latin typeface="Helvetica" panose="020B0604020202020204" pitchFamily="2" charset="0"/>
                                </a:rPr>
                                <a:t>MPP</a:t>
                              </a:r>
                              <a:endParaRPr lang="nl-BE" sz="1400" dirty="0">
                                <a:solidFill>
                                  <a:schemeClr val="tx1"/>
                                </a:solidFill>
                                <a:latin typeface="Helvetica" panose="020B0604020202020204" pitchFamily="2" charset="0"/>
                              </a:endParaRPr>
                            </a:p>
                          </p:txBody>
                        </p:sp>
                        <p:cxnSp>
                          <p:nvCxnSpPr>
                            <p:cNvPr id="174" name="Straight Arrow Connector 173"/>
                            <p:cNvCxnSpPr>
                              <a:stCxn id="19" idx="1"/>
                              <a:endCxn id="89" idx="1"/>
                            </p:cNvCxnSpPr>
                            <p:nvPr/>
                          </p:nvCxnSpPr>
                          <p:spPr>
                            <a:xfrm>
                              <a:off x="1879892" y="3774575"/>
                              <a:ext cx="1378500" cy="613214"/>
                            </a:xfrm>
                            <a:prstGeom prst="straightConnector1">
                              <a:avLst/>
                            </a:prstGeom>
                            <a:ln w="15875">
                              <a:solidFill>
                                <a:srgbClr val="FF0000"/>
                              </a:solidFill>
                              <a:prstDash val="dash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78" name="Straight Arrow Connector 177"/>
                            <p:cNvCxnSpPr>
                              <a:stCxn id="19" idx="1"/>
                            </p:cNvCxnSpPr>
                            <p:nvPr/>
                          </p:nvCxnSpPr>
                          <p:spPr>
                            <a:xfrm>
                              <a:off x="1879892" y="3774575"/>
                              <a:ext cx="4810802" cy="518306"/>
                            </a:xfrm>
                            <a:prstGeom prst="straightConnector1">
                              <a:avLst/>
                            </a:prstGeom>
                            <a:ln w="15875">
                              <a:solidFill>
                                <a:srgbClr val="FF0000"/>
                              </a:solidFill>
                              <a:prstDash val="dash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2" name="Straight Arrow Connector 181"/>
                            <p:cNvCxnSpPr>
                              <a:stCxn id="23" idx="2"/>
                              <a:endCxn id="62" idx="0"/>
                            </p:cNvCxnSpPr>
                            <p:nvPr/>
                          </p:nvCxnSpPr>
                          <p:spPr>
                            <a:xfrm flipH="1">
                              <a:off x="1487019" y="3550726"/>
                              <a:ext cx="1662460" cy="912302"/>
                            </a:xfrm>
                            <a:prstGeom prst="straightConnector1">
                              <a:avLst/>
                            </a:prstGeom>
                            <a:ln w="28575" cap="rnd">
                              <a:solidFill>
                                <a:schemeClr val="tx1"/>
                              </a:solidFill>
                              <a:prstDash val="sysDot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5" name="Straight Arrow Connector 184"/>
                            <p:cNvCxnSpPr>
                              <a:stCxn id="17" idx="2"/>
                              <a:endCxn id="63" idx="0"/>
                            </p:cNvCxnSpPr>
                            <p:nvPr/>
                          </p:nvCxnSpPr>
                          <p:spPr>
                            <a:xfrm flipH="1">
                              <a:off x="1321745" y="3551009"/>
                              <a:ext cx="1786857" cy="2382122"/>
                            </a:xfrm>
                            <a:prstGeom prst="straightConnector1">
                              <a:avLst/>
                            </a:prstGeom>
                            <a:ln w="28575" cap="rnd">
                              <a:solidFill>
                                <a:schemeClr val="tx1"/>
                              </a:solidFill>
                              <a:prstDash val="sysDot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8" name="Straight Arrow Connector 187"/>
                            <p:cNvCxnSpPr>
                              <a:stCxn id="61" idx="2"/>
                              <a:endCxn id="63" idx="0"/>
                            </p:cNvCxnSpPr>
                            <p:nvPr/>
                          </p:nvCxnSpPr>
                          <p:spPr>
                            <a:xfrm flipH="1">
                              <a:off x="1321745" y="4832643"/>
                              <a:ext cx="124397" cy="1100488"/>
                            </a:xfrm>
                            <a:prstGeom prst="straightConnector1">
                              <a:avLst/>
                            </a:prstGeom>
                            <a:ln w="28575" cap="rnd">
                              <a:solidFill>
                                <a:schemeClr val="tx1"/>
                              </a:solidFill>
                              <a:prstDash val="sysDot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92" name="Straight Arrow Connector 191"/>
                            <p:cNvCxnSpPr>
                              <a:stCxn id="89" idx="2"/>
                              <a:endCxn id="62" idx="3"/>
                            </p:cNvCxnSpPr>
                            <p:nvPr/>
                          </p:nvCxnSpPr>
                          <p:spPr>
                            <a:xfrm flipH="1">
                              <a:off x="1829420" y="4616917"/>
                              <a:ext cx="1158404" cy="30777"/>
                            </a:xfrm>
                            <a:prstGeom prst="straightConnector1">
                              <a:avLst/>
                            </a:prstGeom>
                            <a:ln w="28575" cap="rnd">
                              <a:solidFill>
                                <a:schemeClr val="tx1"/>
                              </a:solidFill>
                              <a:prstDash val="sysDot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96" name="Straight Arrow Connector 195"/>
                            <p:cNvCxnSpPr/>
                            <p:nvPr/>
                          </p:nvCxnSpPr>
                          <p:spPr>
                            <a:xfrm flipH="1">
                              <a:off x="1864693" y="4616917"/>
                              <a:ext cx="3403843" cy="140461"/>
                            </a:xfrm>
                            <a:prstGeom prst="straightConnector1">
                              <a:avLst/>
                            </a:prstGeom>
                            <a:ln w="28575" cap="rnd">
                              <a:solidFill>
                                <a:schemeClr val="tx1"/>
                              </a:solidFill>
                              <a:prstDash val="sysDot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08" name="Straight Arrow Connector 207"/>
                            <p:cNvCxnSpPr/>
                            <p:nvPr/>
                          </p:nvCxnSpPr>
                          <p:spPr>
                            <a:xfrm>
                              <a:off x="1421035" y="4832643"/>
                              <a:ext cx="1581927" cy="1051022"/>
                            </a:xfrm>
                            <a:prstGeom prst="straightConnector1">
                              <a:avLst/>
                            </a:prstGeom>
                            <a:ln w="15875">
                              <a:solidFill>
                                <a:srgbClr val="FF0000"/>
                              </a:solidFill>
                              <a:prstDash val="dash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09" name="Straight Arrow Connector 208"/>
                            <p:cNvCxnSpPr>
                              <a:stCxn id="63" idx="3"/>
                            </p:cNvCxnSpPr>
                            <p:nvPr/>
                          </p:nvCxnSpPr>
                          <p:spPr>
                            <a:xfrm>
                              <a:off x="1864693" y="6250182"/>
                              <a:ext cx="693948" cy="1784"/>
                            </a:xfrm>
                            <a:prstGeom prst="straightConnector1">
                              <a:avLst/>
                            </a:prstGeom>
                            <a:ln w="15875">
                              <a:solidFill>
                                <a:srgbClr val="FF0000"/>
                              </a:solidFill>
                              <a:prstDash val="dash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17" name="Straight Arrow Connector 216"/>
                            <p:cNvCxnSpPr/>
                            <p:nvPr/>
                          </p:nvCxnSpPr>
                          <p:spPr>
                            <a:xfrm flipH="1">
                              <a:off x="1864693" y="6085531"/>
                              <a:ext cx="708721" cy="0"/>
                            </a:xfrm>
                            <a:prstGeom prst="straightConnector1">
                              <a:avLst/>
                            </a:prstGeom>
                            <a:ln w="28575" cap="rnd">
                              <a:solidFill>
                                <a:schemeClr val="tx1"/>
                              </a:solidFill>
                              <a:prstDash val="sysDot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24" name="Rectangle 223"/>
                            <p:cNvSpPr/>
                            <p:nvPr/>
                          </p:nvSpPr>
                          <p:spPr>
                            <a:xfrm>
                              <a:off x="2110285" y="5284588"/>
                              <a:ext cx="720080" cy="36004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r>
                                <a:rPr lang="nl-NL" dirty="0">
                                  <a:solidFill>
                                    <a:schemeClr val="tx1"/>
                                  </a:solidFill>
                                  <a:latin typeface="Helvetica" panose="020B0604020202020204" pitchFamily="2" charset="0"/>
                                </a:rPr>
                                <a:t>DOC</a:t>
                              </a:r>
                              <a:endParaRPr lang="nl-BE" dirty="0">
                                <a:solidFill>
                                  <a:schemeClr val="tx1"/>
                                </a:solidFill>
                                <a:latin typeface="Helvetica" panose="020B0604020202020204" pitchFamily="2" charset="0"/>
                              </a:endParaRPr>
                            </a:p>
                          </p:txBody>
                        </p:sp>
                        <p:cxnSp>
                          <p:nvCxnSpPr>
                            <p:cNvPr id="225" name="Straight Arrow Connector 224"/>
                            <p:cNvCxnSpPr/>
                            <p:nvPr/>
                          </p:nvCxnSpPr>
                          <p:spPr>
                            <a:xfrm flipH="1">
                              <a:off x="2520507" y="4616917"/>
                              <a:ext cx="2748029" cy="634639"/>
                            </a:xfrm>
                            <a:prstGeom prst="straightConnector1">
                              <a:avLst/>
                            </a:prstGeom>
                            <a:ln w="9525">
                              <a:solidFill>
                                <a:srgbClr val="FF0000"/>
                              </a:solidFill>
                              <a:prstDash val="dash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31" name="Straight Arrow Connector 230"/>
                            <p:cNvCxnSpPr>
                              <a:endCxn id="19" idx="1"/>
                            </p:cNvCxnSpPr>
                            <p:nvPr/>
                          </p:nvCxnSpPr>
                          <p:spPr>
                            <a:xfrm flipH="1" flipV="1">
                              <a:off x="1879892" y="3774575"/>
                              <a:ext cx="1588751" cy="2109090"/>
                            </a:xfrm>
                            <a:prstGeom prst="straightConnector1">
                              <a:avLst/>
                            </a:prstGeom>
                            <a:ln w="15875">
                              <a:solidFill>
                                <a:srgbClr val="FF0000"/>
                              </a:solidFill>
                              <a:prstDash val="dash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35" name="Straight Arrow Connector 234"/>
                            <p:cNvCxnSpPr/>
                            <p:nvPr/>
                          </p:nvCxnSpPr>
                          <p:spPr>
                            <a:xfrm>
                              <a:off x="3911601" y="4940953"/>
                              <a:ext cx="558616" cy="745397"/>
                            </a:xfrm>
                            <a:prstGeom prst="straightConnector1">
                              <a:avLst/>
                            </a:prstGeom>
                            <a:ln w="15875">
                              <a:solidFill>
                                <a:schemeClr val="tx1"/>
                              </a:solidFill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39" name="Straight Arrow Connector 238"/>
                            <p:cNvCxnSpPr>
                              <a:endCxn id="168" idx="2"/>
                            </p:cNvCxnSpPr>
                            <p:nvPr/>
                          </p:nvCxnSpPr>
                          <p:spPr>
                            <a:xfrm flipV="1">
                              <a:off x="6690694" y="3717032"/>
                              <a:ext cx="0" cy="565626"/>
                            </a:xfrm>
                            <a:prstGeom prst="straightConnector1">
                              <a:avLst/>
                            </a:prstGeom>
                            <a:ln w="15875">
                              <a:solidFill>
                                <a:schemeClr val="tx1"/>
                              </a:solidFill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47" name="Rounded Rectangle 246"/>
                            <p:cNvSpPr/>
                            <p:nvPr/>
                          </p:nvSpPr>
                          <p:spPr>
                            <a:xfrm>
                              <a:off x="4060979" y="5686350"/>
                              <a:ext cx="818476" cy="731784"/>
                            </a:xfrm>
                            <a:prstGeom prst="roundRect">
                              <a:avLst/>
                            </a:prstGeom>
                            <a:noFill/>
                            <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nl-NL" sz="1200" b="1" dirty="0" err="1">
                                  <a:solidFill>
                                    <a:schemeClr val="tx1"/>
                                  </a:solidFill>
                                  <a:latin typeface="Helvetica" panose="020B0604020202020204" pitchFamily="2" charset="0"/>
                                </a:rPr>
                                <a:t>De</a:t>
                              </a:r>
                              <a:r>
                                <a:rPr lang="nl-NL" sz="1200" dirty="0" err="1">
                                  <a:solidFill>
                                    <a:schemeClr val="tx1"/>
                                  </a:solidFill>
                                  <a:latin typeface="Helvetica" panose="020B0604020202020204" pitchFamily="2" charset="0"/>
                                </a:rPr>
                                <a:t>posit</a:t>
                              </a:r>
                              <a:r>
                                <a:rPr lang="nl-NL" sz="1200" dirty="0">
                                  <a:solidFill>
                                    <a:schemeClr val="tx1"/>
                                  </a:solidFill>
                                  <a:latin typeface="Helvetica" panose="020B0604020202020204" pitchFamily="2" charset="0"/>
                                </a:rPr>
                                <a:t> </a:t>
                              </a:r>
                              <a:r>
                                <a:rPr lang="nl-NL" sz="1200" dirty="0" err="1">
                                  <a:solidFill>
                                    <a:schemeClr val="tx1"/>
                                  </a:solidFill>
                                  <a:latin typeface="Helvetica" panose="020B0604020202020204" pitchFamily="2" charset="0"/>
                                </a:rPr>
                                <a:t>Feeders</a:t>
                              </a:r>
                              <a:endParaRPr lang="nl-BE" sz="1200" dirty="0">
                                <a:solidFill>
                                  <a:schemeClr val="tx1"/>
                                </a:solidFill>
                                <a:latin typeface="Helvetica" panose="020B0604020202020204" pitchFamily="2" charset="0"/>
                              </a:endParaRPr>
                            </a:p>
                          </p:txBody>
                        </p:sp>
                        <p:cxnSp>
                          <p:nvCxnSpPr>
                            <p:cNvPr id="252" name="Straight Arrow Connector 251"/>
                            <p:cNvCxnSpPr/>
                            <p:nvPr/>
                          </p:nvCxnSpPr>
                          <p:spPr>
                            <a:xfrm flipH="1" flipV="1">
                              <a:off x="8157168" y="3716748"/>
                              <a:ext cx="18961" cy="1343537"/>
                            </a:xfrm>
                            <a:prstGeom prst="straightConnector1">
                              <a:avLst/>
                            </a:prstGeom>
                            <a:ln w="15875">
                              <a:solidFill>
                                <a:schemeClr val="tx1"/>
                              </a:solidFill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53" name="Straight Arrow Connector 252"/>
                            <p:cNvCxnSpPr/>
                            <p:nvPr/>
                          </p:nvCxnSpPr>
                          <p:spPr>
                            <a:xfrm>
                              <a:off x="4564810" y="4846045"/>
                              <a:ext cx="697352" cy="586784"/>
                            </a:xfrm>
                            <a:prstGeom prst="straightConnector1">
                              <a:avLst/>
                            </a:prstGeom>
                            <a:ln w="15875">
                              <a:solidFill>
                                <a:schemeClr val="tx1"/>
                              </a:solidFill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55" name="Straight Arrow Connector 254"/>
                            <p:cNvCxnSpPr/>
                            <p:nvPr/>
                          </p:nvCxnSpPr>
                          <p:spPr>
                            <a:xfrm flipH="1">
                              <a:off x="5262162" y="4940953"/>
                              <a:ext cx="1428532" cy="491876"/>
                            </a:xfrm>
                            <a:prstGeom prst="straightConnector1">
                              <a:avLst/>
                            </a:prstGeom>
                            <a:ln w="15875">
                              <a:solidFill>
                                <a:schemeClr val="tx1"/>
                              </a:solidFill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58" name="Straight Arrow Connector 257"/>
                            <p:cNvCxnSpPr>
                              <a:stCxn id="45" idx="1"/>
                            </p:cNvCxnSpPr>
                            <p:nvPr/>
                          </p:nvCxnSpPr>
                          <p:spPr>
                            <a:xfrm flipH="1">
                              <a:off x="7524328" y="5644628"/>
                              <a:ext cx="194649" cy="137288"/>
                            </a:xfrm>
                            <a:prstGeom prst="straightConnector1">
                              <a:avLst/>
                            </a:prstGeom>
                            <a:ln w="15875">
                              <a:solidFill>
                                <a:schemeClr val="tx1"/>
                              </a:solidFill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61" name="Straight Arrow Connector 260"/>
                            <p:cNvCxnSpPr/>
                            <p:nvPr/>
                          </p:nvCxnSpPr>
                          <p:spPr>
                            <a:xfrm flipV="1">
                              <a:off x="7524328" y="5405591"/>
                              <a:ext cx="194649" cy="111642"/>
                            </a:xfrm>
                            <a:prstGeom prst="straightConnector1">
                              <a:avLst/>
                            </a:prstGeom>
                            <a:ln w="15875">
                              <a:solidFill>
                                <a:schemeClr val="tx1"/>
                              </a:solidFill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67" name="Straight Arrow Connector 266"/>
                            <p:cNvCxnSpPr/>
                            <p:nvPr/>
                          </p:nvCxnSpPr>
                          <p:spPr>
                            <a:xfrm>
                              <a:off x="6690694" y="4940953"/>
                              <a:ext cx="392422" cy="372697"/>
                            </a:xfrm>
                            <a:prstGeom prst="straightConnector1">
                              <a:avLst/>
                            </a:prstGeom>
                            <a:ln w="15875">
                              <a:solidFill>
                                <a:schemeClr val="tx1"/>
                              </a:solidFill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73" name="Rounded Rectangle 272"/>
                            <p:cNvSpPr/>
                            <p:nvPr/>
                          </p:nvSpPr>
                          <p:spPr>
                            <a:xfrm>
                              <a:off x="5692547" y="6629243"/>
                              <a:ext cx="1432428" cy="423152"/>
                            </a:xfrm>
                            <a:prstGeom prst="round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nl-NL" sz="1050" b="1" dirty="0" err="1" smtClean="0">
                                  <a:solidFill>
                                    <a:schemeClr val="tx1"/>
                                  </a:solidFill>
                                  <a:latin typeface="Helvetica" panose="020B0604020202020204" pitchFamily="2" charset="0"/>
                                </a:rPr>
                                <a:t>Carbonate</a:t>
                              </a:r>
                              <a:r>
                                <a:rPr lang="nl-NL" sz="1050" b="1" dirty="0" smtClean="0">
                                  <a:solidFill>
                                    <a:schemeClr val="tx1"/>
                                  </a:solidFill>
                                  <a:latin typeface="Helvetica" panose="020B0604020202020204" pitchFamily="2" charset="0"/>
                                </a:rPr>
                                <a:t> </a:t>
                              </a:r>
                              <a:r>
                                <a:rPr lang="nl-NL" sz="1050" b="1" dirty="0" err="1" smtClean="0">
                                  <a:solidFill>
                                    <a:schemeClr val="tx1"/>
                                  </a:solidFill>
                                  <a:latin typeface="Helvetica" panose="020B0604020202020204" pitchFamily="2" charset="0"/>
                                </a:rPr>
                                <a:t>skeletons</a:t>
                              </a:r>
                              <a:endParaRPr lang="nl-BE" sz="1050" dirty="0">
                                <a:solidFill>
                                  <a:schemeClr val="tx1"/>
                                </a:solidFill>
                                <a:latin typeface="Helvetica" panose="020B0604020202020204" pitchFamily="2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279" name="Group 278"/>
                            <p:cNvGrpSpPr/>
                            <p:nvPr/>
                          </p:nvGrpSpPr>
                          <p:grpSpPr>
                            <a:xfrm>
                              <a:off x="-774161" y="5624590"/>
                              <a:ext cx="979401" cy="586713"/>
                              <a:chOff x="-252536" y="5945024"/>
                              <a:chExt cx="979401" cy="586713"/>
                            </a:xfrm>
                          </p:grpSpPr>
                          <p:sp>
                            <p:nvSpPr>
                              <p:cNvPr id="276" name="Down Arrow 275"/>
                              <p:cNvSpPr/>
                              <p:nvPr/>
                            </p:nvSpPr>
                            <p:spPr>
                              <a:xfrm rot="5400000">
                                <a:off x="-88116" y="5780604"/>
                                <a:ext cx="586713" cy="915554"/>
                              </a:xfrm>
                              <a:prstGeom prst="downArrow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nl-BE"/>
                              </a:p>
                            </p:txBody>
                          </p:sp>
                          <p:sp>
                            <p:nvSpPr>
                              <p:cNvPr id="278" name="TextBox 277"/>
                              <p:cNvSpPr txBox="1"/>
                              <p:nvPr/>
                            </p:nvSpPr>
                            <p:spPr>
                              <a:xfrm>
                                <a:off x="-196145" y="6048802"/>
                                <a:ext cx="923010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nl-NL" dirty="0" smtClean="0"/>
                                  <a:t>EXPORT</a:t>
                                </a:r>
                                <a:endParaRPr lang="nl-BE" dirty="0"/>
                              </a:p>
                            </p:txBody>
                          </p:sp>
                        </p:grpSp>
                        <p:grpSp>
                          <p:nvGrpSpPr>
                            <p:cNvPr id="281" name="Group 280"/>
                            <p:cNvGrpSpPr/>
                            <p:nvPr/>
                          </p:nvGrpSpPr>
                          <p:grpSpPr>
                            <a:xfrm>
                              <a:off x="8892480" y="2568513"/>
                              <a:ext cx="944577" cy="586713"/>
                              <a:chOff x="8566338" y="2503817"/>
                              <a:chExt cx="944577" cy="586713"/>
                            </a:xfrm>
                          </p:grpSpPr>
                          <p:sp>
                            <p:nvSpPr>
                              <p:cNvPr id="277" name="Down Arrow 276"/>
                              <p:cNvSpPr/>
                              <p:nvPr/>
                            </p:nvSpPr>
                            <p:spPr>
                              <a:xfrm rot="16200000">
                                <a:off x="8759781" y="2339397"/>
                                <a:ext cx="586713" cy="915554"/>
                              </a:xfrm>
                              <a:prstGeom prst="downArrow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nl-BE"/>
                              </a:p>
                            </p:txBody>
                          </p:sp>
                          <p:sp>
                            <p:nvSpPr>
                              <p:cNvPr id="280" name="TextBox 279"/>
                              <p:cNvSpPr txBox="1"/>
                              <p:nvPr/>
                            </p:nvSpPr>
                            <p:spPr>
                              <a:xfrm>
                                <a:off x="8566338" y="2607254"/>
                                <a:ext cx="923010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nl-NL" dirty="0" smtClean="0"/>
                                  <a:t>EXPORT</a:t>
                                </a:r>
                                <a:endParaRPr lang="nl-BE" dirty="0"/>
                              </a:p>
                            </p:txBody>
                          </p:sp>
                        </p:grpSp>
                        <p:grpSp>
                          <p:nvGrpSpPr>
                            <p:cNvPr id="283" name="Group 282"/>
                            <p:cNvGrpSpPr/>
                            <p:nvPr/>
                          </p:nvGrpSpPr>
                          <p:grpSpPr>
                            <a:xfrm>
                              <a:off x="6133072" y="7245424"/>
                              <a:ext cx="586713" cy="955080"/>
                              <a:chOff x="6178270" y="7220098"/>
                              <a:chExt cx="586713" cy="955080"/>
                            </a:xfrm>
                          </p:grpSpPr>
                          <p:sp>
                            <p:nvSpPr>
                              <p:cNvPr id="275" name="Down Arrow 274"/>
                              <p:cNvSpPr/>
                              <p:nvPr/>
                            </p:nvSpPr>
                            <p:spPr>
                              <a:xfrm>
                                <a:off x="6178270" y="7220098"/>
                                <a:ext cx="586713" cy="955080"/>
                              </a:xfrm>
                              <a:prstGeom prst="downArrow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  <a:prstDash val="dash"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nl-BE"/>
                              </a:p>
                            </p:txBody>
                          </p:sp>
                          <p:sp>
                            <p:nvSpPr>
                              <p:cNvPr id="282" name="TextBox 281"/>
                              <p:cNvSpPr txBox="1"/>
                              <p:nvPr/>
                            </p:nvSpPr>
                            <p:spPr>
                              <a:xfrm rot="5400000">
                                <a:off x="6009194" y="7477356"/>
                                <a:ext cx="870751" cy="3693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  <a:prstDash val="dash"/>
                              </a:ln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nl-NL" dirty="0" smtClean="0"/>
                                  <a:t>BURIAL</a:t>
                                </a:r>
                                <a:endParaRPr lang="nl-BE" dirty="0"/>
                              </a:p>
                            </p:txBody>
                          </p:sp>
                        </p:grpSp>
                        <p:cxnSp>
                          <p:nvCxnSpPr>
                            <p:cNvPr id="285" name="Straight Arrow Connector 284"/>
                            <p:cNvCxnSpPr/>
                            <p:nvPr/>
                          </p:nvCxnSpPr>
                          <p:spPr>
                            <a:xfrm>
                              <a:off x="6107432" y="6192094"/>
                              <a:ext cx="151214" cy="437149"/>
                            </a:xfrm>
                            <a:prstGeom prst="straightConnector1">
                              <a:avLst/>
                            </a:prstGeom>
                            <a:ln w="25400" cmpd="tri">
                              <a:solidFill>
                                <a:schemeClr val="tx1"/>
                              </a:solidFill>
                              <a:prstDash val="lgDashDotDot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87" name="Straight Arrow Connector 286"/>
                            <p:cNvCxnSpPr/>
                            <p:nvPr/>
                          </p:nvCxnSpPr>
                          <p:spPr>
                            <a:xfrm>
                              <a:off x="4917746" y="6315042"/>
                              <a:ext cx="774801" cy="314201"/>
                            </a:xfrm>
                            <a:prstGeom prst="straightConnector1">
                              <a:avLst/>
                            </a:prstGeom>
                            <a:ln w="25400" cmpd="tri">
                              <a:solidFill>
                                <a:schemeClr val="tx1"/>
                              </a:solidFill>
                              <a:prstDash val="lgDashDotDot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89" name="Straight Arrow Connector 288"/>
                            <p:cNvCxnSpPr>
                              <a:endCxn id="273" idx="0"/>
                            </p:cNvCxnSpPr>
                            <p:nvPr/>
                          </p:nvCxnSpPr>
                          <p:spPr>
                            <a:xfrm flipH="1">
                              <a:off x="6408761" y="6261033"/>
                              <a:ext cx="699818" cy="368210"/>
                            </a:xfrm>
                            <a:prstGeom prst="straightConnector1">
                              <a:avLst/>
                            </a:prstGeom>
                            <a:ln w="25400" cmpd="tri">
                              <a:solidFill>
                                <a:schemeClr val="tx1"/>
                              </a:solidFill>
                              <a:prstDash val="lgDashDotDot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91" name="Straight Arrow Connector 290"/>
                            <p:cNvCxnSpPr>
                              <a:stCxn id="45" idx="2"/>
                            </p:cNvCxnSpPr>
                            <p:nvPr/>
                          </p:nvCxnSpPr>
                          <p:spPr>
                            <a:xfrm flipH="1">
                              <a:off x="7122742" y="6226628"/>
                              <a:ext cx="1034427" cy="402615"/>
                            </a:xfrm>
                            <a:prstGeom prst="straightConnector1">
                              <a:avLst/>
                            </a:prstGeom>
                            <a:ln w="25400" cmpd="tri">
                              <a:solidFill>
                                <a:schemeClr val="tx1"/>
                              </a:solidFill>
                              <a:prstDash val="lgDashDotDot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94" name="Straight Arrow Connector 293"/>
                            <p:cNvCxnSpPr/>
                            <p:nvPr/>
                          </p:nvCxnSpPr>
                          <p:spPr>
                            <a:xfrm>
                              <a:off x="5398106" y="6096886"/>
                              <a:ext cx="660283" cy="532357"/>
                            </a:xfrm>
                            <a:prstGeom prst="straightConnector1">
                              <a:avLst/>
                            </a:prstGeom>
                            <a:ln w="25400" cmpd="tri">
                              <a:solidFill>
                                <a:schemeClr val="tx1"/>
                              </a:solidFill>
                              <a:prstDash val="lgDashDotDot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297" name="Oval 296"/>
                          <p:cNvSpPr/>
                          <p:nvPr/>
                        </p:nvSpPr>
                        <p:spPr>
                          <a:xfrm>
                            <a:off x="8157168" y="6216827"/>
                            <a:ext cx="315265" cy="255316"/>
                          </a:xfrm>
                          <a:prstGeom prst="ellipse">
                            <a:avLst/>
                          </a:prstGeom>
                          <a:noFill/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nl-BE"/>
                          </a:p>
                        </p:txBody>
                      </p:sp>
                    </p:grpSp>
                    <p:sp>
                      <p:nvSpPr>
                        <p:cNvPr id="298" name="Isosceles Triangle 297"/>
                        <p:cNvSpPr/>
                        <p:nvPr/>
                      </p:nvSpPr>
                      <p:spPr>
                        <a:xfrm rot="16200000">
                          <a:off x="8278797" y="6411923"/>
                          <a:ext cx="72008" cy="117857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nl-BE"/>
                        </a:p>
                      </p:txBody>
                    </p:sp>
                  </p:grpSp>
                  <p:cxnSp>
                    <p:nvCxnSpPr>
                      <p:cNvPr id="302" name="Straight Arrow Connector 301"/>
                      <p:cNvCxnSpPr>
                        <a:stCxn id="247" idx="0"/>
                      </p:cNvCxnSpPr>
                      <p:nvPr/>
                    </p:nvCxnSpPr>
                    <p:spPr>
                      <a:xfrm flipV="1">
                        <a:off x="4470217" y="3716021"/>
                        <a:ext cx="3083328" cy="1970329"/>
                      </a:xfrm>
                      <a:prstGeom prst="straightConnector1">
                        <a:avLst/>
                      </a:prstGeom>
                      <a:ln w="15875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4" name="Straight Arrow Connector 303"/>
                      <p:cNvCxnSpPr/>
                      <p:nvPr/>
                    </p:nvCxnSpPr>
                    <p:spPr>
                      <a:xfrm flipV="1">
                        <a:off x="5262162" y="3717033"/>
                        <a:ext cx="2637036" cy="1715796"/>
                      </a:xfrm>
                      <a:prstGeom prst="straightConnector1">
                        <a:avLst/>
                      </a:prstGeom>
                      <a:ln w="15875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7" name="Straight Arrow Connector 306"/>
                      <p:cNvCxnSpPr>
                        <a:endCxn id="168" idx="2"/>
                      </p:cNvCxnSpPr>
                      <p:nvPr/>
                    </p:nvCxnSpPr>
                    <p:spPr>
                      <a:xfrm flipV="1">
                        <a:off x="5262162" y="3717032"/>
                        <a:ext cx="1428532" cy="1715797"/>
                      </a:xfrm>
                      <a:prstGeom prst="straightConnector1">
                        <a:avLst/>
                      </a:prstGeom>
                      <a:ln w="15875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0" name="Straight Arrow Connector 309"/>
                      <p:cNvCxnSpPr/>
                      <p:nvPr/>
                    </p:nvCxnSpPr>
                    <p:spPr>
                      <a:xfrm>
                        <a:off x="5592572" y="5771077"/>
                        <a:ext cx="1049331" cy="10839"/>
                      </a:xfrm>
                      <a:prstGeom prst="straightConnector1">
                        <a:avLst/>
                      </a:prstGeom>
                      <a:ln w="15875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6" name="Straight Arrow Connector 315"/>
                      <p:cNvCxnSpPr>
                        <a:stCxn id="247" idx="3"/>
                      </p:cNvCxnSpPr>
                      <p:nvPr/>
                    </p:nvCxnSpPr>
                    <p:spPr>
                      <a:xfrm flipV="1">
                        <a:off x="4879455" y="6050238"/>
                        <a:ext cx="1762448" cy="2004"/>
                      </a:xfrm>
                      <a:prstGeom prst="straightConnector1">
                        <a:avLst/>
                      </a:prstGeom>
                      <a:ln w="15875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18" name="Rounded Rectangle 317"/>
                      <p:cNvSpPr/>
                      <p:nvPr/>
                    </p:nvSpPr>
                    <p:spPr>
                      <a:xfrm>
                        <a:off x="4931752" y="5432829"/>
                        <a:ext cx="660820" cy="676495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accent2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nl-NL" sz="1200" b="1" dirty="0" smtClean="0">
                            <a:solidFill>
                              <a:schemeClr val="tx1"/>
                            </a:solidFill>
                            <a:latin typeface="Helvetica" panose="020B0604020202020204" pitchFamily="2" charset="0"/>
                          </a:rPr>
                          <a:t>G</a:t>
                        </a:r>
                        <a:r>
                          <a:rPr lang="nl-NL" sz="1200" dirty="0" smtClean="0">
                            <a:solidFill>
                              <a:schemeClr val="tx1"/>
                            </a:solidFill>
                            <a:latin typeface="Helvetica" panose="020B0604020202020204" pitchFamily="2" charset="0"/>
                          </a:rPr>
                          <a:t>razers</a:t>
                        </a:r>
                        <a:endParaRPr lang="nl-BE" sz="1200" dirty="0">
                          <a:solidFill>
                            <a:schemeClr val="tx1"/>
                          </a:solidFill>
                          <a:latin typeface="Helvetica" panose="020B0604020202020204" pitchFamily="2" charset="0"/>
                        </a:endParaRPr>
                      </a:p>
                    </p:txBody>
                  </p:sp>
                </p:grpSp>
                <p:cxnSp>
                  <p:nvCxnSpPr>
                    <p:cNvPr id="119" name="Straight Arrow Connector 118"/>
                    <p:cNvCxnSpPr>
                      <a:stCxn id="173" idx="4"/>
                    </p:cNvCxnSpPr>
                    <p:nvPr/>
                  </p:nvCxnSpPr>
                  <p:spPr>
                    <a:xfrm>
                      <a:off x="3939416" y="2242159"/>
                      <a:ext cx="2168016" cy="307149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Straight Arrow Connector 121"/>
                    <p:cNvCxnSpPr>
                      <a:stCxn id="106" idx="4"/>
                    </p:cNvCxnSpPr>
                    <p:nvPr/>
                  </p:nvCxnSpPr>
                  <p:spPr>
                    <a:xfrm>
                      <a:off x="4827542" y="2194509"/>
                      <a:ext cx="1279890" cy="311914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8" name="Oval 127"/>
                    <p:cNvSpPr/>
                    <p:nvPr/>
                  </p:nvSpPr>
                  <p:spPr>
                    <a:xfrm>
                      <a:off x="5268536" y="4292881"/>
                      <a:ext cx="2844316" cy="64807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92D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nl-NL" b="1" dirty="0" err="1">
                          <a:solidFill>
                            <a:schemeClr val="tx1"/>
                          </a:solidFill>
                          <a:latin typeface="Helvetica" panose="020B0604020202020204" pitchFamily="2" charset="0"/>
                        </a:rPr>
                        <a:t>MA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Helvetica" panose="020B0604020202020204" pitchFamily="2" charset="0"/>
                        </a:rPr>
                        <a:t>cro</a:t>
                      </a:r>
                      <a:r>
                        <a:rPr lang="nl-NL" b="1" dirty="0" err="1">
                          <a:solidFill>
                            <a:schemeClr val="tx1"/>
                          </a:solidFill>
                          <a:latin typeface="Helvetica" panose="020B0604020202020204" pitchFamily="2" charset="0"/>
                        </a:rPr>
                        <a:t>A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Helvetica" panose="020B0604020202020204" pitchFamily="2" charset="0"/>
                        </a:rPr>
                        <a:t>lgae</a:t>
                      </a:r>
                      <a:endParaRPr lang="nl-BE" dirty="0">
                        <a:solidFill>
                          <a:schemeClr val="tx1"/>
                        </a:solidFill>
                        <a:latin typeface="Helvetica" panose="020B0604020202020204" pitchFamily="2" charset="0"/>
                      </a:endParaRPr>
                    </a:p>
                  </p:txBody>
                </p:sp>
                <p:cxnSp>
                  <p:nvCxnSpPr>
                    <p:cNvPr id="131" name="Straight Arrow Connector 130"/>
                    <p:cNvCxnSpPr/>
                    <p:nvPr/>
                  </p:nvCxnSpPr>
                  <p:spPr>
                    <a:xfrm>
                      <a:off x="4564810" y="4846045"/>
                      <a:ext cx="1542622" cy="467604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6" name="Rounded Rectangle 135"/>
                  <p:cNvSpPr/>
                  <p:nvPr/>
                </p:nvSpPr>
                <p:spPr>
                  <a:xfrm>
                    <a:off x="5088945" y="2981707"/>
                    <a:ext cx="769537" cy="686717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400" b="1" dirty="0" err="1" smtClean="0">
                        <a:solidFill>
                          <a:schemeClr val="tx1"/>
                        </a:solidFill>
                        <a:latin typeface="Helvetica" panose="020B0604020202020204" pitchFamily="2" charset="0"/>
                      </a:rPr>
                      <a:t>Crust</a:t>
                    </a:r>
                    <a:r>
                      <a:rPr lang="nl-NL" sz="1400" b="1" dirty="0" smtClean="0">
                        <a:solidFill>
                          <a:schemeClr val="tx1"/>
                        </a:solidFill>
                        <a:latin typeface="Helvetica" panose="020B0604020202020204" pitchFamily="2" charset="0"/>
                      </a:rPr>
                      <a:t> ZOO</a:t>
                    </a:r>
                    <a:endParaRPr lang="nl-BE" sz="1400" b="1" dirty="0">
                      <a:solidFill>
                        <a:schemeClr val="tx1"/>
                      </a:solidFill>
                      <a:latin typeface="Helvetica" panose="020B0604020202020204" pitchFamily="2" charset="0"/>
                    </a:endParaRPr>
                  </a:p>
                </p:txBody>
              </p:sp>
            </p:grpSp>
            <p:cxnSp>
              <p:nvCxnSpPr>
                <p:cNvPr id="138" name="Straight Arrow Connector 137"/>
                <p:cNvCxnSpPr>
                  <a:stCxn id="106" idx="4"/>
                  <a:endCxn id="247" idx="0"/>
                </p:cNvCxnSpPr>
                <p:nvPr/>
              </p:nvCxnSpPr>
              <p:spPr>
                <a:xfrm flipH="1">
                  <a:off x="4470217" y="2194509"/>
                  <a:ext cx="357325" cy="3491841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Arrow Connector 141"/>
                <p:cNvCxnSpPr>
                  <a:stCxn id="106" idx="4"/>
                </p:cNvCxnSpPr>
                <p:nvPr/>
              </p:nvCxnSpPr>
              <p:spPr>
                <a:xfrm flipH="1">
                  <a:off x="4363275" y="2194509"/>
                  <a:ext cx="464267" cy="822815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/>
                <p:cNvCxnSpPr>
                  <a:stCxn id="106" idx="4"/>
                  <a:endCxn id="136" idx="0"/>
                </p:cNvCxnSpPr>
                <p:nvPr/>
              </p:nvCxnSpPr>
              <p:spPr>
                <a:xfrm>
                  <a:off x="4827542" y="2194509"/>
                  <a:ext cx="646172" cy="787198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Arrow Connector 146"/>
                <p:cNvCxnSpPr>
                  <a:stCxn id="173" idx="4"/>
                </p:cNvCxnSpPr>
                <p:nvPr/>
              </p:nvCxnSpPr>
              <p:spPr>
                <a:xfrm>
                  <a:off x="3939416" y="2242159"/>
                  <a:ext cx="423859" cy="775165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Arrow Connector 151"/>
                <p:cNvCxnSpPr>
                  <a:stCxn id="173" idx="4"/>
                  <a:endCxn id="318" idx="0"/>
                </p:cNvCxnSpPr>
                <p:nvPr/>
              </p:nvCxnSpPr>
              <p:spPr>
                <a:xfrm>
                  <a:off x="3939416" y="2242159"/>
                  <a:ext cx="1322746" cy="319067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/>
                <p:cNvCxnSpPr>
                  <a:stCxn id="173" idx="4"/>
                  <a:endCxn id="247" idx="0"/>
                </p:cNvCxnSpPr>
                <p:nvPr/>
              </p:nvCxnSpPr>
              <p:spPr>
                <a:xfrm>
                  <a:off x="3939416" y="2242159"/>
                  <a:ext cx="530801" cy="3444191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Arrow Connector 156"/>
                <p:cNvCxnSpPr>
                  <a:stCxn id="173" idx="4"/>
                  <a:endCxn id="136" idx="0"/>
                </p:cNvCxnSpPr>
                <p:nvPr/>
              </p:nvCxnSpPr>
              <p:spPr>
                <a:xfrm>
                  <a:off x="3939416" y="2242159"/>
                  <a:ext cx="1534298" cy="739548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3783778" y="6570067"/>
                <a:ext cx="1432428" cy="423152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050" b="1" dirty="0" err="1" smtClean="0">
                    <a:solidFill>
                      <a:schemeClr val="tx1"/>
                    </a:solidFill>
                    <a:latin typeface="Helvetica" panose="020B0604020202020204" pitchFamily="2" charset="0"/>
                  </a:rPr>
                  <a:t>Decaying</a:t>
                </a:r>
                <a:r>
                  <a:rPr lang="nl-NL" sz="1050" b="1" dirty="0" smtClean="0">
                    <a:solidFill>
                      <a:schemeClr val="tx1"/>
                    </a:solidFill>
                    <a:latin typeface="Helvetica" panose="020B0604020202020204" pitchFamily="2" charset="0"/>
                  </a:rPr>
                  <a:t> </a:t>
                </a:r>
                <a:r>
                  <a:rPr lang="nl-NL" sz="1050" b="1" dirty="0" err="1" smtClean="0">
                    <a:solidFill>
                      <a:schemeClr val="tx1"/>
                    </a:solidFill>
                    <a:latin typeface="Helvetica" panose="020B0604020202020204" pitchFamily="2" charset="0"/>
                  </a:rPr>
                  <a:t>animal</a:t>
                </a:r>
                <a:r>
                  <a:rPr lang="nl-NL" sz="1050" b="1" dirty="0" smtClean="0">
                    <a:solidFill>
                      <a:schemeClr val="tx1"/>
                    </a:solidFill>
                    <a:latin typeface="Helvetica" panose="020B0604020202020204" pitchFamily="2" charset="0"/>
                  </a:rPr>
                  <a:t> matter</a:t>
                </a:r>
                <a:endParaRPr lang="nl-BE" sz="1050" dirty="0">
                  <a:solidFill>
                    <a:schemeClr val="tx1"/>
                  </a:solidFill>
                  <a:latin typeface="Helvetica" panose="020B0604020202020204" pitchFamily="2" charset="0"/>
                </a:endParaRPr>
              </a:p>
            </p:txBody>
          </p:sp>
          <p:cxnSp>
            <p:nvCxnSpPr>
              <p:cNvPr id="163" name="Straight Arrow Connector 162"/>
              <p:cNvCxnSpPr/>
              <p:nvPr/>
            </p:nvCxnSpPr>
            <p:spPr>
              <a:xfrm flipH="1">
                <a:off x="4344910" y="6418134"/>
                <a:ext cx="177705" cy="149099"/>
              </a:xfrm>
              <a:prstGeom prst="straightConnector1">
                <a:avLst/>
              </a:prstGeom>
              <a:ln w="25400" cmpd="tri">
                <a:solidFill>
                  <a:srgbClr val="FF0000"/>
                </a:solidFill>
                <a:prstDash val="lgDashDot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>
                <a:stCxn id="318" idx="2"/>
              </p:cNvCxnSpPr>
              <p:nvPr/>
            </p:nvCxnSpPr>
            <p:spPr>
              <a:xfrm flipH="1">
                <a:off x="4931753" y="6109324"/>
                <a:ext cx="330409" cy="422413"/>
              </a:xfrm>
              <a:prstGeom prst="straightConnector1">
                <a:avLst/>
              </a:prstGeom>
              <a:ln w="25400" cmpd="tri">
                <a:solidFill>
                  <a:srgbClr val="FF0000"/>
                </a:solidFill>
                <a:prstDash val="lgDashDot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 flipH="1">
                <a:off x="5068960" y="6179524"/>
                <a:ext cx="1038472" cy="352213"/>
              </a:xfrm>
              <a:prstGeom prst="straightConnector1">
                <a:avLst/>
              </a:prstGeom>
              <a:ln w="25400" cmpd="tri">
                <a:solidFill>
                  <a:srgbClr val="FF0000"/>
                </a:solidFill>
                <a:prstDash val="lgDashDot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 flipH="1">
                <a:off x="5155092" y="6250181"/>
                <a:ext cx="1928024" cy="317052"/>
              </a:xfrm>
              <a:prstGeom prst="straightConnector1">
                <a:avLst/>
              </a:prstGeom>
              <a:ln w="25400" cmpd="tri">
                <a:solidFill>
                  <a:srgbClr val="FF0000"/>
                </a:solidFill>
                <a:prstDash val="lgDashDot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>
                <a:stCxn id="45" idx="1"/>
                <a:endCxn id="161" idx="3"/>
              </p:cNvCxnSpPr>
              <p:nvPr/>
            </p:nvCxnSpPr>
            <p:spPr>
              <a:xfrm flipH="1">
                <a:off x="5216206" y="5644628"/>
                <a:ext cx="2502771" cy="1137015"/>
              </a:xfrm>
              <a:prstGeom prst="straightConnector1">
                <a:avLst/>
              </a:prstGeom>
              <a:ln w="25400" cmpd="tri">
                <a:solidFill>
                  <a:srgbClr val="FF0000"/>
                </a:solidFill>
                <a:prstDash val="lgDashDot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Rounded Rectangle 174"/>
              <p:cNvSpPr/>
              <p:nvPr/>
            </p:nvSpPr>
            <p:spPr>
              <a:xfrm>
                <a:off x="6641903" y="5313650"/>
                <a:ext cx="882425" cy="9365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900" b="1" dirty="0" err="1">
                    <a:solidFill>
                      <a:schemeClr val="tx1"/>
                    </a:solidFill>
                    <a:latin typeface="Helvetica" panose="020B0604020202020204" pitchFamily="2" charset="0"/>
                  </a:rPr>
                  <a:t>SCA</a:t>
                </a:r>
                <a:r>
                  <a:rPr lang="nl-NL" sz="900" dirty="0" err="1">
                    <a:solidFill>
                      <a:schemeClr val="tx1"/>
                    </a:solidFill>
                    <a:latin typeface="Helvetica" panose="020B0604020202020204" pitchFamily="2" charset="0"/>
                  </a:rPr>
                  <a:t>vengers</a:t>
                </a:r>
                <a:r>
                  <a:rPr lang="nl-NL" sz="900" b="1" dirty="0">
                    <a:solidFill>
                      <a:schemeClr val="tx1"/>
                    </a:solidFill>
                    <a:latin typeface="Helvetica" panose="020B0604020202020204" pitchFamily="2" charset="0"/>
                  </a:rPr>
                  <a:t>/</a:t>
                </a:r>
                <a:r>
                  <a:rPr lang="nl-NL" sz="900" b="1" dirty="0" err="1">
                    <a:solidFill>
                      <a:schemeClr val="tx1"/>
                    </a:solidFill>
                    <a:latin typeface="Helvetica" panose="020B0604020202020204" pitchFamily="2" charset="0"/>
                  </a:rPr>
                  <a:t>OPP</a:t>
                </a:r>
                <a:r>
                  <a:rPr lang="nl-NL" sz="900" dirty="0" err="1">
                    <a:solidFill>
                      <a:schemeClr val="tx1"/>
                    </a:solidFill>
                    <a:latin typeface="Helvetica" panose="020B0604020202020204" pitchFamily="2" charset="0"/>
                  </a:rPr>
                  <a:t>ortunistic</a:t>
                </a:r>
                <a:endParaRPr lang="nl-NL" sz="900" dirty="0">
                  <a:solidFill>
                    <a:schemeClr val="tx1"/>
                  </a:solidFill>
                  <a:latin typeface="Helvetica" panose="020B0604020202020204" pitchFamily="2" charset="0"/>
                </a:endParaRPr>
              </a:p>
              <a:p>
                <a:pPr algn="ctr"/>
                <a:r>
                  <a:rPr lang="nl-NL" sz="900" b="1" dirty="0">
                    <a:solidFill>
                      <a:schemeClr val="tx1"/>
                    </a:solidFill>
                    <a:latin typeface="Helvetica" panose="020B0604020202020204" pitchFamily="2" charset="0"/>
                  </a:rPr>
                  <a:t>Pre</a:t>
                </a:r>
                <a:r>
                  <a:rPr lang="nl-NL" sz="900" dirty="0">
                    <a:solidFill>
                      <a:schemeClr val="tx1"/>
                    </a:solidFill>
                    <a:latin typeface="Helvetica" panose="020B0604020202020204" pitchFamily="2" charset="0"/>
                  </a:rPr>
                  <a:t>dators</a:t>
                </a:r>
                <a:endParaRPr lang="nl-BE" sz="900" dirty="0">
                  <a:solidFill>
                    <a:schemeClr val="tx1"/>
                  </a:solidFill>
                  <a:latin typeface="Helvetica" panose="020B0604020202020204" pitchFamily="2" charset="0"/>
                </a:endParaRPr>
              </a:p>
            </p:txBody>
          </p:sp>
          <p:sp>
            <p:nvSpPr>
              <p:cNvPr id="176" name="Rounded Rectangle 175"/>
              <p:cNvSpPr/>
              <p:nvPr/>
            </p:nvSpPr>
            <p:spPr>
              <a:xfrm>
                <a:off x="5694193" y="5313649"/>
                <a:ext cx="826478" cy="86587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000" b="1" dirty="0" smtClean="0">
                    <a:solidFill>
                      <a:schemeClr val="tx1"/>
                    </a:solidFill>
                    <a:latin typeface="Helvetica" panose="020B0604020202020204" pitchFamily="2" charset="0"/>
                  </a:rPr>
                  <a:t>Su</a:t>
                </a:r>
                <a:r>
                  <a:rPr lang="nl-NL" sz="1000" dirty="0" smtClean="0">
                    <a:solidFill>
                      <a:schemeClr val="tx1"/>
                    </a:solidFill>
                    <a:latin typeface="Helvetica" panose="020B0604020202020204" pitchFamily="2" charset="0"/>
                  </a:rPr>
                  <a:t>spension/</a:t>
                </a:r>
              </a:p>
              <a:p>
                <a:pPr algn="ctr"/>
                <a:r>
                  <a:rPr lang="nl-NL" sz="1000" dirty="0" smtClean="0">
                    <a:solidFill>
                      <a:schemeClr val="tx1"/>
                    </a:solidFill>
                    <a:latin typeface="Helvetica" panose="020B0604020202020204" pitchFamily="2" charset="0"/>
                  </a:rPr>
                  <a:t>f</a:t>
                </a:r>
                <a:r>
                  <a:rPr lang="nl-NL" sz="1000" b="1" dirty="0" smtClean="0">
                    <a:solidFill>
                      <a:schemeClr val="tx1"/>
                    </a:solidFill>
                    <a:latin typeface="Helvetica" panose="020B0604020202020204" pitchFamily="2" charset="0"/>
                  </a:rPr>
                  <a:t>i</a:t>
                </a:r>
                <a:r>
                  <a:rPr lang="nl-NL" sz="1000" dirty="0" smtClean="0">
                    <a:solidFill>
                      <a:schemeClr val="tx1"/>
                    </a:solidFill>
                    <a:latin typeface="Helvetica" panose="020B0604020202020204" pitchFamily="2" charset="0"/>
                  </a:rPr>
                  <a:t>lter</a:t>
                </a:r>
                <a:endParaRPr lang="nl-NL" sz="1000" dirty="0">
                  <a:solidFill>
                    <a:schemeClr val="tx1"/>
                  </a:solidFill>
                  <a:latin typeface="Helvetica" panose="020B0604020202020204" pitchFamily="2" charset="0"/>
                </a:endParaRPr>
              </a:p>
              <a:p>
                <a:pPr algn="ctr"/>
                <a:r>
                  <a:rPr lang="nl-NL" sz="1000" dirty="0">
                    <a:solidFill>
                      <a:schemeClr val="tx1"/>
                    </a:solidFill>
                    <a:latin typeface="Helvetica" panose="020B0604020202020204" pitchFamily="2" charset="0"/>
                  </a:rPr>
                  <a:t> </a:t>
                </a:r>
                <a:r>
                  <a:rPr lang="nl-NL" sz="1000" dirty="0" err="1">
                    <a:solidFill>
                      <a:schemeClr val="tx1"/>
                    </a:solidFill>
                    <a:latin typeface="Helvetica" panose="020B0604020202020204" pitchFamily="2" charset="0"/>
                  </a:rPr>
                  <a:t>Feeders</a:t>
                </a:r>
                <a:endParaRPr lang="nl-BE" sz="1000" dirty="0">
                  <a:solidFill>
                    <a:schemeClr val="tx1"/>
                  </a:solidFill>
                  <a:latin typeface="Helvetica" panose="020B0604020202020204" pitchFamily="2" charset="0"/>
                </a:endParaRPr>
              </a:p>
            </p:txBody>
          </p:sp>
          <p:cxnSp>
            <p:nvCxnSpPr>
              <p:cNvPr id="179" name="Straight Arrow Connector 178"/>
              <p:cNvCxnSpPr>
                <a:stCxn id="161" idx="1"/>
                <a:endCxn id="53" idx="2"/>
              </p:cNvCxnSpPr>
              <p:nvPr/>
            </p:nvCxnSpPr>
            <p:spPr>
              <a:xfrm flipH="1" flipV="1">
                <a:off x="3149478" y="6531737"/>
                <a:ext cx="634300" cy="24990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Rounded Rectangle 182"/>
            <p:cNvSpPr/>
            <p:nvPr/>
          </p:nvSpPr>
          <p:spPr>
            <a:xfrm>
              <a:off x="4039239" y="3017324"/>
              <a:ext cx="648072" cy="61206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b="1" dirty="0">
                  <a:solidFill>
                    <a:schemeClr val="tx1"/>
                  </a:solidFill>
                  <a:latin typeface="Helvetica" panose="020B0604020202020204" pitchFamily="2" charset="0"/>
                </a:rPr>
                <a:t>G</a:t>
              </a:r>
              <a:r>
                <a:rPr lang="nl-NL" sz="1400" dirty="0">
                  <a:solidFill>
                    <a:schemeClr val="tx1"/>
                  </a:solidFill>
                  <a:latin typeface="Helvetica" panose="020B0604020202020204" pitchFamily="2" charset="0"/>
                </a:rPr>
                <a:t>el </a:t>
              </a:r>
            </a:p>
            <a:p>
              <a:pPr algn="ctr"/>
              <a:r>
                <a:rPr lang="nl-NL" sz="1400" b="1" dirty="0">
                  <a:solidFill>
                    <a:schemeClr val="tx1"/>
                  </a:solidFill>
                  <a:latin typeface="Helvetica" panose="020B0604020202020204" pitchFamily="2" charset="0"/>
                </a:rPr>
                <a:t>ZOO</a:t>
              </a:r>
              <a:endParaRPr lang="nl-BE" sz="1400" b="1" dirty="0">
                <a:solidFill>
                  <a:schemeClr val="tx1"/>
                </a:solidFill>
                <a:latin typeface="Helvetica" panose="020B0604020202020204" pitchFamily="2" charset="0"/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>
              <a:off x="2979988" y="4292881"/>
              <a:ext cx="1847554" cy="6480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b="1" dirty="0" err="1">
                  <a:solidFill>
                    <a:schemeClr val="tx1"/>
                  </a:solidFill>
                  <a:latin typeface="Helvetica" panose="020B0604020202020204" pitchFamily="2" charset="0"/>
                </a:rPr>
                <a:t>M</a:t>
              </a:r>
              <a:r>
                <a:rPr lang="nl-NL" sz="1000" dirty="0" err="1">
                  <a:solidFill>
                    <a:schemeClr val="tx1"/>
                  </a:solidFill>
                  <a:latin typeface="Helvetica" panose="020B0604020202020204" pitchFamily="2" charset="0"/>
                </a:rPr>
                <a:t>icro</a:t>
              </a:r>
              <a:r>
                <a:rPr lang="nl-NL" sz="1000" b="1" dirty="0" err="1">
                  <a:solidFill>
                    <a:schemeClr val="tx1"/>
                  </a:solidFill>
                  <a:latin typeface="Helvetica" panose="020B0604020202020204" pitchFamily="2" charset="0"/>
                </a:rPr>
                <a:t>P</a:t>
              </a:r>
              <a:r>
                <a:rPr lang="nl-NL" sz="1000" dirty="0" err="1">
                  <a:solidFill>
                    <a:schemeClr val="tx1"/>
                  </a:solidFill>
                  <a:latin typeface="Helvetica" panose="020B0604020202020204" pitchFamily="2" charset="0"/>
                </a:rPr>
                <a:t>hyto</a:t>
              </a:r>
              <a:r>
                <a:rPr lang="nl-NL" sz="1000" b="1" dirty="0" err="1">
                  <a:solidFill>
                    <a:schemeClr val="tx1"/>
                  </a:solidFill>
                  <a:latin typeface="Helvetica" panose="020B0604020202020204" pitchFamily="2" charset="0"/>
                </a:rPr>
                <a:t>B</a:t>
              </a:r>
              <a:r>
                <a:rPr lang="nl-NL" sz="1000" dirty="0" err="1">
                  <a:solidFill>
                    <a:schemeClr val="tx1"/>
                  </a:solidFill>
                  <a:latin typeface="Helvetica" panose="020B0604020202020204" pitchFamily="2" charset="0"/>
                </a:rPr>
                <a:t>enthos</a:t>
              </a:r>
              <a:endParaRPr lang="nl-BE" sz="1000" dirty="0">
                <a:solidFill>
                  <a:schemeClr val="tx1"/>
                </a:solidFill>
                <a:latin typeface="Helvetica" panose="020B06040202020202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9542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51</Words>
  <Application>Microsoft Office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UGent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Francesca Pasotti</dc:creator>
  <cp:lastModifiedBy>Francesca Pasotti</cp:lastModifiedBy>
  <cp:revision>24</cp:revision>
  <dcterms:created xsi:type="dcterms:W3CDTF">2017-05-11T09:55:42Z</dcterms:created>
  <dcterms:modified xsi:type="dcterms:W3CDTF">2017-06-07T19:09:43Z</dcterms:modified>
</cp:coreProperties>
</file>