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D39-0FD1-4A0C-B599-606A9DA2B5A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65B6-6569-47FB-868E-AE54035C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0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D39-0FD1-4A0C-B599-606A9DA2B5A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65B6-6569-47FB-868E-AE54035C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3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D39-0FD1-4A0C-B599-606A9DA2B5A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65B6-6569-47FB-868E-AE54035CC3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8097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D39-0FD1-4A0C-B599-606A9DA2B5A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65B6-6569-47FB-868E-AE54035C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5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D39-0FD1-4A0C-B599-606A9DA2B5A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65B6-6569-47FB-868E-AE54035CC3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058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D39-0FD1-4A0C-B599-606A9DA2B5A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65B6-6569-47FB-868E-AE54035C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04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D39-0FD1-4A0C-B599-606A9DA2B5A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65B6-6569-47FB-868E-AE54035C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D39-0FD1-4A0C-B599-606A9DA2B5A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65B6-6569-47FB-868E-AE54035C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D39-0FD1-4A0C-B599-606A9DA2B5A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65B6-6569-47FB-868E-AE54035C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D39-0FD1-4A0C-B599-606A9DA2B5A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65B6-6569-47FB-868E-AE54035C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D39-0FD1-4A0C-B599-606A9DA2B5A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65B6-6569-47FB-868E-AE54035C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8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D39-0FD1-4A0C-B599-606A9DA2B5A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65B6-6569-47FB-868E-AE54035C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7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D39-0FD1-4A0C-B599-606A9DA2B5A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65B6-6569-47FB-868E-AE54035C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7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D39-0FD1-4A0C-B599-606A9DA2B5A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65B6-6569-47FB-868E-AE54035C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3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D39-0FD1-4A0C-B599-606A9DA2B5A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65B6-6569-47FB-868E-AE54035C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3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65B6-6569-47FB-868E-AE54035CC37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D39-0FD1-4A0C-B599-606A9DA2B5A8}" type="datetimeFigureOut">
              <a:rPr lang="en-US" smtClean="0"/>
              <a:t>7/12/2019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5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F9D39-0FD1-4A0C-B599-606A9DA2B5A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2565B6-6569-47FB-868E-AE54035CC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9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958C-151E-472A-9449-17C1D2566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Sentence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74BC8-D163-4ADD-98E6-91DE13148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SAT Intensive Workshop 2019</a:t>
            </a:r>
          </a:p>
        </p:txBody>
      </p:sp>
    </p:spTree>
    <p:extLst>
      <p:ext uri="{BB962C8B-B14F-4D97-AF65-F5344CB8AC3E}">
        <p14:creationId xmlns:p14="http://schemas.microsoft.com/office/powerpoint/2010/main" val="1934040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18D21D1-B0B0-4126-AEE4-73A475B7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Putting Blocks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A46D1-9DCA-46B9-8466-C0764FCFB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Conjunctions link clauses.</a:t>
            </a:r>
          </a:p>
          <a:p>
            <a:r>
              <a:rPr lang="en-US" dirty="0"/>
              <a:t>Any clause beginning with a subordinating conjunction is dependent.</a:t>
            </a:r>
          </a:p>
          <a:p>
            <a:pPr lvl="1"/>
            <a:r>
              <a:rPr lang="en-US" dirty="0"/>
              <a:t>Even if it otherwise would’ve been independent!</a:t>
            </a:r>
          </a:p>
          <a:p>
            <a:pPr lvl="1"/>
            <a:r>
              <a:rPr lang="en-US" dirty="0"/>
              <a:t>“I was hungry.” vs. “Because I was hungry.”</a:t>
            </a:r>
          </a:p>
          <a:p>
            <a:r>
              <a:rPr lang="en-US" b="1" dirty="0"/>
              <a:t>Subordinating Conjunctions can link a dependent clause to an independent clause.</a:t>
            </a:r>
          </a:p>
          <a:p>
            <a:pPr lvl="1"/>
            <a:r>
              <a:rPr lang="en-US" dirty="0"/>
              <a:t>“Because I was hungry, I ate lunch.”</a:t>
            </a:r>
          </a:p>
          <a:p>
            <a:r>
              <a:rPr lang="en-US" dirty="0"/>
              <a:t>They can also link two independent clauses.</a:t>
            </a:r>
          </a:p>
          <a:p>
            <a:pPr lvl="1"/>
            <a:r>
              <a:rPr lang="en-US" dirty="0"/>
              <a:t>“I like chocolate ice cream, while she prefers vanilla.”</a:t>
            </a:r>
          </a:p>
        </p:txBody>
      </p:sp>
    </p:spTree>
    <p:extLst>
      <p:ext uri="{BB962C8B-B14F-4D97-AF65-F5344CB8AC3E}">
        <p14:creationId xmlns:p14="http://schemas.microsoft.com/office/powerpoint/2010/main" val="91090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13E408-C454-44EF-BDAD-C919CB03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/>
              <a:t>Putting Blocks Together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12965-59FE-4304-A3D7-A54C70298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b="1"/>
              <a:t>Coordinating conjunctions link two things of the same type together.</a:t>
            </a:r>
          </a:p>
          <a:p>
            <a:pPr lvl="1"/>
            <a:r>
              <a:rPr lang="en-US"/>
              <a:t>Verbs – “The ill-mannered child kicked </a:t>
            </a:r>
            <a:r>
              <a:rPr lang="en-US" u="sng"/>
              <a:t>and</a:t>
            </a:r>
            <a:r>
              <a:rPr lang="en-US"/>
              <a:t> screamed all the way home.”</a:t>
            </a:r>
          </a:p>
          <a:p>
            <a:pPr lvl="1"/>
            <a:r>
              <a:rPr lang="en-US"/>
              <a:t>Nouns – “Would you like chocolate ice cream </a:t>
            </a:r>
            <a:r>
              <a:rPr lang="en-US" u="sng"/>
              <a:t>or</a:t>
            </a:r>
            <a:r>
              <a:rPr lang="en-US"/>
              <a:t> vanilla ice cream?”</a:t>
            </a:r>
          </a:p>
          <a:p>
            <a:pPr lvl="1"/>
            <a:r>
              <a:rPr lang="en-US"/>
              <a:t>Adjectives – “The ocean seemed calm </a:t>
            </a:r>
            <a:r>
              <a:rPr lang="en-US" u="sng"/>
              <a:t>yet</a:t>
            </a:r>
            <a:r>
              <a:rPr lang="en-US"/>
              <a:t> ill-tempered.”</a:t>
            </a:r>
          </a:p>
          <a:p>
            <a:pPr lvl="1"/>
            <a:r>
              <a:rPr lang="en-US"/>
              <a:t>Adverbs – “Everyone’s SAT scores improved slowly </a:t>
            </a:r>
            <a:r>
              <a:rPr lang="en-US" u="sng"/>
              <a:t>but</a:t>
            </a:r>
            <a:r>
              <a:rPr lang="en-US"/>
              <a:t> surely.”</a:t>
            </a:r>
          </a:p>
          <a:p>
            <a:pPr lvl="1"/>
            <a:r>
              <a:rPr lang="en-US"/>
              <a:t>Independent Clauses – “It was raining heavily, </a:t>
            </a:r>
            <a:r>
              <a:rPr lang="en-US" u="sng"/>
              <a:t>but</a:t>
            </a:r>
            <a:r>
              <a:rPr lang="en-US"/>
              <a:t> we drove to school anyway.”</a:t>
            </a:r>
          </a:p>
          <a:p>
            <a:r>
              <a:rPr lang="en-US"/>
              <a:t>Technically correct to start sentences with a CC.</a:t>
            </a:r>
          </a:p>
          <a:p>
            <a:pPr lvl="1"/>
            <a:r>
              <a:rPr lang="en-US"/>
              <a:t>Don’t overuse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2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1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4A5AC-0A85-48C5-9091-868BBB92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FA0A-DAB8-4618-A947-DC839B5D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Each sentence </a:t>
            </a:r>
            <a:r>
              <a:rPr lang="en-US" i="1" dirty="0">
                <a:solidFill>
                  <a:srgbClr val="FFFFFF"/>
                </a:solidFill>
              </a:rPr>
              <a:t>must</a:t>
            </a:r>
            <a:r>
              <a:rPr lang="en-US" dirty="0">
                <a:solidFill>
                  <a:srgbClr val="FFFFFF"/>
                </a:solidFill>
              </a:rPr>
              <a:t> have: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Subject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807207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6C4B0E-621E-45D6-8EAB-155E4F45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Verb Types -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EE6D0-F4DF-4387-B2D1-7BAB2832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Two main types of action verbs.</a:t>
            </a:r>
          </a:p>
          <a:p>
            <a:r>
              <a:rPr lang="en-US" dirty="0"/>
              <a:t>Transitive:</a:t>
            </a:r>
          </a:p>
          <a:p>
            <a:pPr lvl="1"/>
            <a:r>
              <a:rPr lang="en-US" dirty="0"/>
              <a:t>Passes the action onto something else.</a:t>
            </a:r>
          </a:p>
          <a:p>
            <a:pPr lvl="1"/>
            <a:r>
              <a:rPr lang="en-US" dirty="0"/>
              <a:t>“I ate lunch in an empty room.”</a:t>
            </a:r>
          </a:p>
          <a:p>
            <a:pPr lvl="1"/>
            <a:r>
              <a:rPr lang="en-US" dirty="0"/>
              <a:t>“They called me into their office.”</a:t>
            </a:r>
          </a:p>
          <a:p>
            <a:r>
              <a:rPr lang="en-US" dirty="0"/>
              <a:t>Intransitive:</a:t>
            </a:r>
          </a:p>
          <a:p>
            <a:pPr lvl="1"/>
            <a:r>
              <a:rPr lang="en-US" dirty="0"/>
              <a:t>Does not pass the action onto something else.</a:t>
            </a:r>
          </a:p>
          <a:p>
            <a:pPr lvl="1"/>
            <a:r>
              <a:rPr lang="en-US" dirty="0"/>
              <a:t>“You’ve grown since I last saw you.”</a:t>
            </a:r>
          </a:p>
          <a:p>
            <a:pPr lvl="1"/>
            <a:r>
              <a:rPr lang="en-US" dirty="0"/>
              <a:t>“I ran.”</a:t>
            </a:r>
          </a:p>
        </p:txBody>
      </p:sp>
    </p:spTree>
    <p:extLst>
      <p:ext uri="{BB962C8B-B14F-4D97-AF65-F5344CB8AC3E}">
        <p14:creationId xmlns:p14="http://schemas.microsoft.com/office/powerpoint/2010/main" val="168059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D63D05-B6C3-4C72-ABBB-D58FF0FE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Verb Types – Non-action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5D406-6CDD-4567-B452-E9A44E345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types of non-action verbs.</a:t>
            </a:r>
          </a:p>
          <a:p>
            <a:r>
              <a:rPr lang="en-US" dirty="0"/>
              <a:t>Being verbs.</a:t>
            </a:r>
          </a:p>
          <a:p>
            <a:pPr lvl="1"/>
            <a:r>
              <a:rPr lang="en-US" dirty="0"/>
              <a:t>Am, is, are, was, were, be, being, been</a:t>
            </a:r>
          </a:p>
          <a:p>
            <a:pPr lvl="1"/>
            <a:r>
              <a:rPr lang="en-US" dirty="0"/>
              <a:t>“to be” verbs, show state of being.</a:t>
            </a:r>
          </a:p>
          <a:p>
            <a:r>
              <a:rPr lang="en-US" dirty="0"/>
              <a:t>Linking verbs.</a:t>
            </a:r>
          </a:p>
          <a:p>
            <a:pPr lvl="1"/>
            <a:r>
              <a:rPr lang="en-US" dirty="0"/>
              <a:t>Link subject to a word (or phrase) about the subject.</a:t>
            </a:r>
          </a:p>
          <a:p>
            <a:pPr lvl="1"/>
            <a:r>
              <a:rPr lang="en-US" dirty="0"/>
              <a:t>“The ocean looked stormy.”</a:t>
            </a:r>
          </a:p>
          <a:p>
            <a:pPr lvl="1"/>
            <a:r>
              <a:rPr lang="en-US" dirty="0"/>
              <a:t>“I am happy.”</a:t>
            </a:r>
          </a:p>
        </p:txBody>
      </p:sp>
    </p:spTree>
    <p:extLst>
      <p:ext uri="{BB962C8B-B14F-4D97-AF65-F5344CB8AC3E}">
        <p14:creationId xmlns:p14="http://schemas.microsoft.com/office/powerpoint/2010/main" val="65465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53344B-1C45-4A6F-821D-7F22CFD8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Verb Types – Non-action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EC3EB-F1EE-4C5E-B4B2-61149C4FE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Helping (auxiliary) verbs.</a:t>
            </a:r>
          </a:p>
          <a:p>
            <a:pPr lvl="1"/>
            <a:r>
              <a:rPr lang="en-US" dirty="0"/>
              <a:t>Add meaning to sentence by accompanying a main verb.</a:t>
            </a:r>
          </a:p>
          <a:p>
            <a:pPr lvl="1"/>
            <a:r>
              <a:rPr lang="en-US" dirty="0"/>
              <a:t>Am, is, are, was, were, be, being, been</a:t>
            </a:r>
          </a:p>
          <a:p>
            <a:pPr lvl="1"/>
            <a:r>
              <a:rPr lang="en-US" dirty="0"/>
              <a:t>Have, has, had</a:t>
            </a:r>
          </a:p>
          <a:p>
            <a:pPr lvl="1"/>
            <a:r>
              <a:rPr lang="en-US" dirty="0"/>
              <a:t>Do, does, did</a:t>
            </a:r>
          </a:p>
          <a:p>
            <a:pPr lvl="1"/>
            <a:r>
              <a:rPr lang="en-US" dirty="0"/>
              <a:t>Shall, will, should, would</a:t>
            </a:r>
          </a:p>
          <a:p>
            <a:pPr lvl="1"/>
            <a:r>
              <a:rPr lang="en-US" dirty="0"/>
              <a:t>May, might, must</a:t>
            </a:r>
          </a:p>
          <a:p>
            <a:pPr lvl="1"/>
            <a:r>
              <a:rPr lang="en-US" dirty="0"/>
              <a:t>Can, could</a:t>
            </a:r>
          </a:p>
          <a:p>
            <a:r>
              <a:rPr lang="en-US" dirty="0"/>
              <a:t>Subject-Auxiliary Inversion Test.</a:t>
            </a:r>
          </a:p>
          <a:p>
            <a:pPr lvl="1"/>
            <a:r>
              <a:rPr lang="en-US" dirty="0"/>
              <a:t>She can see the stars.</a:t>
            </a:r>
          </a:p>
          <a:p>
            <a:pPr lvl="1"/>
            <a:r>
              <a:rPr lang="en-US" dirty="0"/>
              <a:t>Can she see the stars?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1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AE2EA34-2DE4-40A1-AAE2-FE2247A2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More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AE9C-0CD6-43E5-999B-78B903094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Some sentences have objects.</a:t>
            </a:r>
          </a:p>
          <a:p>
            <a:pPr lvl="1"/>
            <a:r>
              <a:rPr lang="en-US" dirty="0"/>
              <a:t>Transitive verb.</a:t>
            </a:r>
          </a:p>
          <a:p>
            <a:pPr lvl="1"/>
            <a:r>
              <a:rPr lang="en-US" dirty="0"/>
              <a:t>Direct object.</a:t>
            </a:r>
          </a:p>
          <a:p>
            <a:pPr lvl="1"/>
            <a:r>
              <a:rPr lang="en-US" dirty="0"/>
              <a:t>Indirect object.</a:t>
            </a:r>
          </a:p>
          <a:p>
            <a:r>
              <a:rPr lang="en-US" dirty="0"/>
              <a:t>Some sentences have no object.</a:t>
            </a:r>
          </a:p>
          <a:p>
            <a:pPr lvl="1"/>
            <a:r>
              <a:rPr lang="en-US" dirty="0"/>
              <a:t>Intransitive verb.</a:t>
            </a:r>
          </a:p>
          <a:p>
            <a:pPr lvl="1"/>
            <a:r>
              <a:rPr lang="en-US" dirty="0"/>
              <a:t>Subject complement.</a:t>
            </a:r>
          </a:p>
        </p:txBody>
      </p:sp>
    </p:spTree>
    <p:extLst>
      <p:ext uri="{BB962C8B-B14F-4D97-AF65-F5344CB8AC3E}">
        <p14:creationId xmlns:p14="http://schemas.microsoft.com/office/powerpoint/2010/main" val="243849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FA8A-CC37-40B5-9CE7-5901974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Pronoun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CC344-99F2-45D1-AEFB-3536E0F15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 dirty="0"/>
              <a:t>Pronouns change if replacing subject or object.</a:t>
            </a:r>
          </a:p>
          <a:p>
            <a:r>
              <a:rPr lang="en-US" dirty="0"/>
              <a:t>You and it remain the same.</a:t>
            </a:r>
          </a:p>
          <a:p>
            <a:r>
              <a:rPr lang="en-US" dirty="0"/>
              <a:t>“For whom did you get a card?”</a:t>
            </a:r>
          </a:p>
          <a:p>
            <a:r>
              <a:rPr lang="en-US" dirty="0"/>
              <a:t>“I got a card for her.”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2E8F03-140F-46D8-AE3D-2B6D02008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13097"/>
              </p:ext>
            </p:extLst>
          </p:nvPr>
        </p:nvGraphicFramePr>
        <p:xfrm>
          <a:off x="4987137" y="2215675"/>
          <a:ext cx="4204990" cy="363789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181804">
                  <a:extLst>
                    <a:ext uri="{9D8B030D-6E8A-4147-A177-3AD203B41FA5}">
                      <a16:colId xmlns:a16="http://schemas.microsoft.com/office/drawing/2014/main" val="1890489683"/>
                    </a:ext>
                  </a:extLst>
                </a:gridCol>
                <a:gridCol w="2023186">
                  <a:extLst>
                    <a:ext uri="{9D8B030D-6E8A-4147-A177-3AD203B41FA5}">
                      <a16:colId xmlns:a16="http://schemas.microsoft.com/office/drawing/2014/main" val="3256590860"/>
                    </a:ext>
                  </a:extLst>
                </a:gridCol>
              </a:tblGrid>
              <a:tr h="525726">
                <a:tc>
                  <a:txBody>
                    <a:bodyPr/>
                    <a:lstStyle/>
                    <a:p>
                      <a:pPr algn="ctr"/>
                      <a:r>
                        <a:rPr 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Subject</a:t>
                      </a:r>
                    </a:p>
                  </a:txBody>
                  <a:tcPr marL="194713" marR="146035" marT="97357" marB="973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</a:t>
                      </a:r>
                    </a:p>
                  </a:txBody>
                  <a:tcPr marL="194713" marR="146035" marT="97357" marB="973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133618"/>
                  </a:ext>
                </a:extLst>
              </a:tr>
              <a:tr h="44459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</a:t>
                      </a:r>
                    </a:p>
                  </a:txBody>
                  <a:tcPr marL="194713" marR="146035" marT="97357" marB="973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</a:t>
                      </a:r>
                    </a:p>
                  </a:txBody>
                  <a:tcPr marL="194713" marR="146035" marT="97357" marB="973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96126"/>
                  </a:ext>
                </a:extLst>
              </a:tr>
              <a:tr h="44459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She</a:t>
                      </a:r>
                    </a:p>
                  </a:txBody>
                  <a:tcPr marL="194713" marR="146035" marT="97357" marB="973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Her</a:t>
                      </a:r>
                    </a:p>
                  </a:txBody>
                  <a:tcPr marL="194713" marR="146035" marT="97357" marB="973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719856"/>
                  </a:ext>
                </a:extLst>
              </a:tr>
              <a:tr h="44459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</a:t>
                      </a:r>
                    </a:p>
                  </a:txBody>
                  <a:tcPr marL="194713" marR="146035" marT="97357" marB="973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Him</a:t>
                      </a:r>
                    </a:p>
                  </a:txBody>
                  <a:tcPr marL="194713" marR="146035" marT="97357" marB="973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013525"/>
                  </a:ext>
                </a:extLst>
              </a:tr>
              <a:tr h="44459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</a:t>
                      </a:r>
                    </a:p>
                  </a:txBody>
                  <a:tcPr marL="194713" marR="146035" marT="97357" marB="973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</a:t>
                      </a:r>
                    </a:p>
                  </a:txBody>
                  <a:tcPr marL="194713" marR="146035" marT="97357" marB="973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325119"/>
                  </a:ext>
                </a:extLst>
              </a:tr>
              <a:tr h="44459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They</a:t>
                      </a:r>
                    </a:p>
                  </a:txBody>
                  <a:tcPr marL="194713" marR="146035" marT="97357" marB="973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Them</a:t>
                      </a:r>
                    </a:p>
                  </a:txBody>
                  <a:tcPr marL="194713" marR="146035" marT="97357" marB="973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204529"/>
                  </a:ext>
                </a:extLst>
              </a:tr>
              <a:tr h="44459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Who</a:t>
                      </a:r>
                    </a:p>
                  </a:txBody>
                  <a:tcPr marL="194713" marR="146035" marT="97357" marB="973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Whom</a:t>
                      </a:r>
                    </a:p>
                  </a:txBody>
                  <a:tcPr marL="194713" marR="146035" marT="97357" marB="973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202726"/>
                  </a:ext>
                </a:extLst>
              </a:tr>
              <a:tr h="44459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You, It</a:t>
                      </a:r>
                    </a:p>
                  </a:txBody>
                  <a:tcPr marL="194713" marR="146035" marT="97357" marB="973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You, It</a:t>
                      </a:r>
                    </a:p>
                  </a:txBody>
                  <a:tcPr marL="194713" marR="146035" marT="97357" marB="973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76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07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4688-B285-420E-A952-FB96440E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99B3F-2E0D-4B20-B50F-1E36EC5CA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thing that the preposition affects is the </a:t>
            </a:r>
            <a:r>
              <a:rPr lang="en-US" i="1" dirty="0"/>
              <a:t>object of the preposition.</a:t>
            </a:r>
            <a:endParaRPr lang="en-US" dirty="0"/>
          </a:p>
          <a:p>
            <a:pPr lvl="1"/>
            <a:r>
              <a:rPr lang="en-US" dirty="0"/>
              <a:t>Pronouns for the object of the preposition are </a:t>
            </a:r>
            <a:r>
              <a:rPr lang="en-US" i="1" dirty="0"/>
              <a:t>always</a:t>
            </a:r>
            <a:r>
              <a:rPr lang="en-US" dirty="0"/>
              <a:t> object pronouns.</a:t>
            </a:r>
          </a:p>
          <a:p>
            <a:pPr lvl="1"/>
            <a:r>
              <a:rPr lang="en-US" dirty="0"/>
              <a:t>Object of preposition can </a:t>
            </a:r>
            <a:r>
              <a:rPr lang="en-US" i="1" dirty="0"/>
              <a:t>never</a:t>
            </a:r>
            <a:r>
              <a:rPr lang="en-US" dirty="0"/>
              <a:t> be the subject of a sentence.</a:t>
            </a:r>
          </a:p>
        </p:txBody>
      </p:sp>
    </p:spTree>
    <p:extLst>
      <p:ext uri="{BB962C8B-B14F-4D97-AF65-F5344CB8AC3E}">
        <p14:creationId xmlns:p14="http://schemas.microsoft.com/office/powerpoint/2010/main" val="133293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B634637-0624-4ABE-88C4-CBFF9CEF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Bigger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6983-02F7-4950-9D0D-19841651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 clause is just a group of words. There are two main types:</a:t>
            </a:r>
          </a:p>
          <a:p>
            <a:pPr lvl="1"/>
            <a:r>
              <a:rPr lang="en-US" dirty="0"/>
              <a:t>Independent clause.</a:t>
            </a:r>
          </a:p>
          <a:p>
            <a:pPr lvl="2"/>
            <a:r>
              <a:rPr lang="en-US" dirty="0"/>
              <a:t>Forms a stand-alone sentence.</a:t>
            </a:r>
          </a:p>
          <a:p>
            <a:pPr lvl="1"/>
            <a:r>
              <a:rPr lang="en-US" dirty="0"/>
              <a:t>Dependent clause.</a:t>
            </a:r>
          </a:p>
          <a:p>
            <a:pPr lvl="2"/>
            <a:r>
              <a:rPr lang="en-US" dirty="0"/>
              <a:t>Does not form a stand-alone sentence.</a:t>
            </a:r>
          </a:p>
          <a:p>
            <a:r>
              <a:rPr lang="en-US" dirty="0"/>
              <a:t>Additional clause distinctions:</a:t>
            </a:r>
          </a:p>
          <a:p>
            <a:pPr lvl="1"/>
            <a:r>
              <a:rPr lang="en-US" dirty="0"/>
              <a:t>Restrictive clause.</a:t>
            </a:r>
          </a:p>
          <a:p>
            <a:pPr lvl="2"/>
            <a:r>
              <a:rPr lang="en-US" dirty="0"/>
              <a:t>Removing it takes away the primary meaning of the sentence.</a:t>
            </a:r>
          </a:p>
          <a:p>
            <a:pPr lvl="1"/>
            <a:r>
              <a:rPr lang="en-US" dirty="0"/>
              <a:t>Non-restrictive clause.</a:t>
            </a:r>
          </a:p>
          <a:p>
            <a:pPr lvl="2"/>
            <a:r>
              <a:rPr lang="en-US" dirty="0"/>
              <a:t>Removing it does </a:t>
            </a:r>
            <a:r>
              <a:rPr lang="en-US" i="1" dirty="0"/>
              <a:t>not</a:t>
            </a:r>
            <a:r>
              <a:rPr lang="en-US" dirty="0"/>
              <a:t> take away the primary meaning of the sentence.</a:t>
            </a:r>
          </a:p>
        </p:txBody>
      </p:sp>
    </p:spTree>
    <p:extLst>
      <p:ext uri="{BB962C8B-B14F-4D97-AF65-F5344CB8AC3E}">
        <p14:creationId xmlns:p14="http://schemas.microsoft.com/office/powerpoint/2010/main" val="40785213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581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Sentence Structure</vt:lpstr>
      <vt:lpstr>Foundations</vt:lpstr>
      <vt:lpstr>Verb Types - Action</vt:lpstr>
      <vt:lpstr>Verb Types – Non-action</vt:lpstr>
      <vt:lpstr>Verb Types – Non-action</vt:lpstr>
      <vt:lpstr>More Building Blocks</vt:lpstr>
      <vt:lpstr>Pronoun Case</vt:lpstr>
      <vt:lpstr>Preposition</vt:lpstr>
      <vt:lpstr>Bigger Building Blocks</vt:lpstr>
      <vt:lpstr>Putting Blocks Together</vt:lpstr>
      <vt:lpstr>Putting Blocks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Structure</dc:title>
  <dc:creator> </dc:creator>
  <cp:lastModifiedBy> </cp:lastModifiedBy>
  <cp:revision>2</cp:revision>
  <dcterms:created xsi:type="dcterms:W3CDTF">2019-07-12T15:23:23Z</dcterms:created>
  <dcterms:modified xsi:type="dcterms:W3CDTF">2019-07-12T15:31:17Z</dcterms:modified>
</cp:coreProperties>
</file>