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8" r:id="rId12"/>
    <p:sldId id="270" r:id="rId13"/>
    <p:sldId id="265" r:id="rId14"/>
    <p:sldId id="266" r:id="rId15"/>
    <p:sldId id="271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955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62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672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0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3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8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FB21-8FDD-4E8C-A037-C82976D8D5C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616CFA-E065-4A32-8D56-BE095299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92F5-14A2-470B-BC4B-8AC49AD5B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Verb Agreement and Tense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11ED1-34DE-4F38-AC7F-59B9A8AFB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 Intensive Workshop 2019</a:t>
            </a:r>
          </a:p>
        </p:txBody>
      </p:sp>
    </p:spTree>
    <p:extLst>
      <p:ext uri="{BB962C8B-B14F-4D97-AF65-F5344CB8AC3E}">
        <p14:creationId xmlns:p14="http://schemas.microsoft.com/office/powerpoint/2010/main" val="94623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C69178-C540-4DD1-ABA8-1A20D84B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Verb Conjugation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FF6FEFD-1856-4E33-B1A0-09657F824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/>
              <a:t>Present</a:t>
            </a:r>
          </a:p>
          <a:p>
            <a:r>
              <a:rPr lang="en-US"/>
              <a:t>Past: add –d, -ed for regular verbs.</a:t>
            </a:r>
          </a:p>
          <a:p>
            <a:r>
              <a:rPr lang="en-US"/>
              <a:t>Past participle: used right after has/have/had, same as past conjugation for regular verbs.</a:t>
            </a:r>
          </a:p>
        </p:txBody>
      </p:sp>
    </p:spTree>
    <p:extLst>
      <p:ext uri="{BB962C8B-B14F-4D97-AF65-F5344CB8AC3E}">
        <p14:creationId xmlns:p14="http://schemas.microsoft.com/office/powerpoint/2010/main" val="58535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D0C1-CBC9-40EA-9DA3-E9ED7013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Regular Verb Conjugation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A684F6-C36C-46BC-AD02-DC284E74B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283188"/>
              </p:ext>
            </p:extLst>
          </p:nvPr>
        </p:nvGraphicFramePr>
        <p:xfrm>
          <a:off x="1138313" y="2160588"/>
          <a:ext cx="7675413" cy="388144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47332">
                  <a:extLst>
                    <a:ext uri="{9D8B030D-6E8A-4147-A177-3AD203B41FA5}">
                      <a16:colId xmlns:a16="http://schemas.microsoft.com/office/drawing/2014/main" val="3841697656"/>
                    </a:ext>
                  </a:extLst>
                </a:gridCol>
                <a:gridCol w="2672992">
                  <a:extLst>
                    <a:ext uri="{9D8B030D-6E8A-4147-A177-3AD203B41FA5}">
                      <a16:colId xmlns:a16="http://schemas.microsoft.com/office/drawing/2014/main" val="3094596478"/>
                    </a:ext>
                  </a:extLst>
                </a:gridCol>
                <a:gridCol w="3255089">
                  <a:extLst>
                    <a:ext uri="{9D8B030D-6E8A-4147-A177-3AD203B41FA5}">
                      <a16:colId xmlns:a16="http://schemas.microsoft.com/office/drawing/2014/main" val="3862543877"/>
                    </a:ext>
                  </a:extLst>
                </a:gridCol>
              </a:tblGrid>
              <a:tr h="56092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Past 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Past Participle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683209"/>
                  </a:ext>
                </a:extLst>
              </a:tr>
              <a:tr h="47436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Walk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Walked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Walked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293790"/>
                  </a:ext>
                </a:extLst>
              </a:tr>
              <a:tr h="47436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Wipe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Wiped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Wiped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60958"/>
                  </a:ext>
                </a:extLst>
              </a:tr>
              <a:tr h="47436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Step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Stepped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Stepped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809334"/>
                  </a:ext>
                </a:extLst>
              </a:tr>
              <a:tr h="47436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Print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Printed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Printed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328234"/>
                  </a:ext>
                </a:extLst>
              </a:tr>
              <a:tr h="47436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094730"/>
                  </a:ext>
                </a:extLst>
              </a:tr>
              <a:tr h="47436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Pack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Packed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Packed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180841"/>
                  </a:ext>
                </a:extLst>
              </a:tr>
              <a:tr h="47436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Travel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Traveled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Traveled</a:t>
                      </a:r>
                    </a:p>
                  </a:txBody>
                  <a:tcPr marL="207749" marR="155811" marT="103874" marB="103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34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5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8619-1739-433A-A6A1-2F32E1D8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Irregular Verb Conjugation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AC8A08-A616-405F-99BE-DD4AE9D4D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95813"/>
              </p:ext>
            </p:extLst>
          </p:nvPr>
        </p:nvGraphicFramePr>
        <p:xfrm>
          <a:off x="1007590" y="2160588"/>
          <a:ext cx="7936858" cy="3881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5217">
                  <a:extLst>
                    <a:ext uri="{9D8B030D-6E8A-4147-A177-3AD203B41FA5}">
                      <a16:colId xmlns:a16="http://schemas.microsoft.com/office/drawing/2014/main" val="800744003"/>
                    </a:ext>
                  </a:extLst>
                </a:gridCol>
                <a:gridCol w="2256191">
                  <a:extLst>
                    <a:ext uri="{9D8B030D-6E8A-4147-A177-3AD203B41FA5}">
                      <a16:colId xmlns:a16="http://schemas.microsoft.com/office/drawing/2014/main" val="867770933"/>
                    </a:ext>
                  </a:extLst>
                </a:gridCol>
                <a:gridCol w="3455450">
                  <a:extLst>
                    <a:ext uri="{9D8B030D-6E8A-4147-A177-3AD203B41FA5}">
                      <a16:colId xmlns:a16="http://schemas.microsoft.com/office/drawing/2014/main" val="114858495"/>
                    </a:ext>
                  </a:extLst>
                </a:gridCol>
              </a:tblGrid>
              <a:tr h="485180">
                <a:tc>
                  <a:txBody>
                    <a:bodyPr/>
                    <a:lstStyle/>
                    <a:p>
                      <a:r>
                        <a:rPr lang="en-US" sz="2200"/>
                        <a:t>Present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Past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Past Participle</a:t>
                      </a:r>
                    </a:p>
                  </a:txBody>
                  <a:tcPr marL="110268" marR="110268" marT="55134" marB="55134"/>
                </a:tc>
                <a:extLst>
                  <a:ext uri="{0D108BD9-81ED-4DB2-BD59-A6C34878D82A}">
                    <a16:rowId xmlns:a16="http://schemas.microsoft.com/office/drawing/2014/main" val="431346101"/>
                  </a:ext>
                </a:extLst>
              </a:tr>
              <a:tr h="485180">
                <a:tc>
                  <a:txBody>
                    <a:bodyPr/>
                    <a:lstStyle/>
                    <a:p>
                      <a:r>
                        <a:rPr lang="en-US" sz="2200"/>
                        <a:t>Drink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Drank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Drunk </a:t>
                      </a:r>
                    </a:p>
                  </a:txBody>
                  <a:tcPr marL="110268" marR="110268" marT="55134" marB="55134"/>
                </a:tc>
                <a:extLst>
                  <a:ext uri="{0D108BD9-81ED-4DB2-BD59-A6C34878D82A}">
                    <a16:rowId xmlns:a16="http://schemas.microsoft.com/office/drawing/2014/main" val="335989502"/>
                  </a:ext>
                </a:extLst>
              </a:tr>
              <a:tr h="485180">
                <a:tc>
                  <a:txBody>
                    <a:bodyPr/>
                    <a:lstStyle/>
                    <a:p>
                      <a:r>
                        <a:rPr lang="en-US" sz="2200"/>
                        <a:t>Eat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Ate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Eaten</a:t>
                      </a:r>
                    </a:p>
                  </a:txBody>
                  <a:tcPr marL="110268" marR="110268" marT="55134" marB="55134"/>
                </a:tc>
                <a:extLst>
                  <a:ext uri="{0D108BD9-81ED-4DB2-BD59-A6C34878D82A}">
                    <a16:rowId xmlns:a16="http://schemas.microsoft.com/office/drawing/2014/main" val="3557683080"/>
                  </a:ext>
                </a:extLst>
              </a:tr>
              <a:tr h="485180">
                <a:tc>
                  <a:txBody>
                    <a:bodyPr/>
                    <a:lstStyle/>
                    <a:p>
                      <a:r>
                        <a:rPr lang="en-US" sz="2200"/>
                        <a:t>Think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Thought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Thought</a:t>
                      </a:r>
                    </a:p>
                  </a:txBody>
                  <a:tcPr marL="110268" marR="110268" marT="55134" marB="55134"/>
                </a:tc>
                <a:extLst>
                  <a:ext uri="{0D108BD9-81ED-4DB2-BD59-A6C34878D82A}">
                    <a16:rowId xmlns:a16="http://schemas.microsoft.com/office/drawing/2014/main" val="3688438426"/>
                  </a:ext>
                </a:extLst>
              </a:tr>
              <a:tr h="485180">
                <a:tc>
                  <a:txBody>
                    <a:bodyPr/>
                    <a:lstStyle/>
                    <a:p>
                      <a:r>
                        <a:rPr lang="en-US" sz="2200"/>
                        <a:t>Swim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Swam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Swum</a:t>
                      </a:r>
                    </a:p>
                  </a:txBody>
                  <a:tcPr marL="110268" marR="110268" marT="55134" marB="55134"/>
                </a:tc>
                <a:extLst>
                  <a:ext uri="{0D108BD9-81ED-4DB2-BD59-A6C34878D82A}">
                    <a16:rowId xmlns:a16="http://schemas.microsoft.com/office/drawing/2014/main" val="1559057225"/>
                  </a:ext>
                </a:extLst>
              </a:tr>
              <a:tr h="485180">
                <a:tc>
                  <a:txBody>
                    <a:bodyPr/>
                    <a:lstStyle/>
                    <a:p>
                      <a:r>
                        <a:rPr lang="en-US" sz="2200"/>
                        <a:t>Run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Ran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Run</a:t>
                      </a:r>
                    </a:p>
                  </a:txBody>
                  <a:tcPr marL="110268" marR="110268" marT="55134" marB="55134"/>
                </a:tc>
                <a:extLst>
                  <a:ext uri="{0D108BD9-81ED-4DB2-BD59-A6C34878D82A}">
                    <a16:rowId xmlns:a16="http://schemas.microsoft.com/office/drawing/2014/main" val="3839050775"/>
                  </a:ext>
                </a:extLst>
              </a:tr>
              <a:tr h="485180">
                <a:tc>
                  <a:txBody>
                    <a:bodyPr/>
                    <a:lstStyle/>
                    <a:p>
                      <a:r>
                        <a:rPr lang="en-US" sz="2200"/>
                        <a:t>Write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Wrote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Written</a:t>
                      </a:r>
                    </a:p>
                  </a:txBody>
                  <a:tcPr marL="110268" marR="110268" marT="55134" marB="55134"/>
                </a:tc>
                <a:extLst>
                  <a:ext uri="{0D108BD9-81ED-4DB2-BD59-A6C34878D82A}">
                    <a16:rowId xmlns:a16="http://schemas.microsoft.com/office/drawing/2014/main" val="4250736682"/>
                  </a:ext>
                </a:extLst>
              </a:tr>
              <a:tr h="485180">
                <a:tc>
                  <a:txBody>
                    <a:bodyPr/>
                    <a:lstStyle/>
                    <a:p>
                      <a:r>
                        <a:rPr lang="en-US" sz="2200"/>
                        <a:t>Hurt 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Hurt</a:t>
                      </a:r>
                    </a:p>
                  </a:txBody>
                  <a:tcPr marL="110268" marR="110268" marT="55134" marB="55134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Hurt</a:t>
                      </a:r>
                    </a:p>
                  </a:txBody>
                  <a:tcPr marL="110268" marR="110268" marT="55134" marB="55134"/>
                </a:tc>
                <a:extLst>
                  <a:ext uri="{0D108BD9-81ED-4DB2-BD59-A6C34878D82A}">
                    <a16:rowId xmlns:a16="http://schemas.microsoft.com/office/drawing/2014/main" val="243988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00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42C124-81CC-4B0C-B009-62E66F89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C4D4-922B-4D33-AC0F-DF6BE0D5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Used to talk about actions that will be completed in the future.</a:t>
            </a:r>
          </a:p>
          <a:p>
            <a:pPr lvl="1"/>
            <a:r>
              <a:rPr lang="en-US" dirty="0"/>
              <a:t>Add “will”, “might”, “shall”, etc. as helping verbs. Use the present conjugation of the verb.</a:t>
            </a:r>
          </a:p>
          <a:p>
            <a:pPr lvl="1"/>
            <a:r>
              <a:rPr lang="en-US" dirty="0"/>
              <a:t>“I will sleep when I get home today.”</a:t>
            </a:r>
          </a:p>
          <a:p>
            <a:pPr lvl="1"/>
            <a:r>
              <a:rPr lang="en-US" dirty="0"/>
              <a:t>“I shall eat all of my lunch.”</a:t>
            </a:r>
          </a:p>
          <a:p>
            <a:pPr lvl="1"/>
            <a:r>
              <a:rPr lang="en-US" dirty="0"/>
              <a:t>“I might get fat if I eat the entire bag of chocolates.”</a:t>
            </a:r>
          </a:p>
          <a:p>
            <a:r>
              <a:rPr lang="en-US" dirty="0"/>
              <a:t>Can also talk about the future from a time in the past.</a:t>
            </a:r>
          </a:p>
          <a:p>
            <a:pPr lvl="1"/>
            <a:r>
              <a:rPr lang="en-US" dirty="0"/>
              <a:t>“Alexander the Great thought he would be the greatest ruler of all time.”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Kawhi</a:t>
            </a:r>
            <a:r>
              <a:rPr lang="en-US" dirty="0"/>
              <a:t> thought he would win the championship, but it only happened because everyone on the Warriors’ was injured.”</a:t>
            </a:r>
          </a:p>
        </p:txBody>
      </p:sp>
    </p:spTree>
    <p:extLst>
      <p:ext uri="{BB962C8B-B14F-4D97-AF65-F5344CB8AC3E}">
        <p14:creationId xmlns:p14="http://schemas.microsoft.com/office/powerpoint/2010/main" val="91445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7A9389-F50D-497F-9524-87048FF3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Past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85E3-56C1-4B7B-9AAB-1F5C725B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Sometimes called remote past.</a:t>
            </a:r>
          </a:p>
          <a:p>
            <a:r>
              <a:rPr lang="en-US" dirty="0"/>
              <a:t>Use the past participle conjugation of the verb.</a:t>
            </a:r>
          </a:p>
          <a:p>
            <a:r>
              <a:rPr lang="en-US" dirty="0"/>
              <a:t>Used to talk about something that happened in the past but</a:t>
            </a:r>
            <a:r>
              <a:rPr lang="en-US" i="1" dirty="0"/>
              <a:t> has been completed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“I had studied, but I still didn’t do well on my exam.”</a:t>
            </a:r>
          </a:p>
          <a:p>
            <a:pPr lvl="1"/>
            <a:r>
              <a:rPr lang="en-US" dirty="0"/>
              <a:t>“Gossip didn’t interest her because she had heard it already.”</a:t>
            </a:r>
          </a:p>
          <a:p>
            <a:pPr lvl="1"/>
            <a:r>
              <a:rPr lang="en-US" dirty="0"/>
              <a:t>“He had swum daily before breaking his back in a car accident.”</a:t>
            </a:r>
          </a:p>
        </p:txBody>
      </p:sp>
    </p:spTree>
    <p:extLst>
      <p:ext uri="{BB962C8B-B14F-4D97-AF65-F5344CB8AC3E}">
        <p14:creationId xmlns:p14="http://schemas.microsoft.com/office/powerpoint/2010/main" val="258213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9BDE14-5046-441E-A8EA-5BCAA7A8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Imperfect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B96B-125C-4426-97AA-50CDC8C3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Used to talk about actions that were continually happening in the past.</a:t>
            </a:r>
          </a:p>
          <a:p>
            <a:pPr lvl="1"/>
            <a:r>
              <a:rPr lang="en-US" dirty="0"/>
              <a:t>Used right after was/were and conjugate the verb by adding –</a:t>
            </a:r>
            <a:r>
              <a:rPr lang="en-US" dirty="0" err="1"/>
              <a:t>ing</a:t>
            </a:r>
            <a:r>
              <a:rPr lang="en-US" dirty="0"/>
              <a:t> at the end.</a:t>
            </a:r>
          </a:p>
          <a:p>
            <a:pPr lvl="1"/>
            <a:r>
              <a:rPr lang="en-US" dirty="0"/>
              <a:t>“I was grading papers.”</a:t>
            </a:r>
          </a:p>
          <a:p>
            <a:pPr lvl="1"/>
            <a:r>
              <a:rPr lang="en-US" dirty="0"/>
              <a:t>“She was intensely studying for the SAT.”</a:t>
            </a:r>
          </a:p>
          <a:p>
            <a:pPr lvl="1"/>
            <a:r>
              <a:rPr lang="en-US" dirty="0"/>
              <a:t>“They were missing at school, so they got detention.”</a:t>
            </a:r>
          </a:p>
        </p:txBody>
      </p:sp>
    </p:spTree>
    <p:extLst>
      <p:ext uri="{BB962C8B-B14F-4D97-AF65-F5344CB8AC3E}">
        <p14:creationId xmlns:p14="http://schemas.microsoft.com/office/powerpoint/2010/main" val="395586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15AEBC-51C3-46F3-AE83-7F9689A4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Present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B3EF-B69D-4079-9120-DB08E821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Used to talk about actions that began in the past but continue in the present.</a:t>
            </a:r>
          </a:p>
          <a:p>
            <a:pPr lvl="1"/>
            <a:r>
              <a:rPr lang="en-US" dirty="0"/>
              <a:t>Comes right after have/has – use the past participle conjugation of the verb.</a:t>
            </a:r>
          </a:p>
          <a:p>
            <a:pPr lvl="1"/>
            <a:r>
              <a:rPr lang="en-US" dirty="0"/>
              <a:t>“I have played the piano for my entire life.”</a:t>
            </a:r>
          </a:p>
          <a:p>
            <a:pPr lvl="1"/>
            <a:r>
              <a:rPr lang="en-US" dirty="0"/>
              <a:t>“They have expressed their desire to go outside.”</a:t>
            </a:r>
          </a:p>
          <a:p>
            <a:pPr lvl="1"/>
            <a:r>
              <a:rPr lang="en-US" dirty="0"/>
              <a:t>“She has eaten too many chocolates.”</a:t>
            </a:r>
          </a:p>
        </p:txBody>
      </p:sp>
    </p:spTree>
    <p:extLst>
      <p:ext uri="{BB962C8B-B14F-4D97-AF65-F5344CB8AC3E}">
        <p14:creationId xmlns:p14="http://schemas.microsoft.com/office/powerpoint/2010/main" val="181203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356BB-F2E6-4087-BEFB-405CA570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Voice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B765-A07A-4460-8D1E-3377A6EE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Active voice.</a:t>
            </a:r>
          </a:p>
          <a:p>
            <a:pPr lvl="1"/>
            <a:r>
              <a:rPr lang="en-US" dirty="0"/>
              <a:t>The subject performs the action.</a:t>
            </a:r>
          </a:p>
          <a:p>
            <a:r>
              <a:rPr lang="en-US" dirty="0"/>
              <a:t>Passive voice.</a:t>
            </a:r>
          </a:p>
          <a:p>
            <a:pPr lvl="1"/>
            <a:r>
              <a:rPr lang="en-US" dirty="0"/>
              <a:t>The subject does </a:t>
            </a:r>
            <a:r>
              <a:rPr lang="en-US" i="1" dirty="0"/>
              <a:t>not</a:t>
            </a:r>
            <a:r>
              <a:rPr lang="en-US" dirty="0"/>
              <a:t> perform the action.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3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7C8B-5367-4DF6-9E7B-BFA249B9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S-V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9E47-D74B-4BEC-B2C8-CE32E669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and verb must agree in number.</a:t>
            </a:r>
          </a:p>
          <a:p>
            <a:pPr lvl="1"/>
            <a:r>
              <a:rPr lang="en-US" dirty="0"/>
              <a:t>“The </a:t>
            </a:r>
            <a:r>
              <a:rPr lang="en-US" b="1" dirty="0"/>
              <a:t>child</a:t>
            </a:r>
            <a:r>
              <a:rPr lang="en-US" dirty="0"/>
              <a:t> </a:t>
            </a:r>
            <a:r>
              <a:rPr lang="en-US" u="sng" dirty="0"/>
              <a:t>plays</a:t>
            </a:r>
            <a:r>
              <a:rPr lang="en-US" dirty="0"/>
              <a:t> outside.”</a:t>
            </a:r>
          </a:p>
          <a:p>
            <a:pPr lvl="1"/>
            <a:r>
              <a:rPr lang="en-US" dirty="0"/>
              <a:t>“The </a:t>
            </a:r>
            <a:r>
              <a:rPr lang="en-US" b="1" dirty="0"/>
              <a:t>children</a:t>
            </a:r>
            <a:r>
              <a:rPr lang="en-US" dirty="0"/>
              <a:t> </a:t>
            </a:r>
            <a:r>
              <a:rPr lang="en-US" u="sng" dirty="0"/>
              <a:t>play</a:t>
            </a:r>
            <a:r>
              <a:rPr lang="en-US" dirty="0"/>
              <a:t> outside.”</a:t>
            </a:r>
          </a:p>
        </p:txBody>
      </p:sp>
    </p:spTree>
    <p:extLst>
      <p:ext uri="{BB962C8B-B14F-4D97-AF65-F5344CB8AC3E}">
        <p14:creationId xmlns:p14="http://schemas.microsoft.com/office/powerpoint/2010/main" val="294985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38A3F-74A6-4780-8C91-F8BE735D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S-V Agreement: Non-standard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6AAB-7D4A-43E7-8DCD-CC1706E8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Compound subject -&gt; plural verb, unless both subjects refer to the same thing, or if they go together regardless.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Sweatshirts</a:t>
            </a:r>
            <a:r>
              <a:rPr lang="en-US" dirty="0"/>
              <a:t> and </a:t>
            </a:r>
            <a:r>
              <a:rPr lang="en-US" b="1" dirty="0"/>
              <a:t>joggers</a:t>
            </a:r>
            <a:r>
              <a:rPr lang="en-US" dirty="0"/>
              <a:t> </a:t>
            </a:r>
            <a:r>
              <a:rPr lang="en-US" u="sng" dirty="0"/>
              <a:t>are</a:t>
            </a:r>
            <a:r>
              <a:rPr lang="en-US" dirty="0"/>
              <a:t> popular right now.”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Michael </a:t>
            </a:r>
            <a:r>
              <a:rPr lang="en-US" dirty="0"/>
              <a:t>and </a:t>
            </a:r>
            <a:r>
              <a:rPr lang="en-US" b="1" dirty="0"/>
              <a:t>I </a:t>
            </a:r>
            <a:r>
              <a:rPr lang="en-US" u="sng" dirty="0"/>
              <a:t>talk</a:t>
            </a:r>
            <a:r>
              <a:rPr lang="en-US" dirty="0"/>
              <a:t> about magic tricks.”</a:t>
            </a:r>
            <a:endParaRPr lang="en-US" b="1" dirty="0"/>
          </a:p>
          <a:p>
            <a:pPr lvl="1"/>
            <a:r>
              <a:rPr lang="en-US" dirty="0"/>
              <a:t>“</a:t>
            </a:r>
            <a:r>
              <a:rPr lang="en-US" b="1" dirty="0"/>
              <a:t>Fish</a:t>
            </a:r>
            <a:r>
              <a:rPr lang="en-US" dirty="0"/>
              <a:t> and </a:t>
            </a:r>
            <a:r>
              <a:rPr lang="en-US" b="1" dirty="0"/>
              <a:t>chips</a:t>
            </a:r>
            <a:r>
              <a:rPr lang="en-US" dirty="0"/>
              <a:t> </a:t>
            </a:r>
            <a:r>
              <a:rPr lang="en-US" u="sng" dirty="0"/>
              <a:t>is</a:t>
            </a:r>
            <a:r>
              <a:rPr lang="en-US" dirty="0"/>
              <a:t> a common English meal.”</a:t>
            </a:r>
          </a:p>
          <a:p>
            <a:pPr lvl="1"/>
            <a:r>
              <a:rPr lang="en-US" dirty="0"/>
              <a:t>“The </a:t>
            </a:r>
            <a:r>
              <a:rPr lang="en-US" b="1" dirty="0"/>
              <a:t>actor</a:t>
            </a:r>
            <a:r>
              <a:rPr lang="en-US" dirty="0"/>
              <a:t> and </a:t>
            </a:r>
            <a:r>
              <a:rPr lang="en-US" b="1" dirty="0"/>
              <a:t>philanthropist</a:t>
            </a:r>
            <a:r>
              <a:rPr lang="en-US" dirty="0"/>
              <a:t> </a:t>
            </a:r>
            <a:r>
              <a:rPr lang="en-US" u="sng" dirty="0"/>
              <a:t>is</a:t>
            </a:r>
            <a:r>
              <a:rPr lang="en-US" dirty="0"/>
              <a:t> giving a speech today.”</a:t>
            </a:r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8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EB3EC-5A93-49A1-A2D2-7B9DAD25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S-V Agreement: Non-standard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E58A-665C-43B5-9CAD-ED23DB08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Compound subjects with one plural and one singular in neither…nor or either…or:</a:t>
            </a:r>
          </a:p>
          <a:p>
            <a:pPr lvl="1"/>
            <a:r>
              <a:rPr lang="en-US" b="1" dirty="0"/>
              <a:t>Agree with the closest subject to the verb.</a:t>
            </a:r>
            <a:endParaRPr lang="en-US" dirty="0"/>
          </a:p>
          <a:p>
            <a:pPr lvl="1"/>
            <a:r>
              <a:rPr lang="en-US" dirty="0"/>
              <a:t>“Neither </a:t>
            </a:r>
            <a:r>
              <a:rPr lang="en-US" b="1" dirty="0"/>
              <a:t>he</a:t>
            </a:r>
            <a:r>
              <a:rPr lang="en-US" dirty="0"/>
              <a:t> nor </a:t>
            </a:r>
            <a:r>
              <a:rPr lang="en-US" b="1" dirty="0"/>
              <a:t>I</a:t>
            </a:r>
            <a:r>
              <a:rPr lang="en-US" dirty="0"/>
              <a:t> am good at magic tricks.”</a:t>
            </a:r>
          </a:p>
          <a:p>
            <a:pPr lvl="1"/>
            <a:r>
              <a:rPr lang="en-US" dirty="0"/>
              <a:t>“Either my little </a:t>
            </a:r>
            <a:r>
              <a:rPr lang="en-US" b="1" dirty="0"/>
              <a:t>sisters</a:t>
            </a:r>
            <a:r>
              <a:rPr lang="en-US" dirty="0"/>
              <a:t> or my </a:t>
            </a:r>
            <a:r>
              <a:rPr lang="en-US" b="1" dirty="0"/>
              <a:t>dad </a:t>
            </a:r>
            <a:r>
              <a:rPr lang="en-US" u="sng" dirty="0"/>
              <a:t>is</a:t>
            </a:r>
            <a:r>
              <a:rPr lang="en-US" dirty="0"/>
              <a:t> going to a concert.”</a:t>
            </a:r>
          </a:p>
          <a:p>
            <a:pPr lvl="1"/>
            <a:r>
              <a:rPr lang="en-US" dirty="0"/>
              <a:t>“Either my </a:t>
            </a:r>
            <a:r>
              <a:rPr lang="en-US" b="1" dirty="0"/>
              <a:t>dad</a:t>
            </a:r>
            <a:r>
              <a:rPr lang="en-US" dirty="0"/>
              <a:t> or my little </a:t>
            </a:r>
            <a:r>
              <a:rPr lang="en-US" b="1" dirty="0"/>
              <a:t>sisters</a:t>
            </a:r>
            <a:r>
              <a:rPr lang="en-US" dirty="0"/>
              <a:t> </a:t>
            </a:r>
            <a:r>
              <a:rPr lang="en-US" u="sng" dirty="0"/>
              <a:t>are</a:t>
            </a:r>
            <a:r>
              <a:rPr lang="en-US" dirty="0"/>
              <a:t> going to a concert.” 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21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EF406-5317-4824-B47D-41A41227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S-V Agreement: Non-standard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3F0E-FC2E-430A-B2EE-1584193B9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Countable indefinite pronouns as subject:</a:t>
            </a:r>
          </a:p>
          <a:p>
            <a:pPr lvl="1"/>
            <a:r>
              <a:rPr lang="en-US" b="1" dirty="0"/>
              <a:t>Agree with the count of the pronoun.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b="1" dirty="0"/>
              <a:t>Somebody</a:t>
            </a:r>
            <a:r>
              <a:rPr lang="en-US" dirty="0"/>
              <a:t> </a:t>
            </a:r>
            <a:r>
              <a:rPr lang="en-US" u="sng" dirty="0"/>
              <a:t>is</a:t>
            </a:r>
            <a:r>
              <a:rPr lang="en-US" dirty="0"/>
              <a:t> at the door.”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Everybody</a:t>
            </a:r>
            <a:r>
              <a:rPr lang="en-US" dirty="0"/>
              <a:t> </a:t>
            </a:r>
            <a:r>
              <a:rPr lang="en-US" u="sng" dirty="0"/>
              <a:t>likes</a:t>
            </a:r>
            <a:r>
              <a:rPr lang="en-US" dirty="0"/>
              <a:t> listening to music.”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Few</a:t>
            </a:r>
            <a:r>
              <a:rPr lang="en-US" dirty="0"/>
              <a:t> </a:t>
            </a:r>
            <a:r>
              <a:rPr lang="en-US" u="sng" dirty="0"/>
              <a:t>dislike</a:t>
            </a:r>
            <a:r>
              <a:rPr lang="en-US" dirty="0"/>
              <a:t> a bright blue sky.”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Several</a:t>
            </a:r>
            <a:r>
              <a:rPr lang="en-US" dirty="0"/>
              <a:t> </a:t>
            </a:r>
            <a:r>
              <a:rPr lang="en-US" u="sng" dirty="0"/>
              <a:t>were adopted</a:t>
            </a:r>
            <a:r>
              <a:rPr lang="en-US" dirty="0"/>
              <a:t> from the animal shelter today.”</a:t>
            </a:r>
          </a:p>
          <a:p>
            <a:r>
              <a:rPr lang="en-US" dirty="0"/>
              <a:t>Uncountable indefinite pronouns as subject:</a:t>
            </a:r>
          </a:p>
          <a:p>
            <a:pPr lvl="1"/>
            <a:r>
              <a:rPr lang="en-US" b="1" dirty="0"/>
              <a:t>Use the singular form of the verb.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529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25D04-BF19-46C0-8F83-86319C1E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S-V Agreement: Non-standard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6EEA-48D7-47D8-89E7-50B72F58F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Collective nouns:</a:t>
            </a:r>
          </a:p>
          <a:p>
            <a:pPr lvl="1"/>
            <a:r>
              <a:rPr lang="en-US" b="1" dirty="0"/>
              <a:t>Singular or plural depending on context.</a:t>
            </a:r>
          </a:p>
          <a:p>
            <a:pPr lvl="1"/>
            <a:r>
              <a:rPr lang="en-US" dirty="0"/>
              <a:t>“The </a:t>
            </a:r>
            <a:r>
              <a:rPr lang="en-US" b="1" dirty="0"/>
              <a:t>committee</a:t>
            </a:r>
            <a:r>
              <a:rPr lang="en-US" dirty="0"/>
              <a:t> </a:t>
            </a:r>
            <a:r>
              <a:rPr lang="en-US" u="sng" dirty="0"/>
              <a:t>meets</a:t>
            </a:r>
            <a:r>
              <a:rPr lang="en-US" dirty="0"/>
              <a:t> in the conference room every week.”</a:t>
            </a:r>
          </a:p>
          <a:p>
            <a:pPr lvl="1"/>
            <a:r>
              <a:rPr lang="en-US" dirty="0"/>
              <a:t>“The </a:t>
            </a:r>
            <a:r>
              <a:rPr lang="en-US" b="1" dirty="0"/>
              <a:t>audience</a:t>
            </a:r>
            <a:r>
              <a:rPr lang="en-US" dirty="0"/>
              <a:t> </a:t>
            </a:r>
            <a:r>
              <a:rPr lang="en-US" u="sng" dirty="0"/>
              <a:t>is</a:t>
            </a:r>
            <a:r>
              <a:rPr lang="en-US" dirty="0"/>
              <a:t> getting restless.”</a:t>
            </a:r>
          </a:p>
          <a:p>
            <a:pPr lvl="1"/>
            <a:r>
              <a:rPr lang="en-US" dirty="0"/>
              <a:t>“The </a:t>
            </a:r>
            <a:r>
              <a:rPr lang="en-US" b="1" dirty="0"/>
              <a:t>committee </a:t>
            </a:r>
            <a:r>
              <a:rPr lang="en-US" u="sng" dirty="0"/>
              <a:t>have</a:t>
            </a:r>
            <a:r>
              <a:rPr lang="en-US" dirty="0"/>
              <a:t> gone their separate ways for a vacation.”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4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99443-6BF0-4E2D-BED6-20FA84E4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Verb Tenses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90D1-7EB1-4841-8238-BC8971EEB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Verb tense tells the reader when an action occurred.</a:t>
            </a:r>
          </a:p>
          <a:p>
            <a:r>
              <a:rPr lang="en-US">
                <a:solidFill>
                  <a:srgbClr val="FFFFFF"/>
                </a:solidFill>
              </a:rPr>
              <a:t>6 important tenses for the SAT: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Present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Future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Past perfect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Imperfect past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Present perfect</a:t>
            </a:r>
          </a:p>
        </p:txBody>
      </p:sp>
    </p:spTree>
    <p:extLst>
      <p:ext uri="{BB962C8B-B14F-4D97-AF65-F5344CB8AC3E}">
        <p14:creationId xmlns:p14="http://schemas.microsoft.com/office/powerpoint/2010/main" val="84164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2C0B34-1802-4404-B732-BBB6386C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46E3-9A59-4C26-9A1B-39744CF02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Used to talk about events that occurred </a:t>
            </a:r>
            <a:r>
              <a:rPr lang="en-US" i="1" dirty="0"/>
              <a:t>and were completed </a:t>
            </a:r>
            <a:r>
              <a:rPr lang="en-US" dirty="0"/>
              <a:t>in the past.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“I walked to the park yesterday.”</a:t>
            </a:r>
          </a:p>
          <a:p>
            <a:pPr lvl="1"/>
            <a:r>
              <a:rPr lang="en-US" dirty="0"/>
              <a:t>“The car sped past the police checkpoint.”</a:t>
            </a:r>
          </a:p>
          <a:p>
            <a:pPr lvl="1"/>
            <a:r>
              <a:rPr lang="en-US" dirty="0"/>
              <a:t>“I proctored an SAT exam last week.</a:t>
            </a:r>
          </a:p>
          <a:p>
            <a:pPr lvl="1"/>
            <a:r>
              <a:rPr lang="en-US" dirty="0"/>
              <a:t>“I won a math competition in middle school.”</a:t>
            </a:r>
          </a:p>
        </p:txBody>
      </p:sp>
    </p:spTree>
    <p:extLst>
      <p:ext uri="{BB962C8B-B14F-4D97-AF65-F5344CB8AC3E}">
        <p14:creationId xmlns:p14="http://schemas.microsoft.com/office/powerpoint/2010/main" val="194132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E3996C-5E53-469D-937A-5377606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6721-A5F9-4A73-98B8-7D2829E8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Used to talk about actions that are currently happening or that continually happen.</a:t>
            </a:r>
          </a:p>
          <a:p>
            <a:pPr lvl="1"/>
            <a:r>
              <a:rPr lang="en-US" dirty="0"/>
              <a:t>“You are looking at this presentation.”</a:t>
            </a:r>
          </a:p>
          <a:p>
            <a:pPr lvl="1"/>
            <a:r>
              <a:rPr lang="en-US" dirty="0"/>
              <a:t>“Nothing travels faster than light.”</a:t>
            </a:r>
          </a:p>
          <a:p>
            <a:pPr lvl="1"/>
            <a:r>
              <a:rPr lang="en-US" dirty="0"/>
              <a:t>“The second hand ticks slowly.”</a:t>
            </a:r>
          </a:p>
          <a:p>
            <a:pPr lvl="1"/>
            <a:r>
              <a:rPr lang="en-US" dirty="0"/>
              <a:t>“He swims daily.”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917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Verb Agreement and Tense</vt:lpstr>
      <vt:lpstr>S-V Agreement</vt:lpstr>
      <vt:lpstr>S-V Agreement: Non-standard cases</vt:lpstr>
      <vt:lpstr>S-V Agreement: Non-standard cases</vt:lpstr>
      <vt:lpstr>S-V Agreement: Non-standard cases</vt:lpstr>
      <vt:lpstr>S-V Agreement: Non-standard cases</vt:lpstr>
      <vt:lpstr>Verb Tenses</vt:lpstr>
      <vt:lpstr>Past</vt:lpstr>
      <vt:lpstr>Present</vt:lpstr>
      <vt:lpstr>Verb Conjugation</vt:lpstr>
      <vt:lpstr>Regular Verb Conjugation</vt:lpstr>
      <vt:lpstr>Irregular Verb Conjugation</vt:lpstr>
      <vt:lpstr>Future</vt:lpstr>
      <vt:lpstr>Past Perfect</vt:lpstr>
      <vt:lpstr>Imperfect Past</vt:lpstr>
      <vt:lpstr>Present Perfect</vt:lpstr>
      <vt:lpstr>Voice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 Agreement and Tense</dc:title>
  <dc:creator> </dc:creator>
  <cp:lastModifiedBy> </cp:lastModifiedBy>
  <cp:revision>1</cp:revision>
  <dcterms:created xsi:type="dcterms:W3CDTF">2019-07-12T17:11:29Z</dcterms:created>
  <dcterms:modified xsi:type="dcterms:W3CDTF">2019-07-12T17:11:32Z</dcterms:modified>
</cp:coreProperties>
</file>