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XT4yFzsCBJ73zIq1Z35I75bqy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158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f742479f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75f742479f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5f742479f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75f742479f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c7c28ab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c7c28ab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c7c28ab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c7c28ab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f7424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75f7424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5f742479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75f742479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f742479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75f742479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0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0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9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9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6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6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 b="1"/>
              <a:t>Agentes e Inteligência Artificial Distribuída</a:t>
            </a:r>
            <a:endParaRPr sz="23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4600250" y="3943925"/>
            <a:ext cx="42555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sz="1100" b="1">
                <a:latin typeface="Arial"/>
                <a:ea typeface="Arial"/>
                <a:cs typeface="Arial"/>
                <a:sym typeface="Arial"/>
              </a:rPr>
              <a:t>up201604503 </a:t>
            </a:r>
            <a:r>
              <a:rPr lang="pt-PT" sz="1100">
                <a:latin typeface="Arial"/>
                <a:ea typeface="Arial"/>
                <a:cs typeface="Arial"/>
                <a:sym typeface="Arial"/>
              </a:rPr>
              <a:t>Tomás Nuno Fernandes Novo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sz="1100" b="1">
                <a:latin typeface="Arial"/>
                <a:ea typeface="Arial"/>
                <a:cs typeface="Arial"/>
                <a:sym typeface="Arial"/>
              </a:rPr>
              <a:t>up201604828 </a:t>
            </a:r>
            <a:r>
              <a:rPr lang="pt-PT" sz="1100">
                <a:latin typeface="Arial"/>
                <a:ea typeface="Arial"/>
                <a:cs typeface="Arial"/>
                <a:sym typeface="Arial"/>
              </a:rPr>
              <a:t>João Pedro Viveiros Franco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000" y="253099"/>
            <a:ext cx="3776250" cy="11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f742479f_2_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Outras experiências</a:t>
            </a:r>
            <a:endParaRPr/>
          </a:p>
        </p:txBody>
      </p:sp>
      <p:pic>
        <p:nvPicPr>
          <p:cNvPr id="341" name="Google Shape;341;g75f742479f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44925" cy="14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75f742479f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6525"/>
            <a:ext cx="5732741" cy="16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5f742479f_2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950" y="1432372"/>
            <a:ext cx="4092325" cy="19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5f742479f_2_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Outras experiências</a:t>
            </a:r>
            <a:endParaRPr/>
          </a:p>
        </p:txBody>
      </p:sp>
      <p:pic>
        <p:nvPicPr>
          <p:cNvPr id="349" name="Google Shape;349;g75f742479f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63" y="1409850"/>
            <a:ext cx="7206368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6c7c28ab3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88" y="1475825"/>
            <a:ext cx="8900126" cy="553697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6c7c28ab37_0_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Processes: Classification</a:t>
            </a:r>
            <a:endParaRPr/>
          </a:p>
        </p:txBody>
      </p:sp>
      <p:pic>
        <p:nvPicPr>
          <p:cNvPr id="356" name="Google Shape;356;g6c7c28ab3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02" y="3282200"/>
            <a:ext cx="5295626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6c7c28ab37_0_6"/>
          <p:cNvSpPr/>
          <p:nvPr/>
        </p:nvSpPr>
        <p:spPr>
          <a:xfrm rot="9238465">
            <a:off x="4573496" y="3118739"/>
            <a:ext cx="897732" cy="3099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c7c28ab37_0_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Processes: Regression</a:t>
            </a:r>
            <a:endParaRPr/>
          </a:p>
        </p:txBody>
      </p:sp>
      <p:pic>
        <p:nvPicPr>
          <p:cNvPr id="363" name="Google Shape;363;g6c7c28ab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00" y="1233373"/>
            <a:ext cx="6235174" cy="3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1ª Parte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Apresentação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Descrição do problema e experiências realizadas</a:t>
            </a:r>
            <a:endParaRPr/>
          </a:p>
        </p:txBody>
      </p:sp>
      <p:sp>
        <p:nvSpPr>
          <p:cNvPr id="290" name="Google Shape;290;p3"/>
          <p:cNvSpPr txBox="1"/>
          <p:nvPr/>
        </p:nvSpPr>
        <p:spPr>
          <a:xfrm>
            <a:off x="597900" y="1570175"/>
            <a:ext cx="79482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lang="pt-PT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âmbito desta unidade curricular, foi-nos propost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o, </a:t>
            </a:r>
            <a:r>
              <a:rPr lang="pt-PT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como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2º </a:t>
            </a:r>
            <a:r>
              <a:rPr lang="pt-PT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trabalho prático, a realização de um projeto cuja meta residia em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analisar os dados de execução do 1º projeto</a:t>
            </a:r>
            <a:r>
              <a:rPr lang="pt-PT"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 Descrevendo um pouco as idiossincrasias do projeto implementado, foi pedido analisar os dados gerados e analisar dois tipos de problemas: um problema de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classificação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e um problema de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regressão linear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lang="pt-PT">
                <a:latin typeface="Nunito"/>
                <a:ea typeface="Nunito"/>
                <a:cs typeface="Nunito"/>
                <a:sym typeface="Nunito"/>
              </a:rPr>
              <a:t>O problema de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classificação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consistia em tentar prever a aceitação, ou não aceitação, da re-negociação enviada pelo agente CPU, sendo esta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decisão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a variável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dependente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a ser analisada pelo agente Cliente usando uma árvore de decisão. As variáveis independentes são, então, o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tamanho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, em bytes, do projeto, o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número de ficheiros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, a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média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da velocidade de  compilação dos últimos 30 projetos, o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deadline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 do projeto e a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diferença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entre o tempo estimado pelo CPU para compilar e o deadline.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lang="pt-PT">
                <a:latin typeface="Nunito"/>
                <a:ea typeface="Nunito"/>
                <a:cs typeface="Nunito"/>
                <a:sym typeface="Nunito"/>
              </a:rPr>
              <a:t>Para a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regressão linear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a variável dependente é a diferença referida no problema de classificação enquanto que as variáveis independentes são as restantes (menos a decisão).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Análise de Dados</a:t>
            </a:r>
            <a:endParaRPr/>
          </a:p>
        </p:txBody>
      </p:sp>
      <p:sp>
        <p:nvSpPr>
          <p:cNvPr id="296" name="Google Shape;296;p4"/>
          <p:cNvSpPr txBox="1"/>
          <p:nvPr/>
        </p:nvSpPr>
        <p:spPr>
          <a:xfrm>
            <a:off x="647350" y="1411675"/>
            <a:ext cx="79929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pt-PT">
                <a:latin typeface="Nunito"/>
                <a:ea typeface="Nunito"/>
                <a:cs typeface="Nunito"/>
                <a:sym typeface="Nunito"/>
              </a:rPr>
              <a:t>Para o problema de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classificação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, foram considerados os seguintes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resultados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estatísticas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gerados pelo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RapidMiner</a:t>
            </a:r>
            <a:r>
              <a:rPr lang="pt-PT" b="1">
                <a:solidFill>
                  <a:srgbClr val="3C40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™</a:t>
            </a:r>
            <a:r>
              <a:rPr lang="pt-PT">
                <a:solidFill>
                  <a:srgbClr val="3C40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7" name="Google Shape;2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5" y="2524675"/>
            <a:ext cx="3324149" cy="24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"/>
          <p:cNvSpPr txBox="1"/>
          <p:nvPr/>
        </p:nvSpPr>
        <p:spPr>
          <a:xfrm>
            <a:off x="1013900" y="2001200"/>
            <a:ext cx="2427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Nunito"/>
                <a:ea typeface="Nunito"/>
                <a:cs typeface="Nunito"/>
                <a:sym typeface="Nunito"/>
              </a:rPr>
              <a:t>Árvore de decisão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5257350" y="2022463"/>
            <a:ext cx="2427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Nunito"/>
                <a:ea typeface="Nunito"/>
                <a:cs typeface="Nunito"/>
                <a:sym typeface="Nunito"/>
              </a:rPr>
              <a:t>Estatísticas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36" y="2465731"/>
            <a:ext cx="2350301" cy="21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f742479f_1_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Análise de Dados</a:t>
            </a:r>
            <a:endParaRPr/>
          </a:p>
        </p:txBody>
      </p:sp>
      <p:sp>
        <p:nvSpPr>
          <p:cNvPr id="306" name="Google Shape;306;g75f742479f_1_7"/>
          <p:cNvSpPr txBox="1"/>
          <p:nvPr/>
        </p:nvSpPr>
        <p:spPr>
          <a:xfrm>
            <a:off x="444050" y="1369125"/>
            <a:ext cx="79929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pt-PT">
                <a:latin typeface="Nunito"/>
                <a:ea typeface="Nunito"/>
                <a:cs typeface="Nunito"/>
                <a:sym typeface="Nunito"/>
              </a:rPr>
              <a:t>Para o problema de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regressão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, foram considerados os seguintes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resultados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e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estatísticas 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gerados pelo </a:t>
            </a:r>
            <a:r>
              <a:rPr lang="pt-PT" b="1">
                <a:latin typeface="Nunito"/>
                <a:ea typeface="Nunito"/>
                <a:cs typeface="Nunito"/>
                <a:sym typeface="Nunito"/>
              </a:rPr>
              <a:t>RapidMiner</a:t>
            </a:r>
            <a:r>
              <a:rPr lang="pt-PT" b="1">
                <a:solidFill>
                  <a:srgbClr val="3C40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™</a:t>
            </a:r>
            <a:r>
              <a:rPr lang="pt-PT">
                <a:solidFill>
                  <a:srgbClr val="3C40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g75f742479f_1_7"/>
          <p:cNvSpPr txBox="1"/>
          <p:nvPr/>
        </p:nvSpPr>
        <p:spPr>
          <a:xfrm>
            <a:off x="1013900" y="2001200"/>
            <a:ext cx="2427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Nunito"/>
                <a:ea typeface="Nunito"/>
                <a:cs typeface="Nunito"/>
                <a:sym typeface="Nunito"/>
              </a:rPr>
              <a:t>Tabela de Previsões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g75f742479f_1_7"/>
          <p:cNvSpPr txBox="1"/>
          <p:nvPr/>
        </p:nvSpPr>
        <p:spPr>
          <a:xfrm>
            <a:off x="5257350" y="2022463"/>
            <a:ext cx="2427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latin typeface="Nunito"/>
                <a:ea typeface="Nunito"/>
                <a:cs typeface="Nunito"/>
                <a:sym typeface="Nunito"/>
              </a:rPr>
              <a:t>Estatísticas</a:t>
            </a:r>
            <a:r>
              <a:rPr lang="pt-PT"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g75f742479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400" y="2571750"/>
            <a:ext cx="4890800" cy="8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75f742479f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00" y="2571750"/>
            <a:ext cx="3653502" cy="2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75f742479f_1_7"/>
          <p:cNvSpPr txBox="1"/>
          <p:nvPr/>
        </p:nvSpPr>
        <p:spPr>
          <a:xfrm>
            <a:off x="6400537" y="3483671"/>
            <a:ext cx="24273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Nunito"/>
                <a:ea typeface="Nunito"/>
                <a:cs typeface="Nunito"/>
                <a:sym typeface="Nunito"/>
              </a:rPr>
              <a:t>Função resultante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g75f742479f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669" y="3929418"/>
            <a:ext cx="2728188" cy="13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00" y="3489908"/>
            <a:ext cx="2207050" cy="9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f742479f_2_1"/>
          <p:cNvSpPr txBox="1"/>
          <p:nvPr/>
        </p:nvSpPr>
        <p:spPr>
          <a:xfrm>
            <a:off x="677850" y="1369125"/>
            <a:ext cx="7992900" cy="1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</a:pP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Como foi possível observar, a precisão dos métodos utilizados não é a melhor, 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 especialmente na regressão linear, o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que é expectável dada a natureza estocástica do problema de distribuição dos ficheiros de compilação por cada CPU. A natureza referida é a resultante de várias nuances como a </a:t>
            </a:r>
            <a:r>
              <a:rPr lang="pt-PT" b="1" dirty="0">
                <a:latin typeface="Nunito"/>
                <a:ea typeface="Nunito"/>
                <a:cs typeface="Nunito"/>
                <a:sym typeface="Nunito"/>
              </a:rPr>
              <a:t>velocidade de compilação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de cada CPU, a </a:t>
            </a:r>
            <a:r>
              <a:rPr lang="pt-PT" b="1" dirty="0">
                <a:latin typeface="Nunito"/>
                <a:ea typeface="Nunito"/>
                <a:cs typeface="Nunito"/>
                <a:sym typeface="Nunito"/>
              </a:rPr>
              <a:t>versão do compilador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e o </a:t>
            </a:r>
            <a:r>
              <a:rPr lang="pt-PT" b="1" dirty="0">
                <a:latin typeface="Nunito"/>
                <a:ea typeface="Nunito"/>
                <a:cs typeface="Nunito"/>
                <a:sym typeface="Nunito"/>
              </a:rPr>
              <a:t>projeto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do Cliente, sendo que estes fatores afetam direta e drasticamente as relações entre as variáveis analisadas no </a:t>
            </a:r>
            <a:r>
              <a:rPr lang="pt-PT" b="1" dirty="0" err="1">
                <a:latin typeface="Nunito"/>
                <a:ea typeface="Nunito"/>
                <a:cs typeface="Nunito"/>
                <a:sym typeface="Nunito"/>
              </a:rPr>
              <a:t>RapidMiner</a:t>
            </a:r>
            <a:r>
              <a:rPr lang="pt-PT" b="1" u="sng" dirty="0">
                <a:latin typeface="Nunito"/>
                <a:ea typeface="Nunito"/>
                <a:cs typeface="Nunito"/>
                <a:sym typeface="Nunito"/>
              </a:rPr>
              <a:t>™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>
              <a:buSzPts val="1400"/>
              <a:buFont typeface="Nunito"/>
              <a:buChar char="❏"/>
            </a:pP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A árvore de 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decisão na classificação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alcançou apenas 72% de 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precisão com um </a:t>
            </a:r>
            <a:r>
              <a:rPr lang="pt-PT" i="1" dirty="0" err="1" smtClean="0"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lang="pt-PT" i="1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i="1" dirty="0" err="1" smtClean="0">
                <a:latin typeface="Nunito"/>
                <a:ea typeface="Nunito"/>
                <a:cs typeface="Nunito"/>
                <a:sym typeface="Nunito"/>
              </a:rPr>
              <a:t>relative</a:t>
            </a:r>
            <a:r>
              <a:rPr lang="pt-PT" i="1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i="1" dirty="0" err="1" smtClean="0">
                <a:latin typeface="Nunito"/>
                <a:ea typeface="Nunito"/>
                <a:cs typeface="Nunito"/>
                <a:sym typeface="Nunito"/>
              </a:rPr>
              <a:t>squared</a:t>
            </a:r>
            <a:r>
              <a:rPr lang="pt-PT" i="1" dirty="0" smtClean="0">
                <a:latin typeface="Nunito"/>
                <a:ea typeface="Nunito"/>
                <a:cs typeface="Nunito"/>
                <a:sym typeface="Nunito"/>
              </a:rPr>
              <a:t> error de 0.58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e a regressão linear 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apresenta um </a:t>
            </a:r>
            <a:r>
              <a:rPr lang="pt-PT" i="1" dirty="0" err="1"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lang="pt-PT" i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i="1" dirty="0" err="1">
                <a:latin typeface="Nunito"/>
                <a:ea typeface="Nunito"/>
                <a:cs typeface="Nunito"/>
                <a:sym typeface="Nunito"/>
              </a:rPr>
              <a:t>relative</a:t>
            </a:r>
            <a:r>
              <a:rPr lang="pt-PT" i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i="1" dirty="0" err="1">
                <a:latin typeface="Nunito"/>
                <a:ea typeface="Nunito"/>
                <a:cs typeface="Nunito"/>
                <a:sym typeface="Nunito"/>
              </a:rPr>
              <a:t>squared</a:t>
            </a:r>
            <a:r>
              <a:rPr lang="pt-PT" i="1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PT" i="1" dirty="0" smtClean="0">
                <a:latin typeface="Nunito"/>
                <a:ea typeface="Nunito"/>
                <a:cs typeface="Nunito"/>
                <a:sym typeface="Nunito"/>
              </a:rPr>
              <a:t>error de 1.56 </a:t>
            </a:r>
            <a:r>
              <a:rPr lang="pt-PT" dirty="0" smtClean="0">
                <a:latin typeface="Nunito"/>
                <a:ea typeface="Nunito"/>
                <a:cs typeface="Nunito"/>
                <a:sym typeface="Nunito"/>
              </a:rPr>
              <a:t>e </a:t>
            </a:r>
            <a:r>
              <a:rPr lang="pt-PT" dirty="0">
                <a:latin typeface="Nunito"/>
                <a:ea typeface="Nunito"/>
                <a:cs typeface="Nunito"/>
                <a:sym typeface="Nunito"/>
              </a:rPr>
              <a:t>previsões pouco consistentes.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g75f742479f_2_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Análise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Conclusões</a:t>
            </a:r>
            <a:endParaRPr/>
          </a:p>
        </p:txBody>
      </p:sp>
      <p:sp>
        <p:nvSpPr>
          <p:cNvPr id="324" name="Google Shape;324;p10"/>
          <p:cNvSpPr txBox="1">
            <a:spLocks noGrp="1"/>
          </p:cNvSpPr>
          <p:nvPr>
            <p:ph type="body" idx="1"/>
          </p:nvPr>
        </p:nvSpPr>
        <p:spPr>
          <a:xfrm>
            <a:off x="866700" y="1597875"/>
            <a:ext cx="70305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Em suma, a realização deste projeto foi benéfico para os elementos constituintes do grupo devido à aquisição de conhecimentos acerca de </a:t>
            </a:r>
            <a:r>
              <a:rPr lang="pt-PT" sz="1400" i="1"/>
              <a:t>machine learning</a:t>
            </a:r>
            <a:r>
              <a:rPr lang="pt-PT" sz="1400"/>
              <a:t>, além de que a manipulação do </a:t>
            </a:r>
            <a:r>
              <a:rPr lang="pt-PT" sz="1400" b="1">
                <a:solidFill>
                  <a:srgbClr val="000000"/>
                </a:solidFill>
              </a:rPr>
              <a:t>RapidMiner</a:t>
            </a:r>
            <a:r>
              <a:rPr lang="pt-PT" sz="1400" b="1">
                <a:solidFill>
                  <a:srgbClr val="3C4043"/>
                </a:solidFill>
                <a:highlight>
                  <a:schemeClr val="lt1"/>
                </a:highlight>
              </a:rPr>
              <a:t>™ </a:t>
            </a:r>
            <a:r>
              <a:rPr lang="pt-PT" sz="1400"/>
              <a:t>foi bastante interessante.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A implementação do projeto encontra-se em concordância com o discutido com o professor e foi efetuada com sucesso, pelo que achamos que a sua concepção foi bastante positiva.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364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2ª Parte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PT"/>
              <a:t>Informação Adicional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f742479f_2_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/>
              <a:t>Outras experiências</a:t>
            </a:r>
            <a:endParaRPr/>
          </a:p>
        </p:txBody>
      </p:sp>
      <p:sp>
        <p:nvSpPr>
          <p:cNvPr id="335" name="Google Shape;335;g75f742479f_2_12"/>
          <p:cNvSpPr txBox="1">
            <a:spLocks noGrp="1"/>
          </p:cNvSpPr>
          <p:nvPr>
            <p:ph type="body" idx="1"/>
          </p:nvPr>
        </p:nvSpPr>
        <p:spPr>
          <a:xfrm>
            <a:off x="866700" y="1315875"/>
            <a:ext cx="70305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Como experiências extra, foi realizada a modelação dos dados no </a:t>
            </a:r>
            <a:r>
              <a:rPr lang="pt-PT" sz="1400" b="1"/>
              <a:t>RapidMiner™ </a:t>
            </a:r>
            <a:r>
              <a:rPr lang="pt-PT" sz="1400"/>
              <a:t>com o método </a:t>
            </a:r>
            <a:r>
              <a:rPr lang="pt-PT" sz="1400" b="1" i="1"/>
              <a:t>auto-model</a:t>
            </a:r>
            <a:r>
              <a:rPr lang="pt-PT" sz="1400"/>
              <a:t>, o que possibilitou uma maior compreensão dos dados em relação a variáveis como o valor de correlação, o </a:t>
            </a:r>
            <a:r>
              <a:rPr lang="pt-PT" sz="1400" i="1"/>
              <a:t>id-ness</a:t>
            </a:r>
            <a:r>
              <a:rPr lang="pt-PT" sz="1400"/>
              <a:t>, etc, o que nos possibilitou, por exemplo, a deteção do baixo grau de correlação no modelo referido por parte da variável </a:t>
            </a:r>
            <a:r>
              <a:rPr lang="pt-PT" sz="1400" b="1" i="1"/>
              <a:t>CompilationTime</a:t>
            </a:r>
            <a:r>
              <a:rPr lang="pt-PT" sz="1400"/>
              <a:t>. 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O método usado executa a modelação dos dados em diferentes algoritmos de classificação, tal como </a:t>
            </a:r>
            <a:r>
              <a:rPr lang="pt-PT" sz="1400" b="1" i="1"/>
              <a:t>random forest</a:t>
            </a:r>
            <a:r>
              <a:rPr lang="pt-PT" sz="1400"/>
              <a:t>, </a:t>
            </a:r>
            <a:r>
              <a:rPr lang="pt-PT" sz="1400" b="1" i="1"/>
              <a:t>support vector machines</a:t>
            </a:r>
            <a:r>
              <a:rPr lang="pt-PT" sz="1400"/>
              <a:t>, entre outras e seleciona o melhor tendo em conta parâmetros como a </a:t>
            </a:r>
            <a:r>
              <a:rPr lang="pt-PT" sz="1400" b="1"/>
              <a:t>precisão</a:t>
            </a:r>
            <a:r>
              <a:rPr lang="pt-PT" sz="1400"/>
              <a:t>, a </a:t>
            </a:r>
            <a:r>
              <a:rPr lang="pt-PT" sz="1400" b="1"/>
              <a:t>velocidade de cálculo</a:t>
            </a:r>
            <a:r>
              <a:rPr lang="pt-PT" sz="1400"/>
              <a:t>, etc.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PT" sz="1400"/>
              <a:t> O algoritmo proposto pelo programa foi o classificador de </a:t>
            </a:r>
            <a:r>
              <a:rPr lang="pt-PT" sz="1400" b="1" i="1"/>
              <a:t>Naive-Bayes</a:t>
            </a:r>
            <a:r>
              <a:rPr lang="pt-PT" sz="1400"/>
              <a:t>, com uma precisão de 89%, que é significativamente superior à da árvore de decisão de apenas 72%.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617</Words>
  <Application>Microsoft Office PowerPoint</Application>
  <PresentationFormat>Apresentação no Ecrã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Maven Pro</vt:lpstr>
      <vt:lpstr>Nunito</vt:lpstr>
      <vt:lpstr>Momentum</vt:lpstr>
      <vt:lpstr>Agentes e Inteligência Artificial Distribuída </vt:lpstr>
      <vt:lpstr>1ª Parte    Apresentação</vt:lpstr>
      <vt:lpstr>Descrição do problema e experiências realizadas</vt:lpstr>
      <vt:lpstr>Análise de Dados</vt:lpstr>
      <vt:lpstr>Análise de Dados</vt:lpstr>
      <vt:lpstr>Análise de Dados</vt:lpstr>
      <vt:lpstr>Conclusões</vt:lpstr>
      <vt:lpstr>2ª Parte    Informação Adicional</vt:lpstr>
      <vt:lpstr>Outras experiências</vt:lpstr>
      <vt:lpstr>Outras experiências</vt:lpstr>
      <vt:lpstr>Outras experiências</vt:lpstr>
      <vt:lpstr>Processes: Classification</vt:lpstr>
      <vt:lpstr>Processes: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e Inteligência Artificial Distribuída </dc:title>
  <cp:lastModifiedBy>Utilizador</cp:lastModifiedBy>
  <cp:revision>2</cp:revision>
  <dcterms:modified xsi:type="dcterms:W3CDTF">2019-12-16T01:24:23Z</dcterms:modified>
</cp:coreProperties>
</file>