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4E8E4-E7AA-418F-A6F6-66B2D05E4FB4}" v="448" dt="2023-10-30T22:53:19.168"/>
    <p1510:client id="{F5B4D370-4C10-9F1A-3703-B40A2B640C0A}" v="12" dt="2023-10-31T12:50:18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3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10/31/2023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07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RvglisPU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B4F14CEC-FCFA-179E-7A56-5E84803A3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" b="2721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cs typeface="Calibri Light"/>
              </a:rPr>
              <a:t>HASKELL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cs typeface="Calibri"/>
              </a:rPr>
              <a:t>Lenguajes de programación </a:t>
            </a:r>
          </a:p>
          <a:p>
            <a:r>
              <a:rPr lang="es-ES" dirty="0">
                <a:solidFill>
                  <a:srgbClr val="FFFFFF"/>
                </a:solidFill>
                <a:cs typeface="Calibri"/>
              </a:rPr>
              <a:t>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54" name="Oval 33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35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249F2C-889B-9E1E-6E6F-D3468B0D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Funciones</a:t>
            </a:r>
            <a:r>
              <a:rPr lang="en-US" dirty="0"/>
              <a:t> de primer </a:t>
            </a:r>
            <a:r>
              <a:rPr lang="en-US" dirty="0" err="1"/>
              <a:t>orden</a:t>
            </a:r>
            <a:br>
              <a:rPr lang="en-US" dirty="0"/>
            </a:br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1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5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A6B76B-2E4C-E655-1929-B67A31768516}"/>
              </a:ext>
            </a:extLst>
          </p:cNvPr>
          <p:cNvSpPr txBox="1"/>
          <p:nvPr/>
        </p:nvSpPr>
        <p:spPr>
          <a:xfrm>
            <a:off x="3525397" y="3433590"/>
            <a:ext cx="70507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cs typeface="Calibri"/>
              </a:rPr>
              <a:t>Tiene 4 pasos fundamentales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3556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EEB4E5-06F8-6851-6A81-FA1828AF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02" y="-1875989"/>
            <a:ext cx="7048352" cy="2558140"/>
          </a:xfrm>
        </p:spPr>
        <p:txBody>
          <a:bodyPr anchor="b">
            <a:normAutofit/>
          </a:bodyPr>
          <a:lstStyle/>
          <a:p>
            <a:pPr marL="742950" indent="-742950">
              <a:buAutoNum type="arabicPeriod"/>
            </a:pPr>
            <a:r>
              <a:rPr lang="es-ES" sz="4400" dirty="0"/>
              <a:t>Declaración de funciones</a:t>
            </a: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987F35D3-4471-41A7-9706-FE24A934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448" y="277783"/>
            <a:ext cx="3859883" cy="6048877"/>
            <a:chOff x="7760448" y="277783"/>
            <a:chExt cx="3859883" cy="60488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388CE1-C5A2-4719-9689-CDBC33B37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6682" y="107340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6F4ACB-2D01-4C68-8B84-4EFF49D5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97409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A55FCD-AF44-4603-98C6-2AAA74B50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A24814-648E-46DA-B003-98BC21E52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0BD970-FCDF-4C08-ADD4-C4AE0040F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0653" y="27778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4D64AF-533C-447C-ABD3-50BD69C01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8623" y="524416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555E89-5852-4BE8-A48A-77541F36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10527" y="602088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392F8B-1F1F-4E40-8362-8736DA375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0819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id="{3918A720-944F-41E3-B3E0-183B184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2906784"/>
            <a:ext cx="1915316" cy="19153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E691010F-6249-4E82-9411-B0118E152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364" y="1363277"/>
            <a:ext cx="3298724" cy="32987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604A840F-2944-47B5-9906-C9335E329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5769" y="0"/>
            <a:ext cx="2166102" cy="1901189"/>
          </a:xfrm>
          <a:custGeom>
            <a:avLst/>
            <a:gdLst>
              <a:gd name="connsiteX0" fmla="*/ 374769 w 2166102"/>
              <a:gd name="connsiteY0" fmla="*/ 0 h 1901189"/>
              <a:gd name="connsiteX1" fmla="*/ 1791334 w 2166102"/>
              <a:gd name="connsiteY1" fmla="*/ 0 h 1901189"/>
              <a:gd name="connsiteX2" fmla="*/ 1848884 w 2166102"/>
              <a:gd name="connsiteY2" fmla="*/ 52305 h 1901189"/>
              <a:gd name="connsiteX3" fmla="*/ 2166102 w 2166102"/>
              <a:gd name="connsiteY3" fmla="*/ 818138 h 1901189"/>
              <a:gd name="connsiteX4" fmla="*/ 1083051 w 2166102"/>
              <a:gd name="connsiteY4" fmla="*/ 1901189 h 1901189"/>
              <a:gd name="connsiteX5" fmla="*/ 0 w 2166102"/>
              <a:gd name="connsiteY5" fmla="*/ 818138 h 1901189"/>
              <a:gd name="connsiteX6" fmla="*/ 317218 w 2166102"/>
              <a:gd name="connsiteY6" fmla="*/ 52305 h 1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6102" h="1901189">
                <a:moveTo>
                  <a:pt x="374769" y="0"/>
                </a:moveTo>
                <a:lnTo>
                  <a:pt x="1791334" y="0"/>
                </a:lnTo>
                <a:lnTo>
                  <a:pt x="1848884" y="52305"/>
                </a:lnTo>
                <a:cubicBezTo>
                  <a:pt x="2044877" y="248299"/>
                  <a:pt x="2166102" y="519062"/>
                  <a:pt x="2166102" y="818138"/>
                </a:cubicBezTo>
                <a:cubicBezTo>
                  <a:pt x="2166102" y="1416291"/>
                  <a:pt x="1681204" y="1901189"/>
                  <a:pt x="1083051" y="1901189"/>
                </a:cubicBezTo>
                <a:cubicBezTo>
                  <a:pt x="484898" y="1901189"/>
                  <a:pt x="0" y="1416291"/>
                  <a:pt x="0" y="818138"/>
                </a:cubicBezTo>
                <a:cubicBezTo>
                  <a:pt x="0" y="519062"/>
                  <a:pt x="121225" y="248299"/>
                  <a:pt x="317218" y="523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35F5B7A-BE16-4DC5-B01E-41D964779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01" t="21209" r="12288" b="12942"/>
          <a:stretch/>
        </p:blipFill>
        <p:spPr>
          <a:xfrm>
            <a:off x="6603378" y="-8573"/>
            <a:ext cx="2090530" cy="186758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1F4D-C3D8-1A29-40DD-0B890DC69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81" y="481987"/>
            <a:ext cx="4606280" cy="2747963"/>
          </a:xfrm>
        </p:spPr>
        <p:txBody>
          <a:bodyPr anchor="t">
            <a:normAutofit/>
          </a:bodyPr>
          <a:lstStyle/>
          <a:p>
            <a:r>
              <a:rPr lang="es-ES" sz="3200" dirty="0">
                <a:ea typeface="+mn-lt"/>
                <a:cs typeface="+mn-lt"/>
              </a:rPr>
              <a:t>suma :: </a:t>
            </a:r>
            <a:r>
              <a:rPr lang="es-ES" sz="3200" err="1">
                <a:ea typeface="+mn-lt"/>
                <a:cs typeface="+mn-lt"/>
              </a:rPr>
              <a:t>Int</a:t>
            </a:r>
            <a:r>
              <a:rPr lang="es-ES" sz="3200" dirty="0">
                <a:ea typeface="+mn-lt"/>
                <a:cs typeface="+mn-lt"/>
              </a:rPr>
              <a:t> -&gt; </a:t>
            </a:r>
            <a:r>
              <a:rPr lang="es-ES" sz="3200" err="1">
                <a:ea typeface="+mn-lt"/>
                <a:cs typeface="+mn-lt"/>
              </a:rPr>
              <a:t>Int</a:t>
            </a:r>
            <a:r>
              <a:rPr lang="es-ES" sz="3200" dirty="0">
                <a:ea typeface="+mn-lt"/>
                <a:cs typeface="+mn-lt"/>
              </a:rPr>
              <a:t> -&gt; </a:t>
            </a:r>
            <a:r>
              <a:rPr lang="es-ES" sz="3200" err="1">
                <a:ea typeface="+mn-lt"/>
                <a:cs typeface="+mn-lt"/>
              </a:rPr>
              <a:t>Int</a:t>
            </a:r>
            <a:r>
              <a:rPr lang="es-ES" sz="3200" dirty="0">
                <a:ea typeface="+mn-lt"/>
                <a:cs typeface="+mn-lt"/>
              </a:rPr>
              <a:t> suma x y = x + y </a:t>
            </a:r>
            <a:endParaRPr lang="es-ES" sz="180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8253A4A-D431-4AB3-85C3-DC6204FCB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284" y="2920492"/>
            <a:ext cx="1915316" cy="191531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6841B41-100E-44BE-8CE5-51BAA7D3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356" y="1357742"/>
            <a:ext cx="3298724" cy="3291813"/>
          </a:xfrm>
          <a:prstGeom prst="rect">
            <a:avLst/>
          </a:prstGeom>
        </p:spPr>
      </p:pic>
      <p:sp>
        <p:nvSpPr>
          <p:cNvPr id="34" name="Oval 1">
            <a:extLst>
              <a:ext uri="{FF2B5EF4-FFF2-40B4-BE49-F238E27FC236}">
                <a16:creationId xmlns:a16="http://schemas.microsoft.com/office/drawing/2014/main" id="{A15A0716-074C-4881-B6EE-78FE255F6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112" y="4778899"/>
            <a:ext cx="2115556" cy="2079100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C008E31-0ECB-4307-9C43-952328F7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5517" y="4976322"/>
            <a:ext cx="1876143" cy="18761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07C27D0-0B1C-365B-FCD5-D703400BE5C9}"/>
              </a:ext>
            </a:extLst>
          </p:cNvPr>
          <p:cNvSpPr txBox="1"/>
          <p:nvPr/>
        </p:nvSpPr>
        <p:spPr>
          <a:xfrm>
            <a:off x="-9180" y="1239397"/>
            <a:ext cx="7978048" cy="16063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 dirty="0">
                <a:cs typeface="Calibri"/>
              </a:rPr>
              <a:t>2. pasar funciones como argumentos</a:t>
            </a:r>
          </a:p>
          <a:p>
            <a:r>
              <a:rPr lang="es-ES" sz="2800" err="1">
                <a:ea typeface="+mn-lt"/>
                <a:cs typeface="+mn-lt"/>
              </a:rPr>
              <a:t>aplicarDosVeces</a:t>
            </a:r>
            <a:r>
              <a:rPr lang="es-ES" sz="2800" dirty="0">
                <a:ea typeface="+mn-lt"/>
                <a:cs typeface="+mn-lt"/>
              </a:rPr>
              <a:t> :: (a -&gt; a) -&gt; a -&gt; a </a:t>
            </a:r>
            <a:endParaRPr lang="es-ES" sz="2800">
              <a:ea typeface="+mn-lt"/>
              <a:cs typeface="+mn-lt"/>
            </a:endParaRPr>
          </a:p>
          <a:p>
            <a:r>
              <a:rPr lang="es-ES" sz="2800" dirty="0" err="1">
                <a:ea typeface="+mn-lt"/>
                <a:cs typeface="+mn-lt"/>
              </a:rPr>
              <a:t>aplicarDosVeces</a:t>
            </a:r>
            <a:r>
              <a:rPr lang="es-ES" sz="2800" dirty="0">
                <a:ea typeface="+mn-lt"/>
                <a:cs typeface="+mn-lt"/>
              </a:rPr>
              <a:t> f x = f (f x) </a:t>
            </a:r>
            <a:endParaRPr lang="es-ES" sz="2800"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AD89CE-935C-D339-1FEF-29C8B3F10BE7}"/>
              </a:ext>
            </a:extLst>
          </p:cNvPr>
          <p:cNvSpPr txBox="1"/>
          <p:nvPr/>
        </p:nvSpPr>
        <p:spPr>
          <a:xfrm>
            <a:off x="-9182" y="2772578"/>
            <a:ext cx="5857301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cs typeface="Calibri"/>
              </a:rPr>
              <a:t>3.devolver funciones como resultado</a:t>
            </a:r>
          </a:p>
          <a:p>
            <a:r>
              <a:rPr lang="es-ES" sz="2800" dirty="0">
                <a:ea typeface="+mn-lt"/>
                <a:cs typeface="+mn-lt"/>
              </a:rPr>
              <a:t>agregar :: </a:t>
            </a:r>
            <a:r>
              <a:rPr lang="es-ES" sz="2800" err="1">
                <a:ea typeface="+mn-lt"/>
                <a:cs typeface="+mn-lt"/>
              </a:rPr>
              <a:t>Int</a:t>
            </a:r>
            <a:r>
              <a:rPr lang="es-ES" sz="2800" dirty="0">
                <a:ea typeface="+mn-lt"/>
                <a:cs typeface="+mn-lt"/>
              </a:rPr>
              <a:t> -&gt; (</a:t>
            </a:r>
            <a:r>
              <a:rPr lang="es-ES" sz="2800" err="1">
                <a:ea typeface="+mn-lt"/>
                <a:cs typeface="+mn-lt"/>
              </a:rPr>
              <a:t>Int</a:t>
            </a:r>
            <a:r>
              <a:rPr lang="es-ES" sz="2800" dirty="0">
                <a:ea typeface="+mn-lt"/>
                <a:cs typeface="+mn-lt"/>
              </a:rPr>
              <a:t> -&gt; </a:t>
            </a:r>
            <a:r>
              <a:rPr lang="es-ES" sz="2800" err="1">
                <a:ea typeface="+mn-lt"/>
                <a:cs typeface="+mn-lt"/>
              </a:rPr>
              <a:t>Int</a:t>
            </a:r>
            <a:r>
              <a:rPr lang="es-ES" sz="2800" dirty="0">
                <a:ea typeface="+mn-lt"/>
                <a:cs typeface="+mn-lt"/>
              </a:rPr>
              <a:t>) </a:t>
            </a:r>
            <a:endParaRPr lang="es-ES">
              <a:ea typeface="+mn-lt"/>
              <a:cs typeface="+mn-lt"/>
            </a:endParaRPr>
          </a:p>
          <a:p>
            <a:r>
              <a:rPr lang="es-ES" sz="2800" dirty="0">
                <a:ea typeface="+mn-lt"/>
                <a:cs typeface="+mn-lt"/>
              </a:rPr>
              <a:t>agregar n = (\x -&gt; x + n)</a:t>
            </a:r>
            <a:r>
              <a:rPr lang="es-ES" sz="3600" dirty="0">
                <a:ea typeface="+mn-lt"/>
                <a:cs typeface="+mn-lt"/>
              </a:rPr>
              <a:t> </a:t>
            </a:r>
            <a:endParaRPr lang="es-ES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FECA94-43C1-A7D5-EF75-D6FD27930544}"/>
              </a:ext>
            </a:extLst>
          </p:cNvPr>
          <p:cNvSpPr txBox="1"/>
          <p:nvPr/>
        </p:nvSpPr>
        <p:spPr>
          <a:xfrm>
            <a:off x="91806" y="5031035"/>
            <a:ext cx="76842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cs typeface="Calibri"/>
              </a:rPr>
              <a:t>4. asignar funciones a variables</a:t>
            </a:r>
          </a:p>
          <a:p>
            <a:r>
              <a:rPr lang="es-ES" sz="3200" dirty="0">
                <a:ea typeface="+mn-lt"/>
                <a:cs typeface="+mn-lt"/>
              </a:rPr>
              <a:t>cuadrado :: </a:t>
            </a:r>
            <a:r>
              <a:rPr lang="es-ES" sz="3200" dirty="0" err="1">
                <a:ea typeface="+mn-lt"/>
                <a:cs typeface="+mn-lt"/>
              </a:rPr>
              <a:t>Int</a:t>
            </a:r>
            <a:r>
              <a:rPr lang="es-ES" sz="3200" dirty="0">
                <a:ea typeface="+mn-lt"/>
                <a:cs typeface="+mn-lt"/>
              </a:rPr>
              <a:t> -&gt; </a:t>
            </a:r>
            <a:r>
              <a:rPr lang="es-ES" sz="3200" dirty="0" err="1">
                <a:ea typeface="+mn-lt"/>
                <a:cs typeface="+mn-lt"/>
              </a:rPr>
              <a:t>Int</a:t>
            </a:r>
            <a:r>
              <a:rPr lang="es-ES" sz="3200" dirty="0">
                <a:ea typeface="+mn-lt"/>
                <a:cs typeface="+mn-lt"/>
              </a:rPr>
              <a:t> cuadrado x = x * x </a:t>
            </a:r>
            <a:r>
              <a:rPr lang="es-ES" sz="3200" dirty="0" err="1">
                <a:ea typeface="+mn-lt"/>
                <a:cs typeface="+mn-lt"/>
              </a:rPr>
              <a:t>miFuncion</a:t>
            </a:r>
            <a:r>
              <a:rPr lang="es-ES" sz="3200" dirty="0">
                <a:ea typeface="+mn-lt"/>
                <a:cs typeface="+mn-lt"/>
              </a:rPr>
              <a:t> :: </a:t>
            </a:r>
            <a:r>
              <a:rPr lang="es-ES" sz="3200" dirty="0" err="1">
                <a:ea typeface="+mn-lt"/>
                <a:cs typeface="+mn-lt"/>
              </a:rPr>
              <a:t>Int</a:t>
            </a:r>
            <a:r>
              <a:rPr lang="es-ES" sz="3200" dirty="0">
                <a:ea typeface="+mn-lt"/>
                <a:cs typeface="+mn-lt"/>
              </a:rPr>
              <a:t> -&gt; </a:t>
            </a:r>
            <a:r>
              <a:rPr lang="es-ES" sz="3200" dirty="0" err="1">
                <a:ea typeface="+mn-lt"/>
                <a:cs typeface="+mn-lt"/>
              </a:rPr>
              <a:t>Int</a:t>
            </a:r>
            <a:r>
              <a:rPr lang="es-ES" sz="3200" dirty="0">
                <a:ea typeface="+mn-lt"/>
                <a:cs typeface="+mn-lt"/>
              </a:rPr>
              <a:t> </a:t>
            </a:r>
            <a:r>
              <a:rPr lang="es-ES" sz="3200" dirty="0" err="1">
                <a:ea typeface="+mn-lt"/>
                <a:cs typeface="+mn-lt"/>
              </a:rPr>
              <a:t>miFuncion</a:t>
            </a:r>
            <a:r>
              <a:rPr lang="es-ES" sz="3200" dirty="0">
                <a:ea typeface="+mn-lt"/>
                <a:cs typeface="+mn-lt"/>
              </a:rPr>
              <a:t> = cuadrado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3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0C08E-DDB6-A1EB-06B5-DA09C13B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s-ES" sz="440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39F28-17C3-CD21-F584-CD608268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>
                <a:ea typeface="+mn-lt"/>
                <a:cs typeface="+mn-lt"/>
              </a:rPr>
              <a:t>implica que una función siempre devolverá el mismo resultado para los mismos argumentos, sin importar cuándo o dónde se llame a esa función en un programa..</a:t>
            </a:r>
          </a:p>
          <a:p>
            <a:pPr>
              <a:buClr>
                <a:srgbClr val="755A41"/>
              </a:buClr>
            </a:pPr>
            <a:r>
              <a:rPr lang="es-ES" sz="1800">
                <a:ea typeface="+mn-lt"/>
                <a:cs typeface="+mn-lt"/>
              </a:rPr>
              <a:t>es un principio importante en la programación funcional </a:t>
            </a:r>
          </a:p>
          <a:p>
            <a:pPr>
              <a:buClr>
                <a:srgbClr val="755A41"/>
              </a:buClr>
            </a:pPr>
            <a:endParaRPr lang="es-ES" sz="1800">
              <a:cs typeface="Calibri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Haskell - Wikipedia, la enciclopedia libre">
            <a:extLst>
              <a:ext uri="{FF2B5EF4-FFF2-40B4-BE49-F238E27FC236}">
                <a16:creationId xmlns:a16="http://schemas.microsoft.com/office/drawing/2014/main" id="{923E0D5F-0D78-8A11-4D78-65D1457A1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94" y="3000292"/>
            <a:ext cx="3536756" cy="24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BADA-0AC8-CC16-8710-F6A8B2EB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 </a:t>
            </a:r>
            <a:r>
              <a:rPr lang="es-ES"/>
              <a:t>paramétrico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FD3D-88E5-3A85-D2D9-56327F74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374151"/>
                </a:solidFill>
                <a:ea typeface="+mn-lt"/>
                <a:cs typeface="+mn-lt"/>
              </a:rPr>
              <a:t>El polimorfismo paramétrico es un concepto en programación que se refiere a la capacidad de escribir funciones o tipos de datos que pueden trabajar con diferentes tipos sin conocer los detalles específicos de esos tipos</a:t>
            </a:r>
          </a:p>
          <a:p>
            <a:pPr>
              <a:buClr>
                <a:srgbClr val="755A41"/>
              </a:buClr>
            </a:pPr>
            <a:r>
              <a:rPr lang="es-ES" dirty="0">
                <a:solidFill>
                  <a:srgbClr val="374151"/>
                </a:solidFill>
                <a:ea typeface="+mn-lt"/>
                <a:cs typeface="+mn-lt"/>
              </a:rPr>
              <a:t>En el polimorfismo paramétrico, los tipos de datos se parametrizan con uno o más tipos genéricos, lo que significa que no especificas un tipo concreto, sino que trabajas con un tipo "genérico" que puede ser reemplazado por cualquier tipo en tiempo de compilación o ejecución</a:t>
            </a:r>
            <a:r>
              <a:rPr lang="es-ES" sz="12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</a:p>
          <a:p>
            <a:pPr>
              <a:buClr>
                <a:srgbClr val="755A41"/>
              </a:buClr>
            </a:pPr>
            <a:endParaRPr lang="es-ES" sz="1200" dirty="0">
              <a:solidFill>
                <a:srgbClr val="374151"/>
              </a:solidFill>
              <a:cs typeface="Calibri"/>
            </a:endParaRPr>
          </a:p>
        </p:txBody>
      </p:sp>
      <p:pic>
        <p:nvPicPr>
          <p:cNvPr id="4" name="Imagen 3" descr="File:Logo of the Haskell programming language.svg - Wikipedia">
            <a:extLst>
              <a:ext uri="{FF2B5EF4-FFF2-40B4-BE49-F238E27FC236}">
                <a16:creationId xmlns:a16="http://schemas.microsoft.com/office/drawing/2014/main" id="{1FC147A1-F23E-EA5B-842E-A88ABFF6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78" y="4206205"/>
            <a:ext cx="5258718" cy="14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746A1-E91C-FFA0-BC66-95C2AA57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B8312E-F2C9-BEB3-2B79-D7D00EF1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  <a:hlinkClick r:id="rId2"/>
              </a:rPr>
              <a:t>https://www.youtube.com/watch?v=8RvglisPUAM</a:t>
            </a:r>
            <a:endParaRPr lang="es-ES">
              <a:ea typeface="+mn-lt"/>
              <a:cs typeface="+mn-lt"/>
            </a:endParaRPr>
          </a:p>
          <a:p>
            <a:pPr>
              <a:buClr>
                <a:srgbClr val="755A41"/>
              </a:buClr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96291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2F241A"/>
      </a:dk2>
      <a:lt2>
        <a:srgbClr val="F0F3F2"/>
      </a:lt2>
      <a:accent1>
        <a:srgbClr val="D13F6F"/>
      </a:accent1>
      <a:accent2>
        <a:srgbClr val="BF2D9A"/>
      </a:accent2>
      <a:accent3>
        <a:srgbClr val="B93FD1"/>
      </a:accent3>
      <a:accent4>
        <a:srgbClr val="6C30C0"/>
      </a:accent4>
      <a:accent5>
        <a:srgbClr val="403FD1"/>
      </a:accent5>
      <a:accent6>
        <a:srgbClr val="2D69BF"/>
      </a:accent6>
      <a:hlink>
        <a:srgbClr val="55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ConfettiVTI</vt:lpstr>
      <vt:lpstr>HASKELL</vt:lpstr>
      <vt:lpstr>Funciones de primer orden </vt:lpstr>
      <vt:lpstr>Declaración de funciones</vt:lpstr>
      <vt:lpstr>Transparencia referencial</vt:lpstr>
      <vt:lpstr>Polimorfismo paramétrico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118</cp:revision>
  <dcterms:created xsi:type="dcterms:W3CDTF">2023-10-30T22:13:31Z</dcterms:created>
  <dcterms:modified xsi:type="dcterms:W3CDTF">2023-10-31T12:57:26Z</dcterms:modified>
</cp:coreProperties>
</file>