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2" r:id="rId10"/>
    <p:sldId id="263" r:id="rId1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171" y="4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65BEB1-B01D-4F75-88D2-45EAE2129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D8B8C0A-4F6B-4BBC-8E9A-2681A0AA1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CED6624-ACF9-4B59-92C9-5B53D3D6C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5E7E-86A4-4522-9B3A-A8AAEB68797A}" type="datetimeFigureOut">
              <a:rPr lang="cs-CZ" smtClean="0"/>
              <a:t>19.11.2020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6711CFE-3F1A-4C8E-A63F-616DF9FF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9804A04-BC7C-48BC-9664-7776526E6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2AB4-CE65-43FE-ACE4-65073DCC3E8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293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08E593-1290-4CDE-A1C6-DE0C1255F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E7F1C4AA-2D40-4CCA-A438-8A0FC0EC2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841A002-D4FC-41A2-B74F-BD6130409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5E7E-86A4-4522-9B3A-A8AAEB68797A}" type="datetimeFigureOut">
              <a:rPr lang="cs-CZ" smtClean="0"/>
              <a:t>19.11.2020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B5E8765-5EB2-4450-BAAC-D6DEAACD9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413F815-593D-4B56-BE42-88F9C975B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2AB4-CE65-43FE-ACE4-65073DCC3E8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1665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3137BE14-B52C-4574-A753-D9227B391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91B4CB21-2242-4E55-8187-16972AF17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D6E3C40-A258-46BE-A0FF-4CB715910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5E7E-86A4-4522-9B3A-A8AAEB68797A}" type="datetimeFigureOut">
              <a:rPr lang="cs-CZ" smtClean="0"/>
              <a:t>19.11.2020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53E3818-E061-4B03-B865-1BCA0CD03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DF0B0AB-B670-4B6F-B4F5-55AFE1C0E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2AB4-CE65-43FE-ACE4-65073DCC3E8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865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0E49FA-5EAE-437D-B1A6-2E4D1E70B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A406730-26A9-43E3-AF44-5237063EE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A0CE0B4-BFD6-467C-A5FC-613089B62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5E7E-86A4-4522-9B3A-A8AAEB68797A}" type="datetimeFigureOut">
              <a:rPr lang="cs-CZ" smtClean="0"/>
              <a:t>19.11.2020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4555960-DACA-4DE1-BEEC-68D6E4CA1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E5B4E48-A8D3-49FB-B259-DDBE1E960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2AB4-CE65-43FE-ACE4-65073DCC3E8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772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A88A57-DC3E-4F70-A33F-D76B3431D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58600B-ACB0-46E3-A71B-429B6F35A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D0228DF-D77A-4CC6-AF00-DC18FCCE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5E7E-86A4-4522-9B3A-A8AAEB68797A}" type="datetimeFigureOut">
              <a:rPr lang="cs-CZ" smtClean="0"/>
              <a:t>19.11.2020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A00E0CD-2D8D-465E-B15F-676BB9111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E5FD2A0-5243-4358-8DAA-438B004A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2AB4-CE65-43FE-ACE4-65073DCC3E8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51788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0CE2A3-731C-4E6C-85B9-C200CEEA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0D79992-75AD-4101-B4E2-A148AB580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BBF45270-C503-4D90-B0C2-330C1CF2A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40CC59A4-B542-412B-975B-711CB54D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5E7E-86A4-4522-9B3A-A8AAEB68797A}" type="datetimeFigureOut">
              <a:rPr lang="cs-CZ" smtClean="0"/>
              <a:t>19.11.2020</a:t>
            </a:fld>
            <a:endParaRPr lang="cs-CZ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9CE8D8B9-2411-4F2B-8E44-D42C1FFC0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8521A10C-35F1-4564-9BA6-34DE56406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2AB4-CE65-43FE-ACE4-65073DCC3E8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160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1F4700-6A93-4A43-963E-F7A6B79F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BDE814B-4765-4FDE-8F67-3289EAB71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8DA18314-150D-4CA4-8E97-AD0402CC4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2C3574A-00E4-4363-BF2E-76678F54C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8E8E251B-3269-46FD-B28C-AEBFC6EA3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3B38A9F2-8D8C-4979-A009-D516942F1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5E7E-86A4-4522-9B3A-A8AAEB68797A}" type="datetimeFigureOut">
              <a:rPr lang="cs-CZ" smtClean="0"/>
              <a:t>19.11.2020</a:t>
            </a:fld>
            <a:endParaRPr lang="cs-CZ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F591BE82-7FEA-4E2A-A1EC-613E70CCE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3E1FB6BF-DED0-4F24-9926-B0130CEE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2AB4-CE65-43FE-ACE4-65073DCC3E8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5653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D6D653-F899-437A-A707-CD1779111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1FAB2992-9AF0-4107-975B-2376CFBCB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5E7E-86A4-4522-9B3A-A8AAEB68797A}" type="datetimeFigureOut">
              <a:rPr lang="cs-CZ" smtClean="0"/>
              <a:t>19.11.2020</a:t>
            </a:fld>
            <a:endParaRPr lang="cs-CZ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0AFF3C81-5778-4C41-99CD-82BA9B4A9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97D76C38-C276-416B-B89B-5C96A5089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2AB4-CE65-43FE-ACE4-65073DCC3E8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094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781447E-666F-41A1-8FCA-4844752AA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5E7E-86A4-4522-9B3A-A8AAEB68797A}" type="datetimeFigureOut">
              <a:rPr lang="cs-CZ" smtClean="0"/>
              <a:t>19.11.2020</a:t>
            </a:fld>
            <a:endParaRPr lang="cs-CZ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EE8EE5CA-4029-4CEB-8D02-A5B420B38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658C94CC-78B6-4F61-921C-221010124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2AB4-CE65-43FE-ACE4-65073DCC3E8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8903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68AB96-C26B-48A6-83A6-CDE269C7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EB45B2C-1ED4-4BB3-A7EF-FFF26ABEA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D0C24BE-980E-4EE8-8B38-A11505B6E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938EBDC9-4744-4C85-8E5E-05EC726E0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5E7E-86A4-4522-9B3A-A8AAEB68797A}" type="datetimeFigureOut">
              <a:rPr lang="cs-CZ" smtClean="0"/>
              <a:t>19.11.2020</a:t>
            </a:fld>
            <a:endParaRPr lang="cs-CZ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21735116-5FA2-4DC5-A94B-C524F6BD2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E909E42F-0441-43BC-BF4F-7960EA3A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2AB4-CE65-43FE-ACE4-65073DCC3E8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02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435CC4-4112-488D-9595-2BF955CEB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7D18CB22-985E-4B85-8852-320609DC5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2066B2B-3E9F-4CB3-B9D6-D1D77EBCB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88229C2-30F1-4478-892F-F4F0E363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5E7E-86A4-4522-9B3A-A8AAEB68797A}" type="datetimeFigureOut">
              <a:rPr lang="cs-CZ" smtClean="0"/>
              <a:t>19.11.2020</a:t>
            </a:fld>
            <a:endParaRPr lang="cs-CZ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4A4B3C79-9DBD-44BE-8166-503D1C7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1FCCC0C3-7422-4EE7-A25D-43F10DD1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2AB4-CE65-43FE-ACE4-65073DCC3E8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121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FD058840-9D08-4E77-A432-9138C3343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C5EAA0A-1A96-4BFA-8F89-0C4E85A77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567822A-A0CB-45BB-8375-777F97553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F5E7E-86A4-4522-9B3A-A8AAEB68797A}" type="datetimeFigureOut">
              <a:rPr lang="cs-CZ" smtClean="0"/>
              <a:t>19.11.2020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B8BEF10-D1EC-4539-8154-9BE07BF1F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7C5E9A3-A5E8-4779-8EE6-F57D041F8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F2AB4-CE65-43FE-ACE4-65073DCC3E8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132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eadvision.mx/feedback/the-psychological-triggers-of-feedback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BFC1B77-9A87-4175-A6E7-D12CD61F0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cs-CZ" sz="2900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Využitie</a:t>
            </a:r>
            <a:r>
              <a:rPr lang="cs-CZ" sz="29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cs-CZ" sz="2900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virtuálneho</a:t>
            </a:r>
            <a:r>
              <a:rPr lang="cs-CZ" sz="29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cs-CZ" sz="2900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prostredia</a:t>
            </a:r>
            <a:r>
              <a:rPr lang="cs-CZ" sz="29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cs-CZ" sz="2900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vo</a:t>
            </a:r>
            <a:r>
              <a:rPr lang="cs-CZ" sz="29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cs-CZ" sz="2900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vzdelávaní</a:t>
            </a:r>
            <a:r>
              <a:rPr lang="en-GB" sz="29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cs-CZ" sz="2900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Informačných</a:t>
            </a:r>
            <a:r>
              <a:rPr lang="cs-CZ" sz="29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cs-CZ" sz="2900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technológií</a:t>
            </a:r>
            <a:r>
              <a:rPr lang="cs-CZ" sz="29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cs-CZ" sz="2900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pomocou</a:t>
            </a:r>
            <a:r>
              <a:rPr lang="en-GB" sz="29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cs-CZ" sz="2900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Problem-Based</a:t>
            </a:r>
            <a:r>
              <a:rPr lang="cs-CZ" sz="29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Learning </a:t>
            </a:r>
            <a:r>
              <a:rPr lang="cs-CZ" sz="2900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metódy</a:t>
            </a:r>
            <a:r>
              <a:rPr lang="cs-CZ" sz="29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cs-CZ" sz="2900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učenia</a:t>
            </a:r>
            <a:endParaRPr lang="cs-CZ" sz="2900" dirty="0">
              <a:solidFill>
                <a:srgbClr val="FFFFFF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ACC6D43-6910-4EFF-BFD8-DCAAD03F0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FFFFFF"/>
                </a:solidFill>
              </a:rPr>
              <a:t>Tom</a:t>
            </a:r>
            <a:r>
              <a:rPr lang="en-GB" dirty="0" err="1">
                <a:solidFill>
                  <a:srgbClr val="FFFFFF"/>
                </a:solidFill>
              </a:rPr>
              <a:t>áš</a:t>
            </a:r>
            <a:r>
              <a:rPr lang="en-GB" dirty="0">
                <a:solidFill>
                  <a:srgbClr val="FFFFFF"/>
                </a:solidFill>
              </a:rPr>
              <a:t> Tomčány</a:t>
            </a:r>
            <a:endParaRPr lang="cs-CZ" dirty="0">
              <a:solidFill>
                <a:srgbClr val="FFFFFF"/>
              </a:solidFill>
            </a:endParaRPr>
          </a:p>
        </p:txBody>
      </p:sp>
      <p:sp>
        <p:nvSpPr>
          <p:cNvPr id="27" name="Oval 2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Graphic 16" descr="Knihy">
            <a:extLst>
              <a:ext uri="{FF2B5EF4-FFF2-40B4-BE49-F238E27FC236}">
                <a16:creationId xmlns:a16="http://schemas.microsoft.com/office/drawing/2014/main" id="{27915272-7A43-4A5B-9C20-61874AA68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445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8CCA21-C96E-40C2-B7DD-8689269C2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Zdroje</a:t>
            </a:r>
            <a:endParaRPr lang="cs-CZ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28AB61F-781F-4AB5-97D8-6154AEA88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hlinkClick r:id="rId2"/>
              </a:rPr>
              <a:t>https://www.researchgate.net/publication/285618494_Assessment_of_visual_auditory_and_kinesthetic_learning_style_among_undergraduate_nursing_students</a:t>
            </a:r>
          </a:p>
          <a:p>
            <a:r>
              <a:rPr lang="en-GB" dirty="0">
                <a:hlinkClick r:id="rId2"/>
              </a:rPr>
              <a:t>https://link.springer.com/chapter/10.1007/978-3-319-67615-9_15</a:t>
            </a:r>
          </a:p>
          <a:p>
            <a:r>
              <a:rPr lang="en-GB" dirty="0">
                <a:hlinkClick r:id="rId2"/>
              </a:rPr>
              <a:t>https://link.springer.com/article/10.1007/s10055-019-00381-1</a:t>
            </a:r>
          </a:p>
          <a:p>
            <a:r>
              <a:rPr lang="en-GB" dirty="0">
                <a:hlinkClick r:id="rId2"/>
              </a:rPr>
              <a:t>https://www.researchgate.net/publication/319052181_A_Virtual_Environment_for_Problem-Based_Learning_in_Software_Engineering_Education</a:t>
            </a:r>
          </a:p>
          <a:p>
            <a:r>
              <a:rPr lang="cs-CZ" dirty="0">
                <a:hlinkClick r:id="rId2"/>
              </a:rPr>
              <a:t>http://leadvision.mx/feedback/the-psychological-triggers-of-feedback/</a:t>
            </a:r>
            <a:endParaRPr lang="en-GB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35531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54A3646-77FE-4862-96CE-45260829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6FA249-9C10-48B9-9F72-1F333D8A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36894FA-6F9A-4863-AEC5-B734F422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103C0B-E1BF-4BF0-9605-7426160F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96B9AB-146B-42B0-B1F4-7EF69C521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0B8CEE20-F67A-4CFC-88F1-4C942EB6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6B823E68-E880-4A79-82AD-6088E1DEA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90FFE78-151B-4C6F-893F-68327060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A2B9B53-0432-42A0-ACC1-23CCDB118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42954D5-E17A-4C4B-B575-9D2BE72C6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2317E4B1-5573-4066-895C-2FB759804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BA723B4-613D-41FA-93E8-94173C93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2693AEC-A60D-40B1-87B3-1EF30A56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0EFB57B1-129C-4CA5-9513-29226043B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AC89A1FD-35E1-4574-A439-61C20F457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D55D1DF-59D8-4B47-87C4-FB3A82689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99FF32E-3548-4B4D-894E-B3A06C12A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5005D0D4-EFA9-4355-BA9B-A7B46F94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350B02F-5937-44B9-83F4-9C970BE96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1A245F-C10F-495E-BD0E-CE576C7F0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F524856-7B56-403B-B504-044710FD5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E6D29BC-894B-4228-9F3F-92037EA3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E03B2DC6-DF02-45CB-AC7C-6EBBD359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00D0C16-8549-4373-8B7C-3555082C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4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FEBC440-9DE3-4BEB-9ADA-8E3BF380F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360" y="841248"/>
            <a:ext cx="6227064" cy="1234440"/>
          </a:xfrm>
        </p:spPr>
        <p:txBody>
          <a:bodyPr anchor="t">
            <a:normAutofit/>
          </a:bodyPr>
          <a:lstStyle/>
          <a:p>
            <a:r>
              <a:rPr lang="en-GB" sz="4000" dirty="0" err="1">
                <a:solidFill>
                  <a:schemeClr val="accent1"/>
                </a:solidFill>
              </a:rPr>
              <a:t>Úvod</a:t>
            </a:r>
            <a:endParaRPr lang="cs-CZ" sz="40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C7341777-0F86-4E1E-A07F-2076F00D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655EA50-F9E4-4FAC-A4D4-DDA2AF1F3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360" y="2075688"/>
            <a:ext cx="7828915" cy="4150941"/>
          </a:xfrm>
        </p:spPr>
        <p:txBody>
          <a:bodyPr>
            <a:normAutofit/>
          </a:bodyPr>
          <a:lstStyle/>
          <a:p>
            <a:pPr algn="just">
              <a:spcAft>
                <a:spcPts val="600"/>
              </a:spcAft>
            </a:pPr>
            <a:r>
              <a:rPr lang="en-GB" sz="3200" dirty="0"/>
              <a:t>PBL </a:t>
            </a:r>
            <a:r>
              <a:rPr lang="en-GB" sz="3200" dirty="0" err="1"/>
              <a:t>metóda</a:t>
            </a:r>
            <a:endParaRPr lang="en-GB" sz="3200" dirty="0"/>
          </a:p>
          <a:p>
            <a:pPr lvl="1" algn="just">
              <a:spcAft>
                <a:spcPts val="600"/>
              </a:spcAft>
            </a:pPr>
            <a:r>
              <a:rPr lang="en-GB" sz="2800" dirty="0" err="1"/>
              <a:t>Samostatná</a:t>
            </a:r>
            <a:r>
              <a:rPr lang="en-GB" sz="2800" dirty="0"/>
              <a:t> </a:t>
            </a:r>
            <a:r>
              <a:rPr lang="en-GB" sz="2800" dirty="0" err="1"/>
              <a:t>práca</a:t>
            </a:r>
            <a:endParaRPr lang="en-GB" sz="2800" dirty="0"/>
          </a:p>
          <a:p>
            <a:pPr lvl="1" algn="just">
              <a:spcAft>
                <a:spcPts val="600"/>
              </a:spcAft>
            </a:pPr>
            <a:r>
              <a:rPr lang="en-GB" sz="2800" dirty="0" err="1"/>
              <a:t>Následné</a:t>
            </a:r>
            <a:r>
              <a:rPr lang="en-GB" sz="2800" dirty="0"/>
              <a:t> </a:t>
            </a:r>
            <a:r>
              <a:rPr lang="en-GB" sz="2800" dirty="0" err="1"/>
              <a:t>poznatky</a:t>
            </a:r>
            <a:endParaRPr lang="en-GB" sz="2800" dirty="0"/>
          </a:p>
          <a:p>
            <a:pPr algn="just">
              <a:spcAft>
                <a:spcPts val="600"/>
              </a:spcAft>
            </a:pPr>
            <a:r>
              <a:rPr lang="en-GB" sz="3200" dirty="0"/>
              <a:t>Feedback od </a:t>
            </a:r>
            <a:r>
              <a:rPr lang="en-GB" sz="3200" dirty="0" err="1"/>
              <a:t>učiteľa</a:t>
            </a:r>
            <a:r>
              <a:rPr lang="en-GB" sz="3200" dirty="0"/>
              <a:t> </a:t>
            </a:r>
            <a:r>
              <a:rPr lang="en-GB" sz="3200" dirty="0" err="1"/>
              <a:t>študentom</a:t>
            </a:r>
            <a:endParaRPr lang="en-GB" sz="3200" dirty="0"/>
          </a:p>
          <a:p>
            <a:pPr algn="just">
              <a:spcAft>
                <a:spcPts val="600"/>
              </a:spcAft>
            </a:pPr>
            <a:r>
              <a:rPr lang="en-GB" sz="3200" dirty="0" err="1"/>
              <a:t>Virtuálna</a:t>
            </a:r>
            <a:r>
              <a:rPr lang="en-GB" sz="3200" dirty="0"/>
              <a:t> </a:t>
            </a:r>
            <a:r>
              <a:rPr lang="en-GB" sz="3200" dirty="0" err="1"/>
              <a:t>realita</a:t>
            </a:r>
            <a:r>
              <a:rPr lang="en-GB" sz="3200" dirty="0"/>
              <a:t> </a:t>
            </a:r>
            <a:r>
              <a:rPr lang="en-GB" sz="3200" dirty="0" err="1"/>
              <a:t>ako</a:t>
            </a:r>
            <a:r>
              <a:rPr lang="en-GB" sz="3200" dirty="0"/>
              <a:t> feedback</a:t>
            </a:r>
          </a:p>
          <a:p>
            <a:pPr lvl="1" algn="just">
              <a:spcAft>
                <a:spcPts val="600"/>
              </a:spcAft>
            </a:pPr>
            <a:r>
              <a:rPr lang="en-GB" sz="2800" dirty="0" err="1"/>
              <a:t>Inovatívne</a:t>
            </a:r>
            <a:r>
              <a:rPr lang="en-GB" sz="2800" dirty="0"/>
              <a:t> </a:t>
            </a:r>
            <a:r>
              <a:rPr lang="en-GB" sz="2800" dirty="0" err="1"/>
              <a:t>aktivity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1655051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Zástupný objekt pre obsah 14">
            <a:extLst>
              <a:ext uri="{FF2B5EF4-FFF2-40B4-BE49-F238E27FC236}">
                <a16:creationId xmlns:a16="http://schemas.microsoft.com/office/drawing/2014/main" id="{A40B00AC-E935-4AAD-A82C-E69E1E6AC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84" y="22146"/>
            <a:ext cx="8060873" cy="6820739"/>
          </a:xfrm>
        </p:spPr>
      </p:pic>
    </p:spTree>
    <p:extLst>
      <p:ext uri="{BB962C8B-B14F-4D97-AF65-F5344CB8AC3E}">
        <p14:creationId xmlns:p14="http://schemas.microsoft.com/office/powerpoint/2010/main" val="171532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54A3646-77FE-4862-96CE-45260829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6FA249-9C10-48B9-9F72-1F333D8A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36894FA-6F9A-4863-AEC5-B734F422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103C0B-E1BF-4BF0-9605-7426160F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96B9AB-146B-42B0-B1F4-7EF69C521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0B8CEE20-F67A-4CFC-88F1-4C942EB6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6B823E68-E880-4A79-82AD-6088E1DEA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90FFE78-151B-4C6F-893F-68327060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A2B9B53-0432-42A0-ACC1-23CCDB118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42954D5-E17A-4C4B-B575-9D2BE72C6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2317E4B1-5573-4066-895C-2FB759804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BA723B4-613D-41FA-93E8-94173C93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2693AEC-A60D-40B1-87B3-1EF30A56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0EFB57B1-129C-4CA5-9513-29226043B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AC89A1FD-35E1-4574-A439-61C20F457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D55D1DF-59D8-4B47-87C4-FB3A82689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99FF32E-3548-4B4D-894E-B3A06C12A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5005D0D4-EFA9-4355-BA9B-A7B46F94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350B02F-5937-44B9-83F4-9C970BE96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1A245F-C10F-495E-BD0E-CE576C7F0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F524856-7B56-403B-B504-044710FD5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E6D29BC-894B-4228-9F3F-92037EA3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E03B2DC6-DF02-45CB-AC7C-6EBBD359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00D0C16-8549-4373-8B7C-3555082C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4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D6671BA-8EF0-4615-A207-8F0C302FF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360" y="841248"/>
            <a:ext cx="6227064" cy="1234440"/>
          </a:xfrm>
        </p:spPr>
        <p:txBody>
          <a:bodyPr anchor="t">
            <a:normAutofit/>
          </a:bodyPr>
          <a:lstStyle/>
          <a:p>
            <a:r>
              <a:rPr lang="en-GB" sz="4000" dirty="0" err="1">
                <a:solidFill>
                  <a:schemeClr val="accent1"/>
                </a:solidFill>
              </a:rPr>
              <a:t>Príncip</a:t>
            </a:r>
            <a:r>
              <a:rPr lang="en-GB" sz="4000" dirty="0">
                <a:solidFill>
                  <a:schemeClr val="accent1"/>
                </a:solidFill>
              </a:rPr>
              <a:t> PBL</a:t>
            </a:r>
            <a:endParaRPr lang="cs-CZ" sz="40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C7341777-0F86-4E1E-A07F-2076F00D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2027701-3F5E-4F79-A390-3303C19D4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360" y="1877745"/>
            <a:ext cx="7505066" cy="5178199"/>
          </a:xfrm>
        </p:spPr>
        <p:txBody>
          <a:bodyPr>
            <a:normAutofit/>
          </a:bodyPr>
          <a:lstStyle/>
          <a:p>
            <a:pPr algn="just"/>
            <a:r>
              <a:rPr lang="cs-CZ" sz="3200" dirty="0"/>
              <a:t>8 </a:t>
            </a:r>
            <a:r>
              <a:rPr lang="cs-CZ" sz="3200" dirty="0" err="1"/>
              <a:t>príncipov</a:t>
            </a:r>
            <a:r>
              <a:rPr lang="en-GB" sz="3200" dirty="0"/>
              <a:t>:</a:t>
            </a:r>
            <a:endParaRPr lang="cs-CZ" sz="3200" dirty="0"/>
          </a:p>
          <a:p>
            <a:pPr marL="800100" lvl="1" indent="-342900" algn="just">
              <a:buFont typeface="+mj-lt"/>
              <a:buAutoNum type="arabicPeriod"/>
            </a:pPr>
            <a:r>
              <a:rPr lang="pl-PL" sz="2000" b="0" i="0" dirty="0">
                <a:effectLst/>
                <a:latin typeface="Arial" panose="020B0604020202020204" pitchFamily="34" charset="0"/>
              </a:rPr>
              <a:t>Vytvorenie danej úlohy alebo problému</a:t>
            </a:r>
            <a:endParaRPr lang="en-GB" sz="2000" b="0" i="0" dirty="0">
              <a:effectLst/>
              <a:latin typeface="Arial" panose="020B0604020202020204" pitchFamily="34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cs-CZ" sz="2000" b="0" i="0" dirty="0" err="1">
                <a:effectLst/>
                <a:latin typeface="Arial" panose="020B0604020202020204" pitchFamily="34" charset="0"/>
              </a:rPr>
              <a:t>Zhromaždenie</a:t>
            </a:r>
            <a:r>
              <a:rPr lang="cs-CZ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cs-CZ" sz="2000" b="0" i="0" dirty="0" err="1">
                <a:effectLst/>
                <a:latin typeface="Arial" panose="020B0604020202020204" pitchFamily="34" charset="0"/>
              </a:rPr>
              <a:t>aktivít</a:t>
            </a:r>
            <a:r>
              <a:rPr lang="cs-CZ" sz="2000" b="0" i="0" dirty="0">
                <a:effectLst/>
                <a:latin typeface="Arial" panose="020B0604020202020204" pitchFamily="34" charset="0"/>
              </a:rPr>
              <a:t> </a:t>
            </a:r>
            <a:endParaRPr lang="en-GB" sz="2000" b="0" i="0" dirty="0">
              <a:effectLst/>
              <a:latin typeface="Arial" panose="020B0604020202020204" pitchFamily="34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en-GB" sz="2000" b="0" i="0" dirty="0">
                <a:effectLst/>
                <a:latin typeface="Arial" panose="020B0604020202020204" pitchFamily="34" charset="0"/>
              </a:rPr>
              <a:t>Z</a:t>
            </a:r>
            <a:r>
              <a:rPr lang="pl-PL" sz="2000" b="0" i="0" dirty="0">
                <a:effectLst/>
                <a:latin typeface="Arial" panose="020B0604020202020204" pitchFamily="34" charset="0"/>
              </a:rPr>
              <a:t>ainteresovanie študenta</a:t>
            </a:r>
            <a:endParaRPr lang="en-GB" sz="2000" b="0" i="0" dirty="0">
              <a:effectLst/>
              <a:latin typeface="Arial" panose="020B0604020202020204" pitchFamily="34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cs-CZ" sz="2000" b="0" i="0" dirty="0">
                <a:effectLst/>
                <a:latin typeface="Arial" panose="020B0604020202020204" pitchFamily="34" charset="0"/>
              </a:rPr>
              <a:t>Návrh </a:t>
            </a:r>
            <a:r>
              <a:rPr lang="cs-CZ" sz="2000" b="0" i="0" dirty="0" err="1">
                <a:effectLst/>
                <a:latin typeface="Arial" panose="020B0604020202020204" pitchFamily="34" charset="0"/>
              </a:rPr>
              <a:t>učebného</a:t>
            </a:r>
            <a:r>
              <a:rPr lang="cs-CZ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cs-CZ" sz="2000" b="0" i="0" dirty="0" err="1">
                <a:effectLst/>
                <a:latin typeface="Arial" panose="020B0604020202020204" pitchFamily="34" charset="0"/>
              </a:rPr>
              <a:t>prostredia</a:t>
            </a:r>
            <a:r>
              <a:rPr lang="cs-CZ" sz="2000" b="0" i="0" dirty="0">
                <a:effectLst/>
                <a:latin typeface="Arial" panose="020B0604020202020204" pitchFamily="34" charset="0"/>
              </a:rPr>
              <a:t> a </a:t>
            </a:r>
            <a:r>
              <a:rPr lang="cs-CZ" sz="2000" b="0" i="0" dirty="0" err="1">
                <a:effectLst/>
                <a:latin typeface="Arial" panose="020B0604020202020204" pitchFamily="34" charset="0"/>
              </a:rPr>
              <a:t>zadania</a:t>
            </a:r>
            <a:r>
              <a:rPr lang="cs-CZ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cs-CZ" sz="2000" b="0" i="0" dirty="0" err="1">
                <a:effectLst/>
                <a:latin typeface="Arial" panose="020B0604020202020204" pitchFamily="34" charset="0"/>
              </a:rPr>
              <a:t>pre</a:t>
            </a:r>
            <a:r>
              <a:rPr lang="cs-CZ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cs-CZ" sz="2000" b="0" i="0" dirty="0" err="1">
                <a:effectLst/>
                <a:latin typeface="Arial" panose="020B0604020202020204" pitchFamily="34" charset="0"/>
              </a:rPr>
              <a:t>študentov</a:t>
            </a:r>
            <a:endParaRPr lang="en-GB" sz="2000" b="0" i="0" dirty="0">
              <a:effectLst/>
              <a:latin typeface="Arial" panose="020B0604020202020204" pitchFamily="34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cs-CZ" sz="2000" b="0" i="0" dirty="0" err="1">
                <a:effectLst/>
                <a:latin typeface="Arial" panose="020B0604020202020204" pitchFamily="34" charset="0"/>
              </a:rPr>
              <a:t>Poskytnutie</a:t>
            </a:r>
            <a:r>
              <a:rPr lang="cs-CZ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cs-CZ" sz="2000" b="0" i="0" dirty="0" err="1">
                <a:effectLst/>
                <a:latin typeface="Arial" panose="020B0604020202020204" pitchFamily="34" charset="0"/>
              </a:rPr>
              <a:t>vlastníctva</a:t>
            </a:r>
            <a:r>
              <a:rPr lang="cs-CZ" sz="2000" b="0" i="0" dirty="0">
                <a:effectLst/>
                <a:latin typeface="Arial" panose="020B0604020202020204" pitchFamily="34" charset="0"/>
              </a:rPr>
              <a:t> procesu </a:t>
            </a:r>
            <a:r>
              <a:rPr lang="cs-CZ" sz="2000" b="0" i="0" dirty="0" err="1">
                <a:effectLst/>
                <a:latin typeface="Arial" panose="020B0604020202020204" pitchFamily="34" charset="0"/>
              </a:rPr>
              <a:t>študentov</a:t>
            </a:r>
            <a:r>
              <a:rPr lang="cs-CZ" sz="2000" b="0" i="0" dirty="0">
                <a:effectLst/>
                <a:latin typeface="Arial" panose="020B0604020202020204" pitchFamily="34" charset="0"/>
              </a:rPr>
              <a:t> na </a:t>
            </a:r>
            <a:r>
              <a:rPr lang="cs-CZ" sz="2000" b="0" i="0" dirty="0" err="1">
                <a:effectLst/>
                <a:latin typeface="Arial" panose="020B0604020202020204" pitchFamily="34" charset="0"/>
              </a:rPr>
              <a:t>vyriešenie</a:t>
            </a:r>
            <a:r>
              <a:rPr lang="cs-CZ" sz="2000" b="0" i="0" dirty="0">
                <a:effectLst/>
                <a:latin typeface="Arial" panose="020B0604020202020204" pitchFamily="34" charset="0"/>
              </a:rPr>
              <a:t> problému</a:t>
            </a:r>
            <a:endParaRPr lang="en-GB" sz="2000" b="0" i="0" dirty="0">
              <a:effectLst/>
              <a:latin typeface="Arial" panose="020B0604020202020204" pitchFamily="34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cs-CZ" sz="2000" b="0" i="0" dirty="0">
                <a:effectLst/>
                <a:latin typeface="Arial" panose="020B0604020202020204" pitchFamily="34" charset="0"/>
              </a:rPr>
              <a:t>Návrh </a:t>
            </a:r>
            <a:r>
              <a:rPr lang="cs-CZ" sz="2000" b="0" i="0" dirty="0" err="1">
                <a:effectLst/>
                <a:latin typeface="Arial" panose="020B0604020202020204" pitchFamily="34" charset="0"/>
              </a:rPr>
              <a:t>vyučovacieho</a:t>
            </a:r>
            <a:r>
              <a:rPr lang="cs-CZ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cs-CZ" sz="2000" b="0" i="0" dirty="0" err="1">
                <a:effectLst/>
                <a:latin typeface="Arial" panose="020B0604020202020204" pitchFamily="34" charset="0"/>
              </a:rPr>
              <a:t>prostredia</a:t>
            </a:r>
            <a:r>
              <a:rPr lang="cs-CZ" sz="2000" b="0" i="0" dirty="0">
                <a:effectLst/>
                <a:latin typeface="Arial" panose="020B0604020202020204" pitchFamily="34" charset="0"/>
              </a:rPr>
              <a:t> na podporu </a:t>
            </a:r>
            <a:r>
              <a:rPr lang="cs-CZ" sz="2000" b="0" i="0" dirty="0" err="1">
                <a:effectLst/>
                <a:latin typeface="Arial" panose="020B0604020202020204" pitchFamily="34" charset="0"/>
              </a:rPr>
              <a:t>študentového</a:t>
            </a:r>
            <a:r>
              <a:rPr lang="cs-CZ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cs-CZ" sz="2000" b="0" i="0" dirty="0" err="1">
                <a:effectLst/>
                <a:latin typeface="Arial" panose="020B0604020202020204" pitchFamily="34" charset="0"/>
              </a:rPr>
              <a:t>zmýšľania</a:t>
            </a:r>
            <a:endParaRPr lang="en-GB" sz="2000" dirty="0">
              <a:latin typeface="Arial" panose="020B0604020202020204" pitchFamily="34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cs-CZ" sz="2000" b="0" i="0" dirty="0" err="1">
                <a:effectLst/>
                <a:latin typeface="Arial" panose="020B0604020202020204" pitchFamily="34" charset="0"/>
              </a:rPr>
              <a:t>Podporovanie</a:t>
            </a:r>
            <a:r>
              <a:rPr lang="cs-CZ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cs-CZ" sz="2000" b="0" i="0" dirty="0" err="1">
                <a:effectLst/>
                <a:latin typeface="Arial" panose="020B0604020202020204" pitchFamily="34" charset="0"/>
              </a:rPr>
              <a:t>testovania</a:t>
            </a:r>
            <a:r>
              <a:rPr lang="cs-CZ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cs-CZ" sz="2000" b="0" i="0" dirty="0" err="1">
                <a:effectLst/>
                <a:latin typeface="Arial" panose="020B0604020202020204" pitchFamily="34" charset="0"/>
              </a:rPr>
              <a:t>rôznych</a:t>
            </a:r>
            <a:r>
              <a:rPr lang="cs-CZ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cs-CZ" sz="2000" b="0" i="0" dirty="0" err="1">
                <a:effectLst/>
                <a:latin typeface="Arial" panose="020B0604020202020204" pitchFamily="34" charset="0"/>
              </a:rPr>
              <a:t>nápadov</a:t>
            </a:r>
            <a:r>
              <a:rPr lang="cs-CZ" sz="2000" b="0" i="0" dirty="0">
                <a:effectLst/>
                <a:latin typeface="Arial" panose="020B0604020202020204" pitchFamily="34" charset="0"/>
              </a:rPr>
              <a:t> a feedbacku</a:t>
            </a:r>
            <a:endParaRPr lang="en-GB" sz="2000" b="0" i="0" dirty="0">
              <a:effectLst/>
              <a:latin typeface="Arial" panose="020B0604020202020204" pitchFamily="34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cs-CZ" sz="2000" b="0" i="0" dirty="0" err="1">
                <a:effectLst/>
                <a:latin typeface="Arial" panose="020B0604020202020204" pitchFamily="34" charset="0"/>
              </a:rPr>
              <a:t>Poskytnutie</a:t>
            </a:r>
            <a:r>
              <a:rPr lang="cs-CZ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cs-CZ" sz="2000" b="0" i="0" dirty="0" err="1">
                <a:effectLst/>
                <a:latin typeface="Arial" panose="020B0604020202020204" pitchFamily="34" charset="0"/>
              </a:rPr>
              <a:t>príležitosti</a:t>
            </a:r>
            <a:r>
              <a:rPr lang="cs-CZ" sz="2000" b="0" i="0" dirty="0">
                <a:effectLst/>
                <a:latin typeface="Arial" panose="020B0604020202020204" pitchFamily="34" charset="0"/>
              </a:rPr>
              <a:t> na </a:t>
            </a:r>
            <a:r>
              <a:rPr lang="cs-CZ" sz="2000" b="0" i="0" dirty="0" err="1">
                <a:effectLst/>
                <a:latin typeface="Arial" panose="020B0604020202020204" pitchFamily="34" charset="0"/>
              </a:rPr>
              <a:t>zamyslenie</a:t>
            </a:r>
            <a:r>
              <a:rPr lang="cs-CZ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cs-CZ" sz="2000" b="0" i="0" dirty="0" err="1">
                <a:effectLst/>
                <a:latin typeface="Arial" panose="020B0604020202020204" pitchFamily="34" charset="0"/>
              </a:rPr>
              <a:t>sa</a:t>
            </a:r>
            <a:r>
              <a:rPr lang="cs-CZ" sz="2000" b="0" i="0" dirty="0">
                <a:effectLst/>
                <a:latin typeface="Arial" panose="020B0604020202020204" pitchFamily="34" charset="0"/>
              </a:rPr>
              <a:t> nad proces</a:t>
            </a:r>
            <a:r>
              <a:rPr lang="en-GB" sz="2000" dirty="0">
                <a:latin typeface="Arial" panose="020B0604020202020204" pitchFamily="34" charset="0"/>
              </a:rPr>
              <a:t>om</a:t>
            </a:r>
            <a:r>
              <a:rPr lang="cs-CZ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cs-CZ" sz="2000" b="0" i="0" dirty="0" err="1">
                <a:effectLst/>
                <a:latin typeface="Arial" panose="020B0604020202020204" pitchFamily="34" charset="0"/>
              </a:rPr>
              <a:t>štúdia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1890174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ABC553-C72D-4B89-B3EE-833A4BD9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4886" y="622121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Vyučovacie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aktivity</a:t>
            </a:r>
            <a:endParaRPr lang="cs-CZ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4CCB407-A9DD-41D5-8689-F64E062F8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4886" y="1864518"/>
            <a:ext cx="6957099" cy="1771312"/>
          </a:xfrm>
        </p:spPr>
        <p:txBody>
          <a:bodyPr anchor="ctr">
            <a:normAutofit/>
          </a:bodyPr>
          <a:lstStyle/>
          <a:p>
            <a:r>
              <a:rPr lang="en-GB" sz="2400" dirty="0" err="1"/>
              <a:t>Študenti</a:t>
            </a:r>
            <a:r>
              <a:rPr lang="en-GB" sz="2400" dirty="0"/>
              <a:t> </a:t>
            </a:r>
            <a:r>
              <a:rPr lang="en-GB" sz="2400" dirty="0" err="1"/>
              <a:t>preferujú</a:t>
            </a:r>
            <a:r>
              <a:rPr lang="en-GB" sz="2400" dirty="0"/>
              <a:t> </a:t>
            </a:r>
            <a:r>
              <a:rPr lang="en-GB" sz="2400" dirty="0" err="1"/>
              <a:t>vizuálny</a:t>
            </a:r>
            <a:r>
              <a:rPr lang="en-GB" sz="2400" dirty="0"/>
              <a:t> </a:t>
            </a:r>
            <a:r>
              <a:rPr lang="en-GB" sz="2400" dirty="0" err="1"/>
              <a:t>štýl</a:t>
            </a:r>
            <a:r>
              <a:rPr lang="en-GB" sz="2400" dirty="0"/>
              <a:t> </a:t>
            </a:r>
            <a:r>
              <a:rPr lang="en-GB" sz="2400" dirty="0" err="1"/>
              <a:t>učenia</a:t>
            </a:r>
            <a:endParaRPr lang="en-GB" sz="2400" dirty="0"/>
          </a:p>
          <a:p>
            <a:r>
              <a:rPr lang="en-GB" sz="2400" dirty="0" err="1"/>
              <a:t>Aktivita</a:t>
            </a:r>
            <a:r>
              <a:rPr lang="en-GB" sz="2400" dirty="0"/>
              <a:t> </a:t>
            </a:r>
            <a:r>
              <a:rPr lang="en-GB" sz="2400" dirty="0" err="1"/>
              <a:t>na</a:t>
            </a:r>
            <a:r>
              <a:rPr lang="en-GB" sz="2400" dirty="0"/>
              <a:t> search </a:t>
            </a:r>
            <a:r>
              <a:rPr lang="en-GB" sz="2400" dirty="0" err="1"/>
              <a:t>algoritmy</a:t>
            </a:r>
            <a:r>
              <a:rPr lang="en-GB" sz="2400" dirty="0"/>
              <a:t> - </a:t>
            </a:r>
            <a:r>
              <a:rPr lang="en-GB" sz="2400" dirty="0" err="1"/>
              <a:t>bludisko</a:t>
            </a:r>
            <a:endParaRPr lang="cs-CZ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Znak začiarknutia">
            <a:extLst>
              <a:ext uri="{FF2B5EF4-FFF2-40B4-BE49-F238E27FC236}">
                <a16:creationId xmlns:a16="http://schemas.microsoft.com/office/drawing/2014/main" id="{E882227E-45E6-458E-B637-BF3731E29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5" name="Obrázok 4" descr="Obrázok, na ktorom je vnútri, malé, stôl, zelené&#10;&#10;Automaticky generovaný popis">
            <a:extLst>
              <a:ext uri="{FF2B5EF4-FFF2-40B4-BE49-F238E27FC236}">
                <a16:creationId xmlns:a16="http://schemas.microsoft.com/office/drawing/2014/main" id="{E6132578-C72F-4EDA-B5F6-6B417C7838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471" y="3428999"/>
            <a:ext cx="5395691" cy="315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69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54A3646-77FE-4862-96CE-45260829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6FA249-9C10-48B9-9F72-1F333D8A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36894FA-6F9A-4863-AEC5-B734F422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103C0B-E1BF-4BF0-9605-7426160F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96B9AB-146B-42B0-B1F4-7EF69C521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0B8CEE20-F67A-4CFC-88F1-4C942EB6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6B823E68-E880-4A79-82AD-6088E1DEA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90FFE78-151B-4C6F-893F-68327060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A2B9B53-0432-42A0-ACC1-23CCDB118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42954D5-E17A-4C4B-B575-9D2BE72C6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2317E4B1-5573-4066-895C-2FB759804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BA723B4-613D-41FA-93E8-94173C93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2693AEC-A60D-40B1-87B3-1EF30A56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0EFB57B1-129C-4CA5-9513-29226043B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AC89A1FD-35E1-4574-A439-61C20F457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D55D1DF-59D8-4B47-87C4-FB3A82689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99FF32E-3548-4B4D-894E-B3A06C12A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5005D0D4-EFA9-4355-BA9B-A7B46F94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350B02F-5937-44B9-83F4-9C970BE96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1A245F-C10F-495E-BD0E-CE576C7F0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F524856-7B56-403B-B504-044710FD5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E6D29BC-894B-4228-9F3F-92037EA3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E03B2DC6-DF02-45CB-AC7C-6EBBD359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00D0C16-8549-4373-8B7C-3555082C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4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8C70A33-C151-4CE1-810A-84AAE98D1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220" y="1734553"/>
            <a:ext cx="6227064" cy="1234440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chemeClr val="accent1"/>
                </a:solidFill>
              </a:rPr>
              <a:t>Feedback </a:t>
            </a:r>
            <a:r>
              <a:rPr lang="en-GB" sz="4000" dirty="0" err="1">
                <a:solidFill>
                  <a:schemeClr val="accent1"/>
                </a:solidFill>
              </a:rPr>
              <a:t>vo</a:t>
            </a:r>
            <a:r>
              <a:rPr lang="en-GB" sz="4000" dirty="0">
                <a:solidFill>
                  <a:schemeClr val="accent1"/>
                </a:solidFill>
              </a:rPr>
              <a:t> </a:t>
            </a:r>
            <a:r>
              <a:rPr lang="en-GB" sz="4000" dirty="0" err="1">
                <a:solidFill>
                  <a:schemeClr val="accent1"/>
                </a:solidFill>
              </a:rPr>
              <a:t>virtuálnom</a:t>
            </a:r>
            <a:r>
              <a:rPr lang="en-GB" sz="4000" dirty="0">
                <a:solidFill>
                  <a:schemeClr val="accent1"/>
                </a:solidFill>
              </a:rPr>
              <a:t> </a:t>
            </a:r>
            <a:r>
              <a:rPr lang="en-GB" sz="4000" dirty="0" err="1">
                <a:solidFill>
                  <a:schemeClr val="accent1"/>
                </a:solidFill>
              </a:rPr>
              <a:t>prostredí</a:t>
            </a:r>
            <a:endParaRPr lang="cs-CZ" sz="40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C7341777-0F86-4E1E-A07F-2076F00D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866CB22-0808-4D59-8F9E-F2626A995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4012" y="3960684"/>
            <a:ext cx="8660763" cy="2367221"/>
          </a:xfrm>
        </p:spPr>
        <p:txBody>
          <a:bodyPr>
            <a:normAutofit/>
          </a:bodyPr>
          <a:lstStyle/>
          <a:p>
            <a:r>
              <a:rPr lang="en-GB" dirty="0"/>
              <a:t>3 </a:t>
            </a:r>
            <a:r>
              <a:rPr lang="en-GB" dirty="0" err="1"/>
              <a:t>typy</a:t>
            </a:r>
            <a:r>
              <a:rPr lang="en-GB" dirty="0"/>
              <a:t> feedback </a:t>
            </a:r>
            <a:r>
              <a:rPr lang="en-GB" dirty="0" err="1"/>
              <a:t>vo</a:t>
            </a:r>
            <a:r>
              <a:rPr lang="en-GB" dirty="0"/>
              <a:t> </a:t>
            </a:r>
            <a:r>
              <a:rPr lang="en-GB" dirty="0" err="1"/>
              <a:t>virtuálnom</a:t>
            </a:r>
            <a:r>
              <a:rPr lang="en-GB" dirty="0"/>
              <a:t> </a:t>
            </a:r>
            <a:r>
              <a:rPr lang="en-GB" dirty="0" err="1"/>
              <a:t>prestredí</a:t>
            </a:r>
            <a:r>
              <a:rPr lang="en-GB" dirty="0"/>
              <a:t> pre </a:t>
            </a:r>
            <a:r>
              <a:rPr lang="en-GB" dirty="0" err="1"/>
              <a:t>študentov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Knowledge of Result (KR)</a:t>
            </a:r>
          </a:p>
          <a:p>
            <a:pPr lvl="1"/>
            <a:r>
              <a:rPr lang="en-GB" dirty="0"/>
              <a:t>Knowledge about Concepts (KC)</a:t>
            </a:r>
          </a:p>
          <a:p>
            <a:pPr lvl="1"/>
            <a:r>
              <a:rPr lang="en-US" dirty="0"/>
              <a:t>Knowledge of Correct Response (KCR)</a:t>
            </a:r>
            <a:endParaRPr lang="en-GB" dirty="0"/>
          </a:p>
        </p:txBody>
      </p:sp>
      <p:pic>
        <p:nvPicPr>
          <p:cNvPr id="32" name="Obrázok 31">
            <a:extLst>
              <a:ext uri="{FF2B5EF4-FFF2-40B4-BE49-F238E27FC236}">
                <a16:creationId xmlns:a16="http://schemas.microsoft.com/office/drawing/2014/main" id="{6C260EA4-DEFF-44EA-8958-59BB2B927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556" y="376237"/>
            <a:ext cx="4279504" cy="320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54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EF4656-0683-4420-BED2-A1C88CED7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0C6DFE-A65D-4403-B6BC-B3955D18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61570451-0F79-49FA-9006-DDA34158A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73ED4693-3203-430A-B494-E5572D882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2C81946-966A-4F98-B6D5-39416D856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FF22F7A-2A49-4D98-8016-E3ADF34E9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E47559A-3055-4BF1-A481-FF0888273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7FC3188E-62A8-41B8-A8E7-734397100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ACB5179-11E1-483B-9F71-605DFF0DF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8077595-049F-4D02-BE55-694962FBD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0BD6263D-1C03-40DF-9628-88542C63B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7D5A3CBA-EC92-49C5-BA5D-14C628D55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80A3DC5-4E47-4F87-9328-A7B07168B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B207045-4F4A-4CF9-BD4B-F82BE21BEE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A09BB2-6A65-49E5-B6DA-86330A7E6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AA0550FC-A296-4ED3-8025-0857A9AD1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BB60CD-EF3A-436F-93A3-45DE0D1D8A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AB302E06-FB93-40A4-9442-A22CAACB9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37294D15-9328-422C-A53D-A3FE7C394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225D3FA-9D52-4638-8B28-75FA605A4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EE46D05-61E5-4A82-BDF8-2CB05405C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3CC2F79D-17F2-44CB-93AF-FF6E1E184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5C66F41-CC84-445A-A14E-69FB88ABC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C4CCB850-8E75-43A0-AE24-BEE25764B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578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91BDABC-C5DA-49CB-9737-64D4E0540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718457"/>
            <a:ext cx="3867912" cy="4882243"/>
          </a:xfrm>
        </p:spPr>
        <p:txBody>
          <a:bodyPr>
            <a:normAutofit/>
          </a:bodyPr>
          <a:lstStyle/>
          <a:p>
            <a:pPr algn="ctr"/>
            <a:r>
              <a:rPr lang="cs-CZ" b="0" i="0" dirty="0">
                <a:effectLst/>
                <a:latin typeface="Arial" panose="020B0604020202020204" pitchFamily="34" charset="0"/>
              </a:rPr>
              <a:t>Efektivita feedbacku </a:t>
            </a:r>
            <a:r>
              <a:rPr lang="cs-CZ" b="0" i="0" dirty="0" err="1">
                <a:effectLst/>
                <a:latin typeface="Arial" panose="020B0604020202020204" pitchFamily="34" charset="0"/>
              </a:rPr>
              <a:t>vo</a:t>
            </a:r>
            <a:r>
              <a:rPr lang="cs-CZ" b="0" i="0" dirty="0">
                <a:effectLst/>
                <a:latin typeface="Arial" panose="020B0604020202020204" pitchFamily="34" charset="0"/>
              </a:rPr>
              <a:t> </a:t>
            </a:r>
            <a:r>
              <a:rPr lang="cs-CZ" b="0" i="0" dirty="0" err="1">
                <a:effectLst/>
                <a:latin typeface="Arial" panose="020B0604020202020204" pitchFamily="34" charset="0"/>
              </a:rPr>
              <a:t>virtuálnych</a:t>
            </a:r>
            <a:r>
              <a:rPr lang="cs-CZ" b="0" i="0" dirty="0">
                <a:effectLst/>
                <a:latin typeface="Arial" panose="020B0604020202020204" pitchFamily="34" charset="0"/>
              </a:rPr>
              <a:t> </a:t>
            </a:r>
            <a:r>
              <a:rPr lang="cs-CZ" b="0" i="0" dirty="0" err="1">
                <a:effectLst/>
                <a:latin typeface="Arial" panose="020B0604020202020204" pitchFamily="34" charset="0"/>
              </a:rPr>
              <a:t>prostrediach</a:t>
            </a:r>
            <a:endParaRPr lang="cs-CZ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E2D009B-70F6-4703-A06F-6829E40A1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3889299-A351-46EF-A49A-6AE832974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480" y="960120"/>
            <a:ext cx="5513832" cy="416966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3200" b="1" dirty="0"/>
              <a:t>Experiment</a:t>
            </a:r>
          </a:p>
          <a:p>
            <a:r>
              <a:rPr lang="en-GB" sz="2400" dirty="0"/>
              <a:t>2 </a:t>
            </a:r>
            <a:r>
              <a:rPr lang="en-GB" sz="2400" dirty="0" err="1"/>
              <a:t>skupiny</a:t>
            </a:r>
            <a:r>
              <a:rPr lang="en-GB" sz="2400" dirty="0"/>
              <a:t> </a:t>
            </a:r>
            <a:r>
              <a:rPr lang="en-GB" sz="2400" dirty="0" err="1"/>
              <a:t>študentov</a:t>
            </a:r>
            <a:endParaRPr lang="en-GB" sz="2400" dirty="0"/>
          </a:p>
          <a:p>
            <a:r>
              <a:rPr lang="en-GB" sz="2400" dirty="0"/>
              <a:t>Test </a:t>
            </a:r>
            <a:r>
              <a:rPr lang="en-GB" sz="2400" dirty="0" err="1"/>
              <a:t>pred</a:t>
            </a:r>
            <a:r>
              <a:rPr lang="en-GB" sz="2400" dirty="0"/>
              <a:t> </a:t>
            </a:r>
            <a:r>
              <a:rPr lang="en-GB" sz="2400" dirty="0" err="1"/>
              <a:t>študíjnou</a:t>
            </a:r>
            <a:r>
              <a:rPr lang="en-GB" sz="2400" dirty="0"/>
              <a:t> </a:t>
            </a:r>
            <a:r>
              <a:rPr lang="en-GB" sz="2400" dirty="0" err="1"/>
              <a:t>fázou</a:t>
            </a:r>
            <a:endParaRPr lang="en-GB" sz="2400" dirty="0"/>
          </a:p>
          <a:p>
            <a:r>
              <a:rPr lang="en-GB" sz="2400" dirty="0" err="1"/>
              <a:t>Študíjna</a:t>
            </a:r>
            <a:r>
              <a:rPr lang="en-GB" sz="2400" dirty="0"/>
              <a:t> </a:t>
            </a:r>
            <a:r>
              <a:rPr lang="en-GB" sz="2400" dirty="0" err="1"/>
              <a:t>fáza</a:t>
            </a:r>
            <a:endParaRPr lang="en-GB" sz="2400" dirty="0"/>
          </a:p>
          <a:p>
            <a:pPr lvl="1"/>
            <a:r>
              <a:rPr lang="en-GB" sz="2000" dirty="0" err="1"/>
              <a:t>Textový</a:t>
            </a:r>
            <a:r>
              <a:rPr lang="en-GB" sz="2000" dirty="0"/>
              <a:t> </a:t>
            </a:r>
            <a:r>
              <a:rPr lang="en-GB" sz="2000" dirty="0" err="1"/>
              <a:t>typ</a:t>
            </a:r>
            <a:r>
              <a:rPr lang="en-GB" sz="2000" dirty="0"/>
              <a:t> </a:t>
            </a:r>
            <a:r>
              <a:rPr lang="en-GB" sz="2000" dirty="0" err="1"/>
              <a:t>feedbacku</a:t>
            </a:r>
            <a:r>
              <a:rPr lang="en-GB" sz="2000" dirty="0"/>
              <a:t> vs </a:t>
            </a:r>
            <a:r>
              <a:rPr lang="en-GB" sz="2000" dirty="0" err="1"/>
              <a:t>vizuálny</a:t>
            </a:r>
            <a:endParaRPr lang="en-GB" sz="2000" dirty="0"/>
          </a:p>
          <a:p>
            <a:pPr lvl="1"/>
            <a:r>
              <a:rPr lang="en-GB" sz="2000" dirty="0"/>
              <a:t>3 </a:t>
            </a:r>
            <a:r>
              <a:rPr lang="en-GB" sz="2000" dirty="0" err="1"/>
              <a:t>týždne</a:t>
            </a:r>
            <a:r>
              <a:rPr lang="en-GB" sz="2000" dirty="0"/>
              <a:t> </a:t>
            </a:r>
          </a:p>
          <a:p>
            <a:r>
              <a:rPr lang="en-GB" sz="2400" dirty="0"/>
              <a:t>2. Test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663083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D0CCA9-E208-42CB-8162-E0A50AB89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6343"/>
            <a:ext cx="10515600" cy="1325563"/>
          </a:xfrm>
        </p:spPr>
        <p:txBody>
          <a:bodyPr/>
          <a:lstStyle/>
          <a:p>
            <a:pPr algn="ctr"/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Výsledok</a:t>
            </a:r>
            <a:endParaRPr lang="cs-CZ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Zástupný objekt pre obsah 4" descr="Obrázok, na ktorom je stôl&#10;&#10;Automaticky generovaný popis">
            <a:extLst>
              <a:ext uri="{FF2B5EF4-FFF2-40B4-BE49-F238E27FC236}">
                <a16:creationId xmlns:a16="http://schemas.microsoft.com/office/drawing/2014/main" id="{BEC84AF9-B7DF-43CF-A52F-FE3EC9730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4" t="30718" r="7461" b="30884"/>
          <a:stretch/>
        </p:blipFill>
        <p:spPr>
          <a:xfrm>
            <a:off x="838200" y="2803071"/>
            <a:ext cx="10967357" cy="1251857"/>
          </a:xfrm>
        </p:spPr>
      </p:pic>
    </p:spTree>
    <p:extLst>
      <p:ext uri="{BB962C8B-B14F-4D97-AF65-F5344CB8AC3E}">
        <p14:creationId xmlns:p14="http://schemas.microsoft.com/office/powerpoint/2010/main" val="4062424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BFC1B77-9A87-4175-A6E7-D12CD61F0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5551" y="4025934"/>
            <a:ext cx="8495070" cy="917777"/>
          </a:xfrm>
        </p:spPr>
        <p:txBody>
          <a:bodyPr anchor="b">
            <a:normAutofit/>
          </a:bodyPr>
          <a:lstStyle/>
          <a:p>
            <a:r>
              <a:rPr lang="en-GB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Ďakujem</a:t>
            </a:r>
            <a:r>
              <a:rPr lang="en-GB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za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pozornosť</a:t>
            </a:r>
            <a:endParaRPr lang="cs-CZ" dirty="0">
              <a:solidFill>
                <a:srgbClr val="FFFFFF"/>
              </a:solidFill>
            </a:endParaRPr>
          </a:p>
        </p:txBody>
      </p:sp>
      <p:sp>
        <p:nvSpPr>
          <p:cNvPr id="27" name="Oval 2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Graphic 16" descr="Knihy">
            <a:extLst>
              <a:ext uri="{FF2B5EF4-FFF2-40B4-BE49-F238E27FC236}">
                <a16:creationId xmlns:a16="http://schemas.microsoft.com/office/drawing/2014/main" id="{27915272-7A43-4A5B-9C20-61874AA68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8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258</Words>
  <Application>Microsoft Office PowerPoint</Application>
  <PresentationFormat>Širokouhlá</PresentationFormat>
  <Paragraphs>43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Motív Office</vt:lpstr>
      <vt:lpstr>Využitie virtuálneho prostredia vo vzdelávaní Informačných technológií pomocou Problem-Based Learning metódy učenia</vt:lpstr>
      <vt:lpstr>Úvod</vt:lpstr>
      <vt:lpstr>Prezentácia programu PowerPoint</vt:lpstr>
      <vt:lpstr>Príncip PBL</vt:lpstr>
      <vt:lpstr>Vyučovacie aktivity</vt:lpstr>
      <vt:lpstr>Feedback vo virtuálnom prostredí</vt:lpstr>
      <vt:lpstr>Efektivita feedbacku vo virtuálnych prostrediach</vt:lpstr>
      <vt:lpstr>Výsledok</vt:lpstr>
      <vt:lpstr>Ďakujem za pozornosť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Využitie virtuálneho prostredia vo vzdelávaní Informačných technológií pomocou Problem-Based Learning metódy učenia</dc:title>
  <dc:creator>Tomáš Tomčány</dc:creator>
  <cp:lastModifiedBy>Tomáš Tomčány</cp:lastModifiedBy>
  <cp:revision>8</cp:revision>
  <dcterms:created xsi:type="dcterms:W3CDTF">2020-11-19T17:09:35Z</dcterms:created>
  <dcterms:modified xsi:type="dcterms:W3CDTF">2020-11-19T18:17:10Z</dcterms:modified>
</cp:coreProperties>
</file>