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2" r:id="rId10"/>
    <p:sldId id="263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65BEB1-B01D-4F75-88D2-45EAE2129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D8B8C0A-4F6B-4BBC-8E9A-2681A0AA1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CED6624-ACF9-4B59-92C9-5B53D3D6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6711CFE-3F1A-4C8E-A63F-616DF9FF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9804A04-BC7C-48BC-9664-7776526E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293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8E593-1290-4CDE-A1C6-DE0C1255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7F1C4AA-2D40-4CCA-A438-8A0FC0EC2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841A002-D4FC-41A2-B74F-BD613040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B5E8765-5EB2-4450-BAAC-D6DEAACD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413F815-593D-4B56-BE42-88F9C975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166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137BE14-B52C-4574-A753-D9227B391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1B4CB21-2242-4E55-8187-16972AF17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D6E3C40-A258-46BE-A0FF-4CB71591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3E3818-E061-4B03-B865-1BCA0CD0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DF0B0AB-B670-4B6F-B4F5-55AFE1C0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865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0E49FA-5EAE-437D-B1A6-2E4D1E70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406730-26A9-43E3-AF44-5237063E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A0CE0B4-BFD6-467C-A5FC-613089B6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4555960-DACA-4DE1-BEEC-68D6E4CA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E5B4E48-A8D3-49FB-B259-DDBE1E96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7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A88A57-DC3E-4F70-A33F-D76B3431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8600B-ACB0-46E3-A71B-429B6F35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D0228DF-D77A-4CC6-AF00-DC18FCCE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A00E0CD-2D8D-465E-B15F-676BB911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E5FD2A0-5243-4358-8DAA-438B004A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178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0CE2A3-731C-4E6C-85B9-C200CEEA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D79992-75AD-4101-B4E2-A148AB58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BF45270-C503-4D90-B0C2-330C1CF2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0CC59A4-B542-412B-975B-711CB54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CE8D8B9-2411-4F2B-8E44-D42C1FFC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521A10C-35F1-4564-9BA6-34DE5640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160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1F4700-6A93-4A43-963E-F7A6B79F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DE814B-4765-4FDE-8F67-3289EAB71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DA18314-150D-4CA4-8E97-AD0402CC4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C3574A-00E4-4363-BF2E-76678F54C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E8E251B-3269-46FD-B28C-AEBFC6EA3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B38A9F2-8D8C-4979-A009-D516942F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591BE82-7FEA-4E2A-A1EC-613E70CC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3E1FB6BF-DED0-4F24-9926-B0130CEE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565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D6D653-F899-437A-A707-CD177911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FAB2992-9AF0-4107-975B-2376CFBC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AFF3C81-5778-4C41-99CD-82BA9B4A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7D76C38-C276-416B-B89B-5C96A508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4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81447E-666F-41A1-8FCA-4844752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E8EE5CA-4029-4CEB-8D02-A5B420B3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58C94CC-78B6-4F61-921C-22101012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90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68AB96-C26B-48A6-83A6-CDE269C7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B45B2C-1ED4-4BB3-A7EF-FFF26ABEA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D0C24BE-980E-4EE8-8B38-A11505B6E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38EBDC9-4744-4C85-8E5E-05EC726E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1735116-5FA2-4DC5-A94B-C524F6BD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909E42F-0441-43BC-BF4F-7960EA3A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02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435CC4-4112-488D-9595-2BF955CE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D18CB22-985E-4B85-8852-320609DC5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066B2B-3E9F-4CB3-B9D6-D1D77EBC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88229C2-30F1-4478-892F-F4F0E363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A4B3C79-9DBD-44BE-8166-503D1C7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FCCC0C3-7422-4EE7-A25D-43F10DD1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121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D058840-9D08-4E77-A432-9138C334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C5EAA0A-1A96-4BFA-8F89-0C4E85A77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67822A-A0CB-45BB-8375-777F97553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5E7E-86A4-4522-9B3A-A8AAEB68797A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B8BEF10-D1EC-4539-8154-9BE07BF1F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7C5E9A3-A5E8-4779-8EE6-F57D041F8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132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csieurope.org/cms/news_631" TargetMode="External"/><Relationship Id="rId2" Type="http://schemas.openxmlformats.org/officeDocument/2006/relationships/hyperlink" Target="http://leadvision.mx/feedback/the-psychological-triggers-of-feedbac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FC1B77-9A87-4175-A6E7-D12CD61F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Využitie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virtuálneho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prostredia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vo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vzdelávaní</a:t>
            </a:r>
            <a:r>
              <a:rPr lang="en-GB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Informačných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technológií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pomocou</a:t>
            </a:r>
            <a:r>
              <a:rPr lang="en-GB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Problem-Based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Learning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metódy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učenia</a:t>
            </a:r>
            <a:endParaRPr lang="cs-CZ" sz="2900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CC6D43-6910-4EFF-BFD8-DCAAD03F0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Tom</a:t>
            </a:r>
            <a:r>
              <a:rPr lang="en-GB" dirty="0" err="1">
                <a:solidFill>
                  <a:srgbClr val="FFFFFF"/>
                </a:solidFill>
              </a:rPr>
              <a:t>áš</a:t>
            </a:r>
            <a:r>
              <a:rPr lang="en-GB" dirty="0">
                <a:solidFill>
                  <a:srgbClr val="FFFFFF"/>
                </a:solidFill>
              </a:rPr>
              <a:t> Tomčány</a:t>
            </a:r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Knihy">
            <a:extLst>
              <a:ext uri="{FF2B5EF4-FFF2-40B4-BE49-F238E27FC236}">
                <a16:creationId xmlns:a16="http://schemas.microsoft.com/office/drawing/2014/main" id="{27915272-7A43-4A5B-9C20-61874AA6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45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8CCA21-C96E-40C2-B7DD-8689269C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Zdroje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8AB61F-781F-4AB5-97D8-6154AEA8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hlinkClick r:id="rId2"/>
              </a:rPr>
              <a:t>https://www.researchgate.net/publication/285618494_Assessment_of_visual_auditory_and_kinesthetic_learning_style_among_undergraduate_nursing_students</a:t>
            </a:r>
          </a:p>
          <a:p>
            <a:r>
              <a:rPr lang="en-GB" dirty="0">
                <a:hlinkClick r:id="rId2"/>
              </a:rPr>
              <a:t>https://link.springer.com/chapter/10.1007/978-3-319-67615-9_15</a:t>
            </a:r>
          </a:p>
          <a:p>
            <a:r>
              <a:rPr lang="en-GB" dirty="0">
                <a:hlinkClick r:id="rId2"/>
              </a:rPr>
              <a:t>https://link.springer.com/article/10.1007/s10055-019-00381-1</a:t>
            </a:r>
          </a:p>
          <a:p>
            <a:r>
              <a:rPr lang="en-GB" dirty="0">
                <a:hlinkClick r:id="rId2"/>
              </a:rPr>
              <a:t>https://www.researchgate.net/publication/319052181_A_Virtual_Environment_for_Problem-Based_Learning_in_Software_Engineering_Education</a:t>
            </a:r>
          </a:p>
          <a:p>
            <a:r>
              <a:rPr lang="cs-CZ" dirty="0">
                <a:hlinkClick r:id="rId2"/>
              </a:rPr>
              <a:t>http://leadvision.mx/feedback/the-psychological-triggers-of-feedback/</a:t>
            </a:r>
            <a:endParaRPr lang="cs-CZ" dirty="0"/>
          </a:p>
          <a:p>
            <a:r>
              <a:rPr lang="en-GB" dirty="0">
                <a:hlinkClick r:id="rId3"/>
              </a:rPr>
              <a:t>https://acsieurope.org/cms/news_631</a:t>
            </a:r>
            <a:endParaRPr lang="en-GB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55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EBC440-9DE3-4BEB-9ADA-8E3BF380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en-GB" sz="4000" dirty="0" err="1">
                <a:solidFill>
                  <a:schemeClr val="accent1"/>
                </a:solidFill>
              </a:rPr>
              <a:t>Úvod</a:t>
            </a:r>
            <a:endParaRPr lang="cs-CZ" sz="40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55EA50-F9E4-4FAC-A4D4-DDA2AF1F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60" y="2075688"/>
            <a:ext cx="7828915" cy="4150941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GB" sz="3200" dirty="0"/>
              <a:t>PBL </a:t>
            </a:r>
            <a:r>
              <a:rPr lang="en-GB" sz="3200" dirty="0" err="1"/>
              <a:t>metóda</a:t>
            </a:r>
            <a:endParaRPr lang="en-GB" sz="3200" dirty="0"/>
          </a:p>
          <a:p>
            <a:pPr lvl="1" algn="just">
              <a:spcAft>
                <a:spcPts val="600"/>
              </a:spcAft>
            </a:pPr>
            <a:r>
              <a:rPr lang="en-GB" sz="2800" dirty="0" err="1"/>
              <a:t>Samostatná</a:t>
            </a:r>
            <a:r>
              <a:rPr lang="en-GB" sz="2800" dirty="0"/>
              <a:t> </a:t>
            </a:r>
            <a:r>
              <a:rPr lang="en-GB" sz="2800" dirty="0" err="1"/>
              <a:t>práca</a:t>
            </a:r>
            <a:endParaRPr lang="en-GB" sz="2800" dirty="0"/>
          </a:p>
          <a:p>
            <a:pPr lvl="1" algn="just">
              <a:spcAft>
                <a:spcPts val="600"/>
              </a:spcAft>
            </a:pPr>
            <a:r>
              <a:rPr lang="en-GB" sz="2800" dirty="0" err="1"/>
              <a:t>Následné</a:t>
            </a:r>
            <a:r>
              <a:rPr lang="en-GB" sz="2800" dirty="0"/>
              <a:t> </a:t>
            </a:r>
            <a:r>
              <a:rPr lang="en-GB" sz="2800" dirty="0" err="1"/>
              <a:t>poznatky</a:t>
            </a:r>
            <a:endParaRPr lang="en-GB" sz="2800" dirty="0"/>
          </a:p>
          <a:p>
            <a:pPr algn="just">
              <a:spcAft>
                <a:spcPts val="600"/>
              </a:spcAft>
            </a:pPr>
            <a:r>
              <a:rPr lang="en-GB" sz="3200" dirty="0"/>
              <a:t>Feedback od </a:t>
            </a:r>
            <a:r>
              <a:rPr lang="en-GB" sz="3200" dirty="0" err="1"/>
              <a:t>učiteľa</a:t>
            </a:r>
            <a:r>
              <a:rPr lang="en-GB" sz="3200" dirty="0"/>
              <a:t> </a:t>
            </a:r>
            <a:r>
              <a:rPr lang="en-GB" sz="3200" dirty="0" err="1"/>
              <a:t>študentom</a:t>
            </a:r>
            <a:endParaRPr lang="en-GB" sz="3200" dirty="0"/>
          </a:p>
          <a:p>
            <a:pPr algn="just">
              <a:spcAft>
                <a:spcPts val="600"/>
              </a:spcAft>
            </a:pPr>
            <a:r>
              <a:rPr lang="en-GB" sz="3200" dirty="0" err="1"/>
              <a:t>Virtuálna</a:t>
            </a:r>
            <a:r>
              <a:rPr lang="en-GB" sz="3200" dirty="0"/>
              <a:t> </a:t>
            </a:r>
            <a:r>
              <a:rPr lang="en-GB" sz="3200" dirty="0" err="1"/>
              <a:t>realita</a:t>
            </a:r>
            <a:r>
              <a:rPr lang="en-GB" sz="3200" dirty="0"/>
              <a:t> </a:t>
            </a:r>
            <a:r>
              <a:rPr lang="en-GB" sz="3200" dirty="0" err="1"/>
              <a:t>ako</a:t>
            </a:r>
            <a:r>
              <a:rPr lang="en-GB" sz="3200" dirty="0"/>
              <a:t> feedback</a:t>
            </a:r>
          </a:p>
          <a:p>
            <a:pPr lvl="1" algn="just">
              <a:spcAft>
                <a:spcPts val="600"/>
              </a:spcAft>
            </a:pPr>
            <a:r>
              <a:rPr lang="en-GB" sz="2800" dirty="0" err="1"/>
              <a:t>Inovatívne</a:t>
            </a:r>
            <a:r>
              <a:rPr lang="en-GB" sz="2800" dirty="0"/>
              <a:t> </a:t>
            </a:r>
            <a:r>
              <a:rPr lang="en-GB" sz="2800" dirty="0" err="1"/>
              <a:t>aktivity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65505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Zástupný objekt pre obsah 14">
            <a:extLst>
              <a:ext uri="{FF2B5EF4-FFF2-40B4-BE49-F238E27FC236}">
                <a16:creationId xmlns:a16="http://schemas.microsoft.com/office/drawing/2014/main" id="{A40B00AC-E935-4AAD-A82C-E69E1E6AC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4" y="22146"/>
            <a:ext cx="8060873" cy="6820739"/>
          </a:xfrm>
        </p:spPr>
      </p:pic>
    </p:spTree>
    <p:extLst>
      <p:ext uri="{BB962C8B-B14F-4D97-AF65-F5344CB8AC3E}">
        <p14:creationId xmlns:p14="http://schemas.microsoft.com/office/powerpoint/2010/main" val="171532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: Shape 4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6671BA-8EF0-4615-A207-8F0C302F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Príncip PBL</a:t>
            </a:r>
            <a:endParaRPr lang="cs-CZ" sz="4000">
              <a:solidFill>
                <a:srgbClr val="FFFFFF"/>
              </a:solidFill>
            </a:endParaRP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027701-3F5E-4F79-A390-3303C19D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cs-CZ" sz="1900">
                <a:solidFill>
                  <a:srgbClr val="FEFFFF"/>
                </a:solidFill>
              </a:rPr>
              <a:t>8 príncipov</a:t>
            </a:r>
            <a:r>
              <a:rPr lang="en-GB" sz="1900">
                <a:solidFill>
                  <a:srgbClr val="FEFFFF"/>
                </a:solidFill>
              </a:rPr>
              <a:t>:</a:t>
            </a:r>
            <a:endParaRPr lang="cs-CZ" sz="1900">
              <a:solidFill>
                <a:srgbClr val="FEFFFF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l-PL" sz="19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Vytvorenie danej úlohy alebo problému</a:t>
            </a:r>
            <a:endParaRPr lang="en-GB" sz="1900" b="0" i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cs-CZ" sz="19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Zhromaždenie aktivít </a:t>
            </a:r>
            <a:endParaRPr lang="en-GB" sz="1900" b="0" i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9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Z</a:t>
            </a:r>
            <a:r>
              <a:rPr lang="pl-PL" sz="19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ainteresovanie študenta</a:t>
            </a:r>
            <a:endParaRPr lang="en-GB" sz="1900" b="0" i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cs-CZ" sz="19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Návrh učebného prostredia a zadania pre študentov</a:t>
            </a:r>
            <a:endParaRPr lang="en-GB" sz="1900" b="0" i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cs-CZ" sz="19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Poskytnutie vlastníctva procesu študentov na vyriešenie problému</a:t>
            </a:r>
            <a:endParaRPr lang="en-GB" sz="1900" b="0" i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cs-CZ" sz="19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Návrh vyučovacieho prostredia na podporu študentového zmýšľania</a:t>
            </a:r>
            <a:endParaRPr lang="en-GB" sz="1900">
              <a:solidFill>
                <a:srgbClr val="FEFFFF"/>
              </a:solidFill>
              <a:latin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cs-CZ" sz="19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Podporovanie testovania rôznych nápadov a feedbacku</a:t>
            </a:r>
            <a:endParaRPr lang="en-GB" sz="1900" b="0" i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cs-CZ" sz="19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Poskytnutie príležitosti na zamyslenie sa nad proces</a:t>
            </a:r>
            <a:r>
              <a:rPr lang="en-GB" sz="1900">
                <a:solidFill>
                  <a:srgbClr val="FEFFFF"/>
                </a:solidFill>
                <a:latin typeface="Arial" panose="020B0604020202020204" pitchFamily="34" charset="0"/>
              </a:rPr>
              <a:t>om</a:t>
            </a:r>
            <a:r>
              <a:rPr lang="cs-CZ" sz="19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 štúdia</a:t>
            </a:r>
            <a:endParaRPr lang="cs-CZ" sz="19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7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BC553-C72D-4B89-B3EE-833A4BD9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886" y="622121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Vyučovacie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aktivity</a:t>
            </a:r>
            <a:endParaRPr lang="cs-CZ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CCB407-A9DD-41D5-8689-F64E062F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886" y="1864518"/>
            <a:ext cx="6957099" cy="1771312"/>
          </a:xfrm>
        </p:spPr>
        <p:txBody>
          <a:bodyPr anchor="ctr">
            <a:normAutofit/>
          </a:bodyPr>
          <a:lstStyle/>
          <a:p>
            <a:r>
              <a:rPr lang="en-GB" sz="2400" dirty="0" err="1"/>
              <a:t>Študenti</a:t>
            </a:r>
            <a:r>
              <a:rPr lang="en-GB" sz="2400" dirty="0"/>
              <a:t> </a:t>
            </a:r>
            <a:r>
              <a:rPr lang="en-GB" sz="2400" dirty="0" err="1"/>
              <a:t>preferujú</a:t>
            </a:r>
            <a:r>
              <a:rPr lang="en-GB" sz="2400" dirty="0"/>
              <a:t> </a:t>
            </a:r>
            <a:r>
              <a:rPr lang="en-GB" sz="2400" dirty="0" err="1"/>
              <a:t>vizuálny</a:t>
            </a:r>
            <a:r>
              <a:rPr lang="en-GB" sz="2400" dirty="0"/>
              <a:t> </a:t>
            </a:r>
            <a:r>
              <a:rPr lang="en-GB" sz="2400" dirty="0" err="1"/>
              <a:t>štýl</a:t>
            </a:r>
            <a:r>
              <a:rPr lang="en-GB" sz="2400" dirty="0"/>
              <a:t> </a:t>
            </a:r>
            <a:r>
              <a:rPr lang="en-GB" sz="2400" dirty="0" err="1"/>
              <a:t>učenia</a:t>
            </a:r>
            <a:endParaRPr lang="en-GB" sz="2400" dirty="0"/>
          </a:p>
          <a:p>
            <a:r>
              <a:rPr lang="en-GB" sz="2400" dirty="0" err="1"/>
              <a:t>Aktivita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search </a:t>
            </a:r>
            <a:r>
              <a:rPr lang="en-GB" sz="2400" dirty="0" err="1"/>
              <a:t>algoritmy</a:t>
            </a:r>
            <a:r>
              <a:rPr lang="en-GB" sz="2400" dirty="0"/>
              <a:t> - </a:t>
            </a:r>
            <a:r>
              <a:rPr lang="en-GB" sz="2400" dirty="0" err="1"/>
              <a:t>bludisko</a:t>
            </a:r>
            <a:endParaRPr lang="cs-CZ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Znak začiarknutia">
            <a:extLst>
              <a:ext uri="{FF2B5EF4-FFF2-40B4-BE49-F238E27FC236}">
                <a16:creationId xmlns:a16="http://schemas.microsoft.com/office/drawing/2014/main" id="{E882227E-45E6-458E-B637-BF3731E29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5" name="Obrázok 4" descr="Obrázok, na ktorom je vnútri, malé, stôl, zelené&#10;&#10;Automaticky generovaný popis">
            <a:extLst>
              <a:ext uri="{FF2B5EF4-FFF2-40B4-BE49-F238E27FC236}">
                <a16:creationId xmlns:a16="http://schemas.microsoft.com/office/drawing/2014/main" id="{E6132578-C72F-4EDA-B5F6-6B417C783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71" y="3428999"/>
            <a:ext cx="5395691" cy="315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6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C70A33-C151-4CE1-810A-84AAE98D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674" y="1979047"/>
            <a:ext cx="6227064" cy="1234440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accent1"/>
                </a:solidFill>
              </a:rPr>
              <a:t>Feedback </a:t>
            </a:r>
            <a:r>
              <a:rPr lang="en-GB" sz="4000" dirty="0" err="1">
                <a:solidFill>
                  <a:schemeClr val="accent1"/>
                </a:solidFill>
              </a:rPr>
              <a:t>vo</a:t>
            </a:r>
            <a:r>
              <a:rPr lang="en-GB" sz="4000" dirty="0">
                <a:solidFill>
                  <a:schemeClr val="accent1"/>
                </a:solidFill>
              </a:rPr>
              <a:t> </a:t>
            </a:r>
            <a:r>
              <a:rPr lang="en-GB" sz="4000" dirty="0" err="1">
                <a:solidFill>
                  <a:schemeClr val="accent1"/>
                </a:solidFill>
              </a:rPr>
              <a:t>virtuálnom</a:t>
            </a:r>
            <a:r>
              <a:rPr lang="en-GB" sz="4000" dirty="0">
                <a:solidFill>
                  <a:schemeClr val="accent1"/>
                </a:solidFill>
              </a:rPr>
              <a:t> </a:t>
            </a:r>
            <a:r>
              <a:rPr lang="en-GB" sz="4000" dirty="0" err="1">
                <a:solidFill>
                  <a:schemeClr val="accent1"/>
                </a:solidFill>
              </a:rPr>
              <a:t>prostredí</a:t>
            </a:r>
            <a:endParaRPr lang="cs-CZ" sz="40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66CB22-0808-4D59-8F9E-F2626A99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012" y="4203571"/>
            <a:ext cx="8660763" cy="2367221"/>
          </a:xfrm>
        </p:spPr>
        <p:txBody>
          <a:bodyPr>
            <a:normAutofit/>
          </a:bodyPr>
          <a:lstStyle/>
          <a:p>
            <a:r>
              <a:rPr lang="en-GB" dirty="0"/>
              <a:t>3 </a:t>
            </a:r>
            <a:r>
              <a:rPr lang="en-GB" dirty="0" err="1"/>
              <a:t>typy</a:t>
            </a:r>
            <a:r>
              <a:rPr lang="en-GB" dirty="0"/>
              <a:t> feedback</a:t>
            </a:r>
            <a:r>
              <a:rPr lang="sk-SK" dirty="0"/>
              <a:t>u</a:t>
            </a:r>
            <a:r>
              <a:rPr lang="en-GB" dirty="0"/>
              <a:t> </a:t>
            </a:r>
            <a:r>
              <a:rPr lang="en-GB" dirty="0" err="1"/>
              <a:t>vo</a:t>
            </a:r>
            <a:r>
              <a:rPr lang="en-GB" dirty="0"/>
              <a:t> </a:t>
            </a:r>
            <a:r>
              <a:rPr lang="en-GB" dirty="0" err="1"/>
              <a:t>virtuálnom</a:t>
            </a:r>
            <a:r>
              <a:rPr lang="en-GB" dirty="0"/>
              <a:t> pr</a:t>
            </a:r>
            <a:r>
              <a:rPr lang="sk-SK" dirty="0"/>
              <a:t>o</a:t>
            </a:r>
            <a:r>
              <a:rPr lang="en-GB" dirty="0" err="1"/>
              <a:t>stredí</a:t>
            </a:r>
            <a:r>
              <a:rPr lang="en-GB" dirty="0"/>
              <a:t> pre </a:t>
            </a:r>
            <a:r>
              <a:rPr lang="en-GB" dirty="0" err="1"/>
              <a:t>študentov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Knowledge of Result (KR)</a:t>
            </a:r>
          </a:p>
          <a:p>
            <a:pPr lvl="1"/>
            <a:r>
              <a:rPr lang="en-GB" dirty="0"/>
              <a:t>Knowledge about Concepts (KC)</a:t>
            </a:r>
          </a:p>
          <a:p>
            <a:pPr lvl="1"/>
            <a:r>
              <a:rPr lang="en-US" dirty="0"/>
              <a:t>Knowledge of Correct Response (KCR)</a:t>
            </a:r>
            <a:endParaRPr lang="en-GB" dirty="0"/>
          </a:p>
        </p:txBody>
      </p:sp>
      <p:pic>
        <p:nvPicPr>
          <p:cNvPr id="32" name="Obrázok 31">
            <a:extLst>
              <a:ext uri="{FF2B5EF4-FFF2-40B4-BE49-F238E27FC236}">
                <a16:creationId xmlns:a16="http://schemas.microsoft.com/office/drawing/2014/main" id="{6C260EA4-DEFF-44EA-8958-59BB2B927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56" y="376237"/>
            <a:ext cx="4279504" cy="32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1BDABC-C5DA-49CB-9737-64D4E054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718457"/>
            <a:ext cx="3867912" cy="4882243"/>
          </a:xfrm>
        </p:spPr>
        <p:txBody>
          <a:bodyPr>
            <a:normAutofit/>
          </a:bodyPr>
          <a:lstStyle/>
          <a:p>
            <a:pPr algn="ctr"/>
            <a:r>
              <a:rPr lang="cs-CZ" b="0" i="0" dirty="0">
                <a:effectLst/>
                <a:latin typeface="Arial" panose="020B0604020202020204" pitchFamily="34" charset="0"/>
              </a:rPr>
              <a:t>Efektivita feedbacku </a:t>
            </a:r>
            <a:r>
              <a:rPr lang="cs-CZ" b="0" i="0" dirty="0" err="1">
                <a:effectLst/>
                <a:latin typeface="Arial" panose="020B0604020202020204" pitchFamily="34" charset="0"/>
              </a:rPr>
              <a:t>vo</a:t>
            </a:r>
            <a:r>
              <a:rPr lang="cs-CZ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effectLst/>
                <a:latin typeface="Arial" panose="020B0604020202020204" pitchFamily="34" charset="0"/>
              </a:rPr>
              <a:t>virtuálnych</a:t>
            </a:r>
            <a:r>
              <a:rPr lang="cs-CZ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effectLst/>
                <a:latin typeface="Arial" panose="020B0604020202020204" pitchFamily="34" charset="0"/>
              </a:rPr>
              <a:t>prostrediach</a:t>
            </a:r>
            <a:endParaRPr lang="cs-CZ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889299-A351-46EF-A49A-6AE83297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b="1" dirty="0"/>
              <a:t>Experiment</a:t>
            </a:r>
          </a:p>
          <a:p>
            <a:r>
              <a:rPr lang="en-GB" sz="2400" dirty="0"/>
              <a:t>2 </a:t>
            </a:r>
            <a:r>
              <a:rPr lang="en-GB" sz="2400" dirty="0" err="1"/>
              <a:t>skupiny</a:t>
            </a:r>
            <a:r>
              <a:rPr lang="en-GB" sz="2400" dirty="0"/>
              <a:t> </a:t>
            </a:r>
            <a:r>
              <a:rPr lang="en-GB" sz="2400" dirty="0" err="1"/>
              <a:t>študentov</a:t>
            </a:r>
            <a:endParaRPr lang="en-GB" sz="2400" dirty="0"/>
          </a:p>
          <a:p>
            <a:r>
              <a:rPr lang="en-GB" sz="2400" dirty="0"/>
              <a:t>Test </a:t>
            </a:r>
            <a:r>
              <a:rPr lang="en-GB" sz="2400" dirty="0" err="1"/>
              <a:t>pred</a:t>
            </a:r>
            <a:r>
              <a:rPr lang="en-GB" sz="2400" dirty="0"/>
              <a:t> </a:t>
            </a:r>
            <a:r>
              <a:rPr lang="en-GB" sz="2400" dirty="0" err="1"/>
              <a:t>študíjnou</a:t>
            </a:r>
            <a:r>
              <a:rPr lang="en-GB" sz="2400" dirty="0"/>
              <a:t> </a:t>
            </a:r>
            <a:r>
              <a:rPr lang="en-GB" sz="2400" dirty="0" err="1"/>
              <a:t>fázou</a:t>
            </a:r>
            <a:endParaRPr lang="en-GB" sz="2400" dirty="0"/>
          </a:p>
          <a:p>
            <a:r>
              <a:rPr lang="en-GB" sz="2400" dirty="0" err="1"/>
              <a:t>Študíjna</a:t>
            </a:r>
            <a:r>
              <a:rPr lang="en-GB" sz="2400" dirty="0"/>
              <a:t> </a:t>
            </a:r>
            <a:r>
              <a:rPr lang="en-GB" sz="2400" dirty="0" err="1"/>
              <a:t>fáza</a:t>
            </a:r>
            <a:endParaRPr lang="en-GB" sz="2400" dirty="0"/>
          </a:p>
          <a:p>
            <a:pPr lvl="1"/>
            <a:r>
              <a:rPr lang="en-GB" sz="2000" dirty="0" err="1"/>
              <a:t>Textový</a:t>
            </a:r>
            <a:r>
              <a:rPr lang="en-GB" sz="2000" dirty="0"/>
              <a:t> </a:t>
            </a:r>
            <a:r>
              <a:rPr lang="en-GB" sz="2000" dirty="0" err="1"/>
              <a:t>typ</a:t>
            </a:r>
            <a:r>
              <a:rPr lang="en-GB" sz="2000" dirty="0"/>
              <a:t> </a:t>
            </a:r>
            <a:r>
              <a:rPr lang="en-GB" sz="2000" dirty="0" err="1"/>
              <a:t>feedbacku</a:t>
            </a:r>
            <a:r>
              <a:rPr lang="en-GB" sz="2000" dirty="0"/>
              <a:t> vs </a:t>
            </a:r>
            <a:r>
              <a:rPr lang="en-GB" sz="2000" dirty="0" err="1"/>
              <a:t>vizuálny</a:t>
            </a:r>
            <a:endParaRPr lang="en-GB" sz="2000" dirty="0"/>
          </a:p>
          <a:p>
            <a:pPr lvl="1"/>
            <a:r>
              <a:rPr lang="en-GB" sz="2000" dirty="0"/>
              <a:t>3 </a:t>
            </a:r>
            <a:r>
              <a:rPr lang="en-GB" sz="2000" dirty="0" err="1"/>
              <a:t>týždne</a:t>
            </a:r>
            <a:r>
              <a:rPr lang="en-GB" sz="2000" dirty="0"/>
              <a:t> </a:t>
            </a:r>
          </a:p>
          <a:p>
            <a:r>
              <a:rPr lang="en-GB" sz="2400" dirty="0"/>
              <a:t>2. Test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6308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D0CCA9-E208-42CB-8162-E0A50AB8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6343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Výsledok</a:t>
            </a:r>
            <a:endParaRPr lang="cs-CZ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Zástupný objekt pre obsah 4" descr="Obrázok, na ktorom je stôl&#10;&#10;Automaticky generovaný popis">
            <a:extLst>
              <a:ext uri="{FF2B5EF4-FFF2-40B4-BE49-F238E27FC236}">
                <a16:creationId xmlns:a16="http://schemas.microsoft.com/office/drawing/2014/main" id="{BEC84AF9-B7DF-43CF-A52F-FE3EC9730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" t="30718" r="7461" b="30884"/>
          <a:stretch/>
        </p:blipFill>
        <p:spPr>
          <a:xfrm>
            <a:off x="838200" y="2803071"/>
            <a:ext cx="10967357" cy="1251857"/>
          </a:xfrm>
        </p:spPr>
      </p:pic>
    </p:spTree>
    <p:extLst>
      <p:ext uri="{BB962C8B-B14F-4D97-AF65-F5344CB8AC3E}">
        <p14:creationId xmlns:p14="http://schemas.microsoft.com/office/powerpoint/2010/main" val="406242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FC1B77-9A87-4175-A6E7-D12CD61F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551" y="4025934"/>
            <a:ext cx="8495070" cy="917777"/>
          </a:xfrm>
        </p:spPr>
        <p:txBody>
          <a:bodyPr anchor="b">
            <a:normAutofit/>
          </a:bodyPr>
          <a:lstStyle/>
          <a:p>
            <a:r>
              <a:rPr lang="en-GB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Ďakujem</a:t>
            </a:r>
            <a:r>
              <a:rPr lang="en-GB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pozornosť</a:t>
            </a:r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Knihy">
            <a:extLst>
              <a:ext uri="{FF2B5EF4-FFF2-40B4-BE49-F238E27FC236}">
                <a16:creationId xmlns:a16="http://schemas.microsoft.com/office/drawing/2014/main" id="{27915272-7A43-4A5B-9C20-61874AA6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272</Words>
  <Application>Microsoft Office PowerPoint</Application>
  <PresentationFormat>Širokouhlá</PresentationFormat>
  <Paragraphs>44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Office</vt:lpstr>
      <vt:lpstr>Využitie virtuálneho prostredia vo vzdelávaní Informačných technológií pomocou Problem-Based Learning metódy učenia</vt:lpstr>
      <vt:lpstr>Úvod</vt:lpstr>
      <vt:lpstr>Prezentácia programu PowerPoint</vt:lpstr>
      <vt:lpstr>Príncip PBL</vt:lpstr>
      <vt:lpstr>Vyučovacie aktivity</vt:lpstr>
      <vt:lpstr>Feedback vo virtuálnom prostredí</vt:lpstr>
      <vt:lpstr>Efektivita feedbacku vo virtuálnych prostrediach</vt:lpstr>
      <vt:lpstr>Výsledok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Využitie virtuálneho prostredia vo vzdelávaní Informačných technológií pomocou Problem-Based Learning metódy učenia</dc:title>
  <dc:creator>Tomáš Tomčány</dc:creator>
  <cp:lastModifiedBy>Tomáš Tomčány</cp:lastModifiedBy>
  <cp:revision>5</cp:revision>
  <dcterms:created xsi:type="dcterms:W3CDTF">2020-11-21T15:12:33Z</dcterms:created>
  <dcterms:modified xsi:type="dcterms:W3CDTF">2020-12-01T14:44:09Z</dcterms:modified>
</cp:coreProperties>
</file>