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lay"/>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regular.fnt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9daae0a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329daae0a1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9daae0a1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29daae0a1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1861457" y="1643742"/>
            <a:ext cx="8469086" cy="12926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@Tienso_ok</a:t>
            </a:r>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¿Ha encontrado éste youtuber una audiencia que lo pueda llevar al siguiente nivel?</a:t>
            </a:r>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rPr b="0" i="0" lang="en-US" sz="1800" u="none" cap="none" strike="noStrike">
                <a:solidFill>
                  <a:schemeClr val="dk1"/>
                </a:solidFill>
                <a:latin typeface="Arial"/>
                <a:ea typeface="Arial"/>
                <a:cs typeface="Arial"/>
                <a:sym typeface="Arial"/>
              </a:rPr>
              <a:t>Autor: Tomás Weinstabl</a:t>
            </a:r>
            <a:endParaRPr/>
          </a:p>
        </p:txBody>
      </p:sp>
      <p:pic>
        <p:nvPicPr>
          <p:cNvPr id="85" name="Google Shape;85;p13"/>
          <p:cNvPicPr preferRelativeResize="0"/>
          <p:nvPr/>
        </p:nvPicPr>
        <p:blipFill rotWithShape="1">
          <a:blip r:embed="rId3">
            <a:alphaModFix/>
          </a:blip>
          <a:srcRect b="0" l="0" r="0" t="0"/>
          <a:stretch/>
        </p:blipFill>
        <p:spPr>
          <a:xfrm>
            <a:off x="0" y="3541174"/>
            <a:ext cx="12192000" cy="20181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nvSpPr>
        <p:spPr>
          <a:xfrm>
            <a:off x="1621971" y="533400"/>
            <a:ext cx="8675915" cy="53860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Insights y conclusiones</a:t>
            </a:r>
            <a:endParaRPr b="1"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Haciendo un repaso por el contexto presentado, las preguntas planteadas y las gráficas analizadas, podemos concluir que:</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El canal tuvo un pico de actividad en Julio y desde entonces la actividad general bajó y se estancó durante los últimos 3 meses.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Hubo un repunte de actividad por video en el mes de Octubre, lo que estaría indicando una posible recuperación de la cuenta.</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Hay tres claras categorías de contenido que el autor presenta (fútbol, viajes, y miscelánea) y esta claro que la que mejor rendimiento tiene es el fútbol.</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Por último, gracias a que durante los últimos meses la mayoría de sus videos están relacionados al Espanyol, podemos concluir que el autor tiene claro que ésta es su categoría “ganadora” y aquella que lo catapultará al éxito durante sus próximos meses de trabajo.</a:t>
            </a:r>
            <a:endParaRPr sz="16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nvSpPr>
        <p:spPr>
          <a:xfrm>
            <a:off x="1621971" y="533400"/>
            <a:ext cx="8676000" cy="3848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rPr>
              <a:t>Segunda parte - introducción</a:t>
            </a:r>
            <a:endParaRPr b="1"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rPr>
              <a:t>En la segunda parte del proyecto opté por hacer de cuenta que Youtube pierde el control de su plataforma y debe re-categorizar todos los videos de @tienso_ok como video regular o reel/short en función de la cantidad de likes y visitas de cada video. El objetivo no tiene nada que ver con la primera parte del proyecto, sin embargo, me permite seguir trabajando con el mismo dataset.</a:t>
            </a:r>
            <a:endParaRPr sz="2000">
              <a:solidFill>
                <a:schemeClr val="dk1"/>
              </a:solidFill>
            </a:endParaRPr>
          </a:p>
          <a:p>
            <a:pPr indent="0" lvl="0" marL="0" marR="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rPr lang="en-US" sz="2000">
                <a:solidFill>
                  <a:schemeClr val="dk1"/>
                </a:solidFill>
              </a:rPr>
              <a:t>Para ello, elegí evaluar dos modelos de clasificación: KNeighbors y árboles de decisión.</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nvSpPr>
        <p:spPr>
          <a:xfrm>
            <a:off x="1621971" y="533400"/>
            <a:ext cx="8676000" cy="609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rPr>
              <a:t>Segunda parte - desarrollo y conclusión</a:t>
            </a:r>
            <a:endParaRPr b="1"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rPr>
              <a:t>A ambos los sometí a un método de validación cruzada para tener una primera idea de cuál podría funcionar mejor. Si hubiese evaluado más modelos, esto me hubiese permitido seleccionar sólo dos modelos para avanzar con el proceso de optimización de hiperparámetros.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rPr lang="en-US" sz="1800">
                <a:solidFill>
                  <a:schemeClr val="dk1"/>
                </a:solidFill>
              </a:rPr>
              <a:t>Luego, optimicé los hiperparámetros de ambos modelos utilizando </a:t>
            </a:r>
            <a:r>
              <a:rPr lang="en-US" sz="1800" u="sng">
                <a:solidFill>
                  <a:schemeClr val="dk1"/>
                </a:solidFill>
              </a:rPr>
              <a:t>grid search</a:t>
            </a:r>
            <a:r>
              <a:rPr lang="en-US" sz="1800">
                <a:solidFill>
                  <a:schemeClr val="dk1"/>
                </a:solidFill>
              </a:rPr>
              <a:t>. Los mejores hiperparámetros para ambos modelos fueron: </a:t>
            </a:r>
            <a:endParaRPr sz="1800">
              <a:solidFill>
                <a:schemeClr val="dk1"/>
              </a:solidFill>
            </a:endParaRPr>
          </a:p>
          <a:p>
            <a:pPr indent="0" lvl="0" marL="0" rtl="0" algn="l">
              <a:spcBef>
                <a:spcPts val="0"/>
              </a:spcBef>
              <a:spcAft>
                <a:spcPts val="0"/>
              </a:spcAft>
              <a:buNone/>
            </a:pPr>
            <a:r>
              <a:rPr lang="en-US" sz="1800">
                <a:solidFill>
                  <a:schemeClr val="dk1"/>
                </a:solidFill>
              </a:rPr>
              <a:t>Para KNN: {'metric': 'manhattan', 'n_neighbors': 3, 'weights': 'uniform'}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Para Árbol de decisión: {'criterion': 'entropy', 'max_depth': 2, 'min_samples_split': 2}</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rPr lang="en-US" sz="1800">
                <a:solidFill>
                  <a:schemeClr val="dk1"/>
                </a:solidFill>
              </a:rPr>
              <a:t>Por último, obtuvimos la precisión y el F1 de cada modelo optimizado, siendo éstas: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Precisión KNN: 0.83 vs precisión Árbol de decisión: 0.86 </a:t>
            </a:r>
            <a:br>
              <a:rPr lang="en-US" sz="1800">
                <a:solidFill>
                  <a:schemeClr val="dk1"/>
                </a:solidFill>
              </a:rPr>
            </a:br>
            <a:r>
              <a:rPr lang="en-US" sz="1800">
                <a:solidFill>
                  <a:schemeClr val="dk1"/>
                </a:solidFill>
              </a:rPr>
              <a:t>F1-Score KNN: 0.83 vs F1-Score Árbol de decisión: 0.87</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US" sz="1800">
                <a:solidFill>
                  <a:schemeClr val="dk1"/>
                </a:solidFill>
              </a:rPr>
              <a:t>Y pudimos concluir que </a:t>
            </a:r>
            <a:r>
              <a:rPr b="1" lang="en-US" sz="1800">
                <a:solidFill>
                  <a:schemeClr val="dk1"/>
                </a:solidFill>
              </a:rPr>
              <a:t>el modelo de árboles de decisión es el que mejor se ajusta al dataset trabajado</a:t>
            </a:r>
            <a:r>
              <a:rPr lang="en-US" sz="1800">
                <a:solidFill>
                  <a:schemeClr val="dk1"/>
                </a:solidFill>
              </a:rPr>
              <a:t>.</a:t>
            </a:r>
            <a:endParaRPr sz="1800">
              <a:solidFill>
                <a:schemeClr val="dk1"/>
              </a:solidFill>
            </a:endParaRPr>
          </a:p>
          <a:p>
            <a:pPr indent="0" lvl="0" marL="0" marR="0" rtl="0" algn="l">
              <a:spcBef>
                <a:spcPts val="0"/>
              </a:spcBef>
              <a:spcAft>
                <a:spcPts val="0"/>
              </a:spcAft>
              <a:buNone/>
            </a:pPr>
            <a:r>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1621971" y="533400"/>
            <a:ext cx="8675915" cy="49244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AGENDA</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AutoNum type="arabicPeriod"/>
            </a:pPr>
            <a:r>
              <a:rPr lang="en-US" sz="2400">
                <a:solidFill>
                  <a:schemeClr val="dk1"/>
                </a:solidFill>
                <a:latin typeface="Arial"/>
                <a:ea typeface="Arial"/>
                <a:cs typeface="Arial"/>
                <a:sym typeface="Arial"/>
              </a:rPr>
              <a:t>Contexto </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2. Hipótesis y preguntas de interés</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3. Evolución de la cuenta</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4. Metadata</a:t>
            </a:r>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5. Análisis de categorías</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latin typeface="Arial"/>
                <a:ea typeface="Arial"/>
                <a:cs typeface="Arial"/>
                <a:sym typeface="Arial"/>
              </a:rPr>
              <a:t>6. Insights y conclusiones</a:t>
            </a:r>
            <a:endParaRPr sz="24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nvSpPr>
        <p:spPr>
          <a:xfrm>
            <a:off x="1621971" y="533400"/>
            <a:ext cx="8675915"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Contexto</a:t>
            </a:r>
            <a:endParaRPr b="1"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El canal de YouTube Tienso_ok, creado en 2012, experimentó su lanzamiento como canal creador de contenido el 29 de mayo de 2024 con el estreno de la miniserie 'Irse de Casa', centrada en las experiencias de emigrantes argentinos por Europa. Su audiencia, juzgando por los comentarios, proviene principalmente de argentinos viviendo en Argentina interesados en informarse sobre las experiencias de sus compatriotas en el exterior.</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0" lvl="0" marL="0" marR="0" rtl="0" algn="l">
              <a:spcBef>
                <a:spcPts val="0"/>
              </a:spcBef>
              <a:spcAft>
                <a:spcPts val="0"/>
              </a:spcAft>
              <a:buNone/>
            </a:pPr>
            <a:r>
              <a:rPr lang="en-US" sz="2000">
                <a:solidFill>
                  <a:schemeClr val="dk1"/>
                </a:solidFill>
                <a:latin typeface="Arial"/>
                <a:ea typeface="Arial"/>
                <a:cs typeface="Arial"/>
                <a:sym typeface="Arial"/>
              </a:rPr>
              <a:t>Meses mas tarde, Matias, el creador, decidió compartir su experiencia como aficionado del Espanyol (club de futbol catalán) subiendo al canal videos varios de sus vivencias en el estadio. Curiosamente, estos videos generaron un gran impacto en una vasta audiencia de catalanes que, a falta de un referente del club en redes sociales, eligieron seguirlo incondicionalmente.</a:t>
            </a:r>
            <a:endParaRPr sz="16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nvSpPr>
        <p:spPr>
          <a:xfrm>
            <a:off x="1621971" y="533400"/>
            <a:ext cx="8675915"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Hipótesis y preguntas de interés</a:t>
            </a:r>
            <a:endParaRPr b="1" sz="3200">
              <a:solidFill>
                <a:schemeClr val="dk1"/>
              </a:solidFill>
              <a:latin typeface="Arial"/>
              <a:ea typeface="Arial"/>
              <a:cs typeface="Arial"/>
              <a:sym typeface="Arial"/>
            </a:endParaRPr>
          </a:p>
          <a:p>
            <a:pPr indent="0" lvl="0" marL="0" marR="0" rtl="0" algn="l">
              <a:spcBef>
                <a:spcPts val="0"/>
              </a:spcBef>
              <a:spcAft>
                <a:spcPts val="0"/>
              </a:spcAft>
              <a:buNone/>
            </a:pPr>
            <a:r>
              <a:t/>
            </a:r>
            <a:endParaRPr b="1" sz="3200">
              <a:solidFill>
                <a:schemeClr val="dk1"/>
              </a:solidFill>
              <a:latin typeface="Arial"/>
              <a:ea typeface="Arial"/>
              <a:cs typeface="Arial"/>
              <a:sym typeface="Arial"/>
            </a:endParaRPr>
          </a:p>
          <a:p>
            <a:pPr indent="0" lvl="0" marL="0" marR="0" rtl="0" algn="l">
              <a:spcBef>
                <a:spcPts val="0"/>
              </a:spcBef>
              <a:spcAft>
                <a:spcPts val="0"/>
              </a:spcAft>
              <a:buNone/>
            </a:pPr>
            <a:r>
              <a:rPr b="1" i="0" lang="en-US" sz="2000">
                <a:solidFill>
                  <a:srgbClr val="1F2328"/>
                </a:solidFill>
                <a:latin typeface="Arial"/>
                <a:ea typeface="Arial"/>
                <a:cs typeface="Arial"/>
                <a:sym typeface="Arial"/>
              </a:rPr>
              <a:t>Principal</a:t>
            </a:r>
            <a:endParaRPr b="1" i="0" sz="1800">
              <a:solidFill>
                <a:srgbClr val="1F2328"/>
              </a:solidFill>
              <a:latin typeface="Arial"/>
              <a:ea typeface="Arial"/>
              <a:cs typeface="Arial"/>
              <a:sym typeface="Arial"/>
            </a:endParaRPr>
          </a:p>
          <a:p>
            <a:pPr indent="0" lvl="0" marL="0" marR="0" rtl="0" algn="l">
              <a:spcBef>
                <a:spcPts val="0"/>
              </a:spcBef>
              <a:spcAft>
                <a:spcPts val="0"/>
              </a:spcAft>
              <a:buNone/>
            </a:pPr>
            <a:r>
              <a:t/>
            </a:r>
            <a:endParaRPr b="0" i="0" sz="1600">
              <a:solidFill>
                <a:srgbClr val="1F2328"/>
              </a:solidFill>
              <a:latin typeface="Arial"/>
              <a:ea typeface="Arial"/>
              <a:cs typeface="Arial"/>
              <a:sym typeface="Arial"/>
            </a:endParaRPr>
          </a:p>
          <a:p>
            <a:pPr indent="0" lvl="0" marL="0" marR="0" rtl="0" algn="l">
              <a:spcBef>
                <a:spcPts val="0"/>
              </a:spcBef>
              <a:spcAft>
                <a:spcPts val="0"/>
              </a:spcAft>
              <a:buNone/>
            </a:pPr>
            <a:r>
              <a:rPr b="0" i="0" lang="en-US" sz="1800">
                <a:solidFill>
                  <a:srgbClr val="1F2328"/>
                </a:solidFill>
                <a:latin typeface="Arial"/>
                <a:ea typeface="Arial"/>
                <a:cs typeface="Arial"/>
                <a:sym typeface="Arial"/>
              </a:rPr>
              <a:t>¿Ha podido el autor encontrar una categoría de contenido con suficiente potencial para hacer crecer su cuenta de cara a los próximos meses?</a:t>
            </a:r>
            <a:endParaRPr/>
          </a:p>
          <a:p>
            <a:pPr indent="0" lvl="0" marL="0" marR="0" rtl="0" algn="l">
              <a:spcBef>
                <a:spcPts val="0"/>
              </a:spcBef>
              <a:spcAft>
                <a:spcPts val="0"/>
              </a:spcAft>
              <a:buNone/>
            </a:pPr>
            <a:r>
              <a:t/>
            </a:r>
            <a:endParaRPr sz="1600">
              <a:solidFill>
                <a:srgbClr val="1F2328"/>
              </a:solidFill>
              <a:latin typeface="Arial"/>
              <a:ea typeface="Arial"/>
              <a:cs typeface="Arial"/>
              <a:sym typeface="Arial"/>
            </a:endParaRPr>
          </a:p>
          <a:p>
            <a:pPr indent="0" lvl="0" marL="0" marR="0" rtl="0" algn="l">
              <a:spcBef>
                <a:spcPts val="0"/>
              </a:spcBef>
              <a:spcAft>
                <a:spcPts val="0"/>
              </a:spcAft>
              <a:buNone/>
            </a:pPr>
            <a:r>
              <a:rPr b="1" lang="en-US" sz="2000">
                <a:solidFill>
                  <a:srgbClr val="1F2328"/>
                </a:solidFill>
                <a:latin typeface="Arial"/>
                <a:ea typeface="Arial"/>
                <a:cs typeface="Arial"/>
                <a:sym typeface="Arial"/>
              </a:rPr>
              <a:t>Otras preguntas de interés</a:t>
            </a:r>
            <a:endParaRPr/>
          </a:p>
          <a:p>
            <a:pPr indent="0" lvl="0" marL="0" marR="0" rtl="0" algn="l">
              <a:spcBef>
                <a:spcPts val="0"/>
              </a:spcBef>
              <a:spcAft>
                <a:spcPts val="0"/>
              </a:spcAft>
              <a:buNone/>
            </a:pPr>
            <a:r>
              <a:t/>
            </a:r>
            <a:endParaRPr b="1" i="0" sz="1800">
              <a:solidFill>
                <a:srgbClr val="1F2328"/>
              </a:solidFill>
              <a:latin typeface="Arial"/>
              <a:ea typeface="Arial"/>
              <a:cs typeface="Arial"/>
              <a:sym typeface="Arial"/>
            </a:endParaRPr>
          </a:p>
          <a:p>
            <a:pPr indent="-114300" lvl="0" marL="0" marR="0" rtl="0" algn="l">
              <a:spcBef>
                <a:spcPts val="0"/>
              </a:spcBef>
              <a:spcAft>
                <a:spcPts val="0"/>
              </a:spcAft>
              <a:buClr>
                <a:srgbClr val="1F2328"/>
              </a:buClr>
              <a:buSzPts val="1800"/>
              <a:buFont typeface="Play"/>
              <a:buAutoNum type="arabicPeriod"/>
            </a:pPr>
            <a:r>
              <a:rPr b="0" i="0" lang="en-US" sz="1800">
                <a:solidFill>
                  <a:srgbClr val="1F2328"/>
                </a:solidFill>
                <a:latin typeface="Arial"/>
                <a:ea typeface="Arial"/>
                <a:cs typeface="Arial"/>
                <a:sym typeface="Arial"/>
              </a:rPr>
              <a:t>¿Cómo evolucionan las métricas de rendimiento generales?</a:t>
            </a:r>
            <a:endParaRPr/>
          </a:p>
          <a:p>
            <a:pPr indent="-114300" lvl="0" marL="0" marR="0" rtl="0" algn="l">
              <a:spcBef>
                <a:spcPts val="0"/>
              </a:spcBef>
              <a:spcAft>
                <a:spcPts val="0"/>
              </a:spcAft>
              <a:buClr>
                <a:srgbClr val="1F2328"/>
              </a:buClr>
              <a:buSzPts val="1800"/>
              <a:buFont typeface="Play"/>
              <a:buAutoNum type="arabicPeriod"/>
            </a:pPr>
            <a:r>
              <a:rPr b="0" i="0" lang="en-US" sz="1800">
                <a:solidFill>
                  <a:srgbClr val="1F2328"/>
                </a:solidFill>
                <a:latin typeface="Arial"/>
                <a:ea typeface="Arial"/>
                <a:cs typeface="Arial"/>
                <a:sym typeface="Arial"/>
              </a:rPr>
              <a:t>¿Qué tipo de contenido hace el autor?</a:t>
            </a:r>
            <a:endParaRPr/>
          </a:p>
          <a:p>
            <a:pPr indent="-114300" lvl="0" marL="0" marR="0" rtl="0" algn="l">
              <a:spcBef>
                <a:spcPts val="0"/>
              </a:spcBef>
              <a:spcAft>
                <a:spcPts val="0"/>
              </a:spcAft>
              <a:buClr>
                <a:srgbClr val="1F2328"/>
              </a:buClr>
              <a:buSzPts val="1800"/>
              <a:buFont typeface="Play"/>
              <a:buAutoNum type="arabicPeriod"/>
            </a:pPr>
            <a:r>
              <a:rPr b="0" i="0" lang="en-US" sz="1800">
                <a:solidFill>
                  <a:srgbClr val="1F2328"/>
                </a:solidFill>
                <a:latin typeface="Arial"/>
                <a:ea typeface="Arial"/>
                <a:cs typeface="Arial"/>
                <a:sym typeface="Arial"/>
              </a:rPr>
              <a:t>¿Qué categorías de contenido tienen mejor rendimiento?</a:t>
            </a:r>
            <a:endParaRPr/>
          </a:p>
          <a:p>
            <a:pPr indent="-114300" lvl="0" marL="0" marR="0" rtl="0" algn="l">
              <a:spcBef>
                <a:spcPts val="0"/>
              </a:spcBef>
              <a:spcAft>
                <a:spcPts val="0"/>
              </a:spcAft>
              <a:buClr>
                <a:srgbClr val="1F2328"/>
              </a:buClr>
              <a:buSzPts val="1800"/>
              <a:buFont typeface="Play"/>
              <a:buAutoNum type="arabicPeriod"/>
            </a:pPr>
            <a:r>
              <a:rPr b="0" i="0" lang="en-US" sz="1800">
                <a:solidFill>
                  <a:srgbClr val="1F2328"/>
                </a:solidFill>
                <a:latin typeface="Arial"/>
                <a:ea typeface="Arial"/>
                <a:cs typeface="Arial"/>
                <a:sym typeface="Arial"/>
              </a:rPr>
              <a:t>¿Se encuentra el autor actualmente generando contenido de la categoría que mejor le rinde?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17"/>
          <p:cNvSpPr txBox="1"/>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2600">
                <a:solidFill>
                  <a:schemeClr val="dk1"/>
                </a:solidFill>
                <a:latin typeface="Play"/>
                <a:ea typeface="Play"/>
                <a:cs typeface="Play"/>
                <a:sym typeface="Play"/>
              </a:rPr>
              <a:t>Evolución de la cuenta</a:t>
            </a:r>
            <a:endParaRPr b="1" sz="2600">
              <a:solidFill>
                <a:schemeClr val="dk1"/>
              </a:solidFill>
              <a:latin typeface="Play"/>
              <a:ea typeface="Play"/>
              <a:cs typeface="Play"/>
              <a:sym typeface="Play"/>
            </a:endParaRPr>
          </a:p>
          <a:p>
            <a:pPr indent="0" lvl="0" marL="0" marR="0" rtl="0" algn="l">
              <a:lnSpc>
                <a:spcPct val="90000"/>
              </a:lnSpc>
              <a:spcBef>
                <a:spcPts val="600"/>
              </a:spcBef>
              <a:spcAft>
                <a:spcPts val="0"/>
              </a:spcAft>
              <a:buNone/>
            </a:pPr>
            <a:r>
              <a:rPr b="1" lang="en-US" sz="2000">
                <a:solidFill>
                  <a:schemeClr val="dk1"/>
                </a:solidFill>
                <a:latin typeface="Play"/>
                <a:ea typeface="Play"/>
                <a:cs typeface="Play"/>
                <a:sym typeface="Play"/>
              </a:rPr>
              <a:t>Evolución de vistas, likes y comentarios por mes</a:t>
            </a:r>
            <a:endParaRPr b="1" sz="2000">
              <a:solidFill>
                <a:schemeClr val="dk1"/>
              </a:solidFill>
              <a:latin typeface="Play"/>
              <a:ea typeface="Play"/>
              <a:cs typeface="Play"/>
              <a:sym typeface="Play"/>
            </a:endParaRPr>
          </a:p>
        </p:txBody>
      </p:sp>
      <p:sp>
        <p:nvSpPr>
          <p:cNvPr id="107" name="Google Shape;107;p17"/>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17"/>
          <p:cNvSpPr txBox="1"/>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200">
                <a:solidFill>
                  <a:schemeClr val="dk1"/>
                </a:solidFill>
                <a:latin typeface="Arial"/>
                <a:ea typeface="Arial"/>
                <a:cs typeface="Arial"/>
                <a:sym typeface="Arial"/>
              </a:rPr>
              <a:t>La cuenta parecería haber tenido un pico de actividad en Julio, sufriendo luego una baja y estancamiento durante los 3 meses siguientes.</a:t>
            </a:r>
            <a:endParaRPr/>
          </a:p>
        </p:txBody>
      </p:sp>
      <p:pic>
        <p:nvPicPr>
          <p:cNvPr id="109" name="Google Shape;109;p17"/>
          <p:cNvPicPr preferRelativeResize="0"/>
          <p:nvPr/>
        </p:nvPicPr>
        <p:blipFill rotWithShape="1">
          <a:blip r:embed="rId3">
            <a:alphaModFix/>
          </a:blip>
          <a:srcRect b="0" l="0" r="0" t="0"/>
          <a:stretch/>
        </p:blipFill>
        <p:spPr>
          <a:xfrm>
            <a:off x="4654296" y="1539107"/>
            <a:ext cx="6903720" cy="37797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18"/>
          <p:cNvSpPr txBox="1"/>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2200">
                <a:solidFill>
                  <a:schemeClr val="dk1"/>
                </a:solidFill>
                <a:latin typeface="Play"/>
                <a:ea typeface="Play"/>
                <a:cs typeface="Play"/>
                <a:sym typeface="Play"/>
              </a:rPr>
              <a:t>Evolución de la cuenta</a:t>
            </a:r>
            <a:endParaRPr b="1" sz="2200">
              <a:solidFill>
                <a:schemeClr val="dk1"/>
              </a:solidFill>
              <a:latin typeface="Play"/>
              <a:ea typeface="Play"/>
              <a:cs typeface="Play"/>
              <a:sym typeface="Play"/>
            </a:endParaRPr>
          </a:p>
          <a:p>
            <a:pPr indent="0" lvl="0" marL="0" marR="0" rtl="0" algn="l">
              <a:lnSpc>
                <a:spcPct val="90000"/>
              </a:lnSpc>
              <a:spcBef>
                <a:spcPts val="600"/>
              </a:spcBef>
              <a:spcAft>
                <a:spcPts val="0"/>
              </a:spcAft>
              <a:buNone/>
            </a:pPr>
            <a:r>
              <a:rPr b="1" lang="en-US" sz="2000">
                <a:solidFill>
                  <a:schemeClr val="dk1"/>
                </a:solidFill>
                <a:latin typeface="Play"/>
                <a:ea typeface="Play"/>
                <a:cs typeface="Play"/>
                <a:sym typeface="Play"/>
              </a:rPr>
              <a:t>Evolución de vistas por video, likes por video y comentarios por video por mes</a:t>
            </a:r>
            <a:endParaRPr b="1" sz="2000">
              <a:solidFill>
                <a:schemeClr val="dk1"/>
              </a:solidFill>
              <a:latin typeface="Play"/>
              <a:ea typeface="Play"/>
              <a:cs typeface="Play"/>
              <a:sym typeface="Play"/>
            </a:endParaRPr>
          </a:p>
        </p:txBody>
      </p:sp>
      <p:sp>
        <p:nvSpPr>
          <p:cNvPr id="116" name="Google Shape;116;p18"/>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18"/>
          <p:cNvSpPr txBox="1"/>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200">
                <a:solidFill>
                  <a:schemeClr val="dk1"/>
                </a:solidFill>
                <a:latin typeface="Arial"/>
                <a:ea typeface="Arial"/>
                <a:cs typeface="Arial"/>
                <a:sym typeface="Arial"/>
              </a:rPr>
              <a:t>A pesar de haber sufrido un estancamiento de actividad a nivel general (como bien lo indica la slide anterior) parecería que hubo un repunte de actividad por video en Octubre.</a:t>
            </a:r>
            <a:endParaRPr/>
          </a:p>
        </p:txBody>
      </p:sp>
      <p:pic>
        <p:nvPicPr>
          <p:cNvPr id="118" name="Google Shape;118;p18"/>
          <p:cNvPicPr preferRelativeResize="0"/>
          <p:nvPr/>
        </p:nvPicPr>
        <p:blipFill rotWithShape="1">
          <a:blip r:embed="rId3">
            <a:alphaModFix/>
          </a:blip>
          <a:srcRect b="0" l="0" r="0" t="0"/>
          <a:stretch/>
        </p:blipFill>
        <p:spPr>
          <a:xfrm>
            <a:off x="4654296" y="1521847"/>
            <a:ext cx="6903720" cy="38143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19"/>
          <p:cNvSpPr txBox="1"/>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2600">
                <a:solidFill>
                  <a:schemeClr val="dk1"/>
                </a:solidFill>
                <a:latin typeface="Play"/>
                <a:ea typeface="Play"/>
                <a:cs typeface="Play"/>
                <a:sym typeface="Play"/>
              </a:rPr>
              <a:t>Metadata</a:t>
            </a:r>
            <a:endParaRPr/>
          </a:p>
          <a:p>
            <a:pPr indent="0" lvl="0" marL="0" marR="0" rtl="0" algn="l">
              <a:lnSpc>
                <a:spcPct val="90000"/>
              </a:lnSpc>
              <a:spcBef>
                <a:spcPts val="600"/>
              </a:spcBef>
              <a:spcAft>
                <a:spcPts val="0"/>
              </a:spcAft>
              <a:buNone/>
            </a:pPr>
            <a:r>
              <a:rPr b="1" lang="en-US" sz="2000">
                <a:solidFill>
                  <a:schemeClr val="dk1"/>
                </a:solidFill>
                <a:latin typeface="Play"/>
                <a:ea typeface="Play"/>
                <a:cs typeface="Play"/>
                <a:sym typeface="Play"/>
              </a:rPr>
              <a:t>Palabras más repetidas en los títulos de los videos</a:t>
            </a:r>
            <a:endParaRPr/>
          </a:p>
        </p:txBody>
      </p:sp>
      <p:sp>
        <p:nvSpPr>
          <p:cNvPr id="125" name="Google Shape;125;p19"/>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19"/>
          <p:cNvSpPr txBox="1"/>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200">
                <a:solidFill>
                  <a:schemeClr val="dk1"/>
                </a:solidFill>
                <a:latin typeface="Arial"/>
                <a:ea typeface="Arial"/>
                <a:cs typeface="Arial"/>
                <a:sym typeface="Arial"/>
              </a:rPr>
              <a:t>Como bien lo indica el análisis de palabras en títulos, aquellas más repetidas son “Irse de casa” y “Espanyol”. Por lo tanto, para el análisis numérico, definiremos 3 categorías: “Viajes”, “Futbol” y “Miscelánea”.</a:t>
            </a:r>
            <a:endParaRPr/>
          </a:p>
        </p:txBody>
      </p:sp>
      <p:pic>
        <p:nvPicPr>
          <p:cNvPr id="127" name="Google Shape;127;p19"/>
          <p:cNvPicPr preferRelativeResize="0"/>
          <p:nvPr/>
        </p:nvPicPr>
        <p:blipFill rotWithShape="1">
          <a:blip r:embed="rId3">
            <a:alphaModFix/>
          </a:blip>
          <a:srcRect b="0" l="0" r="0" t="0"/>
          <a:stretch/>
        </p:blipFill>
        <p:spPr>
          <a:xfrm>
            <a:off x="4654296" y="1659921"/>
            <a:ext cx="6903720" cy="35381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20"/>
          <p:cNvSpPr txBox="1"/>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2600">
                <a:solidFill>
                  <a:schemeClr val="dk1"/>
                </a:solidFill>
                <a:latin typeface="Play"/>
                <a:ea typeface="Play"/>
                <a:cs typeface="Play"/>
                <a:sym typeface="Play"/>
              </a:rPr>
              <a:t>Análisis de categorías</a:t>
            </a:r>
            <a:endParaRPr b="1" sz="2600">
              <a:solidFill>
                <a:schemeClr val="dk1"/>
              </a:solidFill>
              <a:latin typeface="Play"/>
              <a:ea typeface="Play"/>
              <a:cs typeface="Play"/>
              <a:sym typeface="Play"/>
            </a:endParaRPr>
          </a:p>
          <a:p>
            <a:pPr indent="0" lvl="0" marL="0" marR="0" rtl="0" algn="l">
              <a:lnSpc>
                <a:spcPct val="90000"/>
              </a:lnSpc>
              <a:spcBef>
                <a:spcPts val="600"/>
              </a:spcBef>
              <a:spcAft>
                <a:spcPts val="0"/>
              </a:spcAft>
              <a:buNone/>
            </a:pPr>
            <a:r>
              <a:rPr b="1" lang="en-US" sz="2000">
                <a:solidFill>
                  <a:schemeClr val="dk1"/>
                </a:solidFill>
                <a:latin typeface="Play"/>
                <a:ea typeface="Play"/>
                <a:cs typeface="Play"/>
                <a:sym typeface="Play"/>
              </a:rPr>
              <a:t>Palabras más repetidas en los títulos de los videos</a:t>
            </a:r>
            <a:endParaRPr/>
          </a:p>
        </p:txBody>
      </p:sp>
      <p:sp>
        <p:nvSpPr>
          <p:cNvPr id="134" name="Google Shape;134;p20"/>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20"/>
          <p:cNvSpPr txBox="1"/>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200">
                <a:solidFill>
                  <a:schemeClr val="dk1"/>
                </a:solidFill>
                <a:latin typeface="Arial"/>
                <a:ea typeface="Arial"/>
                <a:cs typeface="Arial"/>
                <a:sym typeface="Arial"/>
              </a:rPr>
              <a:t>Analizando las 3 métricas claves por categoría, siendo éstas vistas por video, likes por video y comentarios por video, podemos concluir que “Futbol” es la categoría major posicionada para cada una de ellas.</a:t>
            </a:r>
            <a:endParaRPr/>
          </a:p>
        </p:txBody>
      </p:sp>
      <p:pic>
        <p:nvPicPr>
          <p:cNvPr id="136" name="Google Shape;136;p20"/>
          <p:cNvPicPr preferRelativeResize="0"/>
          <p:nvPr/>
        </p:nvPicPr>
        <p:blipFill rotWithShape="1">
          <a:blip r:embed="rId3">
            <a:alphaModFix/>
          </a:blip>
          <a:srcRect b="0" l="0" r="0" t="0"/>
          <a:stretch/>
        </p:blipFill>
        <p:spPr>
          <a:xfrm>
            <a:off x="4654296" y="676142"/>
            <a:ext cx="6903720" cy="55057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21"/>
          <p:cNvSpPr txBox="1"/>
          <p:nvPr/>
        </p:nvSpPr>
        <p:spPr>
          <a:xfrm>
            <a:off x="630936" y="639520"/>
            <a:ext cx="3429000" cy="1719072"/>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2600">
                <a:solidFill>
                  <a:schemeClr val="dk1"/>
                </a:solidFill>
                <a:latin typeface="Play"/>
                <a:ea typeface="Play"/>
                <a:cs typeface="Play"/>
                <a:sym typeface="Play"/>
              </a:rPr>
              <a:t>Análisis de categorías</a:t>
            </a:r>
            <a:endParaRPr b="1" sz="2600">
              <a:solidFill>
                <a:schemeClr val="dk1"/>
              </a:solidFill>
              <a:latin typeface="Play"/>
              <a:ea typeface="Play"/>
              <a:cs typeface="Play"/>
              <a:sym typeface="Play"/>
            </a:endParaRPr>
          </a:p>
          <a:p>
            <a:pPr indent="0" lvl="0" marL="0" marR="0" rtl="0" algn="l">
              <a:lnSpc>
                <a:spcPct val="90000"/>
              </a:lnSpc>
              <a:spcBef>
                <a:spcPts val="600"/>
              </a:spcBef>
              <a:spcAft>
                <a:spcPts val="0"/>
              </a:spcAft>
              <a:buNone/>
            </a:pPr>
            <a:r>
              <a:rPr b="1" lang="en-US" sz="2600">
                <a:solidFill>
                  <a:schemeClr val="dk1"/>
                </a:solidFill>
                <a:latin typeface="Play"/>
                <a:ea typeface="Play"/>
                <a:cs typeface="Play"/>
                <a:sym typeface="Play"/>
              </a:rPr>
              <a:t>Evolución de videos por categoría</a:t>
            </a:r>
            <a:endParaRPr b="1" sz="2600">
              <a:solidFill>
                <a:schemeClr val="dk1"/>
              </a:solidFill>
              <a:latin typeface="Play"/>
              <a:ea typeface="Play"/>
              <a:cs typeface="Play"/>
              <a:sym typeface="Play"/>
            </a:endParaRPr>
          </a:p>
        </p:txBody>
      </p:sp>
      <p:sp>
        <p:nvSpPr>
          <p:cNvPr id="143" name="Google Shape;143;p21"/>
          <p:cNvSpPr/>
          <p:nvPr/>
        </p:nvSpPr>
        <p:spPr>
          <a:xfrm>
            <a:off x="643278" y="2573756"/>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21"/>
          <p:cNvSpPr txBox="1"/>
          <p:nvPr/>
        </p:nvSpPr>
        <p:spPr>
          <a:xfrm>
            <a:off x="630936" y="2807208"/>
            <a:ext cx="3429000" cy="341071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lang="en-US" sz="2200">
                <a:solidFill>
                  <a:schemeClr val="dk1"/>
                </a:solidFill>
                <a:latin typeface="Arial"/>
                <a:ea typeface="Arial"/>
                <a:cs typeface="Arial"/>
                <a:sym typeface="Arial"/>
              </a:rPr>
              <a:t>Analizando la evolución de videos por categoría por mes, podemos identificar que últimamente la mayoría de los videos lanzados son referidos al Espanyol.</a:t>
            </a:r>
            <a:endParaRPr/>
          </a:p>
        </p:txBody>
      </p:sp>
      <p:pic>
        <p:nvPicPr>
          <p:cNvPr id="145" name="Google Shape;145;p21"/>
          <p:cNvPicPr preferRelativeResize="0"/>
          <p:nvPr/>
        </p:nvPicPr>
        <p:blipFill rotWithShape="1">
          <a:blip r:embed="rId3">
            <a:alphaModFix/>
          </a:blip>
          <a:srcRect b="0" l="0" r="0" t="0"/>
          <a:stretch/>
        </p:blipFill>
        <p:spPr>
          <a:xfrm>
            <a:off x="4754325" y="676142"/>
            <a:ext cx="6703662" cy="550571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