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8CAD-E4FB-65C0-614B-1B8D17B76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594C175-D30C-7B96-CA90-CC68B9C78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D264D6-1353-C806-7527-1C3D6DF117A6}"/>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5" name="Footer Placeholder 4">
            <a:extLst>
              <a:ext uri="{FF2B5EF4-FFF2-40B4-BE49-F238E27FC236}">
                <a16:creationId xmlns:a16="http://schemas.microsoft.com/office/drawing/2014/main" id="{043255D2-7CE1-9DD4-AB33-28672AC331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116708-9626-3C53-BC01-79E71440B9E5}"/>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102932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DA8A-5124-1AA6-A31D-B7E25A28CA3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D28746-D884-7ED9-7AB1-637283931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BE6D11-1C8C-5295-BBF9-79EE8AF1F604}"/>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5" name="Footer Placeholder 4">
            <a:extLst>
              <a:ext uri="{FF2B5EF4-FFF2-40B4-BE49-F238E27FC236}">
                <a16:creationId xmlns:a16="http://schemas.microsoft.com/office/drawing/2014/main" id="{6BEA89B5-B952-E469-62C5-4D96040AA2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D1E370-1E80-D3E6-D23C-B63343585FAD}"/>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234234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4684B-D559-C79B-1A27-001F82782A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CF04FD-0EC1-5470-76FC-4E63E2AAF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DCA8A-CB40-F5E8-2955-7A41547EC8C6}"/>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5" name="Footer Placeholder 4">
            <a:extLst>
              <a:ext uri="{FF2B5EF4-FFF2-40B4-BE49-F238E27FC236}">
                <a16:creationId xmlns:a16="http://schemas.microsoft.com/office/drawing/2014/main" id="{38634374-A614-53C8-0FE6-52E87962BE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875F60-6C72-D70F-DDD1-6C5C6FDE58F5}"/>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260043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3ED5-FF68-0DF0-FFBC-630666E66C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8565C5-A6D9-1004-636B-7F38C3E457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DFD031-E29A-7899-1258-B1F90790E3BD}"/>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5" name="Footer Placeholder 4">
            <a:extLst>
              <a:ext uri="{FF2B5EF4-FFF2-40B4-BE49-F238E27FC236}">
                <a16:creationId xmlns:a16="http://schemas.microsoft.com/office/drawing/2014/main" id="{0E65E06A-E8A6-2A23-1BBD-97076C2260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2D1968-B5B8-BF78-926F-0C483B1D6115}"/>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158702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AE7B-97AC-2BD2-EBA2-C244FB1E2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6FC4EBF-31B5-B3D5-86A8-36E38C888B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F50765-B383-12F7-8CEF-E75BD6B14BB2}"/>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5" name="Footer Placeholder 4">
            <a:extLst>
              <a:ext uri="{FF2B5EF4-FFF2-40B4-BE49-F238E27FC236}">
                <a16:creationId xmlns:a16="http://schemas.microsoft.com/office/drawing/2014/main" id="{96E387D8-579E-4ED4-DD99-CB97914AA0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952AE4-1E9E-D6A0-2D57-F3F8451A8D3D}"/>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369205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FB94-8205-E501-E38D-FBC0E2E49B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856360B-9CD4-8533-1EAF-B538C6EBF0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A92F7C6-25EA-0BDF-FA98-49C3A301B0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47EE35-973F-840A-C5F9-6D7F0CF6891C}"/>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6" name="Footer Placeholder 5">
            <a:extLst>
              <a:ext uri="{FF2B5EF4-FFF2-40B4-BE49-F238E27FC236}">
                <a16:creationId xmlns:a16="http://schemas.microsoft.com/office/drawing/2014/main" id="{43C90DB1-0582-D219-95ED-78E210CA7A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AA56D-2F87-D9A8-D3A1-F2F44DA60AD6}"/>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207479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C9C9-09DC-7C9E-4869-7ED3705D9A5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CE96D1-FE60-C520-3909-91D39BF2B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E94C0B-9813-2F13-0737-E3198C813F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BC3E170-1DAA-796C-5B33-BE077DE60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006EF2-984E-7F22-9708-9429CBEC51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1DBF63-D3BF-7098-8650-C0E7D7187FE0}"/>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8" name="Footer Placeholder 7">
            <a:extLst>
              <a:ext uri="{FF2B5EF4-FFF2-40B4-BE49-F238E27FC236}">
                <a16:creationId xmlns:a16="http://schemas.microsoft.com/office/drawing/2014/main" id="{0137E32D-413B-893B-776F-0E76CEACA24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A6B746A-0473-3D13-C561-CFABCAFB67DB}"/>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354753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75BA-8244-6C93-E5AE-B3C0DC1763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BEB1D8-87A1-0AF1-B48C-6C611435E604}"/>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4" name="Footer Placeholder 3">
            <a:extLst>
              <a:ext uri="{FF2B5EF4-FFF2-40B4-BE49-F238E27FC236}">
                <a16:creationId xmlns:a16="http://schemas.microsoft.com/office/drawing/2014/main" id="{5605D814-B4E6-48C9-059D-34661AE1BA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FA6D335-E8B3-DD7F-2DDC-E04B05012FF7}"/>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791640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D4C53-2F7A-F3C8-1B9A-FF77BEEAD63B}"/>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3" name="Footer Placeholder 2">
            <a:extLst>
              <a:ext uri="{FF2B5EF4-FFF2-40B4-BE49-F238E27FC236}">
                <a16:creationId xmlns:a16="http://schemas.microsoft.com/office/drawing/2014/main" id="{030803C0-00F5-4FA6-3377-9A3F3B2DA0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24C91F-13A5-D1F1-FC07-E703DFC17F9E}"/>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286177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2528-EB83-7243-5B97-7240BF0E4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FE5BD2-D812-3418-53CB-2D890D221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52500F-AA88-3E9B-E1C1-DE2DA3CEF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7EB66-2092-F65D-0394-83885349A4E7}"/>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6" name="Footer Placeholder 5">
            <a:extLst>
              <a:ext uri="{FF2B5EF4-FFF2-40B4-BE49-F238E27FC236}">
                <a16:creationId xmlns:a16="http://schemas.microsoft.com/office/drawing/2014/main" id="{357EFFCB-2506-A060-DAFF-123EF9CC89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B167DB-9261-C399-F4E8-4092377AFF23}"/>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112955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A6BD-821A-42F9-9FA6-49ACB7B1B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ADAFF1-7701-9977-E8E4-5A88B2CF7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100E03-2734-9A3C-0775-1DDA49A61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DB25C-260B-4212-EE5C-BA00F9C33414}"/>
              </a:ext>
            </a:extLst>
          </p:cNvPr>
          <p:cNvSpPr>
            <a:spLocks noGrp="1"/>
          </p:cNvSpPr>
          <p:nvPr>
            <p:ph type="dt" sz="half" idx="10"/>
          </p:nvPr>
        </p:nvSpPr>
        <p:spPr/>
        <p:txBody>
          <a:bodyPr/>
          <a:lstStyle/>
          <a:p>
            <a:fld id="{2D897960-0AFB-4550-B68B-493908E9A72F}" type="datetimeFigureOut">
              <a:rPr lang="en-GB" smtClean="0"/>
              <a:t>18/11/2024</a:t>
            </a:fld>
            <a:endParaRPr lang="en-GB"/>
          </a:p>
        </p:txBody>
      </p:sp>
      <p:sp>
        <p:nvSpPr>
          <p:cNvPr id="6" name="Footer Placeholder 5">
            <a:extLst>
              <a:ext uri="{FF2B5EF4-FFF2-40B4-BE49-F238E27FC236}">
                <a16:creationId xmlns:a16="http://schemas.microsoft.com/office/drawing/2014/main" id="{440C71FF-C556-6BDC-9F0E-DE576C7571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F1B5CD-4BFE-EECF-AC26-6989BF74EC9F}"/>
              </a:ext>
            </a:extLst>
          </p:cNvPr>
          <p:cNvSpPr>
            <a:spLocks noGrp="1"/>
          </p:cNvSpPr>
          <p:nvPr>
            <p:ph type="sldNum" sz="quarter" idx="12"/>
          </p:nvPr>
        </p:nvSpPr>
        <p:spPr/>
        <p:txBody>
          <a:bodyPr/>
          <a:lstStyle/>
          <a:p>
            <a:fld id="{CF9072A5-FDBB-4ADB-8DA7-6B38A6E1F5EA}" type="slidenum">
              <a:rPr lang="en-GB" smtClean="0"/>
              <a:t>‹#›</a:t>
            </a:fld>
            <a:endParaRPr lang="en-GB"/>
          </a:p>
        </p:txBody>
      </p:sp>
    </p:spTree>
    <p:extLst>
      <p:ext uri="{BB962C8B-B14F-4D97-AF65-F5344CB8AC3E}">
        <p14:creationId xmlns:p14="http://schemas.microsoft.com/office/powerpoint/2010/main" val="159481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3D508-D717-AC3E-8385-0C8C6B107A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01904F-003E-EAA9-1333-EFC9B18AF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A76BEE-0211-F03D-D5C8-8BC2FBF35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897960-0AFB-4550-B68B-493908E9A72F}" type="datetimeFigureOut">
              <a:rPr lang="en-GB" smtClean="0"/>
              <a:t>18/11/2024</a:t>
            </a:fld>
            <a:endParaRPr lang="en-GB"/>
          </a:p>
        </p:txBody>
      </p:sp>
      <p:sp>
        <p:nvSpPr>
          <p:cNvPr id="5" name="Footer Placeholder 4">
            <a:extLst>
              <a:ext uri="{FF2B5EF4-FFF2-40B4-BE49-F238E27FC236}">
                <a16:creationId xmlns:a16="http://schemas.microsoft.com/office/drawing/2014/main" id="{735F8B71-1F55-0427-AE75-4C56DD5DD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D9DEFE0-97B9-0C0E-E031-E800E65C50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9072A5-FDBB-4ADB-8DA7-6B38A6E1F5EA}" type="slidenum">
              <a:rPr lang="en-GB" smtClean="0"/>
              <a:t>‹#›</a:t>
            </a:fld>
            <a:endParaRPr lang="en-GB"/>
          </a:p>
        </p:txBody>
      </p:sp>
    </p:spTree>
    <p:extLst>
      <p:ext uri="{BB962C8B-B14F-4D97-AF65-F5344CB8AC3E}">
        <p14:creationId xmlns:p14="http://schemas.microsoft.com/office/powerpoint/2010/main" val="105290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B346B4-1760-1C7E-1ED8-795A8A9AB13A}"/>
              </a:ext>
            </a:extLst>
          </p:cNvPr>
          <p:cNvSpPr txBox="1"/>
          <p:nvPr/>
        </p:nvSpPr>
        <p:spPr>
          <a:xfrm>
            <a:off x="1861457" y="1643742"/>
            <a:ext cx="8469086" cy="1292662"/>
          </a:xfrm>
          <a:prstGeom prst="rect">
            <a:avLst/>
          </a:prstGeom>
          <a:noFill/>
        </p:spPr>
        <p:txBody>
          <a:bodyPr wrap="square" rtlCol="0">
            <a:spAutoFit/>
          </a:bodyPr>
          <a:lstStyle/>
          <a:p>
            <a:pPr algn="ctr"/>
            <a:r>
              <a:rPr lang="en-GB" sz="2400" b="1" dirty="0"/>
              <a:t>@Tienso_ok</a:t>
            </a:r>
          </a:p>
          <a:p>
            <a:pPr algn="ctr"/>
            <a:r>
              <a:rPr lang="en-GB" dirty="0"/>
              <a:t>¿Ha </a:t>
            </a:r>
            <a:r>
              <a:rPr lang="en-GB" dirty="0" err="1"/>
              <a:t>encontrado</a:t>
            </a:r>
            <a:r>
              <a:rPr lang="en-GB" dirty="0"/>
              <a:t> </a:t>
            </a:r>
            <a:r>
              <a:rPr lang="en-GB" dirty="0" err="1"/>
              <a:t>éste</a:t>
            </a:r>
            <a:r>
              <a:rPr lang="en-GB" dirty="0"/>
              <a:t> youtuber </a:t>
            </a:r>
            <a:r>
              <a:rPr lang="en-GB" dirty="0" err="1"/>
              <a:t>una</a:t>
            </a:r>
            <a:r>
              <a:rPr lang="en-GB" dirty="0"/>
              <a:t> audiencia que lo </a:t>
            </a:r>
            <a:r>
              <a:rPr lang="en-GB" dirty="0" err="1"/>
              <a:t>pueda</a:t>
            </a:r>
            <a:r>
              <a:rPr lang="en-GB" dirty="0"/>
              <a:t> </a:t>
            </a:r>
            <a:r>
              <a:rPr lang="en-GB" dirty="0" err="1"/>
              <a:t>llevar</a:t>
            </a:r>
            <a:r>
              <a:rPr lang="en-GB" dirty="0"/>
              <a:t> al </a:t>
            </a:r>
            <a:r>
              <a:rPr lang="en-GB" dirty="0" err="1"/>
              <a:t>siguiente</a:t>
            </a:r>
            <a:r>
              <a:rPr lang="en-GB" dirty="0"/>
              <a:t> </a:t>
            </a:r>
            <a:r>
              <a:rPr lang="en-GB" dirty="0" err="1"/>
              <a:t>nivel</a:t>
            </a:r>
            <a:r>
              <a:rPr lang="en-GB" dirty="0"/>
              <a:t>?</a:t>
            </a:r>
          </a:p>
          <a:p>
            <a:pPr algn="ctr"/>
            <a:endParaRPr lang="en-GB" dirty="0"/>
          </a:p>
          <a:p>
            <a:pPr algn="ctr"/>
            <a:r>
              <a:rPr lang="en-GB" dirty="0"/>
              <a:t>Autor: Tomás Weinstabl</a:t>
            </a:r>
          </a:p>
        </p:txBody>
      </p:sp>
      <p:pic>
        <p:nvPicPr>
          <p:cNvPr id="6" name="Picture 5">
            <a:extLst>
              <a:ext uri="{FF2B5EF4-FFF2-40B4-BE49-F238E27FC236}">
                <a16:creationId xmlns:a16="http://schemas.microsoft.com/office/drawing/2014/main" id="{DCF685EF-3F47-C191-E5AA-F0E1F391B362}"/>
              </a:ext>
            </a:extLst>
          </p:cNvPr>
          <p:cNvPicPr>
            <a:picLocks noChangeAspect="1"/>
          </p:cNvPicPr>
          <p:nvPr/>
        </p:nvPicPr>
        <p:blipFill>
          <a:blip r:embed="rId2"/>
          <a:stretch>
            <a:fillRect/>
          </a:stretch>
        </p:blipFill>
        <p:spPr>
          <a:xfrm>
            <a:off x="0" y="3541174"/>
            <a:ext cx="12192000" cy="2018109"/>
          </a:xfrm>
          <a:prstGeom prst="rect">
            <a:avLst/>
          </a:prstGeom>
        </p:spPr>
      </p:pic>
    </p:spTree>
    <p:extLst>
      <p:ext uri="{BB962C8B-B14F-4D97-AF65-F5344CB8AC3E}">
        <p14:creationId xmlns:p14="http://schemas.microsoft.com/office/powerpoint/2010/main" val="48946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6D5B3-9306-8A08-0E8D-C37B1AA09CB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D6BACF-68B5-45CB-F5C7-32CF86AABDDC}"/>
              </a:ext>
            </a:extLst>
          </p:cNvPr>
          <p:cNvSpPr txBox="1"/>
          <p:nvPr/>
        </p:nvSpPr>
        <p:spPr>
          <a:xfrm>
            <a:off x="1621971" y="533400"/>
            <a:ext cx="8675915" cy="5386090"/>
          </a:xfrm>
          <a:prstGeom prst="rect">
            <a:avLst/>
          </a:prstGeom>
          <a:noFill/>
        </p:spPr>
        <p:txBody>
          <a:bodyPr wrap="square" rtlCol="0">
            <a:spAutoFit/>
          </a:bodyPr>
          <a:lstStyle/>
          <a:p>
            <a:r>
              <a:rPr lang="en-GB" sz="3200" b="1" dirty="0"/>
              <a:t>Insights y </a:t>
            </a:r>
            <a:r>
              <a:rPr lang="en-GB" sz="3200" b="1" dirty="0" err="1"/>
              <a:t>conclusiones</a:t>
            </a:r>
            <a:endParaRPr lang="en-GB" sz="3200" b="1" dirty="0"/>
          </a:p>
          <a:p>
            <a:endParaRPr lang="en-GB" sz="3200" b="1" dirty="0"/>
          </a:p>
          <a:p>
            <a:r>
              <a:rPr lang="es-ES" sz="2000" dirty="0"/>
              <a:t>Haciendo un repaso por el contexto presentado, las preguntas planteadas y las gráficas analizadas, podemos concluir que:</a:t>
            </a:r>
          </a:p>
          <a:p>
            <a:endParaRPr lang="es-ES" sz="2000" dirty="0"/>
          </a:p>
          <a:p>
            <a:pPr marL="285750" indent="-285750">
              <a:buFont typeface="Arial" panose="020B0604020202020204" pitchFamily="34" charset="0"/>
              <a:buChar char="•"/>
            </a:pPr>
            <a:r>
              <a:rPr lang="es-ES" sz="2000" dirty="0"/>
              <a:t>El canal tuvo un pico de actividad en Julio y desde entonces la actividad general bajó y se estancó durante los últimos 3 meses.</a:t>
            </a:r>
          </a:p>
          <a:p>
            <a:pPr marL="285750" indent="-285750">
              <a:buFont typeface="Arial" panose="020B0604020202020204" pitchFamily="34" charset="0"/>
              <a:buChar char="•"/>
            </a:pPr>
            <a:r>
              <a:rPr lang="es-ES" sz="2000" dirty="0"/>
              <a:t>Hubo un repunte de actividad por video en el mes de Octubre, lo que estaría indicando una posible recuperación de la cuenta.</a:t>
            </a:r>
          </a:p>
          <a:p>
            <a:pPr marL="285750" indent="-285750">
              <a:buFont typeface="Arial" panose="020B0604020202020204" pitchFamily="34" charset="0"/>
              <a:buChar char="•"/>
            </a:pPr>
            <a:r>
              <a:rPr lang="es-ES" sz="2000" dirty="0"/>
              <a:t>Hay tres claras categorías de contenido que el autor presenta (fútbol, viajes, y miscelánea) y esta claro que la que mejor rendimiento tiene es el fútbol.</a:t>
            </a:r>
          </a:p>
          <a:p>
            <a:pPr marL="285750" indent="-285750">
              <a:buFont typeface="Arial" panose="020B0604020202020204" pitchFamily="34" charset="0"/>
              <a:buChar char="•"/>
            </a:pPr>
            <a:r>
              <a:rPr lang="es-ES" sz="2000" dirty="0"/>
              <a:t>Por último, gracias a que durante los últimos meses la mayoría de sus videos están relacionados al Espanyol, podemos concluir que el autor tiene claro que ésta es su categoría “ganadora” y aquella que lo catapultará al éxito durante sus próximos meses de trabajo.</a:t>
            </a:r>
            <a:endParaRPr lang="en-GB" sz="1600" dirty="0"/>
          </a:p>
        </p:txBody>
      </p:sp>
    </p:spTree>
    <p:extLst>
      <p:ext uri="{BB962C8B-B14F-4D97-AF65-F5344CB8AC3E}">
        <p14:creationId xmlns:p14="http://schemas.microsoft.com/office/powerpoint/2010/main" val="358807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3542F-61BB-7AC4-1B91-97F5D829811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A627BC0-45D7-A7F8-8B74-5449EA932AD7}"/>
              </a:ext>
            </a:extLst>
          </p:cNvPr>
          <p:cNvSpPr txBox="1"/>
          <p:nvPr/>
        </p:nvSpPr>
        <p:spPr>
          <a:xfrm>
            <a:off x="1621971" y="533400"/>
            <a:ext cx="8675915" cy="4924425"/>
          </a:xfrm>
          <a:prstGeom prst="rect">
            <a:avLst/>
          </a:prstGeom>
          <a:noFill/>
        </p:spPr>
        <p:txBody>
          <a:bodyPr wrap="square" rtlCol="0">
            <a:spAutoFit/>
          </a:bodyPr>
          <a:lstStyle/>
          <a:p>
            <a:r>
              <a:rPr lang="en-GB" sz="3200" b="1" dirty="0"/>
              <a:t>AGENDA</a:t>
            </a:r>
            <a:endParaRPr lang="en-GB" b="1" dirty="0"/>
          </a:p>
          <a:p>
            <a:endParaRPr lang="en-GB" dirty="0"/>
          </a:p>
          <a:p>
            <a:pPr marL="342900" indent="-342900">
              <a:buAutoNum type="arabicPeriod"/>
            </a:pPr>
            <a:r>
              <a:rPr lang="en-GB" sz="2400" dirty="0" err="1"/>
              <a:t>Contexto</a:t>
            </a:r>
            <a:r>
              <a:rPr lang="en-GB" sz="2400" dirty="0"/>
              <a:t> </a:t>
            </a:r>
          </a:p>
          <a:p>
            <a:endParaRPr lang="en-GB" sz="2400" dirty="0"/>
          </a:p>
          <a:p>
            <a:r>
              <a:rPr lang="en-GB" sz="2400" dirty="0"/>
              <a:t>2. </a:t>
            </a:r>
            <a:r>
              <a:rPr lang="en-GB" sz="2400" dirty="0" err="1"/>
              <a:t>Hipótesis</a:t>
            </a:r>
            <a:r>
              <a:rPr lang="en-GB" sz="2400" dirty="0"/>
              <a:t> y </a:t>
            </a:r>
            <a:r>
              <a:rPr lang="en-GB" sz="2400" dirty="0" err="1"/>
              <a:t>preguntas</a:t>
            </a:r>
            <a:r>
              <a:rPr lang="en-GB" sz="2400" dirty="0"/>
              <a:t> de </a:t>
            </a:r>
            <a:r>
              <a:rPr lang="en-GB" sz="2400" dirty="0" err="1"/>
              <a:t>interés</a:t>
            </a:r>
            <a:endParaRPr lang="en-GB" sz="2400" dirty="0"/>
          </a:p>
          <a:p>
            <a:endParaRPr lang="en-GB" sz="2400" dirty="0"/>
          </a:p>
          <a:p>
            <a:r>
              <a:rPr lang="en-GB" sz="2400" dirty="0"/>
              <a:t>3. </a:t>
            </a:r>
            <a:r>
              <a:rPr lang="en-GB" sz="2400" dirty="0" err="1"/>
              <a:t>Evolución</a:t>
            </a:r>
            <a:r>
              <a:rPr lang="en-GB" sz="2400" dirty="0"/>
              <a:t> de la </a:t>
            </a:r>
            <a:r>
              <a:rPr lang="en-GB" sz="2400" dirty="0" err="1"/>
              <a:t>cuenta</a:t>
            </a:r>
            <a:endParaRPr lang="en-GB" sz="2400" dirty="0"/>
          </a:p>
          <a:p>
            <a:endParaRPr lang="en-GB" sz="2400" dirty="0"/>
          </a:p>
          <a:p>
            <a:r>
              <a:rPr lang="en-GB" sz="2400" dirty="0"/>
              <a:t>4. Metadata</a:t>
            </a:r>
          </a:p>
          <a:p>
            <a:endParaRPr lang="en-GB" sz="2400" dirty="0"/>
          </a:p>
          <a:p>
            <a:r>
              <a:rPr lang="en-GB" sz="2400" dirty="0"/>
              <a:t>5. </a:t>
            </a:r>
            <a:r>
              <a:rPr lang="en-GB" sz="2400" dirty="0" err="1"/>
              <a:t>Análisis</a:t>
            </a:r>
            <a:r>
              <a:rPr lang="en-GB" sz="2400" dirty="0"/>
              <a:t> de </a:t>
            </a:r>
            <a:r>
              <a:rPr lang="en-GB" sz="2400" dirty="0" err="1"/>
              <a:t>categorías</a:t>
            </a:r>
            <a:endParaRPr lang="en-GB" sz="2400" dirty="0"/>
          </a:p>
          <a:p>
            <a:endParaRPr lang="en-GB" sz="2400" dirty="0"/>
          </a:p>
          <a:p>
            <a:r>
              <a:rPr lang="en-GB" sz="2400" dirty="0"/>
              <a:t>6. Insights y </a:t>
            </a:r>
            <a:r>
              <a:rPr lang="en-GB" sz="2400" dirty="0" err="1"/>
              <a:t>conclusiones</a:t>
            </a:r>
            <a:endParaRPr lang="en-GB" sz="2400" dirty="0"/>
          </a:p>
        </p:txBody>
      </p:sp>
    </p:spTree>
    <p:extLst>
      <p:ext uri="{BB962C8B-B14F-4D97-AF65-F5344CB8AC3E}">
        <p14:creationId xmlns:p14="http://schemas.microsoft.com/office/powerpoint/2010/main" val="342910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A7ED5-00AC-A146-938F-28E35DAF84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819D64-ECD1-4044-82F0-5130799B7062}"/>
              </a:ext>
            </a:extLst>
          </p:cNvPr>
          <p:cNvSpPr txBox="1"/>
          <p:nvPr/>
        </p:nvSpPr>
        <p:spPr>
          <a:xfrm>
            <a:off x="1621971" y="533400"/>
            <a:ext cx="8675915" cy="4770537"/>
          </a:xfrm>
          <a:prstGeom prst="rect">
            <a:avLst/>
          </a:prstGeom>
          <a:noFill/>
        </p:spPr>
        <p:txBody>
          <a:bodyPr wrap="square" rtlCol="0">
            <a:spAutoFit/>
          </a:bodyPr>
          <a:lstStyle/>
          <a:p>
            <a:r>
              <a:rPr lang="en-GB" sz="3200" b="1" dirty="0" err="1"/>
              <a:t>Contexto</a:t>
            </a:r>
            <a:endParaRPr lang="en-GB" sz="3200" b="1" dirty="0"/>
          </a:p>
          <a:p>
            <a:endParaRPr lang="en-GB" sz="3200" b="1" dirty="0"/>
          </a:p>
          <a:p>
            <a:r>
              <a:rPr lang="es-ES" sz="2000" dirty="0"/>
              <a:t>El canal de YouTube </a:t>
            </a:r>
            <a:r>
              <a:rPr lang="es-ES" sz="2000" dirty="0" err="1"/>
              <a:t>Tienso_ok</a:t>
            </a:r>
            <a:r>
              <a:rPr lang="es-ES" sz="2000" dirty="0"/>
              <a:t>, creado en 2012, experimentó su lanzamiento como canal creador de contenido el 29 de mayo de 2024 con el estreno de la miniserie 'Irse de Casa', centrada en las experiencias de emigrantes argentinos por Europa. Su audiencia, juzgando por los comentarios, proviene principalmente de argentinos viviendo en Argentina interesados en informarse sobre las experiencias de sus compatriotas en el exterior.</a:t>
            </a:r>
          </a:p>
          <a:p>
            <a:endParaRPr lang="es-ES" sz="2000" dirty="0"/>
          </a:p>
          <a:p>
            <a:r>
              <a:rPr lang="es-ES" sz="2000" dirty="0"/>
              <a:t>Meses mas tarde, </a:t>
            </a:r>
            <a:r>
              <a:rPr lang="es-ES" sz="2000" dirty="0" err="1"/>
              <a:t>Matias</a:t>
            </a:r>
            <a:r>
              <a:rPr lang="es-ES" sz="2000" dirty="0"/>
              <a:t>, el creador, decidió compartir su experiencia como aficionado del Espanyol (club de futbol catalán) subiendo al canal videos varios de sus vivencias en el estadio. Curiosamente, estos videos generaron un gran impacto en una vasta audiencia de catalanes que, a falta de un referente del club en redes sociales, eligieron seguirlo incondicionalmente.</a:t>
            </a:r>
            <a:endParaRPr lang="en-GB" sz="1600" dirty="0"/>
          </a:p>
        </p:txBody>
      </p:sp>
    </p:spTree>
    <p:extLst>
      <p:ext uri="{BB962C8B-B14F-4D97-AF65-F5344CB8AC3E}">
        <p14:creationId xmlns:p14="http://schemas.microsoft.com/office/powerpoint/2010/main" val="407533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60A37-7CBF-789A-3B52-C6AEBC5AAA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EA8DF4-341C-81DF-2783-DA9CA80BBA22}"/>
              </a:ext>
            </a:extLst>
          </p:cNvPr>
          <p:cNvSpPr txBox="1"/>
          <p:nvPr/>
        </p:nvSpPr>
        <p:spPr>
          <a:xfrm>
            <a:off x="1621971" y="533400"/>
            <a:ext cx="8675915" cy="4401205"/>
          </a:xfrm>
          <a:prstGeom prst="rect">
            <a:avLst/>
          </a:prstGeom>
          <a:noFill/>
        </p:spPr>
        <p:txBody>
          <a:bodyPr wrap="square" rtlCol="0">
            <a:spAutoFit/>
          </a:bodyPr>
          <a:lstStyle/>
          <a:p>
            <a:r>
              <a:rPr lang="en-GB" sz="3200" b="1" dirty="0" err="1"/>
              <a:t>Hipótesis</a:t>
            </a:r>
            <a:r>
              <a:rPr lang="en-GB" sz="3200" b="1" dirty="0"/>
              <a:t> y </a:t>
            </a:r>
            <a:r>
              <a:rPr lang="en-GB" sz="3200" b="1" dirty="0" err="1"/>
              <a:t>preguntas</a:t>
            </a:r>
            <a:r>
              <a:rPr lang="en-GB" sz="3200" b="1" dirty="0"/>
              <a:t> de </a:t>
            </a:r>
            <a:r>
              <a:rPr lang="en-GB" sz="3200" b="1" dirty="0" err="1"/>
              <a:t>interés</a:t>
            </a:r>
            <a:endParaRPr lang="en-GB" sz="3200" b="1" dirty="0"/>
          </a:p>
          <a:p>
            <a:endParaRPr lang="en-GB" sz="3200" b="1" dirty="0"/>
          </a:p>
          <a:p>
            <a:pPr algn="l"/>
            <a:r>
              <a:rPr lang="es-ES" sz="2000" b="1" i="0" dirty="0">
                <a:solidFill>
                  <a:srgbClr val="1F2328"/>
                </a:solidFill>
                <a:effectLst/>
                <a:latin typeface="-apple-system"/>
              </a:rPr>
              <a:t>Principal</a:t>
            </a:r>
            <a:endParaRPr lang="es-ES" b="1" i="0" dirty="0">
              <a:solidFill>
                <a:srgbClr val="1F2328"/>
              </a:solidFill>
              <a:effectLst/>
              <a:latin typeface="-apple-system"/>
            </a:endParaRPr>
          </a:p>
          <a:p>
            <a:pPr algn="l"/>
            <a:endParaRPr lang="es-ES" sz="1600" b="0" i="0" dirty="0">
              <a:solidFill>
                <a:srgbClr val="1F2328"/>
              </a:solidFill>
              <a:effectLst/>
              <a:latin typeface="-apple-system"/>
            </a:endParaRPr>
          </a:p>
          <a:p>
            <a:pPr algn="l"/>
            <a:r>
              <a:rPr lang="es-ES" b="0" i="0" dirty="0">
                <a:solidFill>
                  <a:srgbClr val="1F2328"/>
                </a:solidFill>
                <a:effectLst/>
                <a:latin typeface="-apple-system"/>
              </a:rPr>
              <a:t>¿Ha podido el autor encontrar una categoría de contenido con suficiente potencial para hacer crecer su cuenta de cara a los próximos meses?</a:t>
            </a:r>
          </a:p>
          <a:p>
            <a:pPr algn="l"/>
            <a:endParaRPr lang="es-ES" sz="1600" dirty="0">
              <a:solidFill>
                <a:srgbClr val="1F2328"/>
              </a:solidFill>
              <a:latin typeface="-apple-system"/>
            </a:endParaRPr>
          </a:p>
          <a:p>
            <a:pPr algn="l"/>
            <a:r>
              <a:rPr lang="es-ES" sz="2000" b="1" dirty="0">
                <a:solidFill>
                  <a:srgbClr val="1F2328"/>
                </a:solidFill>
                <a:latin typeface="-apple-system"/>
              </a:rPr>
              <a:t>Otras preguntas de interés</a:t>
            </a:r>
          </a:p>
          <a:p>
            <a:pPr algn="l"/>
            <a:endParaRPr lang="es-ES" b="1" i="0" dirty="0">
              <a:solidFill>
                <a:srgbClr val="1F2328"/>
              </a:solidFill>
              <a:effectLst/>
              <a:latin typeface="-apple-system"/>
            </a:endParaRPr>
          </a:p>
          <a:p>
            <a:pPr algn="l">
              <a:buFont typeface="+mj-lt"/>
              <a:buAutoNum type="arabicPeriod"/>
            </a:pPr>
            <a:r>
              <a:rPr lang="es-ES" b="0" i="0" dirty="0">
                <a:solidFill>
                  <a:srgbClr val="1F2328"/>
                </a:solidFill>
                <a:effectLst/>
                <a:latin typeface="-apple-system"/>
              </a:rPr>
              <a:t>¿Cómo evolucionan las métricas de rendimiento generales?</a:t>
            </a:r>
          </a:p>
          <a:p>
            <a:pPr algn="l">
              <a:buFont typeface="+mj-lt"/>
              <a:buAutoNum type="arabicPeriod"/>
            </a:pPr>
            <a:r>
              <a:rPr lang="es-ES" b="0" i="0" dirty="0">
                <a:solidFill>
                  <a:srgbClr val="1F2328"/>
                </a:solidFill>
                <a:effectLst/>
                <a:latin typeface="-apple-system"/>
              </a:rPr>
              <a:t>¿Qué tipo de contenido hace el autor?</a:t>
            </a:r>
          </a:p>
          <a:p>
            <a:pPr algn="l">
              <a:buFont typeface="+mj-lt"/>
              <a:buAutoNum type="arabicPeriod"/>
            </a:pPr>
            <a:r>
              <a:rPr lang="es-ES" b="0" i="0" dirty="0">
                <a:solidFill>
                  <a:srgbClr val="1F2328"/>
                </a:solidFill>
                <a:effectLst/>
                <a:latin typeface="-apple-system"/>
              </a:rPr>
              <a:t>¿Qué categorías de contenido tienen mejor rendimiento?</a:t>
            </a:r>
          </a:p>
          <a:p>
            <a:pPr algn="l">
              <a:buFont typeface="+mj-lt"/>
              <a:buAutoNum type="arabicPeriod"/>
            </a:pPr>
            <a:r>
              <a:rPr lang="es-ES" b="0" i="0" dirty="0">
                <a:solidFill>
                  <a:srgbClr val="1F2328"/>
                </a:solidFill>
                <a:effectLst/>
                <a:latin typeface="-apple-system"/>
              </a:rPr>
              <a:t>¿Se encuentra el autor actualmente generando contenido de la categoría que mejor le rinde?</a:t>
            </a:r>
          </a:p>
        </p:txBody>
      </p:sp>
    </p:spTree>
    <p:extLst>
      <p:ext uri="{BB962C8B-B14F-4D97-AF65-F5344CB8AC3E}">
        <p14:creationId xmlns:p14="http://schemas.microsoft.com/office/powerpoint/2010/main" val="77113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FD7E11-7CBB-40D1-2B36-F722001BFF0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85B8774-2115-3709-9998-03F064E1AEC2}"/>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1" kern="1200" dirty="0" err="1">
                <a:solidFill>
                  <a:schemeClr val="tx1"/>
                </a:solidFill>
                <a:latin typeface="+mj-lt"/>
                <a:ea typeface="+mj-ea"/>
                <a:cs typeface="+mj-cs"/>
              </a:rPr>
              <a:t>Evolución</a:t>
            </a:r>
            <a:r>
              <a:rPr lang="en-US" sz="2600" b="1" kern="1200" dirty="0">
                <a:solidFill>
                  <a:schemeClr val="tx1"/>
                </a:solidFill>
                <a:latin typeface="+mj-lt"/>
                <a:ea typeface="+mj-ea"/>
                <a:cs typeface="+mj-cs"/>
              </a:rPr>
              <a:t> de la </a:t>
            </a:r>
            <a:r>
              <a:rPr lang="en-US" sz="2600" b="1" kern="1200" dirty="0" err="1">
                <a:solidFill>
                  <a:schemeClr val="tx1"/>
                </a:solidFill>
                <a:latin typeface="+mj-lt"/>
                <a:ea typeface="+mj-ea"/>
                <a:cs typeface="+mj-cs"/>
              </a:rPr>
              <a:t>cuenta</a:t>
            </a:r>
            <a:endParaRPr lang="en-US" sz="2600" b="1" kern="1200" dirty="0">
              <a:solidFill>
                <a:schemeClr val="tx1"/>
              </a:solidFill>
              <a:latin typeface="+mj-lt"/>
              <a:ea typeface="+mj-ea"/>
              <a:cs typeface="+mj-cs"/>
            </a:endParaRPr>
          </a:p>
          <a:p>
            <a:pPr>
              <a:lnSpc>
                <a:spcPct val="90000"/>
              </a:lnSpc>
              <a:spcBef>
                <a:spcPct val="0"/>
              </a:spcBef>
              <a:spcAft>
                <a:spcPts val="600"/>
              </a:spcAft>
            </a:pPr>
            <a:r>
              <a:rPr lang="en-US" sz="2000" b="1" kern="1200" dirty="0" err="1">
                <a:solidFill>
                  <a:schemeClr val="tx1"/>
                </a:solidFill>
                <a:latin typeface="+mj-lt"/>
                <a:ea typeface="+mj-ea"/>
                <a:cs typeface="+mj-cs"/>
              </a:rPr>
              <a:t>Evolución</a:t>
            </a:r>
            <a:r>
              <a:rPr lang="en-US" sz="2000" b="1" kern="1200" dirty="0">
                <a:solidFill>
                  <a:schemeClr val="tx1"/>
                </a:solidFill>
                <a:latin typeface="+mj-lt"/>
                <a:ea typeface="+mj-ea"/>
                <a:cs typeface="+mj-cs"/>
              </a:rPr>
              <a:t> de vistas, likes y </a:t>
            </a:r>
            <a:r>
              <a:rPr lang="en-US" sz="2000" b="1" kern="1200" dirty="0" err="1">
                <a:solidFill>
                  <a:schemeClr val="tx1"/>
                </a:solidFill>
                <a:latin typeface="+mj-lt"/>
                <a:ea typeface="+mj-ea"/>
                <a:cs typeface="+mj-cs"/>
              </a:rPr>
              <a:t>comentarios</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por</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mes</a:t>
            </a:r>
            <a:endParaRPr lang="en-US" sz="2000" b="1"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06B43F-78F0-3C56-9346-E7F3972948D7}"/>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dirty="0"/>
              <a:t>La </a:t>
            </a:r>
            <a:r>
              <a:rPr lang="en-US" sz="2200" dirty="0" err="1"/>
              <a:t>cuenta</a:t>
            </a:r>
            <a:r>
              <a:rPr lang="en-US" sz="2200" dirty="0"/>
              <a:t> </a:t>
            </a:r>
            <a:r>
              <a:rPr lang="en-US" sz="2200" dirty="0" err="1"/>
              <a:t>parecería</a:t>
            </a:r>
            <a:r>
              <a:rPr lang="en-US" sz="2200" dirty="0"/>
              <a:t> </a:t>
            </a:r>
            <a:r>
              <a:rPr lang="en-US" sz="2200" dirty="0" err="1"/>
              <a:t>haber</a:t>
            </a:r>
            <a:r>
              <a:rPr lang="en-US" sz="2200" dirty="0"/>
              <a:t> </a:t>
            </a:r>
            <a:r>
              <a:rPr lang="en-US" sz="2200" dirty="0" err="1"/>
              <a:t>tenido</a:t>
            </a:r>
            <a:r>
              <a:rPr lang="en-US" sz="2200" dirty="0"/>
              <a:t> un </a:t>
            </a:r>
            <a:r>
              <a:rPr lang="en-US" sz="2200" dirty="0" err="1"/>
              <a:t>pico</a:t>
            </a:r>
            <a:r>
              <a:rPr lang="en-US" sz="2200" dirty="0"/>
              <a:t> de </a:t>
            </a:r>
            <a:r>
              <a:rPr lang="en-US" sz="2200" dirty="0" err="1"/>
              <a:t>actividad</a:t>
            </a:r>
            <a:r>
              <a:rPr lang="en-US" sz="2200" dirty="0"/>
              <a:t> </a:t>
            </a:r>
            <a:r>
              <a:rPr lang="en-US" sz="2200" dirty="0" err="1"/>
              <a:t>en</a:t>
            </a:r>
            <a:r>
              <a:rPr lang="en-US" sz="2200" dirty="0"/>
              <a:t> Julio, </a:t>
            </a:r>
            <a:r>
              <a:rPr lang="en-US" sz="2200" dirty="0" err="1"/>
              <a:t>sufriendo</a:t>
            </a:r>
            <a:r>
              <a:rPr lang="en-US" sz="2200" dirty="0"/>
              <a:t> luego </a:t>
            </a:r>
            <a:r>
              <a:rPr lang="en-US" sz="2200" dirty="0" err="1"/>
              <a:t>una</a:t>
            </a:r>
            <a:r>
              <a:rPr lang="en-US" sz="2200" dirty="0"/>
              <a:t> </a:t>
            </a:r>
            <a:r>
              <a:rPr lang="en-US" sz="2200" dirty="0" err="1"/>
              <a:t>baja</a:t>
            </a:r>
            <a:r>
              <a:rPr lang="en-US" sz="2200" dirty="0"/>
              <a:t> y </a:t>
            </a:r>
            <a:r>
              <a:rPr lang="en-US" sz="2200" dirty="0" err="1"/>
              <a:t>estancamiento</a:t>
            </a:r>
            <a:r>
              <a:rPr lang="en-US" sz="2200" dirty="0"/>
              <a:t> </a:t>
            </a:r>
            <a:r>
              <a:rPr lang="en-US" sz="2200" dirty="0" err="1"/>
              <a:t>durante</a:t>
            </a:r>
            <a:r>
              <a:rPr lang="en-US" sz="2200" dirty="0"/>
              <a:t> </a:t>
            </a:r>
            <a:r>
              <a:rPr lang="en-US" sz="2200" dirty="0" err="1"/>
              <a:t>los</a:t>
            </a:r>
            <a:r>
              <a:rPr lang="en-US" sz="2200" dirty="0"/>
              <a:t> 3 meses </a:t>
            </a:r>
            <a:r>
              <a:rPr lang="en-US" sz="2200" dirty="0" err="1"/>
              <a:t>siguientes</a:t>
            </a:r>
            <a:r>
              <a:rPr lang="en-US" sz="2200" dirty="0"/>
              <a:t>.</a:t>
            </a:r>
          </a:p>
        </p:txBody>
      </p:sp>
      <p:pic>
        <p:nvPicPr>
          <p:cNvPr id="3" name="Picture 2">
            <a:extLst>
              <a:ext uri="{FF2B5EF4-FFF2-40B4-BE49-F238E27FC236}">
                <a16:creationId xmlns:a16="http://schemas.microsoft.com/office/drawing/2014/main" id="{6AB849B3-13BD-E9E3-12EE-9FDDB14D2856}"/>
              </a:ext>
            </a:extLst>
          </p:cNvPr>
          <p:cNvPicPr>
            <a:picLocks noChangeAspect="1"/>
          </p:cNvPicPr>
          <p:nvPr/>
        </p:nvPicPr>
        <p:blipFill>
          <a:blip r:embed="rId2"/>
          <a:stretch>
            <a:fillRect/>
          </a:stretch>
        </p:blipFill>
        <p:spPr>
          <a:xfrm>
            <a:off x="4654296" y="1539107"/>
            <a:ext cx="6903720" cy="3779786"/>
          </a:xfrm>
          <a:prstGeom prst="rect">
            <a:avLst/>
          </a:prstGeom>
        </p:spPr>
      </p:pic>
    </p:spTree>
    <p:extLst>
      <p:ext uri="{BB962C8B-B14F-4D97-AF65-F5344CB8AC3E}">
        <p14:creationId xmlns:p14="http://schemas.microsoft.com/office/powerpoint/2010/main" val="124573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75D5EA-206B-4B3A-D88D-6A0278949C6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B8DC2E1-3EDB-B55D-059E-FDB567384113}"/>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200" b="1" kern="1200" dirty="0" err="1">
                <a:solidFill>
                  <a:schemeClr val="tx1"/>
                </a:solidFill>
                <a:latin typeface="+mj-lt"/>
                <a:ea typeface="+mj-ea"/>
                <a:cs typeface="+mj-cs"/>
              </a:rPr>
              <a:t>Evolución</a:t>
            </a:r>
            <a:r>
              <a:rPr lang="en-US" sz="2200" b="1" kern="1200" dirty="0">
                <a:solidFill>
                  <a:schemeClr val="tx1"/>
                </a:solidFill>
                <a:latin typeface="+mj-lt"/>
                <a:ea typeface="+mj-ea"/>
                <a:cs typeface="+mj-cs"/>
              </a:rPr>
              <a:t> de la </a:t>
            </a:r>
            <a:r>
              <a:rPr lang="en-US" sz="2200" b="1" kern="1200" dirty="0" err="1">
                <a:solidFill>
                  <a:schemeClr val="tx1"/>
                </a:solidFill>
                <a:latin typeface="+mj-lt"/>
                <a:ea typeface="+mj-ea"/>
                <a:cs typeface="+mj-cs"/>
              </a:rPr>
              <a:t>cuenta</a:t>
            </a:r>
            <a:endParaRPr lang="en-US" sz="2200" b="1" kern="1200" dirty="0">
              <a:solidFill>
                <a:schemeClr val="tx1"/>
              </a:solidFill>
              <a:latin typeface="+mj-lt"/>
              <a:ea typeface="+mj-ea"/>
              <a:cs typeface="+mj-cs"/>
            </a:endParaRPr>
          </a:p>
          <a:p>
            <a:pPr>
              <a:lnSpc>
                <a:spcPct val="90000"/>
              </a:lnSpc>
              <a:spcBef>
                <a:spcPct val="0"/>
              </a:spcBef>
              <a:spcAft>
                <a:spcPts val="600"/>
              </a:spcAft>
            </a:pPr>
            <a:r>
              <a:rPr lang="en-US" sz="2000" b="1" kern="1200" dirty="0" err="1">
                <a:solidFill>
                  <a:schemeClr val="tx1"/>
                </a:solidFill>
                <a:latin typeface="+mj-lt"/>
                <a:ea typeface="+mj-ea"/>
                <a:cs typeface="+mj-cs"/>
              </a:rPr>
              <a:t>Evolución</a:t>
            </a:r>
            <a:r>
              <a:rPr lang="en-US" sz="2000" b="1" kern="1200" dirty="0">
                <a:solidFill>
                  <a:schemeClr val="tx1"/>
                </a:solidFill>
                <a:latin typeface="+mj-lt"/>
                <a:ea typeface="+mj-ea"/>
                <a:cs typeface="+mj-cs"/>
              </a:rPr>
              <a:t> de vistas </a:t>
            </a:r>
            <a:r>
              <a:rPr lang="en-US" sz="2000" b="1" kern="1200" dirty="0" err="1">
                <a:solidFill>
                  <a:schemeClr val="tx1"/>
                </a:solidFill>
                <a:latin typeface="+mj-lt"/>
                <a:ea typeface="+mj-ea"/>
                <a:cs typeface="+mj-cs"/>
              </a:rPr>
              <a:t>por</a:t>
            </a:r>
            <a:r>
              <a:rPr lang="en-US" sz="2000" b="1" kern="1200" dirty="0">
                <a:solidFill>
                  <a:schemeClr val="tx1"/>
                </a:solidFill>
                <a:latin typeface="+mj-lt"/>
                <a:ea typeface="+mj-ea"/>
                <a:cs typeface="+mj-cs"/>
              </a:rPr>
              <a:t> video, likes </a:t>
            </a:r>
            <a:r>
              <a:rPr lang="en-US" sz="2000" b="1" kern="1200" dirty="0" err="1">
                <a:solidFill>
                  <a:schemeClr val="tx1"/>
                </a:solidFill>
                <a:latin typeface="+mj-lt"/>
                <a:ea typeface="+mj-ea"/>
                <a:cs typeface="+mj-cs"/>
              </a:rPr>
              <a:t>por</a:t>
            </a:r>
            <a:r>
              <a:rPr lang="en-US" sz="2000" b="1" kern="1200" dirty="0">
                <a:solidFill>
                  <a:schemeClr val="tx1"/>
                </a:solidFill>
                <a:latin typeface="+mj-lt"/>
                <a:ea typeface="+mj-ea"/>
                <a:cs typeface="+mj-cs"/>
              </a:rPr>
              <a:t> video y </a:t>
            </a:r>
            <a:r>
              <a:rPr lang="en-US" sz="2000" b="1" kern="1200" dirty="0" err="1">
                <a:solidFill>
                  <a:schemeClr val="tx1"/>
                </a:solidFill>
                <a:latin typeface="+mj-lt"/>
                <a:ea typeface="+mj-ea"/>
                <a:cs typeface="+mj-cs"/>
              </a:rPr>
              <a:t>comentarios</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por</a:t>
            </a:r>
            <a:r>
              <a:rPr lang="en-US" sz="2000" b="1" kern="1200" dirty="0">
                <a:solidFill>
                  <a:schemeClr val="tx1"/>
                </a:solidFill>
                <a:latin typeface="+mj-lt"/>
                <a:ea typeface="+mj-ea"/>
                <a:cs typeface="+mj-cs"/>
              </a:rPr>
              <a:t> video </a:t>
            </a:r>
            <a:r>
              <a:rPr lang="en-US" sz="2000" b="1" kern="1200" dirty="0" err="1">
                <a:solidFill>
                  <a:schemeClr val="tx1"/>
                </a:solidFill>
                <a:latin typeface="+mj-lt"/>
                <a:ea typeface="+mj-ea"/>
                <a:cs typeface="+mj-cs"/>
              </a:rPr>
              <a:t>por</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mes</a:t>
            </a:r>
            <a:endParaRPr lang="en-US" sz="2000" b="1"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DA4CF92-7F87-76D9-8AE8-9BDAE3D5A320}"/>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dirty="0"/>
              <a:t>A </a:t>
            </a:r>
            <a:r>
              <a:rPr lang="en-US" sz="2200" dirty="0" err="1"/>
              <a:t>pesar</a:t>
            </a:r>
            <a:r>
              <a:rPr lang="en-US" sz="2200" dirty="0"/>
              <a:t> de </a:t>
            </a:r>
            <a:r>
              <a:rPr lang="en-US" sz="2200" dirty="0" err="1"/>
              <a:t>haber</a:t>
            </a:r>
            <a:r>
              <a:rPr lang="en-US" sz="2200" dirty="0"/>
              <a:t> </a:t>
            </a:r>
            <a:r>
              <a:rPr lang="en-US" sz="2200" dirty="0" err="1"/>
              <a:t>sufrido</a:t>
            </a:r>
            <a:r>
              <a:rPr lang="en-US" sz="2200" dirty="0"/>
              <a:t> un </a:t>
            </a:r>
            <a:r>
              <a:rPr lang="en-US" sz="2200" dirty="0" err="1"/>
              <a:t>estancamiento</a:t>
            </a:r>
            <a:r>
              <a:rPr lang="en-US" sz="2200" dirty="0"/>
              <a:t> de </a:t>
            </a:r>
            <a:r>
              <a:rPr lang="en-US" sz="2200" dirty="0" err="1"/>
              <a:t>actividad</a:t>
            </a:r>
            <a:r>
              <a:rPr lang="en-US" sz="2200" dirty="0"/>
              <a:t> a </a:t>
            </a:r>
            <a:r>
              <a:rPr lang="en-US" sz="2200" dirty="0" err="1"/>
              <a:t>nivel</a:t>
            </a:r>
            <a:r>
              <a:rPr lang="en-US" sz="2200" dirty="0"/>
              <a:t> general (</a:t>
            </a:r>
            <a:r>
              <a:rPr lang="en-US" sz="2200" dirty="0" err="1"/>
              <a:t>como</a:t>
            </a:r>
            <a:r>
              <a:rPr lang="en-US" sz="2200" dirty="0"/>
              <a:t> bien lo indica la slide anterior) </a:t>
            </a:r>
            <a:r>
              <a:rPr lang="en-US" sz="2200" dirty="0" err="1"/>
              <a:t>parecería</a:t>
            </a:r>
            <a:r>
              <a:rPr lang="en-US" sz="2200" dirty="0"/>
              <a:t> que </a:t>
            </a:r>
            <a:r>
              <a:rPr lang="en-US" sz="2200" dirty="0" err="1"/>
              <a:t>hubo</a:t>
            </a:r>
            <a:r>
              <a:rPr lang="en-US" sz="2200" dirty="0"/>
              <a:t> un </a:t>
            </a:r>
            <a:r>
              <a:rPr lang="en-US" sz="2200" dirty="0" err="1"/>
              <a:t>repunte</a:t>
            </a:r>
            <a:r>
              <a:rPr lang="en-US" sz="2200" dirty="0"/>
              <a:t> de </a:t>
            </a:r>
            <a:r>
              <a:rPr lang="en-US" sz="2200" dirty="0" err="1"/>
              <a:t>actividad</a:t>
            </a:r>
            <a:r>
              <a:rPr lang="en-US" sz="2200" dirty="0"/>
              <a:t> </a:t>
            </a:r>
            <a:r>
              <a:rPr lang="en-US" sz="2200" dirty="0" err="1"/>
              <a:t>por</a:t>
            </a:r>
            <a:r>
              <a:rPr lang="en-US" sz="2200" dirty="0"/>
              <a:t> video </a:t>
            </a:r>
            <a:r>
              <a:rPr lang="en-US" sz="2200" dirty="0" err="1"/>
              <a:t>en</a:t>
            </a:r>
            <a:r>
              <a:rPr lang="en-US" sz="2200" dirty="0"/>
              <a:t> </a:t>
            </a:r>
            <a:r>
              <a:rPr lang="en-US" sz="2200" dirty="0" err="1"/>
              <a:t>Octubre</a:t>
            </a:r>
            <a:r>
              <a:rPr lang="en-US" sz="2200" dirty="0"/>
              <a:t>.</a:t>
            </a:r>
          </a:p>
        </p:txBody>
      </p:sp>
      <p:pic>
        <p:nvPicPr>
          <p:cNvPr id="4" name="Picture 3">
            <a:extLst>
              <a:ext uri="{FF2B5EF4-FFF2-40B4-BE49-F238E27FC236}">
                <a16:creationId xmlns:a16="http://schemas.microsoft.com/office/drawing/2014/main" id="{85BE2F2A-9AD4-DDCF-2A0F-71A349B5AD96}"/>
              </a:ext>
            </a:extLst>
          </p:cNvPr>
          <p:cNvPicPr>
            <a:picLocks noChangeAspect="1"/>
          </p:cNvPicPr>
          <p:nvPr/>
        </p:nvPicPr>
        <p:blipFill>
          <a:blip r:embed="rId2"/>
          <a:stretch>
            <a:fillRect/>
          </a:stretch>
        </p:blipFill>
        <p:spPr>
          <a:xfrm>
            <a:off x="4654296" y="1521847"/>
            <a:ext cx="6903720" cy="3814305"/>
          </a:xfrm>
          <a:prstGeom prst="rect">
            <a:avLst/>
          </a:prstGeom>
        </p:spPr>
      </p:pic>
    </p:spTree>
    <p:extLst>
      <p:ext uri="{BB962C8B-B14F-4D97-AF65-F5344CB8AC3E}">
        <p14:creationId xmlns:p14="http://schemas.microsoft.com/office/powerpoint/2010/main" val="307546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032314-9E71-3FBD-F4D4-E70E4F54B747}"/>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483F30B-BFB5-8C86-C7DE-C71066F91218}"/>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1" kern="1200" dirty="0">
                <a:solidFill>
                  <a:schemeClr val="tx1"/>
                </a:solidFill>
                <a:latin typeface="+mj-lt"/>
                <a:ea typeface="+mj-ea"/>
                <a:cs typeface="+mj-cs"/>
              </a:rPr>
              <a:t>Metadata</a:t>
            </a:r>
          </a:p>
          <a:p>
            <a:pPr>
              <a:lnSpc>
                <a:spcPct val="90000"/>
              </a:lnSpc>
              <a:spcBef>
                <a:spcPct val="0"/>
              </a:spcBef>
              <a:spcAft>
                <a:spcPts val="600"/>
              </a:spcAft>
            </a:pPr>
            <a:r>
              <a:rPr lang="en-US" sz="2000" b="1" kern="1200" dirty="0">
                <a:solidFill>
                  <a:schemeClr val="tx1"/>
                </a:solidFill>
                <a:latin typeface="+mj-lt"/>
                <a:ea typeface="+mj-ea"/>
                <a:cs typeface="+mj-cs"/>
              </a:rPr>
              <a:t>Palabras </a:t>
            </a:r>
            <a:r>
              <a:rPr lang="en-US" sz="2000" b="1" kern="1200" dirty="0" err="1">
                <a:solidFill>
                  <a:schemeClr val="tx1"/>
                </a:solidFill>
                <a:latin typeface="+mj-lt"/>
                <a:ea typeface="+mj-ea"/>
                <a:cs typeface="+mj-cs"/>
              </a:rPr>
              <a:t>más</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repetidas</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en</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los</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títulos</a:t>
            </a:r>
            <a:r>
              <a:rPr lang="en-US" sz="2000" b="1" kern="1200" dirty="0">
                <a:solidFill>
                  <a:schemeClr val="tx1"/>
                </a:solidFill>
                <a:latin typeface="+mj-lt"/>
                <a:ea typeface="+mj-ea"/>
                <a:cs typeface="+mj-cs"/>
              </a:rPr>
              <a:t> de </a:t>
            </a:r>
            <a:r>
              <a:rPr lang="en-US" sz="2000" b="1" kern="1200" dirty="0" err="1">
                <a:solidFill>
                  <a:schemeClr val="tx1"/>
                </a:solidFill>
                <a:latin typeface="+mj-lt"/>
                <a:ea typeface="+mj-ea"/>
                <a:cs typeface="+mj-cs"/>
              </a:rPr>
              <a:t>los</a:t>
            </a:r>
            <a:r>
              <a:rPr lang="en-US" sz="2000" b="1" kern="1200" dirty="0">
                <a:solidFill>
                  <a:schemeClr val="tx1"/>
                </a:solidFill>
                <a:latin typeface="+mj-lt"/>
                <a:ea typeface="+mj-ea"/>
                <a:cs typeface="+mj-cs"/>
              </a:rPr>
              <a:t> videos</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88143E-44DE-AF5A-3AC2-16DD527A6E7A}"/>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dirty="0"/>
              <a:t>Como bien lo indica </a:t>
            </a:r>
            <a:r>
              <a:rPr lang="en-US" sz="2200" dirty="0" err="1"/>
              <a:t>el</a:t>
            </a:r>
            <a:r>
              <a:rPr lang="en-US" sz="2200" dirty="0"/>
              <a:t> </a:t>
            </a:r>
            <a:r>
              <a:rPr lang="en-US" sz="2200" dirty="0" err="1"/>
              <a:t>análisis</a:t>
            </a:r>
            <a:r>
              <a:rPr lang="en-US" sz="2200" dirty="0"/>
              <a:t> de palabras </a:t>
            </a:r>
            <a:r>
              <a:rPr lang="en-US" sz="2200" dirty="0" err="1"/>
              <a:t>en</a:t>
            </a:r>
            <a:r>
              <a:rPr lang="en-US" sz="2200" dirty="0"/>
              <a:t> </a:t>
            </a:r>
            <a:r>
              <a:rPr lang="en-US" sz="2200" dirty="0" err="1"/>
              <a:t>títulos</a:t>
            </a:r>
            <a:r>
              <a:rPr lang="en-US" sz="2200" dirty="0"/>
              <a:t>, </a:t>
            </a:r>
            <a:r>
              <a:rPr lang="en-US" sz="2200" dirty="0" err="1"/>
              <a:t>aquellas</a:t>
            </a:r>
            <a:r>
              <a:rPr lang="en-US" sz="2200" dirty="0"/>
              <a:t> </a:t>
            </a:r>
            <a:r>
              <a:rPr lang="en-US" sz="2200" dirty="0" err="1"/>
              <a:t>más</a:t>
            </a:r>
            <a:r>
              <a:rPr lang="en-US" sz="2200" dirty="0"/>
              <a:t> </a:t>
            </a:r>
            <a:r>
              <a:rPr lang="en-US" sz="2200" dirty="0" err="1"/>
              <a:t>repetidas</a:t>
            </a:r>
            <a:r>
              <a:rPr lang="en-US" sz="2200" dirty="0"/>
              <a:t> son “</a:t>
            </a:r>
            <a:r>
              <a:rPr lang="en-US" sz="2200" dirty="0" err="1"/>
              <a:t>Irse</a:t>
            </a:r>
            <a:r>
              <a:rPr lang="en-US" sz="2200" dirty="0"/>
              <a:t> de casa” y “Espanyol”. Por lo tanto, para </a:t>
            </a:r>
            <a:r>
              <a:rPr lang="en-US" sz="2200" dirty="0" err="1"/>
              <a:t>el</a:t>
            </a:r>
            <a:r>
              <a:rPr lang="en-US" sz="2200" dirty="0"/>
              <a:t> </a:t>
            </a:r>
            <a:r>
              <a:rPr lang="en-US" sz="2200" dirty="0" err="1"/>
              <a:t>análisis</a:t>
            </a:r>
            <a:r>
              <a:rPr lang="en-US" sz="2200" dirty="0"/>
              <a:t> </a:t>
            </a:r>
            <a:r>
              <a:rPr lang="en-US" sz="2200" dirty="0" err="1"/>
              <a:t>numérico</a:t>
            </a:r>
            <a:r>
              <a:rPr lang="en-US" sz="2200" dirty="0"/>
              <a:t>, </a:t>
            </a:r>
            <a:r>
              <a:rPr lang="en-US" sz="2200" dirty="0" err="1"/>
              <a:t>definiremos</a:t>
            </a:r>
            <a:r>
              <a:rPr lang="en-US" sz="2200" dirty="0"/>
              <a:t> 3 </a:t>
            </a:r>
            <a:r>
              <a:rPr lang="en-US" sz="2200" dirty="0" err="1"/>
              <a:t>categorías</a:t>
            </a:r>
            <a:r>
              <a:rPr lang="en-US" sz="2200" dirty="0"/>
              <a:t>: “Viajes”, “</a:t>
            </a:r>
            <a:r>
              <a:rPr lang="en-US" sz="2200" dirty="0" err="1"/>
              <a:t>Futbol</a:t>
            </a:r>
            <a:r>
              <a:rPr lang="en-US" sz="2200" dirty="0"/>
              <a:t>” y “</a:t>
            </a:r>
            <a:r>
              <a:rPr lang="en-US" sz="2200" dirty="0" err="1"/>
              <a:t>Miscelánea</a:t>
            </a:r>
            <a:r>
              <a:rPr lang="en-US" sz="2200" dirty="0"/>
              <a:t>”.</a:t>
            </a:r>
          </a:p>
        </p:txBody>
      </p:sp>
      <p:pic>
        <p:nvPicPr>
          <p:cNvPr id="1026" name="Picture 2">
            <a:extLst>
              <a:ext uri="{FF2B5EF4-FFF2-40B4-BE49-F238E27FC236}">
                <a16:creationId xmlns:a16="http://schemas.microsoft.com/office/drawing/2014/main" id="{8F9297EE-FDB4-2692-BBE2-ABAD4D1D0E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659921"/>
            <a:ext cx="6903720" cy="353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63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9C4F11-EDE1-1DB7-DEDE-3E032B389A5D}"/>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F244697-F7A5-1255-3BF6-A1BFD1032C48}"/>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1" kern="1200" dirty="0" err="1">
                <a:solidFill>
                  <a:schemeClr val="tx1"/>
                </a:solidFill>
                <a:latin typeface="+mj-lt"/>
                <a:ea typeface="+mj-ea"/>
                <a:cs typeface="+mj-cs"/>
              </a:rPr>
              <a:t>Análisis</a:t>
            </a:r>
            <a:r>
              <a:rPr lang="en-US" sz="2600" b="1" kern="1200" dirty="0">
                <a:solidFill>
                  <a:schemeClr val="tx1"/>
                </a:solidFill>
                <a:latin typeface="+mj-lt"/>
                <a:ea typeface="+mj-ea"/>
                <a:cs typeface="+mj-cs"/>
              </a:rPr>
              <a:t> de </a:t>
            </a:r>
            <a:r>
              <a:rPr lang="en-US" sz="2600" b="1" kern="1200" dirty="0" err="1">
                <a:solidFill>
                  <a:schemeClr val="tx1"/>
                </a:solidFill>
                <a:latin typeface="+mj-lt"/>
                <a:ea typeface="+mj-ea"/>
                <a:cs typeface="+mj-cs"/>
              </a:rPr>
              <a:t>categorías</a:t>
            </a:r>
            <a:endParaRPr lang="en-US" sz="2600" b="1" kern="1200" dirty="0">
              <a:solidFill>
                <a:schemeClr val="tx1"/>
              </a:solidFill>
              <a:latin typeface="+mj-lt"/>
              <a:ea typeface="+mj-ea"/>
              <a:cs typeface="+mj-cs"/>
            </a:endParaRPr>
          </a:p>
          <a:p>
            <a:pPr>
              <a:lnSpc>
                <a:spcPct val="90000"/>
              </a:lnSpc>
              <a:spcBef>
                <a:spcPct val="0"/>
              </a:spcBef>
              <a:spcAft>
                <a:spcPts val="600"/>
              </a:spcAft>
            </a:pPr>
            <a:r>
              <a:rPr lang="en-US" sz="2000" b="1" kern="1200" dirty="0">
                <a:solidFill>
                  <a:schemeClr val="tx1"/>
                </a:solidFill>
                <a:latin typeface="+mj-lt"/>
                <a:ea typeface="+mj-ea"/>
                <a:cs typeface="+mj-cs"/>
              </a:rPr>
              <a:t>Palabras </a:t>
            </a:r>
            <a:r>
              <a:rPr lang="en-US" sz="2000" b="1" kern="1200" dirty="0" err="1">
                <a:solidFill>
                  <a:schemeClr val="tx1"/>
                </a:solidFill>
                <a:latin typeface="+mj-lt"/>
                <a:ea typeface="+mj-ea"/>
                <a:cs typeface="+mj-cs"/>
              </a:rPr>
              <a:t>más</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repetidas</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en</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los</a:t>
            </a:r>
            <a:r>
              <a:rPr lang="en-US" sz="2000" b="1" kern="1200" dirty="0">
                <a:solidFill>
                  <a:schemeClr val="tx1"/>
                </a:solidFill>
                <a:latin typeface="+mj-lt"/>
                <a:ea typeface="+mj-ea"/>
                <a:cs typeface="+mj-cs"/>
              </a:rPr>
              <a:t> </a:t>
            </a:r>
            <a:r>
              <a:rPr lang="en-US" sz="2000" b="1" kern="1200" dirty="0" err="1">
                <a:solidFill>
                  <a:schemeClr val="tx1"/>
                </a:solidFill>
                <a:latin typeface="+mj-lt"/>
                <a:ea typeface="+mj-ea"/>
                <a:cs typeface="+mj-cs"/>
              </a:rPr>
              <a:t>títulos</a:t>
            </a:r>
            <a:r>
              <a:rPr lang="en-US" sz="2000" b="1" kern="1200" dirty="0">
                <a:solidFill>
                  <a:schemeClr val="tx1"/>
                </a:solidFill>
                <a:latin typeface="+mj-lt"/>
                <a:ea typeface="+mj-ea"/>
                <a:cs typeface="+mj-cs"/>
              </a:rPr>
              <a:t> de </a:t>
            </a:r>
            <a:r>
              <a:rPr lang="en-US" sz="2000" b="1" kern="1200" dirty="0" err="1">
                <a:solidFill>
                  <a:schemeClr val="tx1"/>
                </a:solidFill>
                <a:latin typeface="+mj-lt"/>
                <a:ea typeface="+mj-ea"/>
                <a:cs typeface="+mj-cs"/>
              </a:rPr>
              <a:t>los</a:t>
            </a:r>
            <a:r>
              <a:rPr lang="en-US" sz="2000" b="1" kern="1200" dirty="0">
                <a:solidFill>
                  <a:schemeClr val="tx1"/>
                </a:solidFill>
                <a:latin typeface="+mj-lt"/>
                <a:ea typeface="+mj-ea"/>
                <a:cs typeface="+mj-cs"/>
              </a:rPr>
              <a:t> videos</a:t>
            </a:r>
          </a:p>
        </p:txBody>
      </p:sp>
      <p:sp>
        <p:nvSpPr>
          <p:cNvPr id="103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5956ECE-CA88-FF57-AE34-91F7A6124808}"/>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dirty="0" err="1"/>
              <a:t>Analizando</a:t>
            </a:r>
            <a:r>
              <a:rPr lang="en-US" sz="2200" dirty="0"/>
              <a:t> las 3 </a:t>
            </a:r>
            <a:r>
              <a:rPr lang="en-US" sz="2200" dirty="0" err="1"/>
              <a:t>métricas</a:t>
            </a:r>
            <a:r>
              <a:rPr lang="en-US" sz="2200" dirty="0"/>
              <a:t> claves </a:t>
            </a:r>
            <a:r>
              <a:rPr lang="en-US" sz="2200" dirty="0" err="1"/>
              <a:t>por</a:t>
            </a:r>
            <a:r>
              <a:rPr lang="en-US" sz="2200" dirty="0"/>
              <a:t> </a:t>
            </a:r>
            <a:r>
              <a:rPr lang="en-US" sz="2200" dirty="0" err="1"/>
              <a:t>categoría</a:t>
            </a:r>
            <a:r>
              <a:rPr lang="en-US" sz="2200" dirty="0"/>
              <a:t>, </a:t>
            </a:r>
            <a:r>
              <a:rPr lang="en-US" sz="2200" dirty="0" err="1"/>
              <a:t>siendo</a:t>
            </a:r>
            <a:r>
              <a:rPr lang="en-US" sz="2200" dirty="0"/>
              <a:t> </a:t>
            </a:r>
            <a:r>
              <a:rPr lang="en-US" sz="2200" dirty="0" err="1"/>
              <a:t>éstas</a:t>
            </a:r>
            <a:r>
              <a:rPr lang="en-US" sz="2200" dirty="0"/>
              <a:t> vistas </a:t>
            </a:r>
            <a:r>
              <a:rPr lang="en-US" sz="2200" dirty="0" err="1"/>
              <a:t>por</a:t>
            </a:r>
            <a:r>
              <a:rPr lang="en-US" sz="2200" dirty="0"/>
              <a:t> video, likes </a:t>
            </a:r>
            <a:r>
              <a:rPr lang="en-US" sz="2200" dirty="0" err="1"/>
              <a:t>por</a:t>
            </a:r>
            <a:r>
              <a:rPr lang="en-US" sz="2200" dirty="0"/>
              <a:t> video y </a:t>
            </a:r>
            <a:r>
              <a:rPr lang="en-US" sz="2200" dirty="0" err="1"/>
              <a:t>comentarios</a:t>
            </a:r>
            <a:r>
              <a:rPr lang="en-US" sz="2200" dirty="0"/>
              <a:t> </a:t>
            </a:r>
            <a:r>
              <a:rPr lang="en-US" sz="2200" dirty="0" err="1"/>
              <a:t>por</a:t>
            </a:r>
            <a:r>
              <a:rPr lang="en-US" sz="2200" dirty="0"/>
              <a:t> video, </a:t>
            </a:r>
            <a:r>
              <a:rPr lang="en-US" sz="2200" dirty="0" err="1"/>
              <a:t>podemos</a:t>
            </a:r>
            <a:r>
              <a:rPr lang="en-US" sz="2200" dirty="0"/>
              <a:t> </a:t>
            </a:r>
            <a:r>
              <a:rPr lang="en-US" sz="2200" dirty="0" err="1"/>
              <a:t>concluir</a:t>
            </a:r>
            <a:r>
              <a:rPr lang="en-US" sz="2200" dirty="0"/>
              <a:t> que “</a:t>
            </a:r>
            <a:r>
              <a:rPr lang="en-US" sz="2200" dirty="0" err="1"/>
              <a:t>Futbol</a:t>
            </a:r>
            <a:r>
              <a:rPr lang="en-US" sz="2200" dirty="0"/>
              <a:t>” es la </a:t>
            </a:r>
            <a:r>
              <a:rPr lang="en-US" sz="2200" dirty="0" err="1"/>
              <a:t>categoría</a:t>
            </a:r>
            <a:r>
              <a:rPr lang="en-US" sz="2200" dirty="0"/>
              <a:t> major </a:t>
            </a:r>
            <a:r>
              <a:rPr lang="en-US" sz="2200" dirty="0" err="1"/>
              <a:t>posicionada</a:t>
            </a:r>
            <a:r>
              <a:rPr lang="en-US" sz="2200" dirty="0"/>
              <a:t> para </a:t>
            </a:r>
            <a:r>
              <a:rPr lang="en-US" sz="2200" dirty="0" err="1"/>
              <a:t>cada</a:t>
            </a:r>
            <a:r>
              <a:rPr lang="en-US" sz="2200" dirty="0"/>
              <a:t> </a:t>
            </a:r>
            <a:r>
              <a:rPr lang="en-US" sz="2200" dirty="0" err="1"/>
              <a:t>una</a:t>
            </a:r>
            <a:r>
              <a:rPr lang="en-US" sz="2200" dirty="0"/>
              <a:t> de </a:t>
            </a:r>
            <a:r>
              <a:rPr lang="en-US" sz="2200" dirty="0" err="1"/>
              <a:t>ellas</a:t>
            </a:r>
            <a:r>
              <a:rPr lang="en-US" sz="2200" dirty="0"/>
              <a:t>.</a:t>
            </a:r>
          </a:p>
        </p:txBody>
      </p:sp>
      <p:pic>
        <p:nvPicPr>
          <p:cNvPr id="1026" name="Picture 2">
            <a:extLst>
              <a:ext uri="{FF2B5EF4-FFF2-40B4-BE49-F238E27FC236}">
                <a16:creationId xmlns:a16="http://schemas.microsoft.com/office/drawing/2014/main" id="{AF470D9A-77BF-3B62-823B-0BA10F0AFA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bwMode="auto">
          <a:xfrm>
            <a:off x="4654296" y="676142"/>
            <a:ext cx="6903720" cy="5505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31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8F7DF4-0F0D-3159-B406-7E3B54C10722}"/>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0A9CC07-10D9-ACB5-4A7F-09F0D4101F37}"/>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1" kern="1200" dirty="0" err="1">
                <a:solidFill>
                  <a:schemeClr val="tx1"/>
                </a:solidFill>
                <a:latin typeface="+mj-lt"/>
                <a:ea typeface="+mj-ea"/>
                <a:cs typeface="+mj-cs"/>
              </a:rPr>
              <a:t>Análisis</a:t>
            </a:r>
            <a:r>
              <a:rPr lang="en-US" sz="2600" b="1" kern="1200" dirty="0">
                <a:solidFill>
                  <a:schemeClr val="tx1"/>
                </a:solidFill>
                <a:latin typeface="+mj-lt"/>
                <a:ea typeface="+mj-ea"/>
                <a:cs typeface="+mj-cs"/>
              </a:rPr>
              <a:t> de </a:t>
            </a:r>
            <a:r>
              <a:rPr lang="en-US" sz="2600" b="1" kern="1200" dirty="0" err="1">
                <a:solidFill>
                  <a:schemeClr val="tx1"/>
                </a:solidFill>
                <a:latin typeface="+mj-lt"/>
                <a:ea typeface="+mj-ea"/>
                <a:cs typeface="+mj-cs"/>
              </a:rPr>
              <a:t>categorías</a:t>
            </a:r>
            <a:endParaRPr lang="en-US" sz="2600" b="1" kern="1200" dirty="0">
              <a:solidFill>
                <a:schemeClr val="tx1"/>
              </a:solidFill>
              <a:latin typeface="+mj-lt"/>
              <a:ea typeface="+mj-ea"/>
              <a:cs typeface="+mj-cs"/>
            </a:endParaRPr>
          </a:p>
          <a:p>
            <a:pPr>
              <a:lnSpc>
                <a:spcPct val="90000"/>
              </a:lnSpc>
              <a:spcBef>
                <a:spcPct val="0"/>
              </a:spcBef>
              <a:spcAft>
                <a:spcPts val="600"/>
              </a:spcAft>
            </a:pPr>
            <a:r>
              <a:rPr lang="en-US" sz="2600" b="1" kern="1200" dirty="0" err="1">
                <a:solidFill>
                  <a:schemeClr val="tx1"/>
                </a:solidFill>
                <a:latin typeface="+mj-lt"/>
                <a:ea typeface="+mj-ea"/>
                <a:cs typeface="+mj-cs"/>
              </a:rPr>
              <a:t>Evolución</a:t>
            </a:r>
            <a:r>
              <a:rPr lang="en-US" sz="2600" b="1" kern="1200" dirty="0">
                <a:solidFill>
                  <a:schemeClr val="tx1"/>
                </a:solidFill>
                <a:latin typeface="+mj-lt"/>
                <a:ea typeface="+mj-ea"/>
                <a:cs typeface="+mj-cs"/>
              </a:rPr>
              <a:t> de videos </a:t>
            </a:r>
            <a:r>
              <a:rPr lang="en-US" sz="2600" b="1" kern="1200" dirty="0" err="1">
                <a:solidFill>
                  <a:schemeClr val="tx1"/>
                </a:solidFill>
                <a:latin typeface="+mj-lt"/>
                <a:ea typeface="+mj-ea"/>
                <a:cs typeface="+mj-cs"/>
              </a:rPr>
              <a:t>por</a:t>
            </a:r>
            <a:r>
              <a:rPr lang="en-US" sz="2600" b="1" kern="1200" dirty="0">
                <a:solidFill>
                  <a:schemeClr val="tx1"/>
                </a:solidFill>
                <a:latin typeface="+mj-lt"/>
                <a:ea typeface="+mj-ea"/>
                <a:cs typeface="+mj-cs"/>
              </a:rPr>
              <a:t> </a:t>
            </a:r>
            <a:r>
              <a:rPr lang="en-US" sz="2600" b="1" kern="1200" dirty="0" err="1">
                <a:solidFill>
                  <a:schemeClr val="tx1"/>
                </a:solidFill>
                <a:latin typeface="+mj-lt"/>
                <a:ea typeface="+mj-ea"/>
                <a:cs typeface="+mj-cs"/>
              </a:rPr>
              <a:t>categoría</a:t>
            </a:r>
            <a:endParaRPr lang="en-US" sz="2600" b="1" kern="1200" dirty="0">
              <a:solidFill>
                <a:schemeClr val="tx1"/>
              </a:solidFill>
              <a:latin typeface="+mj-lt"/>
              <a:ea typeface="+mj-ea"/>
              <a:cs typeface="+mj-cs"/>
            </a:endParaRPr>
          </a:p>
        </p:txBody>
      </p:sp>
      <p:sp>
        <p:nvSpPr>
          <p:cNvPr id="103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E6E251F-E111-D8DC-40AB-F37CC4A07FBB}"/>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dirty="0" err="1"/>
              <a:t>Analizando</a:t>
            </a:r>
            <a:r>
              <a:rPr lang="en-US" sz="2200" dirty="0"/>
              <a:t> la </a:t>
            </a:r>
            <a:r>
              <a:rPr lang="en-US" sz="2200" dirty="0" err="1"/>
              <a:t>evolución</a:t>
            </a:r>
            <a:r>
              <a:rPr lang="en-US" sz="2200" dirty="0"/>
              <a:t> de videos </a:t>
            </a:r>
            <a:r>
              <a:rPr lang="en-US" sz="2200" dirty="0" err="1"/>
              <a:t>por</a:t>
            </a:r>
            <a:r>
              <a:rPr lang="en-US" sz="2200" dirty="0"/>
              <a:t> </a:t>
            </a:r>
            <a:r>
              <a:rPr lang="en-US" sz="2200" dirty="0" err="1"/>
              <a:t>categoría</a:t>
            </a:r>
            <a:r>
              <a:rPr lang="en-US" sz="2200" dirty="0"/>
              <a:t> </a:t>
            </a:r>
            <a:r>
              <a:rPr lang="en-US" sz="2200" dirty="0" err="1"/>
              <a:t>por</a:t>
            </a:r>
            <a:r>
              <a:rPr lang="en-US" sz="2200" dirty="0"/>
              <a:t> </a:t>
            </a:r>
            <a:r>
              <a:rPr lang="en-US" sz="2200" dirty="0" err="1"/>
              <a:t>mes</a:t>
            </a:r>
            <a:r>
              <a:rPr lang="en-US" sz="2200" dirty="0"/>
              <a:t>, </a:t>
            </a:r>
            <a:r>
              <a:rPr lang="en-US" sz="2200" dirty="0" err="1"/>
              <a:t>podemos</a:t>
            </a:r>
            <a:r>
              <a:rPr lang="en-US" sz="2200" dirty="0"/>
              <a:t> </a:t>
            </a:r>
            <a:r>
              <a:rPr lang="en-US" sz="2200" dirty="0" err="1"/>
              <a:t>identificar</a:t>
            </a:r>
            <a:r>
              <a:rPr lang="en-US" sz="2200" dirty="0"/>
              <a:t> que </a:t>
            </a:r>
            <a:r>
              <a:rPr lang="en-US" sz="2200" dirty="0" err="1"/>
              <a:t>últimamente</a:t>
            </a:r>
            <a:r>
              <a:rPr lang="en-US" sz="2200" dirty="0"/>
              <a:t> la </a:t>
            </a:r>
            <a:r>
              <a:rPr lang="en-US" sz="2200" dirty="0" err="1"/>
              <a:t>mayoría</a:t>
            </a:r>
            <a:r>
              <a:rPr lang="en-US" sz="2200" dirty="0"/>
              <a:t> de </a:t>
            </a:r>
            <a:r>
              <a:rPr lang="en-US" sz="2200" dirty="0" err="1"/>
              <a:t>los</a:t>
            </a:r>
            <a:r>
              <a:rPr lang="en-US" sz="2200" dirty="0"/>
              <a:t> videos </a:t>
            </a:r>
            <a:r>
              <a:rPr lang="en-US" sz="2200" dirty="0" err="1"/>
              <a:t>lanzados</a:t>
            </a:r>
            <a:r>
              <a:rPr lang="en-US" sz="2200" dirty="0"/>
              <a:t> son </a:t>
            </a:r>
            <a:r>
              <a:rPr lang="en-US" sz="2200" dirty="0" err="1"/>
              <a:t>referidos</a:t>
            </a:r>
            <a:r>
              <a:rPr lang="en-US" sz="2200" dirty="0"/>
              <a:t> al Espanyol.</a:t>
            </a:r>
          </a:p>
        </p:txBody>
      </p:sp>
      <p:pic>
        <p:nvPicPr>
          <p:cNvPr id="1026" name="Picture 2">
            <a:extLst>
              <a:ext uri="{FF2B5EF4-FFF2-40B4-BE49-F238E27FC236}">
                <a16:creationId xmlns:a16="http://schemas.microsoft.com/office/drawing/2014/main" id="{4E9814C0-3C65-90F1-586C-34164FDDA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754325" y="676142"/>
            <a:ext cx="6703662" cy="5505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505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652</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EVC Dig</dc:creator>
  <cp:lastModifiedBy>EVC Dig</cp:lastModifiedBy>
  <cp:revision>7</cp:revision>
  <dcterms:created xsi:type="dcterms:W3CDTF">2024-11-17T23:24:29Z</dcterms:created>
  <dcterms:modified xsi:type="dcterms:W3CDTF">2024-11-18T00:50:47Z</dcterms:modified>
</cp:coreProperties>
</file>