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7" autoAdjust="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07A7030-D8E6-2106-CD48-F7E9CF063983}"/>
              </a:ext>
            </a:extLst>
          </p:cNvPr>
          <p:cNvSpPr/>
          <p:nvPr/>
        </p:nvSpPr>
        <p:spPr>
          <a:xfrm>
            <a:off x="920837" y="1346947"/>
            <a:ext cx="10222992" cy="80686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D69547-D465-17E1-6A9E-56803D8957C1}"/>
              </a:ext>
            </a:extLst>
          </p:cNvPr>
          <p:cNvSpPr/>
          <p:nvPr/>
        </p:nvSpPr>
        <p:spPr>
          <a:xfrm>
            <a:off x="920837" y="4299691"/>
            <a:ext cx="10222992" cy="80686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EFF2E0E-CCED-7307-F042-098EFB40AA50}"/>
              </a:ext>
            </a:extLst>
          </p:cNvPr>
          <p:cNvSpPr/>
          <p:nvPr/>
        </p:nvSpPr>
        <p:spPr>
          <a:xfrm>
            <a:off x="920837" y="1484775"/>
            <a:ext cx="10222992" cy="2743200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1D62077-7F6B-2242-E89A-C1B8C6189C49}"/>
              </a:ext>
            </a:extLst>
          </p:cNvPr>
          <p:cNvGrpSpPr/>
          <p:nvPr/>
        </p:nvGrpSpPr>
        <p:grpSpPr>
          <a:xfrm>
            <a:off x="9649215" y="4068924"/>
            <a:ext cx="1080903" cy="1080903"/>
            <a:chOff x="9649215" y="4068924"/>
            <a:chExt cx="1080903" cy="1080903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568968CE-A843-3F66-A29C-B7515F9DC7B9}"/>
                </a:ext>
              </a:extLst>
            </p:cNvPr>
            <p:cNvSpPr/>
            <p:nvPr/>
          </p:nvSpPr>
          <p:spPr>
            <a:xfrm>
              <a:off x="9649215" y="4068924"/>
              <a:ext cx="1080903" cy="108090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F04F3CE-C728-8B8A-6997-8A7CCD762084}"/>
                </a:ext>
              </a:extLst>
            </p:cNvPr>
            <p:cNvSpPr/>
            <p:nvPr/>
          </p:nvSpPr>
          <p:spPr>
            <a:xfrm>
              <a:off x="9757306" y="4177015"/>
              <a:ext cx="864720" cy="8647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25402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339208F-D72A-6FC9-50AE-087534B506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51560" y="1432224"/>
            <a:ext cx="9966960" cy="303580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AE3954-E38D-8346-021C-EA65F52D7A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1" cy="1069848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C41F286-2871-AB8D-B292-8923697202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BCEE6B-3112-497C-BAFB-D700060AB632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D5C7076-692E-3DE6-0D87-F27B77C55C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8E138AA-9AA4-C771-2D91-2F2C019509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92732" y="4289331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lvl="0"/>
            <a:fld id="{331245F5-8E03-407F-AF1C-854F81DF5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51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43FF-EBBD-5F66-CC2A-EED8CEC371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F2DDD-137C-069F-825E-6279988EB6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971-2E65-089B-2138-A2588A25C3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212A65-AA43-46E6-BAA4-4E6DCFF9F8EC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643D-7C5C-B3A9-6586-8833AB5B23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3FF0-E4A9-ADBF-9B54-1FEC20708D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6052CB-D415-46CD-A0D4-879F050E1D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C5D5D-7316-4AE0-C7C3-FE2087867C0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533396"/>
            <a:ext cx="2552703" cy="56388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42C04-8095-6848-DF42-0183D8BB9F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66803" y="533396"/>
            <a:ext cx="7505696" cy="56388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E6EF-3642-C492-AA70-983E397A0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563138-984E-4F49-841A-AF0E45EF6DCD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28D2-100A-AE10-EF23-6B312A8D93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AB09-1F64-78ED-75A9-092AA9B61D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7DD0A5-7723-4BD9-8118-B4FAA7BC23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5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0666-2502-ADDF-DDF4-C2157B209F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F3CC-F1F6-DB29-5917-2E9A3E28287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30EA-E7C8-B148-FA5D-E307AFF5B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162C1B-0F61-4F76-881E-A79933F0279F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86E9-8790-AC92-6F33-D9E314359E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C098-AA98-9344-7FAC-E9EFCF4416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D2ED41-0D49-4B50-AF4F-02EE04342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26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B038575-BC11-1347-7A26-080F55B7EC7E}"/>
              </a:ext>
            </a:extLst>
          </p:cNvPr>
          <p:cNvSpPr/>
          <p:nvPr/>
        </p:nvSpPr>
        <p:spPr>
          <a:xfrm>
            <a:off x="0" y="4917990"/>
            <a:ext cx="12191996" cy="1940009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8F7B66-4987-737A-32B0-D419610B4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7" y="1225296"/>
            <a:ext cx="9281160" cy="3520439"/>
          </a:xfrm>
        </p:spPr>
        <p:txBody>
          <a:bodyPr/>
          <a:lstStyle>
            <a:lvl1pPr>
              <a:lnSpc>
                <a:spcPct val="80000"/>
              </a:lnSpc>
              <a:defRPr sz="80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A9D019C-B744-A558-78C6-087F1B062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FCEE07-D5EC-A14D-2A11-48F6C0037A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93668" y="6272783"/>
            <a:ext cx="2644307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E841B32-2A61-45EC-AE52-C893D5EEB009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C6A477-8691-FCF5-111F-A549A1E871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182709" y="6272783"/>
            <a:ext cx="6327648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33E74E6-4A14-AAFE-E155-474D653C177F}"/>
              </a:ext>
            </a:extLst>
          </p:cNvPr>
          <p:cNvGrpSpPr/>
          <p:nvPr/>
        </p:nvGrpSpPr>
        <p:grpSpPr>
          <a:xfrm>
            <a:off x="897401" y="2325849"/>
            <a:ext cx="1080903" cy="1080903"/>
            <a:chOff x="897401" y="2325849"/>
            <a:chExt cx="1080903" cy="1080903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C19E2A1-D70E-6322-890B-0FA264E0212D}"/>
                </a:ext>
              </a:extLst>
            </p:cNvPr>
            <p:cNvSpPr/>
            <p:nvPr/>
          </p:nvSpPr>
          <p:spPr>
            <a:xfrm>
              <a:off x="897401" y="2325849"/>
              <a:ext cx="1080903" cy="108090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8C2AE777-87F5-941E-57BA-C8663B67FA7E}"/>
                </a:ext>
              </a:extLst>
            </p:cNvPr>
            <p:cNvSpPr/>
            <p:nvPr/>
          </p:nvSpPr>
          <p:spPr>
            <a:xfrm>
              <a:off x="1005492" y="2433940"/>
              <a:ext cx="864720" cy="8647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25402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3FE92D-0369-0581-9C0D-1FEE1F84B2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43698" y="2506132"/>
            <a:ext cx="1188299" cy="720327"/>
          </a:xfrm>
        </p:spPr>
        <p:txBody>
          <a:bodyPr/>
          <a:lstStyle>
            <a:lvl1pPr>
              <a:defRPr sz="2800"/>
            </a:lvl1pPr>
          </a:lstStyle>
          <a:p>
            <a:pPr lvl="0"/>
            <a:fld id="{F6DB9C0C-93F7-413A-B7C3-7583D5C47B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D67-33CD-3D8D-9BC4-77A0994C45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D67C-ADFC-8B65-4CA8-D4837BD0C5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194560"/>
            <a:ext cx="4754880" cy="39776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20EAE-ACB2-4464-0EA6-DD63164E55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64224" y="2194560"/>
            <a:ext cx="4754880" cy="39776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A250-1158-F330-F43D-61F41403EF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1A0C61-4B7B-4833-883F-1E0A68358251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1A40-BDE0-2FA3-3D59-804F997A36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C78E3-DC19-AB0E-5657-F38A170E36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11CEBD-28F5-4817-A9FA-F63397CCD4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AE7F2DA-10CB-208C-7733-EAFE0B234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C88B2-4014-D512-512B-D3155FDA8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803" y="2048256"/>
            <a:ext cx="4754880" cy="640080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0B2A3-C6D1-EBB0-29E3-F5F5C775D2C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45699-0E9D-8FFC-FEF0-F1D0922012F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5AB0D-462F-C3E5-0B10-ADEBADE03E9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B4A1D-FE7B-8501-C282-A449F94148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E55B1-BECB-4485-961C-CD9A1CFC859F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7BE98-41D0-1F2B-6BD7-E6D31D7565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23932-C9C6-FCFC-CBA4-65023C736E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F1E89D-F8ED-427E-86F2-B421E2E347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CEC26EB5-8612-B643-C99C-09D047D6EF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1D5ED-3395-34FF-CA08-5127278B32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61DD6-7C77-4501-9939-22E881635C05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86E4D-ADE3-2C38-8574-B0D9BB8FB0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07FC0-01B9-5F8F-BBAE-7EFCE77E4D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B9840-AB26-4A5D-BA11-1A5BF17E85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532ED-9501-FDDB-0012-CCF2CC93F8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5AD8B7-A9A2-45FD-9427-A13CC5C2877B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D71EC-A4DF-BC43-35D7-3B6C0378CD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FDAED-36A5-B0DD-FA20-9985D02B36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4404E0-3DD3-4ECB-95D1-0E5FBC2C8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25C4214-99F9-8D73-ADAE-F740A894907E}"/>
              </a:ext>
            </a:extLst>
          </p:cNvPr>
          <p:cNvSpPr/>
          <p:nvPr/>
        </p:nvSpPr>
        <p:spPr>
          <a:xfrm>
            <a:off x="8303739" y="0"/>
            <a:ext cx="3888257" cy="6858000"/>
          </a:xfrm>
          <a:prstGeom prst="rect">
            <a:avLst/>
          </a:prstGeom>
          <a:blipFill>
            <a:blip r:embed="rId2">
              <a:alphaModFix amt="60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6985F7-95B7-B5B3-62C8-48DB5F8CF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1F6D32-6F89-DE58-0246-B9F22E1936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685800"/>
            <a:ext cx="6711696" cy="50200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FCAC8DD-BA05-A62E-69EA-F67459773DC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B23EFF5-758E-6047-3DAA-ED5B95FB71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9FFD02-282C-48A7-82FA-D616717D29E6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10C7B86-3C32-4BA5-3C2A-61EF62020E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30D14E9-6634-F87A-5DE4-90B0B139B74D}"/>
              </a:ext>
            </a:extLst>
          </p:cNvPr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93D462A-4C04-026E-C880-E19152F0B605}"/>
                </a:ext>
              </a:extLst>
            </p:cNvPr>
            <p:cNvSpPr/>
            <p:nvPr/>
          </p:nvSpPr>
          <p:spPr>
            <a:xfrm>
              <a:off x="11401726" y="6229679"/>
              <a:ext cx="457200" cy="457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81DACF-7841-B667-1C37-58DA003B2632}"/>
                </a:ext>
              </a:extLst>
            </p:cNvPr>
            <p:cNvSpPr/>
            <p:nvPr/>
          </p:nvSpPr>
          <p:spPr>
            <a:xfrm>
              <a:off x="11430914" y="6258875"/>
              <a:ext cx="398815" cy="39881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12701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F51AB78-7495-BB4B-F212-710319E601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C3E0D-FD32-425B-88B8-69BDAFEF9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72AF83D-2FB5-2616-4F5F-BB8FF6B5C428}"/>
              </a:ext>
            </a:extLst>
          </p:cNvPr>
          <p:cNvSpPr/>
          <p:nvPr/>
        </p:nvSpPr>
        <p:spPr>
          <a:xfrm>
            <a:off x="8303739" y="0"/>
            <a:ext cx="3888257" cy="6858000"/>
          </a:xfrm>
          <a:prstGeom prst="rect">
            <a:avLst/>
          </a:prstGeom>
          <a:blipFill>
            <a:blip r:embed="rId2">
              <a:alphaModFix amt="60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08A03D-52BC-CA7E-0BB7-2B749A486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B8F6D1D-BE60-ED7F-0563-94AFD6835B0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8303739" cy="6858000"/>
          </a:xfrm>
          <a:solidFill>
            <a:srgbClr val="E1E0E0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C0F03E3-50BC-0D66-C063-C51A8E7AED4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6C79C98-94FF-6265-C7A5-2C7F5A097E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0D510-6315-4C5C-8206-1D832B3946B1}" type="datetime1">
              <a:rPr lang="en-US"/>
              <a:pPr lvl="0"/>
              <a:t>11/26/2022</a:t>
            </a:fld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300A9AC-043F-6084-CE58-43F924FD67AE}"/>
              </a:ext>
            </a:extLst>
          </p:cNvPr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81EA02D-06C8-F649-DE86-1B82A23471EA}"/>
                </a:ext>
              </a:extLst>
            </p:cNvPr>
            <p:cNvSpPr/>
            <p:nvPr/>
          </p:nvSpPr>
          <p:spPr>
            <a:xfrm>
              <a:off x="11401726" y="6229679"/>
              <a:ext cx="457200" cy="457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5C84340A-D2D7-B58F-B400-82A7A65CD8A0}"/>
                </a:ext>
              </a:extLst>
            </p:cNvPr>
            <p:cNvSpPr/>
            <p:nvPr/>
          </p:nvSpPr>
          <p:spPr>
            <a:xfrm>
              <a:off x="11430914" y="6258875"/>
              <a:ext cx="398815" cy="39881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12701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06B5B91-B736-1F62-E510-FC0DD4EF85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397ADE-63E5-4898-A9FA-1A633BB4C0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70BFE-171A-3A30-AE85-474DC57FED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E242-E8FE-0219-B63F-7C78A680F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5E0C-432D-AB7A-E309-C44FECAA14C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696464"/>
                </a:solidFill>
                <a:uFillTx/>
                <a:latin typeface="Rockwell"/>
              </a:defRPr>
            </a:lvl1pPr>
          </a:lstStyle>
          <a:p>
            <a:pPr lvl="0"/>
            <a:fld id="{CC3206A5-C2E0-46CC-8066-84C3E94875CE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5B5F-3FDC-17CD-8F43-1B3FCB459F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696464"/>
                </a:solidFill>
                <a:uFillTx/>
                <a:latin typeface="Rockwell"/>
              </a:defRPr>
            </a:lvl1pPr>
          </a:lstStyle>
          <a:p>
            <a:pPr lvl="0"/>
            <a:endParaRPr 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EF32E633-825B-07E9-B2C0-5A7F8420E5C0}"/>
              </a:ext>
            </a:extLst>
          </p:cNvPr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4FB4AFE-E78B-07AB-5EDA-78192D77F4B5}"/>
                </a:ext>
              </a:extLst>
            </p:cNvPr>
            <p:cNvSpPr/>
            <p:nvPr/>
          </p:nvSpPr>
          <p:spPr>
            <a:xfrm>
              <a:off x="11401726" y="6229679"/>
              <a:ext cx="457200" cy="457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1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239747C-8DF0-62C4-BC0D-91C720C055BC}"/>
                </a:ext>
              </a:extLst>
            </p:cNvPr>
            <p:cNvSpPr/>
            <p:nvPr/>
          </p:nvSpPr>
          <p:spPr>
            <a:xfrm>
              <a:off x="11430914" y="6258875"/>
              <a:ext cx="398815" cy="39881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12701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C4F882-1AF9-5DF5-ED0F-1D67372B85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Rockwell Condensed"/>
              </a:defRPr>
            </a:lvl1pPr>
          </a:lstStyle>
          <a:p>
            <a:pPr lvl="0"/>
            <a:fld id="{EF643969-DAA9-4A76-B0D3-EC61BAF8BE4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cs-CZ" sz="5400" b="0" i="0" u="none" strike="noStrike" kern="1200" cap="all" spc="0" baseline="0">
          <a:solidFill>
            <a:srgbClr val="000000"/>
          </a:solidFill>
          <a:uFillTx/>
          <a:latin typeface="Rockwell Condensed"/>
        </a:defRPr>
      </a:lvl1pPr>
    </p:titleStyle>
    <p:bodyStyle>
      <a:lvl1pPr marL="182880" marR="0" lvl="0" indent="-182880" algn="l" defTabSz="914400" rtl="0" fontAlgn="auto" hangingPunct="1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 typeface="Wingdings" pitchFamily="2"/>
        <a:buChar char="§"/>
        <a:tabLst/>
        <a:defRPr lang="cs-CZ" sz="2000" b="0" i="0" u="none" strike="noStrike" kern="1200" cap="none" spc="0" baseline="0">
          <a:solidFill>
            <a:srgbClr val="000000"/>
          </a:solidFill>
          <a:uFillTx/>
          <a:latin typeface="Rockwell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800" b="0" i="0" u="none" strike="noStrike" kern="1200" cap="none" spc="0" baseline="0">
          <a:solidFill>
            <a:srgbClr val="000000"/>
          </a:solidFill>
          <a:uFillTx/>
          <a:latin typeface="Rockwell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600" b="0" i="0" u="none" strike="noStrike" kern="1200" cap="none" spc="0" baseline="0">
          <a:solidFill>
            <a:srgbClr val="000000"/>
          </a:solidFill>
          <a:uFillTx/>
          <a:latin typeface="Rockwell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600" b="0" i="0" u="none" strike="noStrike" kern="1200" cap="none" spc="0" baseline="0">
          <a:solidFill>
            <a:srgbClr val="000000"/>
          </a:solidFill>
          <a:uFillTx/>
          <a:latin typeface="Rockwell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600" b="0" i="0" u="none" strike="noStrike" kern="1200" cap="none" spc="0" baseline="0">
          <a:solidFill>
            <a:srgbClr val="000000"/>
          </a:solidFill>
          <a:uFillTx/>
          <a:latin typeface="Rockwel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iteam.silnykus.c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E7715B-6D34-57FD-F566-1230A0C6ACB4}"/>
              </a:ext>
            </a:extLst>
          </p:cNvPr>
          <p:cNvSpPr txBox="1">
            <a:spLocks noGrp="1"/>
          </p:cNvSpPr>
          <p:nvPr>
            <p:ph type="ctrTitle"/>
          </p:nvPr>
        </p:nvSpPr>
        <p:spPr bwMode="white">
          <a:xfrm>
            <a:off x="1025407" y="1532513"/>
            <a:ext cx="9966960" cy="3035808"/>
          </a:xfrm>
        </p:spPr>
        <p:txBody>
          <a:bodyPr anchorCtr="1"/>
          <a:lstStyle/>
          <a:p>
            <a:pPr lvl="0" algn="ctr"/>
            <a:r>
              <a:rPr lang="cs-CZ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Hodnocení projektu týmu SSG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3FF0BC-6394-4A00-DE36-2956611C62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sz="3200">
                <a:latin typeface="Calibri" pitchFamily="34"/>
                <a:cs typeface="Times New Roman" pitchFamily="18"/>
              </a:rPr>
              <a:t>Další doporučení hodnocenému týmu:</a:t>
            </a:r>
            <a:endParaRPr lang="cs-CZ" sz="8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03F777-30AD-3C3D-D409-CEBDA93825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/>
          <a:lstStyle/>
          <a:p>
            <a:pPr marL="514350" lvl="0" indent="-514350">
              <a:buFont typeface="Rockwell Condensed"/>
              <a:buAutoNum type="arabicPeriod"/>
            </a:pPr>
            <a:r>
              <a:rPr lang="cs-CZ" sz="2800">
                <a:latin typeface="Calibri" pitchFamily="34"/>
                <a:cs typeface="Times New Roman" pitchFamily="18"/>
              </a:rPr>
              <a:t>Rozčlenit soubory do složek a oddělit dokumentaci od samotného kódu aplikace.</a:t>
            </a:r>
          </a:p>
          <a:p>
            <a:pPr marL="514350" lvl="0" indent="-514350">
              <a:buFont typeface="Rockwell Condensed"/>
              <a:buAutoNum type="arabicPeriod"/>
            </a:pPr>
            <a:r>
              <a:rPr lang="cs-CZ" sz="2800">
                <a:latin typeface="Calibri" pitchFamily="34"/>
                <a:cs typeface="Times New Roman" pitchFamily="18"/>
              </a:rPr>
              <a:t>Zapracovat na zprovoznění dalších funkčních prvků webového systému</a:t>
            </a:r>
          </a:p>
          <a:p>
            <a:pPr marL="0" lvl="0" indent="0">
              <a:buNone/>
            </a:pP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A3D58898-5FCB-C736-BA0D-24EA80AED460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7D52C-FB15-0001-931B-57BBF6BB86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/>
              <a:t>Za tým IT CROWD: </a:t>
            </a:r>
          </a:p>
        </p:txBody>
      </p:sp>
      <p:pic>
        <p:nvPicPr>
          <p:cNvPr id="3" name="Picture 2" descr="Logos Monotechnikos">
            <a:hlinkClick r:id="rId2"/>
            <a:extLst>
              <a:ext uri="{FF2B5EF4-FFF2-40B4-BE49-F238E27FC236}">
                <a16:creationId xmlns:a16="http://schemas.microsoft.com/office/drawing/2014/main" id="{9D1E5116-56EF-CBF2-D866-F073AC8C6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1085" y="1240465"/>
            <a:ext cx="5870283" cy="561753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FD6E9-B0DB-A4FC-8873-30F0825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751835" cy="1609344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chemeClr val="tx1"/>
                </a:solidFill>
                <a:latin typeface="Arial" pitchFamily="34"/>
                <a:cs typeface="Arial" pitchFamily="34"/>
              </a:rPr>
              <a:t>Úplnost požadavků</a:t>
            </a:r>
            <a:endParaRPr lang="cs-CZ" sz="3200" dirty="0">
              <a:solidFill>
                <a:schemeClr val="tx1"/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9A69C4D-97E8-C896-C428-E0849E318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891B31-415F-A184-F25C-80716FAF59D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lv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cs-CZ" sz="2400" b="1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Hodnocení: </a:t>
            </a:r>
            <a:r>
              <a:rPr lang="cs-CZ" sz="2400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  <a:p>
            <a:pPr marL="0" lv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cs-CZ" sz="2400" b="1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Komentář: </a:t>
            </a:r>
            <a:br>
              <a:rPr lang="cs-CZ" sz="2400" b="1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</a:br>
            <a:r>
              <a:rPr lang="cs-CZ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Podklady na </a:t>
            </a:r>
            <a:r>
              <a:rPr lang="cs-CZ" dirty="0" err="1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githubu</a:t>
            </a:r>
            <a:r>
              <a:rPr lang="cs-CZ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 by mohli být rozdělené do složek (pro lepší orientaci - lepší než uvedené </a:t>
            </a:r>
            <a:r>
              <a:rPr lang="cs-CZ" dirty="0" err="1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branche</a:t>
            </a:r>
            <a:r>
              <a:rPr lang="cs-CZ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)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2320C785-2C52-CDB4-8BE5-394F328CD38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830A6CDE-30C3-12AC-F56A-91AD8CBE887C}"/>
              </a:ext>
            </a:extLst>
          </p:cNvPr>
          <p:cNvSpPr>
            <a:spLocks noGrp="1"/>
          </p:cNvSpPr>
          <p:nvPr>
            <p:ph idx="4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1341957180">
            <a:extLst>
              <a:ext uri="{FF2B5EF4-FFF2-40B4-BE49-F238E27FC236}">
                <a16:creationId xmlns:a16="http://schemas.microsoft.com/office/drawing/2014/main" id="{163B74BB-F5A9-7A90-9F74-2BB48C52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18" r="26170" b="1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4819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698FF-3F2C-A22C-7E22-72B7259D9D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sz="3200" b="1">
                <a:latin typeface="Arial" pitchFamily="34"/>
                <a:cs typeface="Arial" pitchFamily="34"/>
              </a:rPr>
              <a:t>Rozsah předané funkčnosti</a:t>
            </a:r>
            <a:endParaRPr lang="cs-CZ" sz="3200">
              <a:latin typeface="Arial" pitchFamily="34"/>
              <a:cs typeface="Arial" pitchFamily="3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5BF35C-93C0-8C81-7BA6-5A8A95B7E64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</a:t>
            </a:r>
            <a:r>
              <a:rPr lang="cs-CZ" sz="2400">
                <a:latin typeface="Calibri" pitchFamily="34"/>
                <a:cs typeface="Times New Roman" pitchFamily="18"/>
              </a:rPr>
              <a:t>: 2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 sz="2400" b="1">
                <a:latin typeface="Calibri" pitchFamily="34"/>
                <a:cs typeface="Times New Roman" pitchFamily="18"/>
              </a:rPr>
              <a:t>Komentář: </a:t>
            </a:r>
            <a:r>
              <a:rPr lang="cs-CZ" sz="1800">
                <a:latin typeface="Calibri" pitchFamily="34"/>
                <a:cs typeface="Times New Roman" pitchFamily="18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Chybí popisek v zápatí webu</a:t>
            </a:r>
          </a:p>
          <a:p>
            <a:pPr marL="342900" lvl="0" indent="-342900">
              <a:lnSpc>
                <a:spcPct val="107000"/>
              </a:lnSpc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Na hlavní stránce je pěkně udělaná rubrika po rozkliknutí tlačítka číst (výběr autorů a článků)</a:t>
            </a:r>
          </a:p>
          <a:p>
            <a:pPr marL="342900" lvl="0" indent="-342900">
              <a:lnSpc>
                <a:spcPct val="107000"/>
              </a:lnSpc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Pěkně před chystaná administrační stránka webu (přehledné menu)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Kreativní obsah testovacích dat</a:t>
            </a:r>
          </a:p>
          <a:p>
            <a:pPr marL="342900" lvl="0" indent="-342900"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Schází archiv</a:t>
            </a:r>
            <a:br>
              <a:rPr lang="cs-CZ">
                <a:latin typeface="Calibri" pitchFamily="34"/>
                <a:cs typeface="Times New Roman" pitchFamily="18"/>
              </a:rPr>
            </a:br>
            <a:endParaRPr lang="cs-CZ" sz="2400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B83FA901-A283-AD29-16AD-2ACC2AC23723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E1397-ECE1-E814-7390-87A5CD57F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798390"/>
            <a:ext cx="4730447" cy="1637726"/>
          </a:xfrm>
        </p:spPr>
        <p:txBody>
          <a:bodyPr/>
          <a:lstStyle/>
          <a:p>
            <a:pPr lvl="0"/>
            <a:r>
              <a:rPr lang="cs-CZ" sz="4400" b="1">
                <a:latin typeface="Calibri" pitchFamily="34"/>
                <a:cs typeface="Times New Roman" pitchFamily="18"/>
              </a:rPr>
              <a:t>Uživatelská přívětivost</a:t>
            </a:r>
            <a:r>
              <a:rPr lang="cs-CZ" sz="4400">
                <a:latin typeface="Calibri" pitchFamily="34"/>
                <a:cs typeface="Times New Roman" pitchFamily="18"/>
              </a:rPr>
              <a:t> </a:t>
            </a:r>
            <a:endParaRPr lang="cs-CZ" sz="44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8350C9-A81D-4597-B7D9-A11DDC4389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578608"/>
            <a:ext cx="4730447" cy="3593591"/>
          </a:xfrm>
        </p:spPr>
        <p:txBody>
          <a:bodyPr/>
          <a:lstStyle/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Hodnocení:</a:t>
            </a:r>
            <a:r>
              <a:rPr lang="cs-CZ" sz="1800">
                <a:latin typeface="Calibri" pitchFamily="34"/>
                <a:cs typeface="Times New Roman" pitchFamily="18"/>
              </a:rPr>
              <a:t> 3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Komentář:</a:t>
            </a:r>
          </a:p>
          <a:p>
            <a:pPr marL="342900" lvl="0" indent="-342900">
              <a:buFont typeface="Symbol" pitchFamily="18"/>
              <a:buChar char=""/>
            </a:pPr>
            <a:r>
              <a:rPr lang="cs-CZ" sz="1800">
                <a:latin typeface="Calibri" pitchFamily="34"/>
                <a:cs typeface="Times New Roman" pitchFamily="18"/>
              </a:rPr>
              <a:t>Na úvodní stránce by to chtělo vycentrovat poslední článek (s tím že by mohlo přibýt tlačítko archiv / články)</a:t>
            </a:r>
          </a:p>
          <a:p>
            <a:pPr marL="342900" lvl="0" indent="-342900">
              <a:spcAft>
                <a:spcPts val="800"/>
              </a:spcAft>
              <a:buFont typeface="Symbol" pitchFamily="18"/>
              <a:buChar char=""/>
            </a:pPr>
            <a:r>
              <a:rPr lang="cs-CZ" sz="1800">
                <a:latin typeface="Calibri" pitchFamily="34"/>
                <a:cs typeface="Times New Roman" pitchFamily="18"/>
              </a:rPr>
              <a:t>Změnit agresivní podbarvování</a:t>
            </a:r>
          </a:p>
          <a:p>
            <a:pPr marL="0" lvl="0" indent="0">
              <a:buNone/>
            </a:pPr>
            <a:endParaRPr lang="cs-CZ" sz="1800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42E71FD1-A252-7E2C-5A53-D7546452FE4E}"/>
              </a:ext>
            </a:extLst>
          </p:cNvPr>
          <p:cNvSpPr>
            <a:spLocks noMove="1" noResize="1"/>
          </p:cNvSpPr>
          <p:nvPr/>
        </p:nvSpPr>
        <p:spPr>
          <a:xfrm>
            <a:off x="5913123" y="0"/>
            <a:ext cx="6278873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78877"/>
              <a:gd name="f7" fmla="val 6858000"/>
              <a:gd name="f8" fmla="val 45571"/>
              <a:gd name="f9" fmla="val 3292307"/>
              <a:gd name="f10" fmla="val 3181525"/>
              <a:gd name="f11" fmla="val 6786980"/>
              <a:gd name="f12" fmla="val 1262020"/>
              <a:gd name="f13" fmla="val 5490189"/>
              <a:gd name="f14" fmla="val 3294101"/>
              <a:gd name="f15" fmla="val 803252"/>
              <a:gd name="f16" fmla="val 554167"/>
              <a:gd name="f17" fmla="val 12619"/>
              <a:gd name="f18" fmla="val 308030"/>
              <a:gd name="f19" fmla="val 37255"/>
              <a:gd name="f20" fmla="val 65445"/>
              <a:gd name="f21" fmla="+- 0 0 -90"/>
              <a:gd name="f22" fmla="*/ f3 1 6278877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278877"/>
              <a:gd name="f32" fmla="*/ f28 1 6858000"/>
              <a:gd name="f33" fmla="*/ 45571 f29 1"/>
              <a:gd name="f34" fmla="*/ 0 f28 1"/>
              <a:gd name="f35" fmla="*/ 6278877 f29 1"/>
              <a:gd name="f36" fmla="*/ 6858000 f28 1"/>
              <a:gd name="f37" fmla="*/ 3292307 f29 1"/>
              <a:gd name="f38" fmla="*/ 3181525 f29 1"/>
              <a:gd name="f39" fmla="*/ 6786980 f28 1"/>
              <a:gd name="f40" fmla="*/ 0 f29 1"/>
              <a:gd name="f41" fmla="*/ 803252 f28 1"/>
              <a:gd name="f42" fmla="*/ 37255 f29 1"/>
              <a:gd name="f43" fmla="*/ 65445 f28 1"/>
              <a:gd name="f44" fmla="+- f30 0 f1"/>
              <a:gd name="f45" fmla="*/ f33 1 6278877"/>
              <a:gd name="f46" fmla="*/ f34 1 6858000"/>
              <a:gd name="f47" fmla="*/ f35 1 6278877"/>
              <a:gd name="f48" fmla="*/ f36 1 6858000"/>
              <a:gd name="f49" fmla="*/ f37 1 6278877"/>
              <a:gd name="f50" fmla="*/ f38 1 6278877"/>
              <a:gd name="f51" fmla="*/ f39 1 6858000"/>
              <a:gd name="f52" fmla="*/ f40 1 6278877"/>
              <a:gd name="f53" fmla="*/ f41 1 6858000"/>
              <a:gd name="f54" fmla="*/ f42 1 6278877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2"/>
              <a:gd name="f64" fmla="*/ f49 1 f31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3 1"/>
              <a:gd name="f79" fmla="*/ f64 f22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7" y="f78"/>
              </a:cxn>
              <a:cxn ang="f44">
                <a:pos x="f79" y="f78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</a:cxnLst>
            <a:rect l="f71" t="f74" r="f72" b="f73"/>
            <a:pathLst>
              <a:path w="6278877" h="6858000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9" y="f7"/>
                </a:lnTo>
                <a:lnTo>
                  <a:pt x="f10" y="f11"/>
                </a:lnTo>
                <a:cubicBezTo>
                  <a:pt x="f12" y="f13"/>
                  <a:pt x="f5" y="f14"/>
                  <a:pt x="f5" y="f15"/>
                </a:cubicBezTo>
                <a:cubicBezTo>
                  <a:pt x="f5" y="f16"/>
                  <a:pt x="f17" y="f18"/>
                  <a:pt x="f19" y="f20"/>
                </a:cubicBezTo>
                <a:close/>
              </a:path>
            </a:pathLst>
          </a:custGeom>
          <a:solidFill>
            <a:srgbClr val="3532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  <p:pic>
        <p:nvPicPr>
          <p:cNvPr id="5" name="Obrázek 3">
            <a:extLst>
              <a:ext uri="{FF2B5EF4-FFF2-40B4-BE49-F238E27FC236}">
                <a16:creationId xmlns:a16="http://schemas.microsoft.com/office/drawing/2014/main" id="{428A932B-765C-29A4-C589-5FDCFFB7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53" y="1805126"/>
            <a:ext cx="4218483" cy="16979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38BC6-191C-4658-20BE-9881934B9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798390"/>
            <a:ext cx="4730447" cy="1637726"/>
          </a:xfrm>
        </p:spPr>
        <p:txBody>
          <a:bodyPr/>
          <a:lstStyle/>
          <a:p>
            <a:pPr lvl="0"/>
            <a:r>
              <a:rPr lang="cs-CZ" sz="3100">
                <a:latin typeface="Arial" pitchFamily="34"/>
                <a:cs typeface="Arial" pitchFamily="34"/>
              </a:rPr>
              <a:t>Chyby, zaznamenané při testování</a:t>
            </a:r>
            <a:br>
              <a:rPr lang="cs-CZ" sz="3100">
                <a:latin typeface="Calibri" pitchFamily="34"/>
                <a:cs typeface="Times New Roman" pitchFamily="18"/>
              </a:rPr>
            </a:br>
            <a:endParaRPr lang="cs-CZ" sz="31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10E2A1-6709-882B-B70D-70AB4A47F3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578608"/>
            <a:ext cx="4730447" cy="3593591"/>
          </a:xfrm>
        </p:spPr>
        <p:txBody>
          <a:bodyPr/>
          <a:lstStyle/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Hodnocení:</a:t>
            </a:r>
            <a:r>
              <a:rPr lang="cs-CZ" sz="1800">
                <a:latin typeface="Calibri" pitchFamily="34"/>
                <a:cs typeface="Times New Roman" pitchFamily="18"/>
              </a:rPr>
              <a:t> 3 </a:t>
            </a:r>
            <a:endParaRPr lang="cs-CZ" sz="1800" b="1">
              <a:latin typeface="Calibri" pitchFamily="34"/>
              <a:cs typeface="Times New Roman" pitchFamily="18"/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Komentář:</a:t>
            </a:r>
          </a:p>
          <a:p>
            <a:pPr marL="457200" lvl="0" indent="-457200">
              <a:buFont typeface="Rockwell Condensed"/>
              <a:buAutoNum type="arabicPeriod"/>
            </a:pPr>
            <a:r>
              <a:rPr lang="cs-CZ" sz="1800">
                <a:latin typeface="Calibri" pitchFamily="34"/>
                <a:cs typeface="Times New Roman" pitchFamily="18"/>
              </a:rPr>
              <a:t>Když uživatel není přihlášen a klikne na tlačítko odhlásit, dostane error 404	</a:t>
            </a:r>
          </a:p>
          <a:p>
            <a:pPr marL="457200" lvl="0" indent="-457200">
              <a:spcAft>
                <a:spcPts val="800"/>
              </a:spcAft>
              <a:buFont typeface="Rockwell Condensed"/>
              <a:buAutoNum type="arabicPeriod"/>
            </a:pPr>
            <a:r>
              <a:rPr lang="cs-CZ" sz="1800">
                <a:latin typeface="Calibri" pitchFamily="34"/>
                <a:cs typeface="Times New Roman" pitchFamily="18"/>
              </a:rPr>
              <a:t>Když uživatel klikne “náš časopis” v některém časopise dostane error 404</a:t>
            </a:r>
          </a:p>
          <a:p>
            <a:pPr marL="457200" lvl="0" indent="-457200">
              <a:spcAft>
                <a:spcPts val="800"/>
              </a:spcAft>
              <a:buFont typeface="Rockwell Condensed"/>
              <a:buAutoNum type="arabicPeriod"/>
            </a:pPr>
            <a:r>
              <a:rPr lang="cs-CZ" sz="1800">
                <a:latin typeface="Calibri" pitchFamily="34"/>
                <a:cs typeface="Times New Roman" pitchFamily="18"/>
              </a:rPr>
              <a:t>Nefunkční tlačítka na obsahové stránce (nemusí být chyba, v rozpracované práci)</a:t>
            </a:r>
            <a:endParaRPr lang="cs-CZ" sz="1800"/>
          </a:p>
        </p:txBody>
      </p:sp>
      <p:sp>
        <p:nvSpPr>
          <p:cNvPr id="4" name="Freeform: Shape 43">
            <a:extLst>
              <a:ext uri="{FF2B5EF4-FFF2-40B4-BE49-F238E27FC236}">
                <a16:creationId xmlns:a16="http://schemas.microsoft.com/office/drawing/2014/main" id="{A6E7B02F-C3B8-BA1B-0F8F-D03E9C0EB9FB}"/>
              </a:ext>
            </a:extLst>
          </p:cNvPr>
          <p:cNvSpPr>
            <a:spLocks noMove="1" noResize="1"/>
          </p:cNvSpPr>
          <p:nvPr/>
        </p:nvSpPr>
        <p:spPr>
          <a:xfrm>
            <a:off x="5913123" y="0"/>
            <a:ext cx="6278873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78877"/>
              <a:gd name="f7" fmla="val 6858000"/>
              <a:gd name="f8" fmla="val 45571"/>
              <a:gd name="f9" fmla="val 3292307"/>
              <a:gd name="f10" fmla="val 3181525"/>
              <a:gd name="f11" fmla="val 6786980"/>
              <a:gd name="f12" fmla="val 1262020"/>
              <a:gd name="f13" fmla="val 5490189"/>
              <a:gd name="f14" fmla="val 3294101"/>
              <a:gd name="f15" fmla="val 803252"/>
              <a:gd name="f16" fmla="val 554167"/>
              <a:gd name="f17" fmla="val 12619"/>
              <a:gd name="f18" fmla="val 308030"/>
              <a:gd name="f19" fmla="val 37255"/>
              <a:gd name="f20" fmla="val 65445"/>
              <a:gd name="f21" fmla="+- 0 0 -90"/>
              <a:gd name="f22" fmla="*/ f3 1 6278877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278877"/>
              <a:gd name="f32" fmla="*/ f28 1 6858000"/>
              <a:gd name="f33" fmla="*/ 45571 f29 1"/>
              <a:gd name="f34" fmla="*/ 0 f28 1"/>
              <a:gd name="f35" fmla="*/ 6278877 f29 1"/>
              <a:gd name="f36" fmla="*/ 6858000 f28 1"/>
              <a:gd name="f37" fmla="*/ 3292307 f29 1"/>
              <a:gd name="f38" fmla="*/ 3181525 f29 1"/>
              <a:gd name="f39" fmla="*/ 6786980 f28 1"/>
              <a:gd name="f40" fmla="*/ 0 f29 1"/>
              <a:gd name="f41" fmla="*/ 803252 f28 1"/>
              <a:gd name="f42" fmla="*/ 37255 f29 1"/>
              <a:gd name="f43" fmla="*/ 65445 f28 1"/>
              <a:gd name="f44" fmla="+- f30 0 f1"/>
              <a:gd name="f45" fmla="*/ f33 1 6278877"/>
              <a:gd name="f46" fmla="*/ f34 1 6858000"/>
              <a:gd name="f47" fmla="*/ f35 1 6278877"/>
              <a:gd name="f48" fmla="*/ f36 1 6858000"/>
              <a:gd name="f49" fmla="*/ f37 1 6278877"/>
              <a:gd name="f50" fmla="*/ f38 1 6278877"/>
              <a:gd name="f51" fmla="*/ f39 1 6858000"/>
              <a:gd name="f52" fmla="*/ f40 1 6278877"/>
              <a:gd name="f53" fmla="*/ f41 1 6858000"/>
              <a:gd name="f54" fmla="*/ f42 1 6278877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2"/>
              <a:gd name="f64" fmla="*/ f49 1 f31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3 1"/>
              <a:gd name="f79" fmla="*/ f64 f22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7" y="f78"/>
              </a:cxn>
              <a:cxn ang="f44">
                <a:pos x="f79" y="f78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</a:cxnLst>
            <a:rect l="f71" t="f74" r="f72" b="f73"/>
            <a:pathLst>
              <a:path w="6278877" h="6858000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9" y="f7"/>
                </a:lnTo>
                <a:lnTo>
                  <a:pt x="f10" y="f11"/>
                </a:lnTo>
                <a:cubicBezTo>
                  <a:pt x="f12" y="f13"/>
                  <a:pt x="f5" y="f14"/>
                  <a:pt x="f5" y="f15"/>
                </a:cubicBezTo>
                <a:cubicBezTo>
                  <a:pt x="f5" y="f16"/>
                  <a:pt x="f17" y="f18"/>
                  <a:pt x="f19" y="f20"/>
                </a:cubicBezTo>
                <a:close/>
              </a:path>
            </a:pathLst>
          </a:custGeom>
          <a:solidFill>
            <a:srgbClr val="3532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  <p:pic>
        <p:nvPicPr>
          <p:cNvPr id="5" name="Obrázek 6">
            <a:extLst>
              <a:ext uri="{FF2B5EF4-FFF2-40B4-BE49-F238E27FC236}">
                <a16:creationId xmlns:a16="http://schemas.microsoft.com/office/drawing/2014/main" id="{79CF90F4-4E8E-B1DF-A814-AEE6BBE2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37" y="3879470"/>
            <a:ext cx="4269964" cy="13237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943A46F-2920-A0BB-9C47-BDD46D1A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40" y="876836"/>
            <a:ext cx="5163717" cy="16652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867DDB-343E-3F3D-D502-45776605D3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 sz="3200">
                <a:latin typeface="Calibri" pitchFamily="34"/>
                <a:cs typeface="Calibri" pitchFamily="34"/>
              </a:rPr>
              <a:t>Aktuální informační hodnota portálu</a:t>
            </a:r>
            <a:endParaRPr lang="cs-CZ" sz="8000">
              <a:latin typeface="Calibri" pitchFamily="34"/>
              <a:cs typeface="Calibri" pitchFamily="3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85D3E7-F0A5-8C11-9085-6A1C77596D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771555"/>
            <a:ext cx="10058400" cy="3400644"/>
          </a:xfrm>
        </p:spPr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3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</a:t>
            </a:r>
            <a:r>
              <a:rPr lang="cs-CZ" sz="2400">
                <a:latin typeface="Calibri" pitchFamily="34"/>
                <a:cs typeface="Times New Roman" pitchFamily="18"/>
              </a:rPr>
              <a:t>: 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 sz="1800">
                <a:latin typeface="Calibri" pitchFamily="34"/>
                <a:cs typeface="Times New Roman" pitchFamily="18"/>
              </a:rPr>
              <a:t>V tomto stavu vývoje nelze hodnotit, protože většina obsahu je rozpracována.</a:t>
            </a:r>
          </a:p>
          <a:p>
            <a:pPr marL="0" lvl="0" indent="0">
              <a:buNone/>
            </a:pP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buNone/>
            </a:pP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EC48DA7A-C725-3F6A-FC52-D91058E9C232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A24F7-30D3-2BB8-79DA-ADF13BB5AB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 sz="3200">
                <a:latin typeface="Calibri" pitchFamily="34"/>
                <a:cs typeface="Times New Roman" pitchFamily="18"/>
              </a:rPr>
              <a:t>Subjektivně vnímaná kvalita</a:t>
            </a:r>
            <a:endParaRPr lang="cs-CZ" sz="8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DE1257-6F96-D883-2A84-3E70B777D8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2</a:t>
            </a: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Komentář: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>
                <a:latin typeface="Calibri" pitchFamily="34"/>
                <a:cs typeface="Times New Roman" pitchFamily="18"/>
              </a:rPr>
              <a:t>Kladně hodnotíme design, který koresponduje se stránkami školy. Aplikace vypadá jednoduše a přehledně, bohužel v této fázi vývoje se výsledná práce může ještě velice změnit. </a:t>
            </a:r>
          </a:p>
          <a:p>
            <a:pPr lvl="0"/>
            <a:endParaRPr lang="cs-CZ"/>
          </a:p>
          <a:p>
            <a:pPr lvl="0"/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19B2F365-9B48-09E4-6C37-2EF0B247972B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EB7ABE-04FD-D38F-33C6-3615920A01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 sz="3200">
                <a:latin typeface="Calibri" pitchFamily="34"/>
                <a:cs typeface="Times New Roman" pitchFamily="18"/>
              </a:rPr>
              <a:t>Užitečnost uživatelské dokumentace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89915C-1442-BD6E-1D10-BBFEC37663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1</a:t>
            </a: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Komentář:</a:t>
            </a:r>
            <a:r>
              <a:rPr lang="cs-CZ" sz="1800">
                <a:latin typeface="Calibri" pitchFamily="34"/>
                <a:cs typeface="Times New Roman" pitchFamily="18"/>
              </a:rPr>
              <a:t> 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 sz="1800">
                <a:latin typeface="Calibri" pitchFamily="34"/>
                <a:cs typeface="Times New Roman" pitchFamily="18"/>
              </a:rPr>
              <a:t>Dokumentace je vedena precizně a přehledně odpovídá představě. </a:t>
            </a: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6EC40566-6D98-718F-279E-2AACDEC42F0D}"/>
              </a:ext>
            </a:extLst>
          </p:cNvPr>
          <p:cNvSpPr/>
          <p:nvPr/>
        </p:nvSpPr>
        <p:spPr>
          <a:xfrm rot="10799991">
            <a:off x="10" y="1721833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904FC9-DCBD-21A8-4D1F-B0CB623E5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sz="3200">
                <a:latin typeface="Calibri" pitchFamily="34"/>
                <a:cs typeface="Times New Roman" pitchFamily="18"/>
              </a:rPr>
              <a:t>Užitečnost administrátorské dokumentace</a:t>
            </a:r>
            <a:endParaRPr lang="cs-CZ" sz="8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E630B-4A74-DA05-6808-2BFF451235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3136" y="2322576"/>
            <a:ext cx="10058400" cy="4050792"/>
          </a:xfrm>
        </p:spPr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1</a:t>
            </a: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Komentář: </a:t>
            </a:r>
            <a:br>
              <a:rPr lang="cs-CZ" sz="2400" b="1">
                <a:latin typeface="Calibri" pitchFamily="34"/>
                <a:cs typeface="Times New Roman" pitchFamily="18"/>
              </a:rPr>
            </a:br>
            <a:r>
              <a:rPr lang="cs-CZ">
                <a:latin typeface="Calibri" pitchFamily="34"/>
                <a:cs typeface="Times New Roman" pitchFamily="18"/>
              </a:rPr>
              <a:t>Administrátorská dokumentace je vedena téže precizně a stručně, Velice se nám líbí, že team zahrnul i E-R diagram databáze</a:t>
            </a:r>
          </a:p>
          <a:p>
            <a:pPr marL="0" lvl="0" indent="0">
              <a:buNone/>
            </a:pP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7ACE009A-BEF3-B019-6E6B-F30B9AA57C76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řev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TM03090434%5b%5bfn=Dřevo%5d%5d</Template>
  <TotalTime>50</TotalTime>
  <Words>301</Words>
  <Application>Microsoft Office PowerPoint</Application>
  <PresentationFormat>Širokoúhlá obrazovka</PresentationFormat>
  <Paragraphs>38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Symbol</vt:lpstr>
      <vt:lpstr>Wingdings</vt:lpstr>
      <vt:lpstr>Dřevo</vt:lpstr>
      <vt:lpstr>Hodnocení projektu týmu SSG</vt:lpstr>
      <vt:lpstr>Úplnost požadavků</vt:lpstr>
      <vt:lpstr>Rozsah předané funkčnosti</vt:lpstr>
      <vt:lpstr>Uživatelská přívětivost </vt:lpstr>
      <vt:lpstr>Chyby, zaznamenané při testování </vt:lpstr>
      <vt:lpstr>Aktuální informační hodnota portálu</vt:lpstr>
      <vt:lpstr>Subjektivně vnímaná kvalita</vt:lpstr>
      <vt:lpstr>Užitečnost uživatelské dokumentace</vt:lpstr>
      <vt:lpstr>Užitečnost administrátorské dokumentace</vt:lpstr>
      <vt:lpstr>Další doporučení hodnocenému týmu:</vt:lpstr>
      <vt:lpstr>Za tým IT CROWD: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Hodnocení projektu týmu SSG</dc:title>
  <dc:creator>Tomáš Král</dc:creator>
  <cp:lastModifiedBy>Tomáš Král</cp:lastModifiedBy>
  <cp:revision>3</cp:revision>
  <dcterms:created xsi:type="dcterms:W3CDTF">2022-11-26T12:44:06Z</dcterms:created>
  <dcterms:modified xsi:type="dcterms:W3CDTF">2022-11-26T13:35:08Z</dcterms:modified>
</cp:coreProperties>
</file>