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61" r:id="rId2"/>
    <p:sldId id="258" r:id="rId3"/>
    <p:sldId id="259" r:id="rId4"/>
    <p:sldId id="260" r:id="rId5"/>
    <p:sldId id="262" r:id="rId6"/>
    <p:sldId id="263" r:id="rId7"/>
    <p:sldId id="257" r:id="rId8"/>
  </p:sldIdLst>
  <p:sldSz cx="18288000" cy="10287000"/>
  <p:notesSz cx="6858000" cy="9144000"/>
  <p:embeddedFontLst>
    <p:embeddedFont>
      <p:font typeface="Aileron Regular" pitchFamily="2" charset="77"/>
      <p:regular r:id="rId10"/>
    </p:embeddedFont>
    <p:embeddedFont>
      <p:font typeface="Aileron Regular Bold" pitchFamily="2" charset="77"/>
      <p:regular r:id="rId11"/>
      <p:bold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68367" autoAdjust="0"/>
  </p:normalViewPr>
  <p:slideViewPr>
    <p:cSldViewPr>
      <p:cViewPr varScale="1">
        <p:scale>
          <a:sx n="57" d="100"/>
          <a:sy n="57" d="100"/>
        </p:scale>
        <p:origin x="21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082A5-48AC-9540-B129-F35CBA153D70}" type="datetimeFigureOut">
              <a:t>01/04/2020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0D67F-8C9F-0843-AE7D-6A51E3769E80}" type="slidenum">
              <a:t>‹#›</a:t>
            </a:fld>
            <a:endParaRPr lang="en-IL"/>
          </a:p>
        </p:txBody>
      </p:sp>
    </p:spTree>
    <p:extLst>
      <p:ext uri="{BB962C8B-B14F-4D97-AF65-F5344CB8AC3E}">
        <p14:creationId xmlns:p14="http://schemas.microsoft.com/office/powerpoint/2010/main" val="48683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This is the mockup for the main control panel. I need to know that every input and output In the mockup is exist at the hardware end.</a:t>
            </a:r>
          </a:p>
          <a:p>
            <a:pPr algn="l" rtl="0"/>
            <a:r>
              <a:rPr lang="en-US"/>
              <a:t>Remarks:</a:t>
            </a:r>
          </a:p>
          <a:p>
            <a:pPr marL="171450" indent="-171450" algn="l" rtl="0">
              <a:buFont typeface="Arial" panose="020B0604020202020204" pitchFamily="34" charset="0"/>
              <a:buChar char="•"/>
            </a:pPr>
            <a:r>
              <a:rPr lang="en-US"/>
              <a:t>Every value that can be calculated from raw inputs will be better calculated at the phone/tablet. They have strong proccesors and its better to do this at the client side. For example, you can calculated “sensed PEEP” at the user phone out of the yellow pressure graph.</a:t>
            </a:r>
          </a:p>
          <a:p>
            <a:pPr marL="171450" indent="-171450" algn="l" rtl="0">
              <a:buFont typeface="Arial" panose="020B0604020202020204" pitchFamily="34" charset="0"/>
              <a:buChar char="•"/>
            </a:pPr>
            <a:r>
              <a:rPr lang="en-US"/>
              <a:t>The oxygen button is “dumb”, its only gives you what value you need to adjust at the oxygen tap manualy. No hardware meaning.</a:t>
            </a:r>
          </a:p>
          <a:p>
            <a:pPr marL="171450" indent="-171450" algn="l" rtl="0">
              <a:buFont typeface="Arial" panose="020B0604020202020204" pitchFamily="34" charset="0"/>
              <a:buChar char="•"/>
            </a:pPr>
            <a:r>
              <a:rPr lang="en-US"/>
              <a:t>The alarams we want is detailed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http://www.livingwithavent.com/ventilation-basics/ventilator-alarms.html</a:t>
            </a:r>
            <a:endParaRPr lang="he-IL"/>
          </a:p>
        </p:txBody>
      </p:sp>
      <p:sp>
        <p:nvSpPr>
          <p:cNvPr id="4" name="Slide Number Placeholder 3"/>
          <p:cNvSpPr>
            <a:spLocks noGrp="1"/>
          </p:cNvSpPr>
          <p:nvPr>
            <p:ph type="sldNum" sz="quarter" idx="5"/>
          </p:nvPr>
        </p:nvSpPr>
        <p:spPr/>
        <p:txBody>
          <a:bodyPr/>
          <a:lstStyle/>
          <a:p>
            <a:fld id="{1F30D67F-8C9F-0843-AE7D-6A51E3769E80}" type="slidenum">
              <a:t>1</a:t>
            </a:fld>
            <a:endParaRPr lang="en-IL"/>
          </a:p>
        </p:txBody>
      </p:sp>
    </p:spTree>
    <p:extLst>
      <p:ext uri="{BB962C8B-B14F-4D97-AF65-F5344CB8AC3E}">
        <p14:creationId xmlns:p14="http://schemas.microsoft.com/office/powerpoint/2010/main" val="13980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Mobile flow:</a:t>
            </a:r>
          </a:p>
          <a:p>
            <a:pPr marL="228600" indent="-228600" algn="l" rtl="0">
              <a:buFont typeface="+mj-lt"/>
              <a:buAutoNum type="arabicPeriod"/>
            </a:pPr>
            <a:r>
              <a:rPr lang="en-US"/>
              <a:t>First connection is through QR code scan, manualy input or list of devices I already connected at the past.</a:t>
            </a:r>
          </a:p>
          <a:p>
            <a:pPr marL="228600" indent="-228600" algn="l" rtl="0">
              <a:buFont typeface="+mj-lt"/>
              <a:buAutoNum type="arabicPeriod"/>
            </a:pPr>
            <a:r>
              <a:rPr lang="en-US"/>
              <a:t>The next screen is setting up the ventilating properties. First you pich the ventilating mode, after that the app guides you throght the relevant values according to the mode.</a:t>
            </a:r>
          </a:p>
        </p:txBody>
      </p:sp>
      <p:sp>
        <p:nvSpPr>
          <p:cNvPr id="4" name="Slide Number Placeholder 3"/>
          <p:cNvSpPr>
            <a:spLocks noGrp="1"/>
          </p:cNvSpPr>
          <p:nvPr>
            <p:ph type="sldNum" sz="quarter" idx="5"/>
          </p:nvPr>
        </p:nvSpPr>
        <p:spPr/>
        <p:txBody>
          <a:bodyPr/>
          <a:lstStyle/>
          <a:p>
            <a:fld id="{1104F7AF-81D9-8145-8686-9F5086FA4D44}" type="slidenum">
              <a:t>2</a:t>
            </a:fld>
            <a:endParaRPr lang="en-IL"/>
          </a:p>
        </p:txBody>
      </p:sp>
    </p:spTree>
    <p:extLst>
      <p:ext uri="{BB962C8B-B14F-4D97-AF65-F5344CB8AC3E}">
        <p14:creationId xmlns:p14="http://schemas.microsoft.com/office/powerpoint/2010/main" val="258486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Mobile flow (cont.):</a:t>
            </a:r>
          </a:p>
          <a:p>
            <a:pPr marL="228600" indent="-228600" algn="l" rtl="0">
              <a:buFont typeface="+mj-lt"/>
              <a:buAutoNum type="arabicPeriod"/>
            </a:pPr>
            <a:r>
              <a:rPr lang="en-US"/>
              <a:t>First control screen is the sensed values.</a:t>
            </a:r>
          </a:p>
          <a:p>
            <a:pPr marL="228600" indent="-228600" algn="l" rtl="0">
              <a:buFont typeface="+mj-lt"/>
              <a:buAutoNum type="arabicPeriod"/>
            </a:pPr>
            <a:r>
              <a:rPr lang="en-US"/>
              <a:t>By swiping left you can change the graphs with the control buttons. Indication for the control button on the right will be with animation when the page first loads.</a:t>
            </a:r>
          </a:p>
          <a:p>
            <a:pPr marL="0" indent="0" algn="l" rtl="0">
              <a:buFont typeface="+mj-lt"/>
              <a:buNone/>
            </a:pPr>
            <a:endParaRPr lang="en-US"/>
          </a:p>
          <a:p>
            <a:pPr marL="228600" indent="-228600" algn="l" rtl="0">
              <a:buFont typeface="Arial" panose="020B0604020202020204" pitchFamily="34" charset="0"/>
              <a:buChar char="•"/>
            </a:pPr>
            <a:r>
              <a:rPr lang="en-US"/>
              <a:t>The upper component with the stats values stays on screen all time.</a:t>
            </a:r>
          </a:p>
          <a:p>
            <a:pPr marL="228600" indent="-228600" algn="l" rtl="0">
              <a:buFont typeface="Arial" panose="020B0604020202020204" pitchFamily="34" charset="0"/>
              <a:buChar char="•"/>
            </a:pPr>
            <a:r>
              <a:rPr lang="en-US"/>
              <a:t>Same controls and stats as the mockup in the first slids</a:t>
            </a:r>
          </a:p>
        </p:txBody>
      </p:sp>
      <p:sp>
        <p:nvSpPr>
          <p:cNvPr id="4" name="Slide Number Placeholder 3"/>
          <p:cNvSpPr>
            <a:spLocks noGrp="1"/>
          </p:cNvSpPr>
          <p:nvPr>
            <p:ph type="sldNum" sz="quarter" idx="5"/>
          </p:nvPr>
        </p:nvSpPr>
        <p:spPr/>
        <p:txBody>
          <a:bodyPr/>
          <a:lstStyle/>
          <a:p>
            <a:fld id="{1104F7AF-81D9-8145-8686-9F5086FA4D44}" type="slidenum">
              <a:t>3</a:t>
            </a:fld>
            <a:endParaRPr lang="en-IL"/>
          </a:p>
        </p:txBody>
      </p:sp>
    </p:spTree>
    <p:extLst>
      <p:ext uri="{BB962C8B-B14F-4D97-AF65-F5344CB8AC3E}">
        <p14:creationId xmlns:p14="http://schemas.microsoft.com/office/powerpoint/2010/main" val="387816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Same rational and flow like mobile. Different composition.</a:t>
            </a:r>
          </a:p>
          <a:p>
            <a:pPr algn="l" rtl="0"/>
            <a:endParaRPr lang="en-US"/>
          </a:p>
        </p:txBody>
      </p:sp>
      <p:sp>
        <p:nvSpPr>
          <p:cNvPr id="4" name="Slide Number Placeholder 3"/>
          <p:cNvSpPr>
            <a:spLocks noGrp="1"/>
          </p:cNvSpPr>
          <p:nvPr>
            <p:ph type="sldNum" sz="quarter" idx="5"/>
          </p:nvPr>
        </p:nvSpPr>
        <p:spPr/>
        <p:txBody>
          <a:bodyPr/>
          <a:lstStyle/>
          <a:p>
            <a:fld id="{1104F7AF-81D9-8145-8686-9F5086FA4D44}" type="slidenum">
              <a:t>4</a:t>
            </a:fld>
            <a:endParaRPr lang="en-IL"/>
          </a:p>
        </p:txBody>
      </p:sp>
    </p:spTree>
    <p:extLst>
      <p:ext uri="{BB962C8B-B14F-4D97-AF65-F5344CB8AC3E}">
        <p14:creationId xmlns:p14="http://schemas.microsoft.com/office/powerpoint/2010/main" val="358533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Same rational and flow like mobile. Different composition.</a:t>
            </a:r>
          </a:p>
          <a:p>
            <a:pPr algn="l" rtl="0"/>
            <a:endParaRPr lang="en-US"/>
          </a:p>
        </p:txBody>
      </p:sp>
      <p:sp>
        <p:nvSpPr>
          <p:cNvPr id="4" name="Slide Number Placeholder 3"/>
          <p:cNvSpPr>
            <a:spLocks noGrp="1"/>
          </p:cNvSpPr>
          <p:nvPr>
            <p:ph type="sldNum" sz="quarter" idx="5"/>
          </p:nvPr>
        </p:nvSpPr>
        <p:spPr/>
        <p:txBody>
          <a:bodyPr/>
          <a:lstStyle/>
          <a:p>
            <a:fld id="{1104F7AF-81D9-8145-8686-9F5086FA4D44}" type="slidenum">
              <a:t>5</a:t>
            </a:fld>
            <a:endParaRPr lang="en-IL"/>
          </a:p>
        </p:txBody>
      </p:sp>
    </p:spTree>
    <p:extLst>
      <p:ext uri="{BB962C8B-B14F-4D97-AF65-F5344CB8AC3E}">
        <p14:creationId xmlns:p14="http://schemas.microsoft.com/office/powerpoint/2010/main" val="179432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Same rational and flow like mobile. Different composition.</a:t>
            </a:r>
          </a:p>
          <a:p>
            <a:pPr algn="l" rtl="0"/>
            <a:endParaRPr lang="en-US"/>
          </a:p>
        </p:txBody>
      </p:sp>
      <p:sp>
        <p:nvSpPr>
          <p:cNvPr id="4" name="Slide Number Placeholder 3"/>
          <p:cNvSpPr>
            <a:spLocks noGrp="1"/>
          </p:cNvSpPr>
          <p:nvPr>
            <p:ph type="sldNum" sz="quarter" idx="5"/>
          </p:nvPr>
        </p:nvSpPr>
        <p:spPr/>
        <p:txBody>
          <a:bodyPr/>
          <a:lstStyle/>
          <a:p>
            <a:fld id="{1104F7AF-81D9-8145-8686-9F5086FA4D44}" type="slidenum">
              <a:t>6</a:t>
            </a:fld>
            <a:endParaRPr lang="en-IL"/>
          </a:p>
        </p:txBody>
      </p:sp>
    </p:spTree>
    <p:extLst>
      <p:ext uri="{BB962C8B-B14F-4D97-AF65-F5344CB8AC3E}">
        <p14:creationId xmlns:p14="http://schemas.microsoft.com/office/powerpoint/2010/main" val="157198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This is the mockup for the main control panel. I need to know that every input and output In the mockup is exist at the hardware end.</a:t>
            </a:r>
          </a:p>
          <a:p>
            <a:pPr algn="l" rtl="0"/>
            <a:r>
              <a:rPr lang="en-US"/>
              <a:t>Remarks:</a:t>
            </a:r>
          </a:p>
          <a:p>
            <a:pPr marL="171450" indent="-171450" algn="l" rtl="0">
              <a:buFont typeface="Arial" panose="020B0604020202020204" pitchFamily="34" charset="0"/>
              <a:buChar char="•"/>
            </a:pPr>
            <a:r>
              <a:rPr lang="en-US"/>
              <a:t>Every value that can be calculated from raw inputs will be better calculated at the phone/tablet. They have strong proccesors and its better to do this at the client side. For example, you can calculated “sensed PEEP” at the user phone out of the yellow pressure graph.</a:t>
            </a:r>
          </a:p>
          <a:p>
            <a:pPr marL="171450" indent="-171450" algn="l" rtl="0">
              <a:buFont typeface="Arial" panose="020B0604020202020204" pitchFamily="34" charset="0"/>
              <a:buChar char="•"/>
            </a:pPr>
            <a:r>
              <a:rPr lang="en-US"/>
              <a:t>The oxygen button is “dumb”, its only gives you what value you need to adjust at the oxygen tap manualy. No hardware meaning.</a:t>
            </a:r>
          </a:p>
          <a:p>
            <a:pPr marL="171450" indent="-171450" algn="l" rtl="0">
              <a:buFont typeface="Arial" panose="020B0604020202020204" pitchFamily="34" charset="0"/>
              <a:buChar char="•"/>
            </a:pPr>
            <a:r>
              <a:rPr lang="en-US"/>
              <a:t>The alarams we want is detailed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http://www.livingwithavent.com/ventilation-basics/ventilator-alarms.html</a:t>
            </a:r>
            <a:endParaRPr lang="he-IL"/>
          </a:p>
        </p:txBody>
      </p:sp>
      <p:sp>
        <p:nvSpPr>
          <p:cNvPr id="4" name="Slide Number Placeholder 3"/>
          <p:cNvSpPr>
            <a:spLocks noGrp="1"/>
          </p:cNvSpPr>
          <p:nvPr>
            <p:ph type="sldNum" sz="quarter" idx="5"/>
          </p:nvPr>
        </p:nvSpPr>
        <p:spPr/>
        <p:txBody>
          <a:bodyPr/>
          <a:lstStyle/>
          <a:p>
            <a:fld id="{1104F7AF-81D9-8145-8686-9F5086FA4D44}" type="slidenum">
              <a:t>7</a:t>
            </a:fld>
            <a:endParaRPr lang="en-IL"/>
          </a:p>
        </p:txBody>
      </p:sp>
    </p:spTree>
    <p:extLst>
      <p:ext uri="{BB962C8B-B14F-4D97-AF65-F5344CB8AC3E}">
        <p14:creationId xmlns:p14="http://schemas.microsoft.com/office/powerpoint/2010/main" val="124690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1473986" y="5107283"/>
            <a:ext cx="5292661" cy="30608"/>
          </a:xfrm>
          <a:prstGeom prst="rect">
            <a:avLst/>
          </a:prstGeom>
          <a:solidFill>
            <a:srgbClr val="191919">
              <a:alpha val="12941"/>
            </a:srgbClr>
          </a:solidFill>
        </p:spPr>
      </p:sp>
      <p:sp>
        <p:nvSpPr>
          <p:cNvPr id="3" name="AutoShape 3"/>
          <p:cNvSpPr/>
          <p:nvPr/>
        </p:nvSpPr>
        <p:spPr>
          <a:xfrm rot="-5400000">
            <a:off x="-1289331" y="4804137"/>
            <a:ext cx="4945463" cy="23674"/>
          </a:xfrm>
          <a:prstGeom prst="rect">
            <a:avLst/>
          </a:prstGeom>
          <a:solidFill>
            <a:srgbClr val="191919">
              <a:alpha val="12941"/>
            </a:srgbClr>
          </a:solidFill>
        </p:spPr>
      </p:sp>
      <p:pic>
        <p:nvPicPr>
          <p:cNvPr id="4" name="Picture 4"/>
          <p:cNvPicPr>
            <a:picLocks noChangeAspect="1"/>
          </p:cNvPicPr>
          <p:nvPr/>
        </p:nvPicPr>
        <p:blipFill>
          <a:blip r:embed="rId3"/>
          <a:srcRect/>
          <a:stretch>
            <a:fillRect/>
          </a:stretch>
        </p:blipFill>
        <p:spPr>
          <a:xfrm>
            <a:off x="850348" y="2343243"/>
            <a:ext cx="728089" cy="728089"/>
          </a:xfrm>
          <a:prstGeom prst="rect">
            <a:avLst/>
          </a:prstGeom>
        </p:spPr>
      </p:pic>
      <p:pic>
        <p:nvPicPr>
          <p:cNvPr id="5" name="Picture 5"/>
          <p:cNvPicPr>
            <a:picLocks noChangeAspect="1"/>
          </p:cNvPicPr>
          <p:nvPr/>
        </p:nvPicPr>
        <p:blipFill>
          <a:blip r:embed="rId4"/>
          <a:srcRect/>
          <a:stretch>
            <a:fillRect/>
          </a:stretch>
        </p:blipFill>
        <p:spPr>
          <a:xfrm>
            <a:off x="1007037" y="2476256"/>
            <a:ext cx="462061" cy="462061"/>
          </a:xfrm>
          <a:prstGeom prst="rect">
            <a:avLst/>
          </a:prstGeom>
        </p:spPr>
      </p:pic>
      <p:pic>
        <p:nvPicPr>
          <p:cNvPr id="6" name="Picture 6"/>
          <p:cNvPicPr>
            <a:picLocks noChangeAspect="1"/>
          </p:cNvPicPr>
          <p:nvPr/>
        </p:nvPicPr>
        <p:blipFill>
          <a:blip r:embed="rId5"/>
          <a:srcRect/>
          <a:stretch>
            <a:fillRect/>
          </a:stretch>
        </p:blipFill>
        <p:spPr>
          <a:xfrm>
            <a:off x="819356" y="3713363"/>
            <a:ext cx="728089" cy="728089"/>
          </a:xfrm>
          <a:prstGeom prst="rect">
            <a:avLst/>
          </a:prstGeom>
        </p:spPr>
      </p:pic>
      <p:pic>
        <p:nvPicPr>
          <p:cNvPr id="7" name="Picture 7"/>
          <p:cNvPicPr>
            <a:picLocks noChangeAspect="1"/>
          </p:cNvPicPr>
          <p:nvPr/>
        </p:nvPicPr>
        <p:blipFill>
          <a:blip r:embed="rId6"/>
          <a:srcRect/>
          <a:stretch>
            <a:fillRect/>
          </a:stretch>
        </p:blipFill>
        <p:spPr>
          <a:xfrm>
            <a:off x="831193" y="5034260"/>
            <a:ext cx="728089" cy="728089"/>
          </a:xfrm>
          <a:prstGeom prst="rect">
            <a:avLst/>
          </a:prstGeom>
        </p:spPr>
      </p:pic>
      <p:pic>
        <p:nvPicPr>
          <p:cNvPr id="8" name="Picture 8"/>
          <p:cNvPicPr>
            <a:picLocks noChangeAspect="1"/>
          </p:cNvPicPr>
          <p:nvPr/>
        </p:nvPicPr>
        <p:blipFill>
          <a:blip r:embed="rId7"/>
          <a:srcRect/>
          <a:stretch>
            <a:fillRect/>
          </a:stretch>
        </p:blipFill>
        <p:spPr>
          <a:xfrm>
            <a:off x="831193" y="6206150"/>
            <a:ext cx="728089" cy="728089"/>
          </a:xfrm>
          <a:prstGeom prst="rect">
            <a:avLst/>
          </a:prstGeom>
        </p:spPr>
      </p:pic>
      <p:pic>
        <p:nvPicPr>
          <p:cNvPr id="9" name="Picture 9"/>
          <p:cNvPicPr>
            <a:picLocks noChangeAspect="1"/>
          </p:cNvPicPr>
          <p:nvPr/>
        </p:nvPicPr>
        <p:blipFill>
          <a:blip r:embed="rId3"/>
          <a:srcRect/>
          <a:stretch>
            <a:fillRect/>
          </a:stretch>
        </p:blipFill>
        <p:spPr>
          <a:xfrm>
            <a:off x="450272" y="2507249"/>
            <a:ext cx="400076" cy="400076"/>
          </a:xfrm>
          <a:prstGeom prst="rect">
            <a:avLst/>
          </a:prstGeom>
        </p:spPr>
      </p:pic>
      <p:sp>
        <p:nvSpPr>
          <p:cNvPr id="10" name="TextBox 10"/>
          <p:cNvSpPr txBox="1"/>
          <p:nvPr/>
        </p:nvSpPr>
        <p:spPr>
          <a:xfrm>
            <a:off x="505163" y="2510079"/>
            <a:ext cx="290294" cy="318216"/>
          </a:xfrm>
          <a:prstGeom prst="rect">
            <a:avLst/>
          </a:prstGeom>
        </p:spPr>
        <p:txBody>
          <a:bodyPr lIns="0" tIns="0" rIns="0" bIns="0" rtlCol="0" anchor="t">
            <a:spAutoFit/>
          </a:bodyPr>
          <a:lstStyle/>
          <a:p>
            <a:pPr algn="ctr">
              <a:lnSpc>
                <a:spcPts val="2630"/>
              </a:lnSpc>
            </a:pPr>
            <a:r>
              <a:rPr lang="en-US" sz="1623">
                <a:solidFill>
                  <a:srgbClr val="FFFFFF"/>
                </a:solidFill>
                <a:latin typeface="Aileron Regular Bold"/>
              </a:rPr>
              <a:t>1</a:t>
            </a:r>
          </a:p>
        </p:txBody>
      </p:sp>
      <p:pic>
        <p:nvPicPr>
          <p:cNvPr id="11" name="Picture 11"/>
          <p:cNvPicPr>
            <a:picLocks noChangeAspect="1"/>
          </p:cNvPicPr>
          <p:nvPr/>
        </p:nvPicPr>
        <p:blipFill>
          <a:blip r:embed="rId5"/>
          <a:srcRect/>
          <a:stretch>
            <a:fillRect/>
          </a:stretch>
        </p:blipFill>
        <p:spPr>
          <a:xfrm>
            <a:off x="450272" y="3877369"/>
            <a:ext cx="400076" cy="400076"/>
          </a:xfrm>
          <a:prstGeom prst="rect">
            <a:avLst/>
          </a:prstGeom>
        </p:spPr>
      </p:pic>
      <p:sp>
        <p:nvSpPr>
          <p:cNvPr id="12" name="TextBox 12"/>
          <p:cNvSpPr txBox="1"/>
          <p:nvPr/>
        </p:nvSpPr>
        <p:spPr>
          <a:xfrm>
            <a:off x="505163" y="3880199"/>
            <a:ext cx="290294" cy="318216"/>
          </a:xfrm>
          <a:prstGeom prst="rect">
            <a:avLst/>
          </a:prstGeom>
        </p:spPr>
        <p:txBody>
          <a:bodyPr lIns="0" tIns="0" rIns="0" bIns="0" rtlCol="0" anchor="t">
            <a:spAutoFit/>
          </a:bodyPr>
          <a:lstStyle/>
          <a:p>
            <a:pPr algn="ctr">
              <a:lnSpc>
                <a:spcPts val="2630"/>
              </a:lnSpc>
            </a:pPr>
            <a:r>
              <a:rPr lang="en-US" sz="1623">
                <a:solidFill>
                  <a:srgbClr val="FFFFFF"/>
                </a:solidFill>
                <a:latin typeface="Aileron Regular Bold"/>
              </a:rPr>
              <a:t>2</a:t>
            </a:r>
          </a:p>
        </p:txBody>
      </p:sp>
      <p:pic>
        <p:nvPicPr>
          <p:cNvPr id="13" name="Picture 13"/>
          <p:cNvPicPr>
            <a:picLocks noChangeAspect="1"/>
          </p:cNvPicPr>
          <p:nvPr/>
        </p:nvPicPr>
        <p:blipFill>
          <a:blip r:embed="rId6"/>
          <a:srcRect/>
          <a:stretch>
            <a:fillRect/>
          </a:stretch>
        </p:blipFill>
        <p:spPr>
          <a:xfrm>
            <a:off x="431117" y="5190965"/>
            <a:ext cx="400076" cy="400076"/>
          </a:xfrm>
          <a:prstGeom prst="rect">
            <a:avLst/>
          </a:prstGeom>
        </p:spPr>
      </p:pic>
      <p:sp>
        <p:nvSpPr>
          <p:cNvPr id="14" name="TextBox 14"/>
          <p:cNvSpPr txBox="1"/>
          <p:nvPr/>
        </p:nvSpPr>
        <p:spPr>
          <a:xfrm>
            <a:off x="486008" y="5193795"/>
            <a:ext cx="290294" cy="318216"/>
          </a:xfrm>
          <a:prstGeom prst="rect">
            <a:avLst/>
          </a:prstGeom>
        </p:spPr>
        <p:txBody>
          <a:bodyPr lIns="0" tIns="0" rIns="0" bIns="0" rtlCol="0" anchor="t">
            <a:spAutoFit/>
          </a:bodyPr>
          <a:lstStyle/>
          <a:p>
            <a:pPr algn="ctr">
              <a:lnSpc>
                <a:spcPts val="2630"/>
              </a:lnSpc>
            </a:pPr>
            <a:r>
              <a:rPr lang="en-US" sz="1623">
                <a:solidFill>
                  <a:srgbClr val="FFFFFF"/>
                </a:solidFill>
                <a:latin typeface="Aileron Regular Bold"/>
              </a:rPr>
              <a:t>3</a:t>
            </a:r>
          </a:p>
        </p:txBody>
      </p:sp>
      <p:sp>
        <p:nvSpPr>
          <p:cNvPr id="15" name="TextBox 15"/>
          <p:cNvSpPr txBox="1"/>
          <p:nvPr/>
        </p:nvSpPr>
        <p:spPr>
          <a:xfrm>
            <a:off x="505163" y="6128420"/>
            <a:ext cx="290294" cy="318216"/>
          </a:xfrm>
          <a:prstGeom prst="rect">
            <a:avLst/>
          </a:prstGeom>
        </p:spPr>
        <p:txBody>
          <a:bodyPr lIns="0" tIns="0" rIns="0" bIns="0" rtlCol="0" anchor="t">
            <a:spAutoFit/>
          </a:bodyPr>
          <a:lstStyle/>
          <a:p>
            <a:pPr algn="ctr">
              <a:lnSpc>
                <a:spcPts val="2630"/>
              </a:lnSpc>
            </a:pPr>
            <a:r>
              <a:rPr lang="en-US" sz="1623">
                <a:solidFill>
                  <a:srgbClr val="FFFFFF"/>
                </a:solidFill>
                <a:latin typeface="Aileron Regular Bold"/>
              </a:rPr>
              <a:t>4</a:t>
            </a:r>
          </a:p>
        </p:txBody>
      </p:sp>
      <p:pic>
        <p:nvPicPr>
          <p:cNvPr id="16" name="Picture 16"/>
          <p:cNvPicPr>
            <a:picLocks noChangeAspect="1"/>
          </p:cNvPicPr>
          <p:nvPr/>
        </p:nvPicPr>
        <p:blipFill>
          <a:blip r:embed="rId4"/>
          <a:srcRect/>
          <a:stretch>
            <a:fillRect/>
          </a:stretch>
        </p:blipFill>
        <p:spPr>
          <a:xfrm>
            <a:off x="964207" y="3846377"/>
            <a:ext cx="462061" cy="462061"/>
          </a:xfrm>
          <a:prstGeom prst="rect">
            <a:avLst/>
          </a:prstGeom>
        </p:spPr>
      </p:pic>
      <p:pic>
        <p:nvPicPr>
          <p:cNvPr id="17" name="Picture 17"/>
          <p:cNvPicPr>
            <a:picLocks noChangeAspect="1"/>
          </p:cNvPicPr>
          <p:nvPr/>
        </p:nvPicPr>
        <p:blipFill>
          <a:blip r:embed="rId4"/>
          <a:srcRect/>
          <a:stretch>
            <a:fillRect/>
          </a:stretch>
        </p:blipFill>
        <p:spPr>
          <a:xfrm>
            <a:off x="964207" y="5159972"/>
            <a:ext cx="462061" cy="462061"/>
          </a:xfrm>
          <a:prstGeom prst="rect">
            <a:avLst/>
          </a:prstGeom>
        </p:spPr>
      </p:pic>
      <p:pic>
        <p:nvPicPr>
          <p:cNvPr id="18" name="Picture 18"/>
          <p:cNvPicPr>
            <a:picLocks noChangeAspect="1"/>
          </p:cNvPicPr>
          <p:nvPr/>
        </p:nvPicPr>
        <p:blipFill>
          <a:blip r:embed="rId4"/>
          <a:srcRect/>
          <a:stretch>
            <a:fillRect/>
          </a:stretch>
        </p:blipFill>
        <p:spPr>
          <a:xfrm>
            <a:off x="976044" y="6339164"/>
            <a:ext cx="462061" cy="462061"/>
          </a:xfrm>
          <a:prstGeom prst="rect">
            <a:avLst/>
          </a:prstGeom>
        </p:spPr>
      </p:pic>
      <p:grpSp>
        <p:nvGrpSpPr>
          <p:cNvPr id="19" name="Group 19"/>
          <p:cNvGrpSpPr/>
          <p:nvPr/>
        </p:nvGrpSpPr>
        <p:grpSpPr>
          <a:xfrm>
            <a:off x="1999461" y="2264973"/>
            <a:ext cx="5911240" cy="937060"/>
            <a:chOff x="0" y="0"/>
            <a:chExt cx="7881653" cy="1249413"/>
          </a:xfrm>
        </p:grpSpPr>
        <p:sp>
          <p:nvSpPr>
            <p:cNvPr id="20" name="TextBox 20"/>
            <p:cNvSpPr txBox="1"/>
            <p:nvPr/>
          </p:nvSpPr>
          <p:spPr>
            <a:xfrm>
              <a:off x="0" y="437682"/>
              <a:ext cx="7881653" cy="811731"/>
            </a:xfrm>
            <a:prstGeom prst="rect">
              <a:avLst/>
            </a:prstGeom>
          </p:spPr>
          <p:txBody>
            <a:bodyPr lIns="0" tIns="0" rIns="0" bIns="0" rtlCol="0" anchor="t">
              <a:spAutoFit/>
            </a:bodyPr>
            <a:lstStyle/>
            <a:p>
              <a:pPr>
                <a:lnSpc>
                  <a:spcPts val="2595"/>
                </a:lnSpc>
              </a:pPr>
              <a:r>
                <a:rPr lang="en-US" sz="1482" spc="74">
                  <a:solidFill>
                    <a:srgbClr val="191919"/>
                  </a:solidFill>
                  <a:latin typeface="Aileron Regular"/>
                </a:rPr>
                <a:t>Compatiblie with every smartphone and tablet,</a:t>
              </a:r>
            </a:p>
            <a:p>
              <a:pPr>
                <a:lnSpc>
                  <a:spcPts val="2595"/>
                </a:lnSpc>
              </a:pPr>
              <a:r>
                <a:rPr lang="en-US" sz="1482" spc="74">
                  <a:solidFill>
                    <a:srgbClr val="191919"/>
                  </a:solidFill>
                  <a:latin typeface="Aileron Regular"/>
                </a:rPr>
                <a:t> both android and iOS</a:t>
              </a:r>
            </a:p>
          </p:txBody>
        </p:sp>
        <p:sp>
          <p:nvSpPr>
            <p:cNvPr id="21" name="TextBox 21"/>
            <p:cNvSpPr txBox="1"/>
            <p:nvPr/>
          </p:nvSpPr>
          <p:spPr>
            <a:xfrm>
              <a:off x="0" y="-76200"/>
              <a:ext cx="7881653" cy="418014"/>
            </a:xfrm>
            <a:prstGeom prst="rect">
              <a:avLst/>
            </a:prstGeom>
          </p:spPr>
          <p:txBody>
            <a:bodyPr lIns="0" tIns="0" rIns="0" bIns="0" rtlCol="0" anchor="t">
              <a:spAutoFit/>
            </a:bodyPr>
            <a:lstStyle/>
            <a:p>
              <a:pPr>
                <a:lnSpc>
                  <a:spcPts val="2786"/>
                </a:lnSpc>
              </a:pPr>
              <a:r>
                <a:rPr lang="en-US" sz="1719" spc="154">
                  <a:solidFill>
                    <a:srgbClr val="191919"/>
                  </a:solidFill>
                  <a:latin typeface="Aileron Regular Bold"/>
                </a:rPr>
                <a:t>Cross Platform Hybrid App</a:t>
              </a:r>
            </a:p>
          </p:txBody>
        </p:sp>
      </p:grpSp>
      <p:grpSp>
        <p:nvGrpSpPr>
          <p:cNvPr id="22" name="Group 22"/>
          <p:cNvGrpSpPr/>
          <p:nvPr/>
        </p:nvGrpSpPr>
        <p:grpSpPr>
          <a:xfrm>
            <a:off x="1999461" y="3404157"/>
            <a:ext cx="5580486" cy="1260503"/>
            <a:chOff x="0" y="0"/>
            <a:chExt cx="7440648" cy="1680671"/>
          </a:xfrm>
        </p:grpSpPr>
        <p:sp>
          <p:nvSpPr>
            <p:cNvPr id="23" name="TextBox 23"/>
            <p:cNvSpPr txBox="1"/>
            <p:nvPr/>
          </p:nvSpPr>
          <p:spPr>
            <a:xfrm>
              <a:off x="0" y="427843"/>
              <a:ext cx="7440648" cy="1252828"/>
            </a:xfrm>
            <a:prstGeom prst="rect">
              <a:avLst/>
            </a:prstGeom>
          </p:spPr>
          <p:txBody>
            <a:bodyPr lIns="0" tIns="0" rIns="0" bIns="0" rtlCol="0" anchor="t">
              <a:spAutoFit/>
            </a:bodyPr>
            <a:lstStyle/>
            <a:p>
              <a:pPr>
                <a:lnSpc>
                  <a:spcPts val="2590"/>
                </a:lnSpc>
              </a:pPr>
              <a:r>
                <a:rPr lang="en-US" sz="1480" spc="74">
                  <a:solidFill>
                    <a:srgbClr val="191919"/>
                  </a:solidFill>
                  <a:latin typeface="Aileron Regular"/>
                </a:rPr>
                <a:t>Fits the need of every screen. For example, smartphone use will be analogous to remote control, and tablet will function as a full size ventilator control panel.</a:t>
              </a:r>
            </a:p>
          </p:txBody>
        </p:sp>
        <p:sp>
          <p:nvSpPr>
            <p:cNvPr id="24" name="TextBox 24"/>
            <p:cNvSpPr txBox="1"/>
            <p:nvPr/>
          </p:nvSpPr>
          <p:spPr>
            <a:xfrm>
              <a:off x="0" y="-76200"/>
              <a:ext cx="7440648" cy="417803"/>
            </a:xfrm>
            <a:prstGeom prst="rect">
              <a:avLst/>
            </a:prstGeom>
          </p:spPr>
          <p:txBody>
            <a:bodyPr lIns="0" tIns="0" rIns="0" bIns="0" rtlCol="0" anchor="t">
              <a:spAutoFit/>
            </a:bodyPr>
            <a:lstStyle/>
            <a:p>
              <a:pPr>
                <a:lnSpc>
                  <a:spcPts val="2786"/>
                </a:lnSpc>
              </a:pPr>
              <a:r>
                <a:rPr lang="en-US" sz="1720" spc="154">
                  <a:solidFill>
                    <a:srgbClr val="191919"/>
                  </a:solidFill>
                  <a:latin typeface="Aileron Regular Bold"/>
                </a:rPr>
                <a:t>Responsive Mobile First Design</a:t>
              </a:r>
            </a:p>
          </p:txBody>
        </p:sp>
      </p:grpSp>
      <p:grpSp>
        <p:nvGrpSpPr>
          <p:cNvPr id="25" name="Group 25"/>
          <p:cNvGrpSpPr/>
          <p:nvPr/>
        </p:nvGrpSpPr>
        <p:grpSpPr>
          <a:xfrm>
            <a:off x="1999461" y="4877300"/>
            <a:ext cx="5580486" cy="931887"/>
            <a:chOff x="0" y="0"/>
            <a:chExt cx="7440648" cy="1242516"/>
          </a:xfrm>
        </p:grpSpPr>
        <p:sp>
          <p:nvSpPr>
            <p:cNvPr id="26" name="TextBox 26"/>
            <p:cNvSpPr txBox="1"/>
            <p:nvPr/>
          </p:nvSpPr>
          <p:spPr>
            <a:xfrm>
              <a:off x="0" y="427843"/>
              <a:ext cx="7440648" cy="814673"/>
            </a:xfrm>
            <a:prstGeom prst="rect">
              <a:avLst/>
            </a:prstGeom>
          </p:spPr>
          <p:txBody>
            <a:bodyPr lIns="0" tIns="0" rIns="0" bIns="0" rtlCol="0" anchor="t">
              <a:spAutoFit/>
            </a:bodyPr>
            <a:lstStyle/>
            <a:p>
              <a:pPr>
                <a:lnSpc>
                  <a:spcPts val="2590"/>
                </a:lnSpc>
              </a:pPr>
              <a:r>
                <a:rPr lang="en-US" sz="1480" spc="74">
                  <a:solidFill>
                    <a:srgbClr val="191919"/>
                  </a:solidFill>
                  <a:latin typeface="Aileron Regular"/>
                </a:rPr>
                <a:t>Securly control your ventilator machine from from the next room.</a:t>
              </a:r>
            </a:p>
          </p:txBody>
        </p:sp>
        <p:sp>
          <p:nvSpPr>
            <p:cNvPr id="27" name="TextBox 27"/>
            <p:cNvSpPr txBox="1"/>
            <p:nvPr/>
          </p:nvSpPr>
          <p:spPr>
            <a:xfrm>
              <a:off x="0" y="-76200"/>
              <a:ext cx="7440648" cy="417803"/>
            </a:xfrm>
            <a:prstGeom prst="rect">
              <a:avLst/>
            </a:prstGeom>
          </p:spPr>
          <p:txBody>
            <a:bodyPr lIns="0" tIns="0" rIns="0" bIns="0" rtlCol="0" anchor="t">
              <a:spAutoFit/>
            </a:bodyPr>
            <a:lstStyle/>
            <a:p>
              <a:pPr>
                <a:lnSpc>
                  <a:spcPts val="2786"/>
                </a:lnSpc>
              </a:pPr>
              <a:r>
                <a:rPr lang="en-US" sz="1720" spc="154">
                  <a:solidFill>
                    <a:srgbClr val="191919"/>
                  </a:solidFill>
                  <a:latin typeface="Aileron Regular Bold"/>
                </a:rPr>
                <a:t>Wireless Remote Control</a:t>
              </a:r>
            </a:p>
          </p:txBody>
        </p:sp>
      </p:grpSp>
      <p:grpSp>
        <p:nvGrpSpPr>
          <p:cNvPr id="28" name="Group 28"/>
          <p:cNvGrpSpPr/>
          <p:nvPr/>
        </p:nvGrpSpPr>
        <p:grpSpPr>
          <a:xfrm>
            <a:off x="1999461" y="6302783"/>
            <a:ext cx="5580486" cy="603270"/>
            <a:chOff x="0" y="0"/>
            <a:chExt cx="7440648" cy="804360"/>
          </a:xfrm>
        </p:grpSpPr>
        <p:sp>
          <p:nvSpPr>
            <p:cNvPr id="29" name="TextBox 29"/>
            <p:cNvSpPr txBox="1"/>
            <p:nvPr/>
          </p:nvSpPr>
          <p:spPr>
            <a:xfrm>
              <a:off x="0" y="427843"/>
              <a:ext cx="7440648" cy="376518"/>
            </a:xfrm>
            <a:prstGeom prst="rect">
              <a:avLst/>
            </a:prstGeom>
          </p:spPr>
          <p:txBody>
            <a:bodyPr lIns="0" tIns="0" rIns="0" bIns="0" rtlCol="0" anchor="t">
              <a:spAutoFit/>
            </a:bodyPr>
            <a:lstStyle/>
            <a:p>
              <a:pPr>
                <a:lnSpc>
                  <a:spcPts val="2590"/>
                </a:lnSpc>
              </a:pPr>
              <a:r>
                <a:rPr lang="en-US" sz="1480" spc="74">
                  <a:solidFill>
                    <a:srgbClr val="191919"/>
                  </a:solidFill>
                  <a:latin typeface="Aileron Regular"/>
                </a:rPr>
                <a:t>Manage few ventilator simoultanously in a safe matter</a:t>
              </a:r>
            </a:p>
          </p:txBody>
        </p:sp>
        <p:sp>
          <p:nvSpPr>
            <p:cNvPr id="30" name="TextBox 30"/>
            <p:cNvSpPr txBox="1"/>
            <p:nvPr/>
          </p:nvSpPr>
          <p:spPr>
            <a:xfrm>
              <a:off x="0" y="-76200"/>
              <a:ext cx="7440648" cy="417803"/>
            </a:xfrm>
            <a:prstGeom prst="rect">
              <a:avLst/>
            </a:prstGeom>
          </p:spPr>
          <p:txBody>
            <a:bodyPr lIns="0" tIns="0" rIns="0" bIns="0" rtlCol="0" anchor="t">
              <a:spAutoFit/>
            </a:bodyPr>
            <a:lstStyle/>
            <a:p>
              <a:pPr>
                <a:lnSpc>
                  <a:spcPts val="2786"/>
                </a:lnSpc>
              </a:pPr>
              <a:r>
                <a:rPr lang="en-US" sz="1720" spc="154">
                  <a:solidFill>
                    <a:srgbClr val="191919"/>
                  </a:solidFill>
                  <a:latin typeface="Aileron Regular Bold"/>
                </a:rPr>
                <a:t>Centralization</a:t>
              </a:r>
            </a:p>
          </p:txBody>
        </p:sp>
      </p:grpSp>
      <p:grpSp>
        <p:nvGrpSpPr>
          <p:cNvPr id="31" name="Group 31"/>
          <p:cNvGrpSpPr/>
          <p:nvPr/>
        </p:nvGrpSpPr>
        <p:grpSpPr>
          <a:xfrm>
            <a:off x="1187649" y="170229"/>
            <a:ext cx="4090615" cy="1350094"/>
            <a:chOff x="0" y="0"/>
            <a:chExt cx="5454153" cy="1800125"/>
          </a:xfrm>
        </p:grpSpPr>
        <p:sp>
          <p:nvSpPr>
            <p:cNvPr id="32" name="TextBox 32"/>
            <p:cNvSpPr txBox="1"/>
            <p:nvPr/>
          </p:nvSpPr>
          <p:spPr>
            <a:xfrm>
              <a:off x="0" y="-66675"/>
              <a:ext cx="5454153" cy="795147"/>
            </a:xfrm>
            <a:prstGeom prst="rect">
              <a:avLst/>
            </a:prstGeom>
          </p:spPr>
          <p:txBody>
            <a:bodyPr lIns="0" tIns="0" rIns="0" bIns="0" rtlCol="0" anchor="t">
              <a:spAutoFit/>
            </a:bodyPr>
            <a:lstStyle/>
            <a:p>
              <a:pPr>
                <a:lnSpc>
                  <a:spcPts val="4967"/>
                </a:lnSpc>
              </a:pPr>
              <a:endParaRPr/>
            </a:p>
          </p:txBody>
        </p:sp>
        <p:sp>
          <p:nvSpPr>
            <p:cNvPr id="33" name="TextBox 33"/>
            <p:cNvSpPr txBox="1"/>
            <p:nvPr/>
          </p:nvSpPr>
          <p:spPr>
            <a:xfrm>
              <a:off x="0" y="1137397"/>
              <a:ext cx="5454153" cy="662728"/>
            </a:xfrm>
            <a:prstGeom prst="rect">
              <a:avLst/>
            </a:prstGeom>
          </p:spPr>
          <p:txBody>
            <a:bodyPr lIns="0" tIns="0" rIns="0" bIns="0" rtlCol="0" anchor="t">
              <a:spAutoFit/>
            </a:bodyPr>
            <a:lstStyle/>
            <a:p>
              <a:pPr>
                <a:lnSpc>
                  <a:spcPts val="4550"/>
                </a:lnSpc>
              </a:pPr>
              <a:r>
                <a:rPr lang="en-US" sz="2600" spc="130">
                  <a:solidFill>
                    <a:srgbClr val="191919"/>
                  </a:solidFill>
                  <a:latin typeface="Aileron Regular"/>
                </a:rPr>
                <a:t>Software Design</a:t>
              </a:r>
            </a:p>
          </p:txBody>
        </p:sp>
      </p:grpSp>
      <p:pic>
        <p:nvPicPr>
          <p:cNvPr id="34" name="Picture 34"/>
          <p:cNvPicPr>
            <a:picLocks noChangeAspect="1"/>
          </p:cNvPicPr>
          <p:nvPr/>
        </p:nvPicPr>
        <p:blipFill>
          <a:blip r:embed="rId8"/>
          <a:srcRect/>
          <a:stretch>
            <a:fillRect/>
          </a:stretch>
        </p:blipFill>
        <p:spPr>
          <a:xfrm>
            <a:off x="7778656" y="1375000"/>
            <a:ext cx="9913214" cy="7447000"/>
          </a:xfrm>
          <a:prstGeom prst="rect">
            <a:avLst/>
          </a:prstGeom>
        </p:spPr>
      </p:pic>
      <p:pic>
        <p:nvPicPr>
          <p:cNvPr id="35" name="Picture 35"/>
          <p:cNvPicPr>
            <a:picLocks noChangeAspect="1"/>
          </p:cNvPicPr>
          <p:nvPr/>
        </p:nvPicPr>
        <p:blipFill>
          <a:blip r:embed="rId9"/>
          <a:srcRect/>
          <a:stretch>
            <a:fillRect/>
          </a:stretch>
        </p:blipFill>
        <p:spPr>
          <a:xfrm>
            <a:off x="795457" y="7398970"/>
            <a:ext cx="739895" cy="739895"/>
          </a:xfrm>
          <a:prstGeom prst="rect">
            <a:avLst/>
          </a:prstGeom>
        </p:spPr>
      </p:pic>
      <p:pic>
        <p:nvPicPr>
          <p:cNvPr id="36" name="Picture 36"/>
          <p:cNvPicPr>
            <a:picLocks noChangeAspect="1"/>
          </p:cNvPicPr>
          <p:nvPr/>
        </p:nvPicPr>
        <p:blipFill>
          <a:blip r:embed="rId9"/>
          <a:srcRect/>
          <a:stretch>
            <a:fillRect/>
          </a:stretch>
        </p:blipFill>
        <p:spPr>
          <a:xfrm>
            <a:off x="306749" y="7534141"/>
            <a:ext cx="458559" cy="458559"/>
          </a:xfrm>
          <a:prstGeom prst="rect">
            <a:avLst/>
          </a:prstGeom>
        </p:spPr>
      </p:pic>
      <p:sp>
        <p:nvSpPr>
          <p:cNvPr id="37" name="TextBox 37"/>
          <p:cNvSpPr txBox="1"/>
          <p:nvPr/>
        </p:nvSpPr>
        <p:spPr>
          <a:xfrm>
            <a:off x="369663" y="7548523"/>
            <a:ext cx="332729" cy="353594"/>
          </a:xfrm>
          <a:prstGeom prst="rect">
            <a:avLst/>
          </a:prstGeom>
        </p:spPr>
        <p:txBody>
          <a:bodyPr lIns="0" tIns="0" rIns="0" bIns="0" rtlCol="0" anchor="t">
            <a:spAutoFit/>
          </a:bodyPr>
          <a:lstStyle/>
          <a:p>
            <a:pPr algn="ctr">
              <a:lnSpc>
                <a:spcPts val="3014"/>
              </a:lnSpc>
            </a:pPr>
            <a:r>
              <a:rPr lang="en-US" sz="1860">
                <a:solidFill>
                  <a:srgbClr val="FFFFFF"/>
                </a:solidFill>
                <a:latin typeface="Aileron Regular Bold"/>
              </a:rPr>
              <a:t>5</a:t>
            </a:r>
          </a:p>
        </p:txBody>
      </p:sp>
      <p:pic>
        <p:nvPicPr>
          <p:cNvPr id="38" name="Picture 38"/>
          <p:cNvPicPr>
            <a:picLocks noChangeAspect="1"/>
          </p:cNvPicPr>
          <p:nvPr/>
        </p:nvPicPr>
        <p:blipFill>
          <a:blip r:embed="rId4"/>
          <a:srcRect/>
          <a:stretch>
            <a:fillRect/>
          </a:stretch>
        </p:blipFill>
        <p:spPr>
          <a:xfrm>
            <a:off x="956714" y="7523146"/>
            <a:ext cx="469553" cy="469553"/>
          </a:xfrm>
          <a:prstGeom prst="rect">
            <a:avLst/>
          </a:prstGeom>
        </p:spPr>
      </p:pic>
      <p:pic>
        <p:nvPicPr>
          <p:cNvPr id="39" name="Picture 39"/>
          <p:cNvPicPr>
            <a:picLocks noChangeAspect="1"/>
          </p:cNvPicPr>
          <p:nvPr/>
        </p:nvPicPr>
        <p:blipFill>
          <a:blip r:embed="rId7"/>
          <a:srcRect/>
          <a:stretch>
            <a:fillRect/>
          </a:stretch>
        </p:blipFill>
        <p:spPr>
          <a:xfrm>
            <a:off x="363248" y="6339164"/>
            <a:ext cx="462061" cy="462061"/>
          </a:xfrm>
          <a:prstGeom prst="rect">
            <a:avLst/>
          </a:prstGeom>
        </p:spPr>
      </p:pic>
      <p:sp>
        <p:nvSpPr>
          <p:cNvPr id="40" name="TextBox 40"/>
          <p:cNvSpPr txBox="1"/>
          <p:nvPr/>
        </p:nvSpPr>
        <p:spPr>
          <a:xfrm>
            <a:off x="426643" y="6354238"/>
            <a:ext cx="335270" cy="355713"/>
          </a:xfrm>
          <a:prstGeom prst="rect">
            <a:avLst/>
          </a:prstGeom>
        </p:spPr>
        <p:txBody>
          <a:bodyPr lIns="0" tIns="0" rIns="0" bIns="0" rtlCol="0" anchor="t">
            <a:spAutoFit/>
          </a:bodyPr>
          <a:lstStyle/>
          <a:p>
            <a:pPr algn="ctr">
              <a:lnSpc>
                <a:spcPts val="3037"/>
              </a:lnSpc>
            </a:pPr>
            <a:r>
              <a:rPr lang="en-US" sz="1875">
                <a:solidFill>
                  <a:srgbClr val="FFFFFF"/>
                </a:solidFill>
                <a:latin typeface="Aileron Regular Bold"/>
              </a:rPr>
              <a:t>4</a:t>
            </a:r>
          </a:p>
        </p:txBody>
      </p:sp>
      <p:grpSp>
        <p:nvGrpSpPr>
          <p:cNvPr id="41" name="Group 41"/>
          <p:cNvGrpSpPr/>
          <p:nvPr/>
        </p:nvGrpSpPr>
        <p:grpSpPr>
          <a:xfrm>
            <a:off x="1999461" y="7391877"/>
            <a:ext cx="5580486" cy="931887"/>
            <a:chOff x="0" y="0"/>
            <a:chExt cx="7440648" cy="1242516"/>
          </a:xfrm>
        </p:grpSpPr>
        <p:sp>
          <p:nvSpPr>
            <p:cNvPr id="42" name="TextBox 42"/>
            <p:cNvSpPr txBox="1"/>
            <p:nvPr/>
          </p:nvSpPr>
          <p:spPr>
            <a:xfrm>
              <a:off x="0" y="427843"/>
              <a:ext cx="7440648" cy="814673"/>
            </a:xfrm>
            <a:prstGeom prst="rect">
              <a:avLst/>
            </a:prstGeom>
          </p:spPr>
          <p:txBody>
            <a:bodyPr lIns="0" tIns="0" rIns="0" bIns="0" rtlCol="0" anchor="t">
              <a:spAutoFit/>
            </a:bodyPr>
            <a:lstStyle/>
            <a:p>
              <a:pPr>
                <a:lnSpc>
                  <a:spcPts val="2590"/>
                </a:lnSpc>
              </a:pPr>
              <a:r>
                <a:rPr lang="en-US" sz="1480" spc="74">
                  <a:solidFill>
                    <a:srgbClr val="191919"/>
                  </a:solidFill>
                  <a:latin typeface="Aileron Regular"/>
                </a:rPr>
                <a:t>The user-expirience was developed in collaboration with ICU clinical staff to best suit their need</a:t>
              </a:r>
            </a:p>
          </p:txBody>
        </p:sp>
        <p:sp>
          <p:nvSpPr>
            <p:cNvPr id="43" name="TextBox 43"/>
            <p:cNvSpPr txBox="1"/>
            <p:nvPr/>
          </p:nvSpPr>
          <p:spPr>
            <a:xfrm>
              <a:off x="0" y="-76200"/>
              <a:ext cx="7440648" cy="417803"/>
            </a:xfrm>
            <a:prstGeom prst="rect">
              <a:avLst/>
            </a:prstGeom>
          </p:spPr>
          <p:txBody>
            <a:bodyPr lIns="0" tIns="0" rIns="0" bIns="0" rtlCol="0" anchor="t">
              <a:spAutoFit/>
            </a:bodyPr>
            <a:lstStyle/>
            <a:p>
              <a:pPr>
                <a:lnSpc>
                  <a:spcPts val="2786"/>
                </a:lnSpc>
              </a:pPr>
              <a:r>
                <a:rPr lang="en-US" sz="1720" spc="154">
                  <a:solidFill>
                    <a:srgbClr val="191919"/>
                  </a:solidFill>
                  <a:latin typeface="Aileron Regular Bold"/>
                </a:rPr>
                <a:t>For Clinician From Clinician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5C9BA-FB9D-4D4B-9A23-DF2E7F1BE7DC}"/>
              </a:ext>
            </a:extLst>
          </p:cNvPr>
          <p:cNvPicPr>
            <a:picLocks noChangeAspect="1"/>
          </p:cNvPicPr>
          <p:nvPr/>
        </p:nvPicPr>
        <p:blipFill>
          <a:blip r:embed="rId3"/>
          <a:stretch>
            <a:fillRect/>
          </a:stretch>
        </p:blipFill>
        <p:spPr>
          <a:xfrm>
            <a:off x="5669124" y="259492"/>
            <a:ext cx="5184924" cy="9156356"/>
          </a:xfrm>
          <a:prstGeom prst="rect">
            <a:avLst/>
          </a:prstGeom>
          <a:ln>
            <a:solidFill>
              <a:schemeClr val="accent1"/>
            </a:solidFill>
          </a:ln>
        </p:spPr>
      </p:pic>
      <p:pic>
        <p:nvPicPr>
          <p:cNvPr id="6" name="Picture 5">
            <a:extLst>
              <a:ext uri="{FF2B5EF4-FFF2-40B4-BE49-F238E27FC236}">
                <a16:creationId xmlns:a16="http://schemas.microsoft.com/office/drawing/2014/main" id="{31B73365-6341-CF4D-B3C7-2F7832B82F76}"/>
              </a:ext>
            </a:extLst>
          </p:cNvPr>
          <p:cNvPicPr>
            <a:picLocks noChangeAspect="1"/>
          </p:cNvPicPr>
          <p:nvPr/>
        </p:nvPicPr>
        <p:blipFill>
          <a:blip r:embed="rId4"/>
          <a:stretch>
            <a:fillRect/>
          </a:stretch>
        </p:blipFill>
        <p:spPr>
          <a:xfrm>
            <a:off x="12738452" y="255482"/>
            <a:ext cx="5184926" cy="9156357"/>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D96E24F6-94BF-494F-8F0D-2B483F84B69A}"/>
              </a:ext>
            </a:extLst>
          </p:cNvPr>
          <p:cNvCxnSpPr>
            <a:stCxn id="4" idx="3"/>
          </p:cNvCxnSpPr>
          <p:nvPr/>
        </p:nvCxnSpPr>
        <p:spPr>
          <a:xfrm flipV="1">
            <a:off x="10854049" y="4833661"/>
            <a:ext cx="1632857"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CAE2EE7-DF58-5446-9163-5FBBDFC00772}"/>
              </a:ext>
            </a:extLst>
          </p:cNvPr>
          <p:cNvPicPr>
            <a:picLocks noChangeAspect="1"/>
          </p:cNvPicPr>
          <p:nvPr/>
        </p:nvPicPr>
        <p:blipFill>
          <a:blip r:embed="rId5"/>
          <a:stretch>
            <a:fillRect/>
          </a:stretch>
        </p:blipFill>
        <p:spPr>
          <a:xfrm>
            <a:off x="1" y="0"/>
            <a:ext cx="4287692" cy="6074229"/>
          </a:xfrm>
          <a:prstGeom prst="rect">
            <a:avLst/>
          </a:prstGeom>
        </p:spPr>
      </p:pic>
    </p:spTree>
    <p:extLst>
      <p:ext uri="{BB962C8B-B14F-4D97-AF65-F5344CB8AC3E}">
        <p14:creationId xmlns:p14="http://schemas.microsoft.com/office/powerpoint/2010/main" val="415505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D96E24F6-94BF-494F-8F0D-2B483F84B69A}"/>
              </a:ext>
            </a:extLst>
          </p:cNvPr>
          <p:cNvCxnSpPr>
            <a:cxnSpLocks/>
          </p:cNvCxnSpPr>
          <p:nvPr/>
        </p:nvCxnSpPr>
        <p:spPr>
          <a:xfrm flipV="1">
            <a:off x="10854049" y="4833661"/>
            <a:ext cx="1632857"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CAE2EE7-DF58-5446-9163-5FBBDFC00772}"/>
              </a:ext>
            </a:extLst>
          </p:cNvPr>
          <p:cNvPicPr>
            <a:picLocks noChangeAspect="1"/>
          </p:cNvPicPr>
          <p:nvPr/>
        </p:nvPicPr>
        <p:blipFill>
          <a:blip r:embed="rId3"/>
          <a:stretch>
            <a:fillRect/>
          </a:stretch>
        </p:blipFill>
        <p:spPr>
          <a:xfrm>
            <a:off x="1" y="0"/>
            <a:ext cx="4287692" cy="6074229"/>
          </a:xfrm>
          <a:prstGeom prst="rect">
            <a:avLst/>
          </a:prstGeom>
        </p:spPr>
      </p:pic>
      <p:pic>
        <p:nvPicPr>
          <p:cNvPr id="3" name="Picture 2">
            <a:extLst>
              <a:ext uri="{FF2B5EF4-FFF2-40B4-BE49-F238E27FC236}">
                <a16:creationId xmlns:a16="http://schemas.microsoft.com/office/drawing/2014/main" id="{F013AB39-E603-E743-B5CC-B07CB0158C39}"/>
              </a:ext>
            </a:extLst>
          </p:cNvPr>
          <p:cNvPicPr>
            <a:picLocks noChangeAspect="1"/>
          </p:cNvPicPr>
          <p:nvPr/>
        </p:nvPicPr>
        <p:blipFill>
          <a:blip r:embed="rId4"/>
          <a:stretch>
            <a:fillRect/>
          </a:stretch>
        </p:blipFill>
        <p:spPr>
          <a:xfrm>
            <a:off x="5371536" y="302560"/>
            <a:ext cx="5482512" cy="9681884"/>
          </a:xfrm>
          <a:prstGeom prst="rect">
            <a:avLst/>
          </a:prstGeom>
          <a:ln>
            <a:solidFill>
              <a:schemeClr val="accent1"/>
            </a:solidFill>
          </a:ln>
        </p:spPr>
      </p:pic>
      <p:pic>
        <p:nvPicPr>
          <p:cNvPr id="7" name="Picture 6">
            <a:extLst>
              <a:ext uri="{FF2B5EF4-FFF2-40B4-BE49-F238E27FC236}">
                <a16:creationId xmlns:a16="http://schemas.microsoft.com/office/drawing/2014/main" id="{A50ABEFA-D6B6-5A4B-B206-F5DF8D2909FE}"/>
              </a:ext>
            </a:extLst>
          </p:cNvPr>
          <p:cNvPicPr>
            <a:picLocks noChangeAspect="1"/>
          </p:cNvPicPr>
          <p:nvPr/>
        </p:nvPicPr>
        <p:blipFill>
          <a:blip r:embed="rId5"/>
          <a:stretch>
            <a:fillRect/>
          </a:stretch>
        </p:blipFill>
        <p:spPr>
          <a:xfrm>
            <a:off x="12486905" y="302559"/>
            <a:ext cx="5482512" cy="9681882"/>
          </a:xfrm>
          <a:prstGeom prst="rect">
            <a:avLst/>
          </a:prstGeom>
          <a:ln>
            <a:solidFill>
              <a:schemeClr val="accent1"/>
            </a:solidFill>
          </a:ln>
        </p:spPr>
      </p:pic>
    </p:spTree>
    <p:extLst>
      <p:ext uri="{BB962C8B-B14F-4D97-AF65-F5344CB8AC3E}">
        <p14:creationId xmlns:p14="http://schemas.microsoft.com/office/powerpoint/2010/main" val="388902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8F8157-19C2-444A-BAD0-721BE914D51A}"/>
              </a:ext>
            </a:extLst>
          </p:cNvPr>
          <p:cNvPicPr>
            <a:picLocks noChangeAspect="1"/>
          </p:cNvPicPr>
          <p:nvPr/>
        </p:nvPicPr>
        <p:blipFill>
          <a:blip r:embed="rId3"/>
          <a:stretch>
            <a:fillRect/>
          </a:stretch>
        </p:blipFill>
        <p:spPr>
          <a:xfrm>
            <a:off x="4508126" y="244568"/>
            <a:ext cx="13063818" cy="9797864"/>
          </a:xfrm>
          <a:prstGeom prst="rect">
            <a:avLst/>
          </a:prstGeom>
          <a:ln>
            <a:solidFill>
              <a:schemeClr val="accent1"/>
            </a:solidFill>
          </a:ln>
        </p:spPr>
      </p:pic>
      <p:pic>
        <p:nvPicPr>
          <p:cNvPr id="9" name="Picture 8">
            <a:extLst>
              <a:ext uri="{FF2B5EF4-FFF2-40B4-BE49-F238E27FC236}">
                <a16:creationId xmlns:a16="http://schemas.microsoft.com/office/drawing/2014/main" id="{DD7A2C53-5425-E549-BFEF-7A0EA10DFC8F}"/>
              </a:ext>
            </a:extLst>
          </p:cNvPr>
          <p:cNvPicPr>
            <a:picLocks noChangeAspect="1"/>
          </p:cNvPicPr>
          <p:nvPr/>
        </p:nvPicPr>
        <p:blipFill>
          <a:blip r:embed="rId4"/>
          <a:stretch>
            <a:fillRect/>
          </a:stretch>
        </p:blipFill>
        <p:spPr>
          <a:xfrm>
            <a:off x="1" y="0"/>
            <a:ext cx="4287692" cy="6074229"/>
          </a:xfrm>
          <a:prstGeom prst="rect">
            <a:avLst/>
          </a:prstGeom>
        </p:spPr>
      </p:pic>
    </p:spTree>
    <p:extLst>
      <p:ext uri="{BB962C8B-B14F-4D97-AF65-F5344CB8AC3E}">
        <p14:creationId xmlns:p14="http://schemas.microsoft.com/office/powerpoint/2010/main" val="391680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629BA-9887-1A46-ADFD-3315B5AA4559}"/>
              </a:ext>
            </a:extLst>
          </p:cNvPr>
          <p:cNvPicPr>
            <a:picLocks noChangeAspect="1"/>
          </p:cNvPicPr>
          <p:nvPr/>
        </p:nvPicPr>
        <p:blipFill>
          <a:blip r:embed="rId3"/>
          <a:stretch>
            <a:fillRect/>
          </a:stretch>
        </p:blipFill>
        <p:spPr>
          <a:xfrm>
            <a:off x="4881281" y="244568"/>
            <a:ext cx="13063818" cy="9797864"/>
          </a:xfrm>
          <a:prstGeom prst="rect">
            <a:avLst/>
          </a:prstGeom>
          <a:ln>
            <a:solidFill>
              <a:schemeClr val="accent1"/>
            </a:solidFill>
          </a:ln>
        </p:spPr>
      </p:pic>
      <p:pic>
        <p:nvPicPr>
          <p:cNvPr id="5" name="Picture 4">
            <a:extLst>
              <a:ext uri="{FF2B5EF4-FFF2-40B4-BE49-F238E27FC236}">
                <a16:creationId xmlns:a16="http://schemas.microsoft.com/office/drawing/2014/main" id="{892770F7-0567-654D-A4F4-BEC63C4D2CD4}"/>
              </a:ext>
            </a:extLst>
          </p:cNvPr>
          <p:cNvPicPr>
            <a:picLocks noChangeAspect="1"/>
          </p:cNvPicPr>
          <p:nvPr/>
        </p:nvPicPr>
        <p:blipFill>
          <a:blip r:embed="rId4"/>
          <a:stretch>
            <a:fillRect/>
          </a:stretch>
        </p:blipFill>
        <p:spPr>
          <a:xfrm>
            <a:off x="1" y="0"/>
            <a:ext cx="4287692" cy="6074229"/>
          </a:xfrm>
          <a:prstGeom prst="rect">
            <a:avLst/>
          </a:prstGeom>
        </p:spPr>
      </p:pic>
    </p:spTree>
    <p:extLst>
      <p:ext uri="{BB962C8B-B14F-4D97-AF65-F5344CB8AC3E}">
        <p14:creationId xmlns:p14="http://schemas.microsoft.com/office/powerpoint/2010/main" val="210933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D6EA0A-E134-6C46-A3D1-350CDCD12237}"/>
              </a:ext>
            </a:extLst>
          </p:cNvPr>
          <p:cNvPicPr>
            <a:picLocks noChangeAspect="1"/>
          </p:cNvPicPr>
          <p:nvPr/>
        </p:nvPicPr>
        <p:blipFill>
          <a:blip r:embed="rId3"/>
          <a:stretch>
            <a:fillRect/>
          </a:stretch>
        </p:blipFill>
        <p:spPr>
          <a:xfrm>
            <a:off x="5156949" y="322730"/>
            <a:ext cx="12855387" cy="9641541"/>
          </a:xfrm>
          <a:prstGeom prst="rect">
            <a:avLst/>
          </a:prstGeom>
          <a:ln>
            <a:solidFill>
              <a:schemeClr val="accent1"/>
            </a:solidFill>
          </a:ln>
        </p:spPr>
      </p:pic>
      <p:pic>
        <p:nvPicPr>
          <p:cNvPr id="6" name="Picture 5">
            <a:extLst>
              <a:ext uri="{FF2B5EF4-FFF2-40B4-BE49-F238E27FC236}">
                <a16:creationId xmlns:a16="http://schemas.microsoft.com/office/drawing/2014/main" id="{19A6F3DD-A569-4D44-84A5-E36144F5D8CF}"/>
              </a:ext>
            </a:extLst>
          </p:cNvPr>
          <p:cNvPicPr>
            <a:picLocks noChangeAspect="1"/>
          </p:cNvPicPr>
          <p:nvPr/>
        </p:nvPicPr>
        <p:blipFill>
          <a:blip r:embed="rId4"/>
          <a:stretch>
            <a:fillRect/>
          </a:stretch>
        </p:blipFill>
        <p:spPr>
          <a:xfrm>
            <a:off x="1" y="0"/>
            <a:ext cx="4287692" cy="6074229"/>
          </a:xfrm>
          <a:prstGeom prst="rect">
            <a:avLst/>
          </a:prstGeom>
        </p:spPr>
      </p:pic>
    </p:spTree>
    <p:extLst>
      <p:ext uri="{BB962C8B-B14F-4D97-AF65-F5344CB8AC3E}">
        <p14:creationId xmlns:p14="http://schemas.microsoft.com/office/powerpoint/2010/main" val="143925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EFF63-BAD1-4A47-BA9F-1CB45463379F}"/>
              </a:ext>
            </a:extLst>
          </p:cNvPr>
          <p:cNvPicPr>
            <a:picLocks noChangeAspect="1"/>
          </p:cNvPicPr>
          <p:nvPr/>
        </p:nvPicPr>
        <p:blipFill>
          <a:blip r:embed="rId3"/>
          <a:stretch>
            <a:fillRect/>
          </a:stretch>
        </p:blipFill>
        <p:spPr>
          <a:xfrm>
            <a:off x="2286000" y="0"/>
            <a:ext cx="13716000" cy="10287000"/>
          </a:xfrm>
          <a:prstGeom prst="rect">
            <a:avLst/>
          </a:prstGeom>
        </p:spPr>
      </p:pic>
    </p:spTree>
    <p:extLst>
      <p:ext uri="{BB962C8B-B14F-4D97-AF65-F5344CB8AC3E}">
        <p14:creationId xmlns:p14="http://schemas.microsoft.com/office/powerpoint/2010/main" val="778584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530</Words>
  <Application>Microsoft Macintosh PowerPoint</Application>
  <PresentationFormat>Custom</PresentationFormat>
  <Paragraphs>49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Aileron Regular Bold</vt:lpstr>
      <vt:lpstr>Aileron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VENT-AID</dc:title>
  <cp:lastModifiedBy>ariel hasidim</cp:lastModifiedBy>
  <cp:revision>4</cp:revision>
  <dcterms:created xsi:type="dcterms:W3CDTF">2006-08-16T00:00:00Z</dcterms:created>
  <dcterms:modified xsi:type="dcterms:W3CDTF">2020-04-01T11:21:04Z</dcterms:modified>
  <dc:identifier>DAD32-I5Ur8</dc:identifier>
</cp:coreProperties>
</file>