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jvIrEoUFKzkJDelTIYlZEvrDuM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9f29727c7_0_1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79f29727c7_0_1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55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/>
          <p:nvPr/>
        </p:nvSpPr>
        <p:spPr>
          <a:xfrm>
            <a:off x="5092767" y="7368222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/>
          <p:nvPr/>
        </p:nvSpPr>
        <p:spPr>
          <a:xfrm>
            <a:off x="5092767" y="6322551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5138402" y="6401309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2" type="body"/>
          </p:nvPr>
        </p:nvSpPr>
        <p:spPr>
          <a:xfrm>
            <a:off x="4718050" y="5246439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3" type="body"/>
          </p:nvPr>
        </p:nvSpPr>
        <p:spPr>
          <a:xfrm>
            <a:off x="5092767" y="7676832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9667" y="8484983"/>
            <a:ext cx="6220794" cy="2046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0952" y="1028267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8"/>
          <p:cNvSpPr/>
          <p:nvPr/>
        </p:nvSpPr>
        <p:spPr>
          <a:xfrm>
            <a:off x="4998572" y="828729"/>
            <a:ext cx="152400" cy="1168346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574040" y="1258411"/>
            <a:ext cx="4343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2" type="body"/>
          </p:nvPr>
        </p:nvSpPr>
        <p:spPr>
          <a:xfrm>
            <a:off x="574675" y="2911475"/>
            <a:ext cx="43434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8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31;p18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32" name="Google Shape;32;p18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" name="Google Shape;33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" name="Google Shape;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0104100" cy="737825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9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9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" name="Google Shape;39;p19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40" name="Google Shape;40;p19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" name="Google Shape;4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" name="Google Shape;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9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" name="Google Shape;44;p19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20104101" cy="740727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0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0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" name="Google Shape;50;p20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51" name="Google Shape;51;p20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" name="Google Shape;5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" name="Google Shape;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0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20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1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1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1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1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1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1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1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1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21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81" name="Google Shape;81;p21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3" name="Google Shape;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2196"/>
            <a:ext cx="20104100" cy="752051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22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89" name="Google Shape;89;p22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1" name="Google Shape;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3" name="Google Shape;93;p22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225"/>
            <a:ext cx="20112123" cy="753468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/>
          <p:nvPr/>
        </p:nvSpPr>
        <p:spPr>
          <a:xfrm>
            <a:off x="16958625" y="10426287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18689266" y="10470436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23"/>
          <p:cNvGrpSpPr/>
          <p:nvPr/>
        </p:nvGrpSpPr>
        <p:grpSpPr>
          <a:xfrm>
            <a:off x="19131280" y="10355374"/>
            <a:ext cx="445703" cy="598161"/>
            <a:chOff x="18406074" y="10234089"/>
            <a:chExt cx="445703" cy="598161"/>
          </a:xfrm>
        </p:grpSpPr>
        <p:sp>
          <p:nvSpPr>
            <p:cNvPr id="100" name="Google Shape;100;p2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" name="Google Shape;10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" name="Google Shape;1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5995" y="10351817"/>
            <a:ext cx="4224383" cy="83351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/>
          <p:cNvSpPr txBox="1"/>
          <p:nvPr>
            <p:ph type="title"/>
          </p:nvPr>
        </p:nvSpPr>
        <p:spPr>
          <a:xfrm>
            <a:off x="1321990" y="8235994"/>
            <a:ext cx="6048240" cy="2324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23"/>
          <p:cNvCxnSpPr/>
          <p:nvPr/>
        </p:nvCxnSpPr>
        <p:spPr>
          <a:xfrm>
            <a:off x="7842250" y="7864475"/>
            <a:ext cx="0" cy="269644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8314271" y="8170445"/>
            <a:ext cx="11193563" cy="190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hyperlink" Target="https://www.notion.so/Proyecto-de-Titulo-25fcddcb7f9180a5891be899b374094b?source=copy_link" TargetMode="External"/><Relationship Id="rId5" Type="http://schemas.openxmlformats.org/officeDocument/2006/relationships/hyperlink" Target="https://www.notion.so/Proyecto-de-Titulo-25fcddcb7f9180a5891be899b374094b?source=copy_li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idx="2" type="body"/>
          </p:nvPr>
        </p:nvSpPr>
        <p:spPr>
          <a:xfrm>
            <a:off x="3391799" y="4953603"/>
            <a:ext cx="1409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Proyecto Capstone</a:t>
            </a:r>
            <a:endParaRPr sz="7200"/>
          </a:p>
        </p:txBody>
      </p:sp>
      <p:sp>
        <p:nvSpPr>
          <p:cNvPr id="111" name="Google Shape;111;p1"/>
          <p:cNvSpPr txBox="1"/>
          <p:nvPr>
            <p:ph idx="3" type="body"/>
          </p:nvPr>
        </p:nvSpPr>
        <p:spPr>
          <a:xfrm>
            <a:off x="384475" y="8030650"/>
            <a:ext cx="70941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/>
              <a:t>Integrantes : Diego Bravo - Tomás Díaz - Benjamín González - Matías Valencia.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/>
              <a:t>Docente : Cindy Contador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/>
              <a:t>Sección: 006 - D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/>
              <a:t>Fecha : 30/08/2025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"/>
          <p:cNvSpPr txBox="1"/>
          <p:nvPr>
            <p:ph idx="1" type="body"/>
          </p:nvPr>
        </p:nvSpPr>
        <p:spPr>
          <a:xfrm>
            <a:off x="5115743" y="6569075"/>
            <a:ext cx="10649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3500">
                <a:solidFill>
                  <a:srgbClr val="0F243E"/>
                </a:solidFill>
              </a:rPr>
              <a:t>Reservas recinto deportivo Tangus </a:t>
            </a:r>
            <a:endParaRPr i="0" sz="3500" u="none" cap="none" strike="noStrike">
              <a:solidFill>
                <a:srgbClr val="0F243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/>
        </p:nvSpPr>
        <p:spPr>
          <a:xfrm>
            <a:off x="3429000" y="2577132"/>
            <a:ext cx="15392400" cy="6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002060"/>
                </a:solidFill>
              </a:rPr>
              <a:t>El centro deportivo Tangus enfrenta dificultades en la administración de sus recintos, ya que actualmente las reservas se realizan de manera telefónica o presencial. Este sistema manual provoca una planificación deficiente, generando incongruencias en la asignación de horarios y problemas de coordinación al momento de utilizar las canchas. Frente a esta situación, nuestro proyecto busca dar solución a la problemática mediante el diseño e implementación de una plataforma digital de reservas, aplicando los conocimientos y herramientas adquiridas durante la carrera de Ingeniería en Informática.</a:t>
            </a:r>
            <a:endParaRPr sz="4400">
              <a:solidFill>
                <a:srgbClr val="002060"/>
              </a:solidFill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5338725" y="864900"/>
            <a:ext cx="571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ES" sz="6000">
                <a:solidFill>
                  <a:srgbClr val="0F243E"/>
                </a:solidFill>
              </a:rPr>
              <a:t>Problemática</a:t>
            </a:r>
            <a:endParaRPr b="1" i="0" sz="6000" u="none" cap="none" strike="noStrike">
              <a:solidFill>
                <a:srgbClr val="0F243E"/>
              </a:solidFill>
            </a:endParaRPr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3827588"/>
            <a:ext cx="2139640" cy="232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/>
        </p:nvSpPr>
        <p:spPr>
          <a:xfrm>
            <a:off x="5284225" y="897525"/>
            <a:ext cx="124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ES" sz="6000">
                <a:solidFill>
                  <a:schemeClr val="dk1"/>
                </a:solidFill>
              </a:rPr>
              <a:t>Solución Propuesta</a:t>
            </a:r>
            <a:endParaRPr b="1" i="0" sz="6000" u="none" cap="none" strike="noStrike">
              <a:solidFill>
                <a:schemeClr val="dk1"/>
              </a:solidFill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544975" y="2598850"/>
            <a:ext cx="11041800" cy="7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700">
                <a:solidFill>
                  <a:srgbClr val="002060"/>
                </a:solidFill>
              </a:rPr>
              <a:t>Nuestra propuesta consiste en el desarrollo de una plataforma web que permita a los usuarios reservar de forma simple y rápida las canchas de </a:t>
            </a:r>
            <a:r>
              <a:rPr lang="es-ES" sz="3700">
                <a:solidFill>
                  <a:srgbClr val="002060"/>
                </a:solidFill>
              </a:rPr>
              <a:t>futbolito</a:t>
            </a:r>
            <a:r>
              <a:rPr lang="es-ES" sz="3700">
                <a:solidFill>
                  <a:srgbClr val="002060"/>
                </a:solidFill>
              </a:rPr>
              <a:t> y pádel del centro deportivo Tangus. El sistema mostrará en tiempo real la disponibilidad de los recintos, integrará un calendario interactivo y permitirá añadir servicios adicionales como el arriendo de balones. Además, incorporará un método de pago en línea a través de Mercado Pago, generando comprobantes automáticos y asegurando un control confiable. De esta manera, el recinto contará con una planificación ordenada, reducción de errores y mejores herramientas de gestión administrativa.</a:t>
            </a:r>
            <a:endParaRPr sz="3700">
              <a:solidFill>
                <a:srgbClr val="002060"/>
              </a:solidFill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1425" y="3361500"/>
            <a:ext cx="4586350" cy="45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5262150" y="894182"/>
            <a:ext cx="124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ES" sz="6000">
                <a:solidFill>
                  <a:srgbClr val="0F243E"/>
                </a:solidFill>
              </a:rPr>
              <a:t>Arquitectura Propuesta</a:t>
            </a:r>
            <a:endParaRPr b="1" i="0" sz="6000" u="none" cap="none" strike="noStrike">
              <a:solidFill>
                <a:srgbClr val="0F243E"/>
              </a:solidFill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625025" y="2837825"/>
            <a:ext cx="128868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Char char="●"/>
            </a:pPr>
            <a:r>
              <a:rPr lang="es-ES" sz="4000">
                <a:solidFill>
                  <a:srgbClr val="002060"/>
                </a:solidFill>
              </a:rPr>
              <a:t>Frontend : Next.js</a:t>
            </a:r>
            <a:endParaRPr sz="4000">
              <a:solidFill>
                <a:srgbClr val="002060"/>
              </a:solidFill>
            </a:endParaRPr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Char char="●"/>
            </a:pPr>
            <a:r>
              <a:rPr lang="es-ES" sz="4000">
                <a:solidFill>
                  <a:srgbClr val="002060"/>
                </a:solidFill>
              </a:rPr>
              <a:t>Backend API:  Node.js + NestJS con TypeScript.</a:t>
            </a:r>
            <a:endParaRPr sz="4000">
              <a:solidFill>
                <a:srgbClr val="002060"/>
              </a:solidFill>
            </a:endParaRPr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Char char="●"/>
            </a:pPr>
            <a:r>
              <a:rPr lang="es-ES" sz="4000">
                <a:solidFill>
                  <a:srgbClr val="002060"/>
                </a:solidFill>
              </a:rPr>
              <a:t>Base de Datos: Oracle con node-Oracle </a:t>
            </a:r>
            <a:endParaRPr sz="4000">
              <a:solidFill>
                <a:srgbClr val="002060"/>
              </a:solidFill>
            </a:endParaRPr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Char char="●"/>
            </a:pPr>
            <a:r>
              <a:rPr lang="es-ES" sz="4000">
                <a:solidFill>
                  <a:srgbClr val="002060"/>
                </a:solidFill>
              </a:rPr>
              <a:t>Pagos: Mercado Pago + webhook de notificación.</a:t>
            </a:r>
            <a:endParaRPr sz="4000">
              <a:solidFill>
                <a:srgbClr val="002060"/>
              </a:solidFill>
            </a:endParaRPr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Char char="●"/>
            </a:pPr>
            <a:r>
              <a:rPr lang="es-ES" sz="4000">
                <a:solidFill>
                  <a:srgbClr val="002060"/>
                </a:solidFill>
              </a:rPr>
              <a:t>Librería</a:t>
            </a:r>
            <a:r>
              <a:rPr lang="es-ES" sz="4000">
                <a:solidFill>
                  <a:srgbClr val="002060"/>
                </a:solidFill>
              </a:rPr>
              <a:t>: ORM/Acceso — TypeORM (Oracle)</a:t>
            </a:r>
            <a:endParaRPr sz="4000">
              <a:solidFill>
                <a:srgbClr val="002060"/>
              </a:solidFill>
            </a:endParaRPr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Char char="●"/>
            </a:pPr>
            <a:r>
              <a:rPr lang="es-ES" sz="4000">
                <a:solidFill>
                  <a:srgbClr val="002060"/>
                </a:solidFill>
              </a:rPr>
              <a:t>Autenticaciones: JWT + Refresh y OAuth</a:t>
            </a:r>
            <a:endParaRPr sz="4000">
              <a:solidFill>
                <a:srgbClr val="002060"/>
              </a:solidFill>
            </a:endParaRPr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Char char="●"/>
            </a:pPr>
            <a:r>
              <a:rPr lang="es-ES" sz="4000">
                <a:solidFill>
                  <a:srgbClr val="002060"/>
                </a:solidFill>
              </a:rPr>
              <a:t>Servidor Web: Nginx reverse proxy + HTTPS + Docker Compose</a:t>
            </a:r>
            <a:endParaRPr sz="4000">
              <a:solidFill>
                <a:srgbClr val="002060"/>
              </a:solidFill>
            </a:endParaRPr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Char char="●"/>
            </a:pPr>
            <a:r>
              <a:rPr lang="es-ES" sz="4000">
                <a:solidFill>
                  <a:srgbClr val="002060"/>
                </a:solidFill>
              </a:rPr>
              <a:t>Colaboración: Git/GitHub</a:t>
            </a:r>
            <a:endParaRPr sz="4000">
              <a:solidFill>
                <a:srgbClr val="002060"/>
              </a:solidFill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1550" y="3581989"/>
            <a:ext cx="6908950" cy="41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/>
        </p:nvSpPr>
        <p:spPr>
          <a:xfrm>
            <a:off x="5294500" y="919175"/>
            <a:ext cx="124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ES" sz="6000">
                <a:solidFill>
                  <a:srgbClr val="0F243E"/>
                </a:solidFill>
              </a:rPr>
              <a:t>Metodología de trabajo (Ágil)</a:t>
            </a:r>
            <a:endParaRPr b="1" i="0" sz="6000" u="none" cap="none" strike="noStrike">
              <a:solidFill>
                <a:srgbClr val="0F243E"/>
              </a:solidFill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723900" y="2311400"/>
            <a:ext cx="70230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chemeClr val="dk1"/>
                </a:solidFill>
              </a:rPr>
              <a:t>¿Qué es Kanban?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ES" sz="1900">
                <a:solidFill>
                  <a:schemeClr val="dk1"/>
                </a:solidFill>
              </a:rPr>
              <a:t>Método ágil para gestionar proyectos.</a:t>
            </a:r>
            <a:br>
              <a:rPr lang="es-ES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ES" sz="1900">
                <a:solidFill>
                  <a:schemeClr val="dk1"/>
                </a:solidFill>
              </a:rPr>
              <a:t>Visualiza el flujo de trabajo con un </a:t>
            </a:r>
            <a:r>
              <a:rPr b="1" lang="es-ES" sz="1900">
                <a:solidFill>
                  <a:schemeClr val="dk1"/>
                </a:solidFill>
              </a:rPr>
              <a:t>tablero Kanban</a:t>
            </a:r>
            <a:r>
              <a:rPr lang="es-ES" sz="1900">
                <a:solidFill>
                  <a:schemeClr val="dk1"/>
                </a:solidFill>
              </a:rPr>
              <a:t>.</a:t>
            </a:r>
            <a:br>
              <a:rPr lang="es-ES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ES" sz="1900">
                <a:solidFill>
                  <a:schemeClr val="dk1"/>
                </a:solidFill>
              </a:rPr>
              <a:t>Columnas típicas: </a:t>
            </a:r>
            <a:r>
              <a:rPr i="1" lang="es-ES" sz="1900">
                <a:solidFill>
                  <a:schemeClr val="dk1"/>
                </a:solidFill>
              </a:rPr>
              <a:t>Por hacer</a:t>
            </a:r>
            <a:r>
              <a:rPr lang="es-ES" sz="1900">
                <a:solidFill>
                  <a:schemeClr val="dk1"/>
                </a:solidFill>
              </a:rPr>
              <a:t>, </a:t>
            </a:r>
            <a:r>
              <a:rPr i="1" lang="es-ES" sz="1900">
                <a:solidFill>
                  <a:schemeClr val="dk1"/>
                </a:solidFill>
              </a:rPr>
              <a:t>En proceso</a:t>
            </a:r>
            <a:r>
              <a:rPr lang="es-ES" sz="1900">
                <a:solidFill>
                  <a:schemeClr val="dk1"/>
                </a:solidFill>
              </a:rPr>
              <a:t>, </a:t>
            </a:r>
            <a:r>
              <a:rPr i="1" lang="es-ES" sz="1900">
                <a:solidFill>
                  <a:schemeClr val="dk1"/>
                </a:solidFill>
              </a:rPr>
              <a:t>Finalizado</a:t>
            </a:r>
            <a:r>
              <a:rPr lang="es-ES" sz="1900">
                <a:solidFill>
                  <a:schemeClr val="dk1"/>
                </a:solidFill>
              </a:rPr>
              <a:t>.</a:t>
            </a:r>
            <a:br>
              <a:rPr lang="es-ES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ES" sz="1900">
                <a:solidFill>
                  <a:schemeClr val="dk1"/>
                </a:solidFill>
              </a:rPr>
              <a:t>Limita el trabajo en curso y prioriza tareas importantes.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10960100" y="2311400"/>
            <a:ext cx="84582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900">
                <a:solidFill>
                  <a:schemeClr val="dk1"/>
                </a:solidFill>
              </a:rPr>
              <a:t>¿Por qué la elegimos?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ES" sz="1900">
                <a:solidFill>
                  <a:schemeClr val="dk1"/>
                </a:solidFill>
              </a:rPr>
              <a:t>Facilita la </a:t>
            </a:r>
            <a:r>
              <a:rPr b="1" lang="es-ES" sz="1900">
                <a:solidFill>
                  <a:schemeClr val="dk1"/>
                </a:solidFill>
              </a:rPr>
              <a:t>organización y seguimiento visual</a:t>
            </a:r>
            <a:r>
              <a:rPr lang="es-ES" sz="1900">
                <a:solidFill>
                  <a:schemeClr val="dk1"/>
                </a:solidFill>
              </a:rPr>
              <a:t> del proyecto.</a:t>
            </a:r>
            <a:br>
              <a:rPr lang="es-ES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ES" sz="1900">
                <a:solidFill>
                  <a:schemeClr val="dk1"/>
                </a:solidFill>
              </a:rPr>
              <a:t>Permite </a:t>
            </a:r>
            <a:r>
              <a:rPr b="1" lang="es-ES" sz="1900">
                <a:solidFill>
                  <a:schemeClr val="dk1"/>
                </a:solidFill>
              </a:rPr>
              <a:t>adaptarse rápidamente a cambios</a:t>
            </a:r>
            <a:r>
              <a:rPr lang="es-ES" sz="1900">
                <a:solidFill>
                  <a:schemeClr val="dk1"/>
                </a:solidFill>
              </a:rPr>
              <a:t>.</a:t>
            </a:r>
            <a:br>
              <a:rPr lang="es-ES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ES" sz="1900">
                <a:solidFill>
                  <a:schemeClr val="dk1"/>
                </a:solidFill>
              </a:rPr>
              <a:t>Ideal para </a:t>
            </a:r>
            <a:r>
              <a:rPr b="1" lang="es-ES" sz="1900">
                <a:solidFill>
                  <a:schemeClr val="dk1"/>
                </a:solidFill>
              </a:rPr>
              <a:t>equipos pequeños</a:t>
            </a:r>
            <a:r>
              <a:rPr lang="es-ES" sz="1900">
                <a:solidFill>
                  <a:schemeClr val="dk1"/>
                </a:solidFill>
              </a:rPr>
              <a:t> con tareas claras.</a:t>
            </a:r>
            <a:br>
              <a:rPr lang="es-ES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ES" sz="1900">
                <a:solidFill>
                  <a:schemeClr val="dk1"/>
                </a:solidFill>
              </a:rPr>
              <a:t>Se ajusta al </a:t>
            </a:r>
            <a:r>
              <a:rPr b="1" lang="es-ES" sz="1900">
                <a:solidFill>
                  <a:schemeClr val="dk1"/>
                </a:solidFill>
              </a:rPr>
              <a:t>tiempo limitado del semestre</a:t>
            </a:r>
            <a:r>
              <a:rPr lang="es-ES" sz="1900">
                <a:solidFill>
                  <a:schemeClr val="dk1"/>
                </a:solidFill>
              </a:rPr>
              <a:t> y trabajo iterativo.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3841750" y="6121400"/>
            <a:ext cx="124206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</a:rPr>
              <a:t>Ventajas de Kanban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ES" sz="1800">
                <a:solidFill>
                  <a:schemeClr val="dk1"/>
                </a:solidFill>
              </a:rPr>
              <a:t>Transparencia:</a:t>
            </a:r>
            <a:r>
              <a:rPr lang="es-ES" sz="1800">
                <a:solidFill>
                  <a:schemeClr val="dk1"/>
                </a:solidFill>
              </a:rPr>
              <a:t> todos ven el estado de las tareas.</a:t>
            </a:r>
            <a:br>
              <a:rPr lang="es-E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ES" sz="1800">
                <a:solidFill>
                  <a:schemeClr val="dk1"/>
                </a:solidFill>
              </a:rPr>
              <a:t>Flexibilidad:</a:t>
            </a:r>
            <a:r>
              <a:rPr lang="es-ES" sz="1800">
                <a:solidFill>
                  <a:schemeClr val="dk1"/>
                </a:solidFill>
              </a:rPr>
              <a:t> se pueden añadir o modificar tareas en cualquier momento.</a:t>
            </a:r>
            <a:br>
              <a:rPr lang="es-E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ES" sz="1800">
                <a:solidFill>
                  <a:schemeClr val="dk1"/>
                </a:solidFill>
              </a:rPr>
              <a:t>Productividad:</a:t>
            </a:r>
            <a:r>
              <a:rPr lang="es-ES" sz="1800">
                <a:solidFill>
                  <a:schemeClr val="dk1"/>
                </a:solidFill>
              </a:rPr>
              <a:t> mantiene el foco y evita sobrecarga de trabajo.</a:t>
            </a:r>
            <a:br>
              <a:rPr lang="es-E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ES" sz="1800">
                <a:solidFill>
                  <a:schemeClr val="dk1"/>
                </a:solidFill>
              </a:rPr>
              <a:t>Mejora continua:</a:t>
            </a:r>
            <a:r>
              <a:rPr lang="es-ES" sz="1800">
                <a:solidFill>
                  <a:schemeClr val="dk1"/>
                </a:solidFill>
              </a:rPr>
              <a:t> ayuda a detectar cuellos de botella y optimizar procesos.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4200" y="6121400"/>
            <a:ext cx="5232400" cy="3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5294475" y="875750"/>
            <a:ext cx="124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s-ES" sz="6000">
                <a:solidFill>
                  <a:srgbClr val="0F243E"/>
                </a:solidFill>
              </a:rPr>
              <a:t>Roles del equipo</a:t>
            </a:r>
            <a:endParaRPr b="1" i="0" sz="6000" u="none" cap="none" strike="noStrike">
              <a:solidFill>
                <a:srgbClr val="0F243E"/>
              </a:solidFill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67575" y="4100078"/>
            <a:ext cx="115167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Tomás </a:t>
            </a:r>
            <a:r>
              <a:rPr lang="es-ES" sz="4000"/>
              <a:t>Díaz</a:t>
            </a:r>
            <a:r>
              <a:rPr lang="es-ES" sz="4000"/>
              <a:t>: Scrum Master - Product Owner</a:t>
            </a:r>
            <a:endParaRPr sz="4000"/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Diego Bravo: DevOps - QA/Testing</a:t>
            </a:r>
            <a:endParaRPr sz="4000"/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Benjamín González:Frontend Dev</a:t>
            </a:r>
            <a:endParaRPr sz="4000"/>
          </a:p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s-ES" sz="4000"/>
              <a:t>Matías Valencia: Backend Dev - DevOps</a:t>
            </a:r>
            <a:endParaRPr sz="40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1700" y="7118340"/>
            <a:ext cx="744846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8425" y="3059399"/>
            <a:ext cx="8825024" cy="49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5403850" y="962875"/>
            <a:ext cx="1360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/>
              <a:t>Propuesta De base de Datos</a:t>
            </a:r>
            <a:endParaRPr sz="6000"/>
          </a:p>
        </p:txBody>
      </p:sp>
      <p:pic>
        <p:nvPicPr>
          <p:cNvPr id="157" name="Google Shape;1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25" y="2692400"/>
            <a:ext cx="7783775" cy="68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>
            <a:hlinkClick r:id="rId4"/>
          </p:cNvPr>
          <p:cNvSpPr txBox="1"/>
          <p:nvPr/>
        </p:nvSpPr>
        <p:spPr>
          <a:xfrm>
            <a:off x="9984475" y="5042350"/>
            <a:ext cx="72345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 u="sng">
                <a:solidFill>
                  <a:schemeClr val="hlink"/>
                </a:solidFill>
                <a:hlinkClick r:id="rId5"/>
              </a:rPr>
              <a:t>Link Propuesta de BDD</a:t>
            </a:r>
            <a:endParaRPr b="1" sz="36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9f29727c7_0_18"/>
          <p:cNvSpPr txBox="1"/>
          <p:nvPr>
            <p:ph idx="2" type="body"/>
          </p:nvPr>
        </p:nvSpPr>
        <p:spPr>
          <a:xfrm>
            <a:off x="3391799" y="4953603"/>
            <a:ext cx="1409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Proyecto Capstone</a:t>
            </a:r>
            <a:endParaRPr sz="7200"/>
          </a:p>
        </p:txBody>
      </p:sp>
      <p:sp>
        <p:nvSpPr>
          <p:cNvPr id="164" name="Google Shape;164;g379f29727c7_0_18"/>
          <p:cNvSpPr txBox="1"/>
          <p:nvPr>
            <p:ph idx="3" type="body"/>
          </p:nvPr>
        </p:nvSpPr>
        <p:spPr>
          <a:xfrm>
            <a:off x="384475" y="8030650"/>
            <a:ext cx="70941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/>
              <a:t>Int</a:t>
            </a:r>
            <a:r>
              <a:rPr lang="es-ES" sz="2900"/>
              <a:t>e</a:t>
            </a:r>
            <a:r>
              <a:rPr lang="es-ES" sz="2900"/>
              <a:t>grantes : Diego Bravo - Tomás Díaz - Benjamín González - Matías Valencia.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/>
              <a:t>Docente : Cindy Contador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/>
              <a:t>Sección: 006 - D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900"/>
              <a:t>Fecha : 30/08/2025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79f29727c7_0_18"/>
          <p:cNvSpPr txBox="1"/>
          <p:nvPr>
            <p:ph idx="1" type="body"/>
          </p:nvPr>
        </p:nvSpPr>
        <p:spPr>
          <a:xfrm>
            <a:off x="5115743" y="6372950"/>
            <a:ext cx="1064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ES" sz="4500">
                <a:solidFill>
                  <a:srgbClr val="0F243E"/>
                </a:solidFill>
              </a:rPr>
              <a:t>Gracias por escucharnos</a:t>
            </a:r>
            <a:endParaRPr i="0" sz="4500" u="none" cap="none" strike="noStrike">
              <a:solidFill>
                <a:srgbClr val="0F243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2021-04-02T01:36:00Z</dcterms:created>
  <dc:creator>Paula Maldonado V.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0x010100359B225CE7CAA348A8B4C04C4EBDCC19</vt:lpwstr>
  </property>
</Properties>
</file>