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7065950" cy="10198100"/>
  <p:embeddedFontLst>
    <p:embeddedFont>
      <p:font typeface="Source Sans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SourceSansPro-bold.fntdata"/><Relationship Id="rId23" Type="http://schemas.openxmlformats.org/officeDocument/2006/relationships/slide" Target="slides/slide18.xml"/><Relationship Id="rId45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SourceSansPro-boldItalic.fntdata"/><Relationship Id="rId25" Type="http://schemas.openxmlformats.org/officeDocument/2006/relationships/slide" Target="slides/slide20.xml"/><Relationship Id="rId47" Type="http://schemas.openxmlformats.org/officeDocument/2006/relationships/font" Target="fonts/SourceSans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62288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003675" y="0"/>
            <a:ext cx="3062288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8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8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8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tsc = TypeScript Console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tsc = TypeScript Console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TypeScript añade a JavaScript una capa de tipado estático y algunas otras incorporaciones de OOP tradicional.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capa puede resultarnos de muchísima ayuda durante el desarrollo. Sin embargo, todas estas características son simplemente para ayudar a trabajar con JavaScript en tiempo de diseño, ya que TypeScript compila todo como JavaScript tradicional.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tipo de plantillas permite que podamos utilizar más de una línea sin tener que utilizar el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operador + por eso se dice que un "string templated" es </a:t>
            </a:r>
            <a:r>
              <a:rPr b="1" i="0" lang="es-A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multilineal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no se le especifica el valor por defecto se lo asigna normalmente, también es importante saber, que los enumerados no aceptan que su valor sea un String, solamente número.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8475" lIns="96925" rIns="96925" tIns="48475">
            <a:noAutofit/>
          </a:bodyPr>
          <a:lstStyle/>
          <a:p>
            <a:pPr indent="-246063" lvl="0" marL="246063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lang="es-A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984250" y="765175"/>
            <a:ext cx="5099049" cy="38242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41387" y="4843462"/>
            <a:ext cx="5183186" cy="45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300" lIns="98625" rIns="98625" tIns="49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Package Manager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4003675" y="9688513"/>
            <a:ext cx="3062288" cy="50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9300" lIns="98625" rIns="98625" tIns="49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s-A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47700" y="22336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47700" y="4927600"/>
            <a:ext cx="7861299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 rot="5400000">
            <a:off x="3819525" y="-2022474"/>
            <a:ext cx="1511299" cy="8388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 rot="5400000">
            <a:off x="6376194" y="529431"/>
            <a:ext cx="2698750" cy="2097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x="2103437" y="-1493837"/>
            <a:ext cx="2698750" cy="614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ítulo y tabla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ítulo y objetos encima del tex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81000" y="1416050"/>
            <a:ext cx="8388349" cy="679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381000" y="2247900"/>
            <a:ext cx="8388349" cy="679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47700" y="22336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47700" y="4927600"/>
            <a:ext cx="7861299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36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1000" y="1416050"/>
            <a:ext cx="8388349" cy="15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81000" y="1416050"/>
            <a:ext cx="4117975" cy="15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2545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766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3050" lvl="2" marL="1333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57493" lvl="3" marL="1665288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43204" lvl="4" marL="1981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43204" lvl="5" marL="2438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43204" lvl="6" marL="2895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43204" lvl="7" marL="3352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43204" lvl="8" marL="3810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51375" y="1416050"/>
            <a:ext cx="4117975" cy="15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2545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766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3050" lvl="2" marL="1333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57493" lvl="3" marL="1665288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43204" lvl="4" marL="1981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43204" lvl="5" marL="2438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43204" lvl="6" marL="2895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43204" lvl="7" marL="3352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43204" lvl="8" marL="3810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44500" lvl="0" marL="55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77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1305" lvl="2" marL="13335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5748" lvl="3" marL="16652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51460" lvl="4" marL="1981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51460" lvl="5" marL="2438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51460" lvl="6" marL="2895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51460" lvl="7" marL="3352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51459" lvl="8" marL="3810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44500" lvl="0" marL="55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77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1305" lvl="2" marL="13335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5748" lvl="3" marL="16652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51460" lvl="4" marL="1981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51460" lvl="5" marL="2438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51460" lvl="6" marL="2895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51460" lvl="7" marL="3352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51459" lvl="8" marL="3810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81000" y="1416050"/>
            <a:ext cx="8388349" cy="15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56539" lvl="2" marL="1333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49238" lvl="3" marL="16652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34950" lvl="4" marL="1981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34950" lvl="5" marL="2438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34950" lvl="6" marL="2895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34950" lvl="7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34950" lvl="8" marL="3810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819525" y="-2022474"/>
            <a:ext cx="1511299" cy="8388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 rot="5400000">
            <a:off x="6376194" y="529431"/>
            <a:ext cx="2698750" cy="2097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103437" y="-1493837"/>
            <a:ext cx="2698750" cy="614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1000" y="1416050"/>
            <a:ext cx="4117975" cy="15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2545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766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3050" lvl="2" marL="1333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57493" lvl="3" marL="1665288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43204" lvl="4" marL="1981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43204" lvl="5" marL="2438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43204" lvl="6" marL="2895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43204" lvl="7" marL="3352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43204" lvl="8" marL="3810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51375" y="1416050"/>
            <a:ext cx="4117975" cy="15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2545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766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3050" lvl="2" marL="1333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57493" lvl="3" marL="1665288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43204" lvl="4" marL="1981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43204" lvl="5" marL="2438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43204" lvl="6" marL="2895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43204" lvl="7" marL="3352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43204" lvl="8" marL="3810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44500" lvl="0" marL="55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77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1305" lvl="2" marL="13335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5748" lvl="3" marL="16652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51460" lvl="4" marL="1981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51460" lvl="5" marL="2438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51460" lvl="6" marL="2895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51460" lvl="7" marL="3352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51459" lvl="8" marL="3810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44500" lvl="0" marL="55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77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1305" lvl="2" marL="13335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5748" lvl="3" marL="16652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51460" lvl="4" marL="1981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51460" lvl="5" marL="2438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51460" lvl="6" marL="2895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51460" lvl="7" marL="3352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51459" lvl="8" marL="3810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56539" lvl="2" marL="1333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49238" lvl="3" marL="16652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34950" lvl="4" marL="1981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34950" lvl="5" marL="2438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34950" lvl="6" marL="2895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34950" lvl="7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34950" lvl="8" marL="3810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●"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81000" y="1416050"/>
            <a:ext cx="8388349" cy="15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1000" y="1416050"/>
            <a:ext cx="8388349" cy="151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2419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40030" lvl="2" marL="13335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16218" lvl="3" marL="166528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01929" lvl="4" marL="1981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01929" lvl="5" marL="2438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01929" lvl="6" marL="2895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01929" lvl="7" marL="3352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01929" lvl="8" marL="3810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nod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228600" y="3671887"/>
            <a:ext cx="8697913" cy="757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Maximiliano Neiner</a:t>
            </a:r>
          </a:p>
        </p:txBody>
      </p:sp>
      <p:sp>
        <p:nvSpPr>
          <p:cNvPr id="99" name="Shape 99"/>
          <p:cNvSpPr/>
          <p:nvPr/>
        </p:nvSpPr>
        <p:spPr>
          <a:xfrm>
            <a:off x="328612" y="285750"/>
            <a:ext cx="8588375" cy="275113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>
                <a:alpha val="73725"/>
              </a:scheme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 III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TypeScript </a:t>
            </a:r>
            <a:r>
              <a:rPr b="1" i="0" lang="es-AR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(parte 1)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8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Clase  07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81000" y="1416050"/>
            <a:ext cx="8763000" cy="388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siguiente paso será crear una carpeta donde  trabajar 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vez creada, navegaremos a través de la terminal a la carpeta y escribiremos el siguiente comando: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este comando se generará el archivo de configuración </a:t>
            </a:r>
            <a:r>
              <a:rPr b="1" i="1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tsconfig.json</a:t>
            </a: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que utilizará TypeScript para compilar la información .</a:t>
            </a:r>
          </a:p>
        </p:txBody>
      </p:sp>
      <p:sp>
        <p:nvSpPr>
          <p:cNvPr id="167" name="Shape 167"/>
          <p:cNvSpPr/>
          <p:nvPr/>
        </p:nvSpPr>
        <p:spPr>
          <a:xfrm>
            <a:off x="971600" y="3140967"/>
            <a:ext cx="7920880" cy="46166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s-A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tsc --init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81000" y="1416050"/>
            <a:ext cx="8763000" cy="493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presencia de este archivo significa que este directorio es la raíz del proyecto.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971600" y="1452840"/>
            <a:ext cx="6984776" cy="341631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"compilerOptions":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"module": "commonjs",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"target": "es5",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"noImplicitAny": false,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"sourceMap": false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"exclude": ["node_modules"]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81000" y="1416050"/>
            <a:ext cx="8763000" cy="373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que se compile un fichero TypeScript se utiliza el siguiente comando: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agregar una inspección sobre un archivo se escribirá el siguiente comando: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971600" y="4293096"/>
            <a:ext cx="7920880" cy="46166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tsc -w &lt;archivo&gt;.ts</a:t>
            </a:r>
          </a:p>
        </p:txBody>
      </p:sp>
      <p:sp>
        <p:nvSpPr>
          <p:cNvPr id="184" name="Shape 184"/>
          <p:cNvSpPr/>
          <p:nvPr/>
        </p:nvSpPr>
        <p:spPr>
          <a:xfrm>
            <a:off x="971600" y="2391269"/>
            <a:ext cx="7920880" cy="46166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s-A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tsc &lt;archivo&gt;.ts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84175" y="1320800"/>
            <a:ext cx="8410574" cy="329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Línea de comando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1000" y="228600"/>
            <a:ext cx="8393112" cy="75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 </a:t>
            </a:r>
            <a:r>
              <a:rPr b="0" i="0" lang="es-AR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(1/2)</a:t>
            </a:r>
          </a:p>
        </p:txBody>
      </p:sp>
      <p:pic>
        <p:nvPicPr>
          <p:cNvPr descr="Resultado de imagen para atom logo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57" y="1412775"/>
            <a:ext cx="2087710" cy="20877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ublime text logo"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8831" y="4221087"/>
            <a:ext cx="1887624" cy="1887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eclipse logo"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533" y="4437112"/>
            <a:ext cx="4061934" cy="954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brackets logo" id="201" name="Shape 2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9992" y="4191346"/>
            <a:ext cx="1858256" cy="1858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visual studio logo" id="202" name="Shape 2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47864" y="1343896"/>
            <a:ext cx="2229119" cy="2229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web storm logo" id="203" name="Shape 2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84496" y="1700808"/>
            <a:ext cx="2907983" cy="15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81000" y="228600"/>
            <a:ext cx="8393112" cy="75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 </a:t>
            </a:r>
            <a:r>
              <a:rPr b="0" i="0" lang="es-AR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(2/2)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81000" y="1416050"/>
            <a:ext cx="8388349" cy="321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 Studio Code es una IDE de Microsoft, pero de código abierto.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Nos permitirá automatizar tareas.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ello abrimos el menú (pulsando el F1) y escribimos </a:t>
            </a:r>
            <a:r>
              <a:rPr b="1" i="1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Configure task Runner 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hacemos click y seleccionamos </a:t>
            </a:r>
            <a:r>
              <a:rPr b="1" i="1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tsconfig.json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esto nos generará una carpeta llamada y dentro de ella un archivo llamado task.json que sería así: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84175" y="1320800"/>
            <a:ext cx="8410574" cy="2305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en TypeScript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81000" y="1416050"/>
            <a:ext cx="8388349" cy="2489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Tipado estático o fuertemente tipado: 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debe de definir el tipo de dato, obligando a que no pueda haber errores con los tipos de datos.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Tipado dinámico o débilmente tipado: 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deben de o tiene </a:t>
            </a:r>
            <a:r>
              <a:rPr lang="es-AR" sz="2400"/>
              <a:t>porqué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especificar el tipo de dato (PHP, Javascript).</a:t>
            </a:r>
          </a:p>
        </p:txBody>
      </p:sp>
      <p:sp>
        <p:nvSpPr>
          <p:cNvPr id="224" name="Shape 224"/>
          <p:cNvSpPr/>
          <p:nvPr/>
        </p:nvSpPr>
        <p:spPr>
          <a:xfrm>
            <a:off x="539552" y="4221087"/>
            <a:ext cx="8352928" cy="1938991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3;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s-AR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hola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= a + b;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-&gt; resultado 3hola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s-AR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== 0) </a:t>
            </a:r>
            <a:r>
              <a:rPr b="0" i="0" lang="es-A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-&gt; true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"3"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=== 3)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-&gt; false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81000" y="1416050"/>
            <a:ext cx="2750839" cy="4444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Boolean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Void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499992" y="1412775"/>
            <a:ext cx="2750839" cy="4444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Null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Undefined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Tuple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84175" y="1320800"/>
            <a:ext cx="8410574" cy="4782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Primitivos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Tuplas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vs. Var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4175" y="1366837"/>
            <a:ext cx="8410574" cy="223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Primitivos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81000" y="1416050"/>
            <a:ext cx="8388349" cy="486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Boolean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true o false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Valores numéricos (enteros, decimales, octales y hexa)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Null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Cuando un objeto o variable no esta accesible.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39552" y="2348880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esVerdad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246" name="Shape 246"/>
          <p:cNvSpPr/>
          <p:nvPr/>
        </p:nvSpPr>
        <p:spPr>
          <a:xfrm>
            <a:off x="539552" y="3789039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numero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33.78;</a:t>
            </a:r>
          </a:p>
        </p:txBody>
      </p:sp>
      <p:sp>
        <p:nvSpPr>
          <p:cNvPr id="247" name="Shape 247"/>
          <p:cNvSpPr/>
          <p:nvPr/>
        </p:nvSpPr>
        <p:spPr>
          <a:xfrm>
            <a:off x="539552" y="5301207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Primitivos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81000" y="1416050"/>
            <a:ext cx="8388349" cy="47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Undefined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cuando un objeto o variable existe pero no tiene un valor.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Puede ser cualquier tipo de objeto de Javascript.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Void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Generalmente usado en funciones.</a:t>
            </a:r>
          </a:p>
        </p:txBody>
      </p:sp>
      <p:sp>
        <p:nvSpPr>
          <p:cNvPr id="254" name="Shape 254"/>
          <p:cNvSpPr/>
          <p:nvPr/>
        </p:nvSpPr>
        <p:spPr>
          <a:xfrm>
            <a:off x="539552" y="3645023"/>
            <a:ext cx="8352928" cy="120032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cosa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"rojo"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cosa = 3;		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cosa =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	</a:t>
            </a:r>
          </a:p>
        </p:txBody>
      </p:sp>
      <p:sp>
        <p:nvSpPr>
          <p:cNvPr id="255" name="Shape 255"/>
          <p:cNvSpPr/>
          <p:nvPr/>
        </p:nvSpPr>
        <p:spPr>
          <a:xfrm>
            <a:off x="539552" y="6135687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Avisar()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alert(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"Cuidado!!!"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}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19" y="3684296"/>
            <a:ext cx="408487" cy="3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19" y="4044335"/>
            <a:ext cx="408487" cy="3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480" y="4404376"/>
            <a:ext cx="408487" cy="3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Primitivos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81000" y="1416050"/>
            <a:ext cx="8388349" cy="4656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Cadenas de caracteres y/o textos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Plantillas de string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escriben entre </a:t>
            </a:r>
            <a:r>
              <a:rPr b="1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´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(acento agudo) y la sintaxis sería: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539552" y="2348880"/>
            <a:ext cx="8352928" cy="120032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color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"rojo"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//comillas dobles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= 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‘azul’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		       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//comillas simples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= 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´verde´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	       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//acento agudo</a:t>
            </a:r>
          </a:p>
        </p:txBody>
      </p:sp>
      <p:sp>
        <p:nvSpPr>
          <p:cNvPr id="267" name="Shape 267"/>
          <p:cNvSpPr/>
          <p:nvPr/>
        </p:nvSpPr>
        <p:spPr>
          <a:xfrm>
            <a:off x="539552" y="5036982"/>
            <a:ext cx="8352928" cy="120032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mensaje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‘hola mundo’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//comillas simples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´&lt;div&gt;${mensaje}&lt;/div&gt;´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//acento agudo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84175" y="1320800"/>
            <a:ext cx="8410574" cy="4782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Primitivos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Tuplas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vs. Var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81000" y="1416050"/>
            <a:ext cx="8388349" cy="3077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no se les especifica tipo son ANY.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esta sintaxis se puede especificar tipo de elementos.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539552" y="2391271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lista = [1,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"rojo"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</a:p>
        </p:txBody>
      </p:sp>
      <p:sp>
        <p:nvSpPr>
          <p:cNvPr id="282" name="Shape 282"/>
          <p:cNvSpPr/>
          <p:nvPr/>
        </p:nvSpPr>
        <p:spPr>
          <a:xfrm>
            <a:off x="539552" y="4767535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lista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= [1, 2, 3];</a:t>
            </a:r>
          </a:p>
        </p:txBody>
      </p:sp>
      <p:sp>
        <p:nvSpPr>
          <p:cNvPr id="283" name="Shape 283"/>
          <p:cNvSpPr/>
          <p:nvPr/>
        </p:nvSpPr>
        <p:spPr>
          <a:xfrm>
            <a:off x="539552" y="3933055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lista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= [1, 2, 3];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84175" y="1320800"/>
            <a:ext cx="8410574" cy="4782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Primitivos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Tuplas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vs. Var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Tuple / Tuplas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81000" y="1416050"/>
            <a:ext cx="8388349" cy="437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Hacen referencia a registros clave/valor.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Declaración de tuplas: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Inicialización de tuplas: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Acceder a los datos de una tupla:</a:t>
            </a:r>
          </a:p>
        </p:txBody>
      </p:sp>
      <p:sp>
        <p:nvSpPr>
          <p:cNvPr id="297" name="Shape 297"/>
          <p:cNvSpPr/>
          <p:nvPr/>
        </p:nvSpPr>
        <p:spPr>
          <a:xfrm>
            <a:off x="539552" y="3645023"/>
            <a:ext cx="8352928" cy="120032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[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"hola"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55];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[55, </a:t>
            </a:r>
            <a:r>
              <a:rPr b="0" lang="es-A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"hola"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 	</a:t>
            </a:r>
          </a:p>
        </p:txBody>
      </p:sp>
      <p:sp>
        <p:nvSpPr>
          <p:cNvPr id="298" name="Shape 298"/>
          <p:cNvSpPr/>
          <p:nvPr/>
        </p:nvSpPr>
        <p:spPr>
          <a:xfrm>
            <a:off x="539552" y="2319263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: [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number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 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368" y="3684296"/>
            <a:ext cx="408487" cy="3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800687" y="4439669"/>
            <a:ext cx="403161" cy="35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84175" y="1320800"/>
            <a:ext cx="8410574" cy="4782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Primitivos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Tuplas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vs. Var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81000" y="1416050"/>
            <a:ext cx="838834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enumerados en TypeScript solo almacenan números para identificar a las constantes.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 asignación de valores: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asignación de valores:</a:t>
            </a:r>
          </a:p>
        </p:txBody>
      </p:sp>
      <p:sp>
        <p:nvSpPr>
          <p:cNvPr id="315" name="Shape 315"/>
          <p:cNvSpPr/>
          <p:nvPr/>
        </p:nvSpPr>
        <p:spPr>
          <a:xfrm>
            <a:off x="539552" y="2804734"/>
            <a:ext cx="8352928" cy="120032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Color { Rojo, Verde, Azul };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: Color = Color.Verde;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2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</a:p>
        </p:txBody>
      </p:sp>
      <p:sp>
        <p:nvSpPr>
          <p:cNvPr id="316" name="Shape 316"/>
          <p:cNvSpPr/>
          <p:nvPr/>
        </p:nvSpPr>
        <p:spPr>
          <a:xfrm>
            <a:off x="539552" y="4941167"/>
            <a:ext cx="8352928" cy="120032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Color { Rojo = 2, Verde = 5, Azul = 8 };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: Color = Color.Verde;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5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84175" y="1320800"/>
            <a:ext cx="8410574" cy="4782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Primitivos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Arrays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Tuplas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Enums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 vs. Var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4175" y="1320800"/>
            <a:ext cx="8410574" cy="345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Inconvenientes con javascript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81000" y="1416050"/>
            <a:ext cx="8388349" cy="4158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javascript hay dos formas de declarar variables </a:t>
            </a:r>
            <a:r>
              <a:rPr b="1" i="1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</a:t>
            </a: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b="1" i="1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</a:t>
            </a: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	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 no tiene un ámbito de bloque (es global), mientras que let sí</a:t>
            </a: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</a:t>
            </a:r>
          </a:p>
        </p:txBody>
      </p:sp>
      <p:sp>
        <p:nvSpPr>
          <p:cNvPr id="331" name="Shape 331"/>
          <p:cNvSpPr/>
          <p:nvPr/>
        </p:nvSpPr>
        <p:spPr>
          <a:xfrm>
            <a:off x="539552" y="3573016"/>
            <a:ext cx="8352928" cy="120032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foo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123;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foo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456; 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console.log(foo);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456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332" name="Shape 332"/>
          <p:cNvSpPr/>
          <p:nvPr/>
        </p:nvSpPr>
        <p:spPr>
          <a:xfrm>
            <a:off x="539552" y="5373216"/>
            <a:ext cx="8352928" cy="120032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foo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123;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foo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456; 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console.log(foo);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123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84175" y="1320800"/>
            <a:ext cx="8410574" cy="329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Tradicionales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Flat Arrow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81000" y="1416050"/>
            <a:ext cx="8388349" cy="470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 de una función básica: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parámetros opcionales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no se recibe valor para el parámetro (</a:t>
            </a:r>
            <a:r>
              <a:rPr b="1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 se asigna null.</a:t>
            </a:r>
          </a:p>
        </p:txBody>
      </p:sp>
      <p:sp>
        <p:nvSpPr>
          <p:cNvPr id="346" name="Shape 346"/>
          <p:cNvSpPr/>
          <p:nvPr/>
        </p:nvSpPr>
        <p:spPr>
          <a:xfrm>
            <a:off x="539552" y="1916832"/>
            <a:ext cx="8352928" cy="830996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Identificador([args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TipoRetorno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[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;] }</a:t>
            </a:r>
          </a:p>
        </p:txBody>
      </p:sp>
      <p:sp>
        <p:nvSpPr>
          <p:cNvPr id="347" name="Shape 347"/>
          <p:cNvSpPr/>
          <p:nvPr/>
        </p:nvSpPr>
        <p:spPr>
          <a:xfrm>
            <a:off x="539552" y="4437112"/>
            <a:ext cx="8352928" cy="830996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Identificador(param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TipoRetorno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[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;] }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81000" y="1416050"/>
            <a:ext cx="8388349" cy="513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parámetros predeterminados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no se recibe valor para el parámetro, se asigna </a:t>
            </a:r>
            <a:r>
              <a:rPr b="1" i="1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parámetros REST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Permiten pasar un array de parámetros.</a:t>
            </a:r>
          </a:p>
        </p:txBody>
      </p:sp>
      <p:sp>
        <p:nvSpPr>
          <p:cNvPr id="354" name="Shape 354"/>
          <p:cNvSpPr/>
          <p:nvPr/>
        </p:nvSpPr>
        <p:spPr>
          <a:xfrm>
            <a:off x="539552" y="1988840"/>
            <a:ext cx="8352928" cy="830996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Identificador(param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tipo 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valor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TipoRetorno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[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;] }</a:t>
            </a:r>
          </a:p>
        </p:txBody>
      </p:sp>
      <p:sp>
        <p:nvSpPr>
          <p:cNvPr id="355" name="Shape 355"/>
          <p:cNvSpPr/>
          <p:nvPr/>
        </p:nvSpPr>
        <p:spPr>
          <a:xfrm>
            <a:off x="539552" y="4653135"/>
            <a:ext cx="8352928" cy="1200329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Identificador(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…params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TipoRetorno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[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;] }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81000" y="1416050"/>
            <a:ext cx="838834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Como variables</a:t>
            </a:r>
          </a:p>
        </p:txBody>
      </p:sp>
      <p:sp>
        <p:nvSpPr>
          <p:cNvPr id="362" name="Shape 362"/>
          <p:cNvSpPr/>
          <p:nvPr/>
        </p:nvSpPr>
        <p:spPr>
          <a:xfrm>
            <a:off x="539552" y="1988840"/>
            <a:ext cx="8352928" cy="3046988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saludar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= function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: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string</a:t>
            </a: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</a:t>
            </a:r>
            <a:r>
              <a:rPr b="0" i="0" lang="es-AR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"Hola Mundo!!!"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es-AR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console.log(saludar());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384175" y="1320800"/>
            <a:ext cx="8410574" cy="329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Tradicionales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Flat Arrow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Flat Arrow (lambda)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81000" y="1416050"/>
            <a:ext cx="8388349" cy="4861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Sintaxis básica</a:t>
            </a: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funciones flat arrow se utilizan para: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Omitir la palabra </a:t>
            </a:r>
            <a:r>
              <a:rPr b="1" i="1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87" lvl="1" marL="5603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paréntesis son opcionales si se dispone de un solo parámetro. Pero obligatorios si no pose ninguno.	</a:t>
            </a:r>
          </a:p>
          <a:p>
            <a:pPr indent="-1587" lvl="1" marL="5603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539552" y="3501007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 =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{ </a:t>
            </a: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+ 1; }</a:t>
            </a:r>
          </a:p>
        </p:txBody>
      </p:sp>
      <p:sp>
        <p:nvSpPr>
          <p:cNvPr id="377" name="Shape 377"/>
          <p:cNvSpPr/>
          <p:nvPr/>
        </p:nvSpPr>
        <p:spPr>
          <a:xfrm>
            <a:off x="539552" y="4149080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 = (x) =&gt; x + 1;</a:t>
            </a:r>
          </a:p>
        </p:txBody>
      </p:sp>
      <p:sp>
        <p:nvSpPr>
          <p:cNvPr id="378" name="Shape 378"/>
          <p:cNvSpPr/>
          <p:nvPr/>
        </p:nvSpPr>
        <p:spPr>
          <a:xfrm>
            <a:off x="539552" y="5559623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 =&gt; {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//código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379" name="Shape 379"/>
          <p:cNvSpPr/>
          <p:nvPr/>
        </p:nvSpPr>
        <p:spPr>
          <a:xfrm>
            <a:off x="539552" y="1916832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(p1, p2, pn) =&gt; {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//código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380" name="Shape 380"/>
          <p:cNvSpPr/>
          <p:nvPr/>
        </p:nvSpPr>
        <p:spPr>
          <a:xfrm>
            <a:off x="539552" y="6207694"/>
            <a:ext cx="8352928" cy="461664"/>
          </a:xfrm>
          <a:prstGeom prst="rect">
            <a:avLst/>
          </a:prstGeom>
          <a:gradFill>
            <a:gsLst>
              <a:gs pos="0">
                <a:srgbClr val="FFFFCD"/>
              </a:gs>
              <a:gs pos="35000">
                <a:srgbClr val="FFFFDB"/>
              </a:gs>
              <a:gs pos="100000">
                <a:srgbClr val="FFFFEF"/>
              </a:gs>
            </a:gsLst>
            <a:lin ang="16200000" scaled="0"/>
          </a:gradFill>
          <a:ln cap="flat" cmpd="sng" w="9525">
            <a:solidFill>
              <a:srgbClr val="F8EDC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=&gt; { </a:t>
            </a:r>
            <a:r>
              <a:rPr b="0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//código </a:t>
            </a:r>
            <a:r>
              <a:rPr b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Flat Arrow (lambda)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81000" y="1416050"/>
            <a:ext cx="8388349" cy="3890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1" marL="977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capturar el </a:t>
            </a:r>
            <a:r>
              <a:rPr b="1" i="1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ya que en javascript se pierde muy rápidamente el contexto de this.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Anterior a las funciones flecha, cada nueva función definía su propio valor de </a:t>
            </a:r>
            <a:r>
              <a:rPr b="1" i="1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</a:t>
            </a: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nuevo objeto en el caso de un constructor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Undefined en llamadas a funciones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Etc.</a:t>
            </a:r>
          </a:p>
          <a:p>
            <a:pPr indent="-1587" lvl="1" marL="5603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0" y="2743200"/>
            <a:ext cx="9144000" cy="10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s-AR" sz="7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838200" y="396240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Sans Pro"/>
              <a:buChar char="•"/>
            </a:pPr>
            <a:r>
              <a:rPr b="1" lang="es-AR"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TypeSript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457200" y="49530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Ejercitación</a:t>
            </a:r>
          </a:p>
        </p:txBody>
      </p:sp>
      <p:pic>
        <p:nvPicPr>
          <p:cNvPr descr="C:\Program Files (x86)\Microsoft Office\MEDIA\CAGCAT10\j0234687.gif" id="399" name="Shape 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990600"/>
            <a:ext cx="4146549" cy="244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1000" y="228600"/>
            <a:ext cx="8763000" cy="75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JS - ES5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1000" y="1416050"/>
            <a:ext cx="8763000" cy="5441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Falta de tipado fuerte y estático (tipado dinámico).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compilador no te ayuda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Hay que ejecutar los test (si se tienen)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IDE tampoco te ayuda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 refactorizar de forma automática.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auto completado es muy limitado.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puede navegar a la implementación.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herencia no es limpia (con prototipos).    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patrones de diseño OO no se pueden aplicar directamente.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Falta de interfaces y módulos.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4175" y="1320800"/>
            <a:ext cx="8410574" cy="345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Inconvenientes con javascript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81000" y="228600"/>
            <a:ext cx="87630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TypeScript </a:t>
            </a:r>
            <a:r>
              <a:rPr b="0" i="0" lang="es-AR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(1/2)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1000" y="1409700"/>
            <a:ext cx="8763000" cy="32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1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TypeScript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un lenguaje de programación de código abierto desarrollado y mantenido por Microsoft, que permite crear aplicaciones web robustas en JavaScript.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1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TypeScript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 requiere de ningún tipo de plugin, puesto que lo que hace es generar código JavaScript que se ejecuta en cualquier navegador, plataforma o sistema operativo.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1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TypeScript 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 "transpilador", es decir, un compilador que se encarga de traducir las instrucciones de un lenguaje a otro.</a:t>
            </a:r>
          </a:p>
        </p:txBody>
      </p:sp>
      <p:pic>
        <p:nvPicPr>
          <p:cNvPr descr="Resultado de imagen para typescript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4509119"/>
            <a:ext cx="2857499" cy="2348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1000" y="228600"/>
            <a:ext cx="8763000" cy="75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TypeScript </a:t>
            </a:r>
            <a:r>
              <a:rPr b="0" i="0" lang="es-AR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(2/2)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81000" y="1416050"/>
            <a:ext cx="8388349" cy="4265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Añade tipos estáticos a JavaScript ES6</a:t>
            </a:r>
          </a:p>
          <a:p>
            <a:pPr indent="-361950" lvl="2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Inferencias de tipos</a:t>
            </a:r>
          </a:p>
          <a:p>
            <a:pPr indent="-361950" lvl="2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opcionales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compilador genera código JavaScript ES5 (Navegadores actuales)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Orientado a Objetos con clases. (No como ES5)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Anotaciones (ES7)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ES5, ES6, and TypeScript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39" y="4221087"/>
            <a:ext cx="3647728" cy="263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Temas a Tratar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4175" y="1320800"/>
            <a:ext cx="8410574" cy="329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 a TypeScript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Línea de comando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Tipos de datos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AR" sz="4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de TypeScript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1000" y="1416050"/>
            <a:ext cx="8763000" cy="4895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5880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necesita la instalación de un servidor </a:t>
            </a:r>
            <a:r>
              <a:rPr b="0" i="1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NodeJS</a:t>
            </a: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 el gestor de paquetes </a:t>
            </a:r>
            <a:r>
              <a:rPr b="1" i="1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npm</a:t>
            </a: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 descarga el transpilador de TypeScript.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•"/>
            </a:pP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descargar NodeJS hay que ir a </a:t>
            </a:r>
            <a:r>
              <a:rPr b="0" i="0" lang="es-AR" sz="28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nodejs.org</a:t>
            </a:r>
            <a:r>
              <a:rPr b="0" i="0" lang="es-AR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vez instalado, comprobaremos la instalación escribiendo sobre la consola el comando:</a:t>
            </a:r>
          </a:p>
          <a:p>
            <a:pPr indent="-558800" lvl="0" marL="55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 nos dice la versión de NodeJS, el siguiente paso es la descarga de TypeScript:</a:t>
            </a: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2"/>
              </a:buClr>
              <a:buSzPct val="60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9100" lvl="1" marL="977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59999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Luego, verificamos con:</a:t>
            </a:r>
          </a:p>
        </p:txBody>
      </p:sp>
      <p:sp>
        <p:nvSpPr>
          <p:cNvPr id="157" name="Shape 157"/>
          <p:cNvSpPr/>
          <p:nvPr/>
        </p:nvSpPr>
        <p:spPr>
          <a:xfrm>
            <a:off x="971600" y="3861048"/>
            <a:ext cx="7920880" cy="46166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s-A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-v</a:t>
            </a:r>
          </a:p>
        </p:txBody>
      </p:sp>
      <p:sp>
        <p:nvSpPr>
          <p:cNvPr id="158" name="Shape 158"/>
          <p:cNvSpPr/>
          <p:nvPr/>
        </p:nvSpPr>
        <p:spPr>
          <a:xfrm>
            <a:off x="971600" y="5157192"/>
            <a:ext cx="7920880" cy="46166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s-A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npm install -g typescript</a:t>
            </a:r>
          </a:p>
        </p:txBody>
      </p:sp>
      <p:sp>
        <p:nvSpPr>
          <p:cNvPr id="159" name="Shape 159"/>
          <p:cNvSpPr/>
          <p:nvPr/>
        </p:nvSpPr>
        <p:spPr>
          <a:xfrm>
            <a:off x="971600" y="6207694"/>
            <a:ext cx="7920880" cy="46166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s-A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tsc -v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