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2" r:id="rId3"/>
    <p:sldId id="304" r:id="rId4"/>
    <p:sldId id="303" r:id="rId5"/>
    <p:sldId id="305" r:id="rId6"/>
    <p:sldId id="306" r:id="rId7"/>
    <p:sldId id="314" r:id="rId8"/>
    <p:sldId id="329" r:id="rId9"/>
    <p:sldId id="316" r:id="rId10"/>
    <p:sldId id="317" r:id="rId11"/>
    <p:sldId id="318" r:id="rId12"/>
    <p:sldId id="335" r:id="rId13"/>
    <p:sldId id="319" r:id="rId14"/>
    <p:sldId id="336" r:id="rId15"/>
    <p:sldId id="321" r:id="rId16"/>
    <p:sldId id="312" r:id="rId17"/>
    <p:sldId id="311" r:id="rId18"/>
    <p:sldId id="323" r:id="rId19"/>
    <p:sldId id="334" r:id="rId20"/>
    <p:sldId id="310" r:id="rId21"/>
    <p:sldId id="330" r:id="rId22"/>
    <p:sldId id="307" r:id="rId23"/>
    <p:sldId id="332" r:id="rId24"/>
    <p:sldId id="324" r:id="rId25"/>
    <p:sldId id="327" r:id="rId26"/>
    <p:sldId id="333" r:id="rId27"/>
    <p:sldId id="325" r:id="rId28"/>
    <p:sldId id="309" r:id="rId29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104" autoAdjust="0"/>
  </p:normalViewPr>
  <p:slideViewPr>
    <p:cSldViewPr>
      <p:cViewPr varScale="1">
        <p:scale>
          <a:sx n="67" d="100"/>
          <a:sy n="67" d="100"/>
        </p:scale>
        <p:origin x="-12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pl-PL" altLang="cs-CZ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endParaRPr lang="pl-PL" altLang="cs-CZ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pl-PL" altLang="cs-CZ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94CE5312-00A4-45F5-A035-3F654DC3579C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779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 altLang="cs-CZ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l-PL" alt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 altLang="cs-CZ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B887-F51C-47B6-AD7E-520E94FAD70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784918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75A280-3C72-4430-89D4-8049FA969595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25156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13D6AB-4336-492A-82B1-9F704DD83210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383610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FE057C-2C7B-4DAC-A072-D2AB36940F89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350135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438C6C-F653-47CF-9F6D-292B464F0F84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218788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AF1AC0-5C87-4633-9A07-DBB15DB69BDF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82659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EC8C86-1DDB-4737-983B-1A9CFE0EB099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281174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2BE806-CD27-491D-A673-D1A4C2FAF32D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290071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6DA9E9-3222-4F69-AEAB-C9CD9EBB3A0E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298507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519CBE-DB49-494C-8B42-ABFBF1E68B08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161469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CE6BEE-9876-4049-8AEA-332E128F00ED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588" y="4643438"/>
            <a:ext cx="4638675" cy="3709987"/>
          </a:xfrm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21185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3E64E3-E7A1-4851-9151-A496A462309C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588" y="4643438"/>
            <a:ext cx="4638675" cy="3709987"/>
          </a:xfrm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53111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BF817C-DF52-40A7-9D6D-D0C9F31AA6F8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 smtClean="0"/>
          </a:p>
        </p:txBody>
      </p:sp>
    </p:spTree>
    <p:extLst>
      <p:ext uri="{BB962C8B-B14F-4D97-AF65-F5344CB8AC3E}">
        <p14:creationId xmlns:p14="http://schemas.microsoft.com/office/powerpoint/2010/main" val="292373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l-PL" altLang="pl-PL"/>
            </a:p>
          </p:txBody>
        </p:sp>
        <p:grpSp>
          <p:nvGrpSpPr>
            <p:cNvPr id="6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</p:grpSp>
        <p:sp>
          <p:nvSpPr>
            <p:cNvPr id="7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59" name="Group 73"/>
          <p:cNvGrpSpPr>
            <a:grpSpLocks/>
          </p:cNvGrpSpPr>
          <p:nvPr userDrawn="1"/>
        </p:nvGrpSpPr>
        <p:grpSpPr bwMode="auto">
          <a:xfrm>
            <a:off x="4763" y="304800"/>
            <a:ext cx="6472237" cy="3810000"/>
            <a:chOff x="3" y="192"/>
            <a:chExt cx="4077" cy="2400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ltGray">
            <a:xfrm>
              <a:off x="391" y="192"/>
              <a:ext cx="0" cy="2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ltGray">
            <a:xfrm flipH="1" flipV="1">
              <a:off x="3" y="2351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ltGray">
            <a:xfrm flipH="1" flipV="1">
              <a:off x="269" y="571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3" name="Arc 62"/>
            <p:cNvSpPr>
              <a:spLocks/>
            </p:cNvSpPr>
            <p:nvPr/>
          </p:nvSpPr>
          <p:spPr bwMode="ltGray">
            <a:xfrm rot="16200000" flipH="1">
              <a:off x="311" y="493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4" name="Group 72"/>
          <p:cNvGrpSpPr>
            <a:grpSpLocks/>
          </p:cNvGrpSpPr>
          <p:nvPr userDrawn="1"/>
        </p:nvGrpSpPr>
        <p:grpSpPr bwMode="auto">
          <a:xfrm>
            <a:off x="2667000" y="3733800"/>
            <a:ext cx="6045200" cy="2876550"/>
            <a:chOff x="1680" y="2352"/>
            <a:chExt cx="3808" cy="1812"/>
          </a:xfrm>
        </p:grpSpPr>
        <p:sp>
          <p:nvSpPr>
            <p:cNvPr id="65" name="Line 64"/>
            <p:cNvSpPr>
              <a:spLocks noChangeShapeType="1"/>
            </p:cNvSpPr>
            <p:nvPr/>
          </p:nvSpPr>
          <p:spPr bwMode="ltGray">
            <a:xfrm flipV="1">
              <a:off x="1680" y="38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ltGray">
            <a:xfrm flipH="1">
              <a:off x="5372" y="23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7" name="Arc 66"/>
            <p:cNvSpPr>
              <a:spLocks/>
            </p:cNvSpPr>
            <p:nvPr/>
          </p:nvSpPr>
          <p:spPr bwMode="ltGray">
            <a:xfrm rot="5400000">
              <a:off x="5297" y="37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928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noProof="0" smtClean="0"/>
              <a:t>Kliknij, aby edytować styl wzorca tytułu</a:t>
            </a:r>
          </a:p>
        </p:txBody>
      </p:sp>
      <p:sp>
        <p:nvSpPr>
          <p:cNvPr id="928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l-PL" noProof="0" smtClean="0"/>
              <a:t>Kliknij, aby edytować styl wzorca podtytułu</a:t>
            </a:r>
          </a:p>
        </p:txBody>
      </p:sp>
      <p:sp>
        <p:nvSpPr>
          <p:cNvPr id="68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4AEC8-D5F5-4AE9-A8D6-156201BA5F3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96281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36D4A-A0A8-4D03-8958-699FB7AF4BBA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4421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7912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791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08257-3E9E-4F99-9BC8-D90FFEA1B4E8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08673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5F4C4-C24D-43C2-ADE4-5A925C082914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7770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5C3C6-88B3-49CD-B0BD-343CE4179B18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75342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A8EB4-2060-4C70-B3EB-41EF1FA83637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44708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ECAE1-4DE7-4E1F-A91F-04B781073D7E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47845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5EF42-A79C-40B3-9AC1-2680A27CC5F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160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2014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1E647-E679-4F77-B2D3-DA121BA624D4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46156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2014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93D7B-1B47-4C1F-BA4B-5018A158FBD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55592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2014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4E779-280C-4A06-B68C-2293DFA347BB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3554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2011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272-71DD-4516-990A-85C2DCE3417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94939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8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9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0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1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2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3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4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5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6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7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8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9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0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1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2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3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4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5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6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7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8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9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90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</p:grpSp>
        <p:grpSp>
          <p:nvGrpSpPr>
            <p:cNvPr id="1039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028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152400" y="990600"/>
            <a:ext cx="1784350" cy="2324100"/>
            <a:chOff x="96" y="916"/>
            <a:chExt cx="2208" cy="2876"/>
          </a:xfrm>
        </p:grpSpPr>
        <p:sp>
          <p:nvSpPr>
            <p:cNvPr id="1035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6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7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030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825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pl-PL"/>
              <a:t>MOPS 2014</a:t>
            </a:r>
          </a:p>
        </p:txBody>
      </p:sp>
      <p:sp>
        <p:nvSpPr>
          <p:cNvPr id="825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l-PL" altLang="cs-CZ"/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18BEFB-969D-429E-B38F-FB15FD613161}" type="slidenum">
              <a:rPr lang="pl-PL" altLang="cs-CZ"/>
              <a:pPr/>
              <a:t>‹#›</a:t>
            </a:fld>
            <a:endParaRPr lang="pl-PL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0" r:id="rId6"/>
    <p:sldLayoutId id="2147483781" r:id="rId7"/>
    <p:sldLayoutId id="2147483782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beben@elka.pw.edu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3.wmf"/><Relationship Id="rId5" Type="http://schemas.openxmlformats.org/officeDocument/2006/relationships/image" Target="../media/image9.wmf"/><Relationship Id="rId15" Type="http://schemas.openxmlformats.org/officeDocument/2006/relationships/image" Target="../media/image17.gif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jpe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9.wmf"/><Relationship Id="rId10" Type="http://schemas.openxmlformats.org/officeDocument/2006/relationships/image" Target="../media/image10.jpeg"/><Relationship Id="rId4" Type="http://schemas.openxmlformats.org/officeDocument/2006/relationships/image" Target="../media/image1.png"/><Relationship Id="rId9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620000" cy="2438400"/>
          </a:xfrm>
        </p:spPr>
        <p:txBody>
          <a:bodyPr/>
          <a:lstStyle/>
          <a:p>
            <a:pPr algn="ctr" eaLnBrk="1" hangingPunct="1"/>
            <a:r>
              <a:rPr lang="pl-PL" altLang="pl-PL" sz="3600" b="1" smtClean="0"/>
              <a:t>Monitorowanie i pomiary </a:t>
            </a:r>
            <a:br>
              <a:rPr lang="pl-PL" altLang="pl-PL" sz="3600" b="1" smtClean="0"/>
            </a:br>
            <a:r>
              <a:rPr lang="pl-PL" altLang="pl-PL" sz="3600" b="1" smtClean="0"/>
              <a:t>w sieciach IP (MOPS)</a:t>
            </a:r>
            <a:br>
              <a:rPr lang="pl-PL" altLang="pl-PL" sz="3600" b="1" smtClean="0"/>
            </a:br>
            <a:r>
              <a:rPr lang="pl-PL" altLang="pl-PL" sz="3600" b="1" smtClean="0"/>
              <a:t/>
            </a:r>
            <a:br>
              <a:rPr lang="pl-PL" altLang="pl-PL" sz="3600" b="1" smtClean="0"/>
            </a:br>
            <a:r>
              <a:rPr lang="pl-PL" altLang="pl-PL" sz="2400" b="1" smtClean="0"/>
              <a:t>wykład 1: Wprowadzenie</a:t>
            </a:r>
            <a:br>
              <a:rPr lang="pl-PL" altLang="pl-PL" sz="2400" b="1" smtClean="0"/>
            </a:br>
            <a:endParaRPr lang="en-GB" altLang="pl-PL" sz="2400" b="1" smtClean="0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962400"/>
            <a:ext cx="7696200" cy="1905000"/>
          </a:xfrm>
        </p:spPr>
        <p:txBody>
          <a:bodyPr/>
          <a:lstStyle/>
          <a:p>
            <a:pPr eaLnBrk="1" hangingPunct="1"/>
            <a:r>
              <a:rPr lang="pl-PL" altLang="pl-PL" sz="1800" b="1" dirty="0" smtClean="0"/>
              <a:t>dr inż. </a:t>
            </a:r>
            <a:r>
              <a:rPr lang="en-GB" altLang="pl-PL" sz="1800" b="1" dirty="0" err="1" smtClean="0"/>
              <a:t>Andr</a:t>
            </a:r>
            <a:r>
              <a:rPr lang="pl-PL" altLang="pl-PL" sz="1800" b="1" dirty="0" smtClean="0"/>
              <a:t>z</a:t>
            </a:r>
            <a:r>
              <a:rPr lang="en-GB" altLang="pl-PL" sz="1800" b="1" dirty="0" err="1" smtClean="0"/>
              <a:t>ej</a:t>
            </a:r>
            <a:r>
              <a:rPr lang="en-GB" altLang="pl-PL" sz="1800" b="1" dirty="0" smtClean="0"/>
              <a:t> B</a:t>
            </a:r>
            <a:r>
              <a:rPr lang="pl-PL" altLang="pl-PL" sz="1800" b="1" dirty="0" smtClean="0"/>
              <a:t>ę</a:t>
            </a:r>
            <a:r>
              <a:rPr lang="en-GB" altLang="pl-PL" sz="1800" b="1" dirty="0" smtClean="0"/>
              <a:t>be</a:t>
            </a:r>
            <a:r>
              <a:rPr lang="pl-PL" altLang="pl-PL" sz="1800" b="1" dirty="0" smtClean="0"/>
              <a:t>n, pok. </a:t>
            </a:r>
            <a:r>
              <a:rPr lang="pl-PL" altLang="pl-PL" sz="1800" b="1" smtClean="0"/>
              <a:t>331 </a:t>
            </a:r>
            <a:r>
              <a:rPr lang="pl-PL" altLang="pl-PL" sz="1800" b="1" dirty="0" smtClean="0"/>
              <a:t>(</a:t>
            </a:r>
            <a:r>
              <a:rPr lang="pl-PL" altLang="pl-PL" sz="1800" b="1" dirty="0" smtClean="0">
                <a:hlinkClick r:id="rId2"/>
              </a:rPr>
              <a:t>abeben@tele.pw.edu.pl</a:t>
            </a:r>
            <a:r>
              <a:rPr lang="pl-PL" altLang="pl-PL" sz="1800" b="1" dirty="0" smtClean="0"/>
              <a:t>) </a:t>
            </a:r>
          </a:p>
        </p:txBody>
      </p:sp>
      <p:sp>
        <p:nvSpPr>
          <p:cNvPr id="1126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6248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pl-PL" altLang="pl-PL" sz="2000" b="1"/>
              <a:t>Zespół Technik Sieciowych (tnt.tele.pw.edu.pl)</a:t>
            </a:r>
            <a:endParaRPr lang="en-GB" altLang="pl-PL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048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EFCB61-E65C-4280-B283-FB427F13D9D9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l-PL" altLang="pl-PL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Sieć </a:t>
            </a:r>
            <a:r>
              <a:rPr lang="en-GB" altLang="pl-PL" smtClean="0"/>
              <a:t>IP</a:t>
            </a:r>
            <a:r>
              <a:rPr lang="pl-PL" altLang="pl-PL" smtClean="0"/>
              <a:t> </a:t>
            </a:r>
            <a:r>
              <a:rPr lang="en-GB" altLang="pl-PL" smtClean="0"/>
              <a:t>(</a:t>
            </a:r>
            <a:r>
              <a:rPr lang="pl-PL" altLang="pl-PL" smtClean="0"/>
              <a:t>2</a:t>
            </a:r>
            <a:r>
              <a:rPr lang="en-GB" altLang="pl-PL" smtClean="0"/>
              <a:t>)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699375" cy="549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l-PL" altLang="pl-PL" b="1" smtClean="0"/>
              <a:t>Działanie sieci IP</a:t>
            </a:r>
            <a:endParaRPr lang="en-GB" altLang="pl-PL" b="1" smtClean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458075" y="4305300"/>
            <a:ext cx="96202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000" b="1">
                <a:latin typeface="Times New Roman" panose="02020603050405020304" pitchFamily="18" charset="0"/>
              </a:rPr>
              <a:t>Term D.1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96202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000" b="1">
                <a:latin typeface="Times New Roman" panose="02020603050405020304" pitchFamily="18" charset="0"/>
              </a:rPr>
              <a:t>Term A.1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6362700" y="4095750"/>
            <a:ext cx="16573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228725" y="4124325"/>
            <a:ext cx="16573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600575" y="3000375"/>
            <a:ext cx="1743075" cy="1095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581525" y="4124325"/>
            <a:ext cx="1724025" cy="1181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857500" y="4076700"/>
            <a:ext cx="1743075" cy="12382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2847975" y="3019425"/>
            <a:ext cx="1752600" cy="1057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2505075" y="3533775"/>
            <a:ext cx="685800" cy="819150"/>
            <a:chOff x="5550" y="12585"/>
            <a:chExt cx="1080" cy="1288"/>
          </a:xfrm>
        </p:grpSpPr>
        <p:sp>
          <p:nvSpPr>
            <p:cNvPr id="20633" name="Text Box 15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A</a:t>
              </a:r>
            </a:p>
          </p:txBody>
        </p:sp>
        <p:grpSp>
          <p:nvGrpSpPr>
            <p:cNvPr id="20634" name="Group 16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635" name="Oval 17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36" name="Rectangle 18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37" name="Rectangle 19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38" name="Oval 20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639" name="Group 21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647" name="Group 22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657" name="Freeform 23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8" name="Freeform 24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9" name="Freeform 25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0" name="Freeform 26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1" name="Freeform 27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2" name="Freeform 28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3" name="Freeform 29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4" name="Freeform 30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648" name="Group 31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649" name="Freeform 32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0" name="Freeform 33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1" name="Freeform 34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2" name="Freeform 35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3" name="Freeform 36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4" name="Freeform 37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5" name="Freeform 38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6" name="Freeform 39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640" name="Line 40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41" name="Line 41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642" name="Group 42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643" name="Freeform 43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44" name="Freeform 44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45" name="Freeform 45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46" name="Freeform 46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4248150" y="4705350"/>
            <a:ext cx="685800" cy="819150"/>
            <a:chOff x="5550" y="12585"/>
            <a:chExt cx="1080" cy="1288"/>
          </a:xfrm>
        </p:grpSpPr>
        <p:sp>
          <p:nvSpPr>
            <p:cNvPr id="20601" name="Text Box 48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C</a:t>
              </a:r>
            </a:p>
          </p:txBody>
        </p:sp>
        <p:grpSp>
          <p:nvGrpSpPr>
            <p:cNvPr id="20602" name="Group 49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603" name="Oval 50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04" name="Rectangle 51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05" name="Rectangle 52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06" name="Oval 53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607" name="Group 54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615" name="Group 55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625" name="Freeform 56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6" name="Freeform 57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7" name="Freeform 58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8" name="Freeform 59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9" name="Freeform 60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30" name="Freeform 61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31" name="Freeform 62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32" name="Freeform 63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616" name="Group 64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617" name="Freeform 65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18" name="Freeform 66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19" name="Freeform 67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0" name="Freeform 68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1" name="Freeform 69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2" name="Freeform 70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3" name="Freeform 71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4" name="Freeform 72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608" name="Line 73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09" name="Line 74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610" name="Group 75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611" name="Freeform 76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12" name="Freeform 77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13" name="Freeform 78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14" name="Freeform 79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20496" name="Group 80"/>
          <p:cNvGrpSpPr>
            <a:grpSpLocks/>
          </p:cNvGrpSpPr>
          <p:nvPr/>
        </p:nvGrpSpPr>
        <p:grpSpPr bwMode="auto">
          <a:xfrm>
            <a:off x="4257675" y="2438400"/>
            <a:ext cx="685800" cy="819150"/>
            <a:chOff x="5550" y="12585"/>
            <a:chExt cx="1080" cy="1288"/>
          </a:xfrm>
        </p:grpSpPr>
        <p:sp>
          <p:nvSpPr>
            <p:cNvPr id="20569" name="Text Box 81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B</a:t>
              </a:r>
            </a:p>
          </p:txBody>
        </p:sp>
        <p:grpSp>
          <p:nvGrpSpPr>
            <p:cNvPr id="20570" name="Group 82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571" name="Oval 83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72" name="Rectangle 84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73" name="Rectangle 85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74" name="Oval 86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575" name="Group 87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583" name="Group 88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593" name="Freeform 89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4" name="Freeform 90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5" name="Freeform 91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6" name="Freeform 92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7" name="Freeform 93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8" name="Freeform 94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9" name="Freeform 95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00" name="Freeform 96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584" name="Group 97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585" name="Freeform 98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6" name="Freeform 99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7" name="Freeform 100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8" name="Freeform 101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9" name="Freeform 102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0" name="Freeform 103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1" name="Freeform 104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2" name="Freeform 105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576" name="Line 106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77" name="Line 107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578" name="Group 108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579" name="Freeform 109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80" name="Freeform 110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81" name="Freeform 111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82" name="Freeform 112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20497" name="Group 113"/>
          <p:cNvGrpSpPr>
            <a:grpSpLocks/>
          </p:cNvGrpSpPr>
          <p:nvPr/>
        </p:nvGrpSpPr>
        <p:grpSpPr bwMode="auto">
          <a:xfrm>
            <a:off x="5981700" y="3495675"/>
            <a:ext cx="685800" cy="819150"/>
            <a:chOff x="5550" y="12585"/>
            <a:chExt cx="1080" cy="1288"/>
          </a:xfrm>
        </p:grpSpPr>
        <p:sp>
          <p:nvSpPr>
            <p:cNvPr id="20537" name="Text Box 114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D</a:t>
              </a:r>
            </a:p>
          </p:txBody>
        </p:sp>
        <p:grpSp>
          <p:nvGrpSpPr>
            <p:cNvPr id="20538" name="Group 115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539" name="Oval 116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40" name="Rectangle 117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41" name="Rectangle 118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42" name="Oval 119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543" name="Group 120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551" name="Group 121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561" name="Freeform 122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2" name="Freeform 123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3" name="Freeform 124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4" name="Freeform 125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5" name="Freeform 126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6" name="Freeform 127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7" name="Freeform 128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8" name="Freeform 129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552" name="Group 130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553" name="Freeform 131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4" name="Freeform 132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5" name="Freeform 133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6" name="Freeform 134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7" name="Freeform 135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8" name="Freeform 136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9" name="Freeform 137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0" name="Freeform 138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544" name="Line 139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45" name="Line 140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546" name="Group 141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547" name="Freeform 142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48" name="Freeform 143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49" name="Freeform 144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50" name="Freeform 145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93331" name="Group 147"/>
          <p:cNvGrpSpPr>
            <a:grpSpLocks/>
          </p:cNvGrpSpPr>
          <p:nvPr/>
        </p:nvGrpSpPr>
        <p:grpSpPr bwMode="auto">
          <a:xfrm>
            <a:off x="1838325" y="3543300"/>
            <a:ext cx="542925" cy="190500"/>
            <a:chOff x="5610" y="12165"/>
            <a:chExt cx="855" cy="300"/>
          </a:xfrm>
        </p:grpSpPr>
        <p:sp>
          <p:nvSpPr>
            <p:cNvPr id="20535" name="Rectangle 148"/>
            <p:cNvSpPr>
              <a:spLocks noChangeArrowheads="1"/>
            </p:cNvSpPr>
            <p:nvPr/>
          </p:nvSpPr>
          <p:spPr bwMode="auto">
            <a:xfrm>
              <a:off x="5610" y="12165"/>
              <a:ext cx="495" cy="3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0536" name="Text Box 149"/>
            <p:cNvSpPr txBox="1">
              <a:spLocks noChangeArrowheads="1"/>
            </p:cNvSpPr>
            <p:nvPr/>
          </p:nvSpPr>
          <p:spPr bwMode="auto">
            <a:xfrm>
              <a:off x="6075" y="12165"/>
              <a:ext cx="390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D.1</a:t>
              </a:r>
            </a:p>
          </p:txBody>
        </p:sp>
      </p:grpSp>
      <p:sp>
        <p:nvSpPr>
          <p:cNvPr id="93334" name="Freeform 150"/>
          <p:cNvSpPr>
            <a:spLocks/>
          </p:cNvSpPr>
          <p:nvPr/>
        </p:nvSpPr>
        <p:spPr bwMode="auto">
          <a:xfrm>
            <a:off x="1285875" y="2819400"/>
            <a:ext cx="6696075" cy="1066800"/>
          </a:xfrm>
          <a:custGeom>
            <a:avLst/>
            <a:gdLst>
              <a:gd name="T0" fmla="*/ 0 w 10545"/>
              <a:gd name="T1" fmla="*/ 2147483647 h 1680"/>
              <a:gd name="T2" fmla="*/ 2147483647 w 10545"/>
              <a:gd name="T3" fmla="*/ 2147483647 h 1680"/>
              <a:gd name="T4" fmla="*/ 2147483647 w 10545"/>
              <a:gd name="T5" fmla="*/ 0 h 1680"/>
              <a:gd name="T6" fmla="*/ 2147483647 w 10545"/>
              <a:gd name="T7" fmla="*/ 2147483647 h 1680"/>
              <a:gd name="T8" fmla="*/ 2147483647 w 10545"/>
              <a:gd name="T9" fmla="*/ 2147483647 h 1680"/>
              <a:gd name="T10" fmla="*/ 2147483647 w 10545"/>
              <a:gd name="T11" fmla="*/ 2147483647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45" h="1680">
                <a:moveTo>
                  <a:pt x="0" y="1680"/>
                </a:moveTo>
                <a:lnTo>
                  <a:pt x="2490" y="1680"/>
                </a:lnTo>
                <a:lnTo>
                  <a:pt x="5175" y="0"/>
                </a:lnTo>
                <a:lnTo>
                  <a:pt x="7710" y="1470"/>
                </a:lnTo>
                <a:lnTo>
                  <a:pt x="7980" y="1620"/>
                </a:lnTo>
                <a:lnTo>
                  <a:pt x="10545" y="162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20500" name="Group 151"/>
          <p:cNvGrpSpPr>
            <a:grpSpLocks/>
          </p:cNvGrpSpPr>
          <p:nvPr/>
        </p:nvGrpSpPr>
        <p:grpSpPr bwMode="auto">
          <a:xfrm>
            <a:off x="841375" y="3641725"/>
            <a:ext cx="730250" cy="728663"/>
            <a:chOff x="5" y="0"/>
            <a:chExt cx="19990" cy="20001"/>
          </a:xfrm>
        </p:grpSpPr>
        <p:grpSp>
          <p:nvGrpSpPr>
            <p:cNvPr id="20521" name="Group 152"/>
            <p:cNvGrpSpPr>
              <a:grpSpLocks/>
            </p:cNvGrpSpPr>
            <p:nvPr/>
          </p:nvGrpSpPr>
          <p:grpSpPr bwMode="auto">
            <a:xfrm>
              <a:off x="5" y="0"/>
              <a:ext cx="19990" cy="20001"/>
              <a:chOff x="5" y="0"/>
              <a:chExt cx="19990" cy="20001"/>
            </a:xfrm>
          </p:grpSpPr>
          <p:sp>
            <p:nvSpPr>
              <p:cNvPr id="20533" name="Freeform 153"/>
              <p:cNvSpPr>
                <a:spLocks/>
              </p:cNvSpPr>
              <p:nvPr/>
            </p:nvSpPr>
            <p:spPr bwMode="auto">
              <a:xfrm>
                <a:off x="2495" y="0"/>
                <a:ext cx="15010" cy="15008"/>
              </a:xfrm>
              <a:custGeom>
                <a:avLst/>
                <a:gdLst>
                  <a:gd name="T0" fmla="*/ 0 w 20000"/>
                  <a:gd name="T1" fmla="*/ 2830 h 20000"/>
                  <a:gd name="T2" fmla="*/ 593 w 20000"/>
                  <a:gd name="T3" fmla="*/ 2830 h 20000"/>
                  <a:gd name="T4" fmla="*/ 1187 w 20000"/>
                  <a:gd name="T5" fmla="*/ 3050 h 20000"/>
                  <a:gd name="T6" fmla="*/ 1187 w 20000"/>
                  <a:gd name="T7" fmla="*/ 3351 h 20000"/>
                  <a:gd name="T8" fmla="*/ 444 w 20000"/>
                  <a:gd name="T9" fmla="*/ 3351 h 20000"/>
                  <a:gd name="T10" fmla="*/ 444 w 20000"/>
                  <a:gd name="T11" fmla="*/ 3564 h 20000"/>
                  <a:gd name="T12" fmla="*/ 3117 w 20000"/>
                  <a:gd name="T13" fmla="*/ 3564 h 20000"/>
                  <a:gd name="T14" fmla="*/ 3117 w 20000"/>
                  <a:gd name="T15" fmla="*/ 3351 h 20000"/>
                  <a:gd name="T16" fmla="*/ 2374 w 20000"/>
                  <a:gd name="T17" fmla="*/ 3351 h 20000"/>
                  <a:gd name="T18" fmla="*/ 2374 w 20000"/>
                  <a:gd name="T19" fmla="*/ 3050 h 20000"/>
                  <a:gd name="T20" fmla="*/ 2974 w 20000"/>
                  <a:gd name="T21" fmla="*/ 2830 h 20000"/>
                  <a:gd name="T22" fmla="*/ 3567 w 20000"/>
                  <a:gd name="T23" fmla="*/ 2830 h 20000"/>
                  <a:gd name="T24" fmla="*/ 3567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2830 h 200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000" h="20000">
                    <a:moveTo>
                      <a:pt x="0" y="15850"/>
                    </a:moveTo>
                    <a:lnTo>
                      <a:pt x="3321" y="15850"/>
                    </a:lnTo>
                    <a:lnTo>
                      <a:pt x="6642" y="17084"/>
                    </a:lnTo>
                    <a:lnTo>
                      <a:pt x="6642" y="18766"/>
                    </a:lnTo>
                    <a:lnTo>
                      <a:pt x="2482" y="18766"/>
                    </a:lnTo>
                    <a:lnTo>
                      <a:pt x="2482" y="19963"/>
                    </a:lnTo>
                    <a:lnTo>
                      <a:pt x="17445" y="19963"/>
                    </a:lnTo>
                    <a:lnTo>
                      <a:pt x="17445" y="18766"/>
                    </a:lnTo>
                    <a:lnTo>
                      <a:pt x="13285" y="18766"/>
                    </a:lnTo>
                    <a:lnTo>
                      <a:pt x="13285" y="17084"/>
                    </a:lnTo>
                    <a:lnTo>
                      <a:pt x="16642" y="15850"/>
                    </a:lnTo>
                    <a:lnTo>
                      <a:pt x="19964" y="15850"/>
                    </a:lnTo>
                    <a:lnTo>
                      <a:pt x="19964" y="0"/>
                    </a:lnTo>
                    <a:lnTo>
                      <a:pt x="0" y="0"/>
                    </a:lnTo>
                    <a:lnTo>
                      <a:pt x="0" y="1585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4" name="Freeform 154"/>
              <p:cNvSpPr>
                <a:spLocks/>
              </p:cNvSpPr>
              <p:nvPr/>
            </p:nvSpPr>
            <p:spPr bwMode="auto">
              <a:xfrm>
                <a:off x="5" y="14980"/>
                <a:ext cx="19990" cy="5021"/>
              </a:xfrm>
              <a:custGeom>
                <a:avLst/>
                <a:gdLst>
                  <a:gd name="T0" fmla="*/ 19913 w 20000"/>
                  <a:gd name="T1" fmla="*/ 0 h 20000"/>
                  <a:gd name="T2" fmla="*/ 0 w 20000"/>
                  <a:gd name="T3" fmla="*/ 0 h 20000"/>
                  <a:gd name="T4" fmla="*/ 0 w 20000"/>
                  <a:gd name="T5" fmla="*/ 5 h 20000"/>
                  <a:gd name="T6" fmla="*/ 19913 w 20000"/>
                  <a:gd name="T7" fmla="*/ 5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73" y="0"/>
                    </a:moveTo>
                    <a:lnTo>
                      <a:pt x="0" y="0"/>
                    </a:lnTo>
                    <a:lnTo>
                      <a:pt x="0" y="19888"/>
                    </a:lnTo>
                    <a:lnTo>
                      <a:pt x="19973" y="19888"/>
                    </a:lnTo>
                    <a:lnTo>
                      <a:pt x="199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22" name="Group 155"/>
            <p:cNvGrpSpPr>
              <a:grpSpLocks/>
            </p:cNvGrpSpPr>
            <p:nvPr/>
          </p:nvGrpSpPr>
          <p:grpSpPr bwMode="auto">
            <a:xfrm>
              <a:off x="609" y="11893"/>
              <a:ext cx="18782" cy="7518"/>
              <a:chOff x="0" y="-41"/>
              <a:chExt cx="20000" cy="20141"/>
            </a:xfrm>
          </p:grpSpPr>
          <p:sp>
            <p:nvSpPr>
              <p:cNvPr id="20527" name="Freeform 156"/>
              <p:cNvSpPr>
                <a:spLocks/>
              </p:cNvSpPr>
              <p:nvPr/>
            </p:nvSpPr>
            <p:spPr bwMode="auto">
              <a:xfrm>
                <a:off x="7345" y="5826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8" name="Freeform 157"/>
              <p:cNvSpPr>
                <a:spLocks/>
              </p:cNvSpPr>
              <p:nvPr/>
            </p:nvSpPr>
            <p:spPr bwMode="auto">
              <a:xfrm>
                <a:off x="7345" y="2440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9" name="Freeform 158"/>
              <p:cNvSpPr>
                <a:spLocks/>
              </p:cNvSpPr>
              <p:nvPr/>
            </p:nvSpPr>
            <p:spPr bwMode="auto">
              <a:xfrm>
                <a:off x="4665" y="-41"/>
                <a:ext cx="10670" cy="81"/>
              </a:xfrm>
              <a:custGeom>
                <a:avLst/>
                <a:gdLst>
                  <a:gd name="T0" fmla="*/ 0 w 20000"/>
                  <a:gd name="T1" fmla="*/ 0 h 20000"/>
                  <a:gd name="T2" fmla="*/ 46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45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0" name="Freeform 159"/>
              <p:cNvSpPr>
                <a:spLocks/>
              </p:cNvSpPr>
              <p:nvPr/>
            </p:nvSpPr>
            <p:spPr bwMode="auto">
              <a:xfrm>
                <a:off x="15630" y="13341"/>
                <a:ext cx="4052" cy="75"/>
              </a:xfrm>
              <a:custGeom>
                <a:avLst/>
                <a:gdLst>
                  <a:gd name="T0" fmla="*/ 0 w 20000"/>
                  <a:gd name="T1" fmla="*/ 0 h 20000"/>
                  <a:gd name="T2" fmla="*/ 1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56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1" name="Freeform 160"/>
              <p:cNvSpPr>
                <a:spLocks/>
              </p:cNvSpPr>
              <p:nvPr/>
            </p:nvSpPr>
            <p:spPr bwMode="auto">
              <a:xfrm>
                <a:off x="0" y="18375"/>
                <a:ext cx="20000" cy="1725"/>
              </a:xfrm>
              <a:custGeom>
                <a:avLst/>
                <a:gdLst>
                  <a:gd name="T0" fmla="*/ 0 w 20000"/>
                  <a:gd name="T1" fmla="*/ 0 h 20000"/>
                  <a:gd name="T2" fmla="*/ 19971 w 20000"/>
                  <a:gd name="T3" fmla="*/ 0 h 20000"/>
                  <a:gd name="T4" fmla="*/ 1997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9971" y="19130"/>
                    </a:lnTo>
                    <a:lnTo>
                      <a:pt x="19971" y="0"/>
                    </a:lnTo>
                    <a:lnTo>
                      <a:pt x="0" y="0"/>
                    </a:lnTo>
                    <a:lnTo>
                      <a:pt x="0" y="1913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2" name="Freeform 161"/>
              <p:cNvSpPr>
                <a:spLocks/>
              </p:cNvSpPr>
              <p:nvPr/>
            </p:nvSpPr>
            <p:spPr bwMode="auto">
              <a:xfrm>
                <a:off x="0" y="10260"/>
                <a:ext cx="1690" cy="28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000" h="20000">
                    <a:moveTo>
                      <a:pt x="0" y="10000"/>
                    </a:moveTo>
                    <a:lnTo>
                      <a:pt x="690" y="6316"/>
                    </a:lnTo>
                    <a:lnTo>
                      <a:pt x="3103" y="3158"/>
                    </a:lnTo>
                    <a:lnTo>
                      <a:pt x="6207" y="526"/>
                    </a:lnTo>
                    <a:lnTo>
                      <a:pt x="10000" y="0"/>
                    </a:lnTo>
                    <a:lnTo>
                      <a:pt x="13793" y="526"/>
                    </a:lnTo>
                    <a:lnTo>
                      <a:pt x="16552" y="3158"/>
                    </a:lnTo>
                    <a:lnTo>
                      <a:pt x="19310" y="6316"/>
                    </a:lnTo>
                    <a:lnTo>
                      <a:pt x="19655" y="10000"/>
                    </a:lnTo>
                    <a:lnTo>
                      <a:pt x="19310" y="13684"/>
                    </a:lnTo>
                    <a:lnTo>
                      <a:pt x="16552" y="16842"/>
                    </a:lnTo>
                    <a:lnTo>
                      <a:pt x="13793" y="18421"/>
                    </a:lnTo>
                    <a:lnTo>
                      <a:pt x="10000" y="19474"/>
                    </a:lnTo>
                    <a:lnTo>
                      <a:pt x="6207" y="18421"/>
                    </a:lnTo>
                    <a:lnTo>
                      <a:pt x="3103" y="16842"/>
                    </a:lnTo>
                    <a:lnTo>
                      <a:pt x="690" y="13684"/>
                    </a:lnTo>
                    <a:lnTo>
                      <a:pt x="0" y="1000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23" name="Group 162"/>
            <p:cNvGrpSpPr>
              <a:grpSpLocks/>
            </p:cNvGrpSpPr>
            <p:nvPr/>
          </p:nvGrpSpPr>
          <p:grpSpPr bwMode="auto">
            <a:xfrm>
              <a:off x="9372" y="15624"/>
              <a:ext cx="9992" cy="2497"/>
              <a:chOff x="0" y="0"/>
              <a:chExt cx="20000" cy="20000"/>
            </a:xfrm>
          </p:grpSpPr>
          <p:sp>
            <p:nvSpPr>
              <p:cNvPr id="20525" name="Freeform 163"/>
              <p:cNvSpPr>
                <a:spLocks/>
              </p:cNvSpPr>
              <p:nvPr/>
            </p:nvSpPr>
            <p:spPr bwMode="auto">
              <a:xfrm>
                <a:off x="0" y="0"/>
                <a:ext cx="8771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6" name="Freeform 164"/>
              <p:cNvSpPr>
                <a:spLocks/>
              </p:cNvSpPr>
              <p:nvPr/>
            </p:nvSpPr>
            <p:spPr bwMode="auto">
              <a:xfrm>
                <a:off x="11231" y="0"/>
                <a:ext cx="8769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20524" name="Freeform 165"/>
            <p:cNvSpPr>
              <a:spLocks/>
            </p:cNvSpPr>
            <p:nvPr/>
          </p:nvSpPr>
          <p:spPr bwMode="auto">
            <a:xfrm>
              <a:off x="4360" y="1908"/>
              <a:ext cx="11253" cy="8108"/>
            </a:xfrm>
            <a:custGeom>
              <a:avLst/>
              <a:gdLst>
                <a:gd name="T0" fmla="*/ 0 w 20000"/>
                <a:gd name="T1" fmla="*/ 88 h 20000"/>
                <a:gd name="T2" fmla="*/ 633 w 20000"/>
                <a:gd name="T3" fmla="*/ 88 h 20000"/>
                <a:gd name="T4" fmla="*/ 633 w 20000"/>
                <a:gd name="T5" fmla="*/ 0 h 20000"/>
                <a:gd name="T6" fmla="*/ 0 w 20000"/>
                <a:gd name="T7" fmla="*/ 0 h 20000"/>
                <a:gd name="T8" fmla="*/ 0 w 20000"/>
                <a:gd name="T9" fmla="*/ 8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0" y="19931"/>
                  </a:moveTo>
                  <a:lnTo>
                    <a:pt x="19951" y="19931"/>
                  </a:lnTo>
                  <a:lnTo>
                    <a:pt x="19951" y="0"/>
                  </a:lnTo>
                  <a:lnTo>
                    <a:pt x="0" y="0"/>
                  </a:lnTo>
                  <a:lnTo>
                    <a:pt x="0" y="19931"/>
                  </a:lnTo>
                  <a:close/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20501" name="Group 166"/>
          <p:cNvGrpSpPr>
            <a:grpSpLocks/>
          </p:cNvGrpSpPr>
          <p:nvPr/>
        </p:nvGrpSpPr>
        <p:grpSpPr bwMode="auto">
          <a:xfrm>
            <a:off x="7566025" y="3603625"/>
            <a:ext cx="730250" cy="728663"/>
            <a:chOff x="5" y="0"/>
            <a:chExt cx="19990" cy="20001"/>
          </a:xfrm>
        </p:grpSpPr>
        <p:grpSp>
          <p:nvGrpSpPr>
            <p:cNvPr id="20507" name="Group 167"/>
            <p:cNvGrpSpPr>
              <a:grpSpLocks/>
            </p:cNvGrpSpPr>
            <p:nvPr/>
          </p:nvGrpSpPr>
          <p:grpSpPr bwMode="auto">
            <a:xfrm>
              <a:off x="5" y="0"/>
              <a:ext cx="19990" cy="20001"/>
              <a:chOff x="5" y="0"/>
              <a:chExt cx="19990" cy="20001"/>
            </a:xfrm>
          </p:grpSpPr>
          <p:sp>
            <p:nvSpPr>
              <p:cNvPr id="20519" name="Freeform 168"/>
              <p:cNvSpPr>
                <a:spLocks/>
              </p:cNvSpPr>
              <p:nvPr/>
            </p:nvSpPr>
            <p:spPr bwMode="auto">
              <a:xfrm>
                <a:off x="2495" y="0"/>
                <a:ext cx="15010" cy="15008"/>
              </a:xfrm>
              <a:custGeom>
                <a:avLst/>
                <a:gdLst>
                  <a:gd name="T0" fmla="*/ 0 w 20000"/>
                  <a:gd name="T1" fmla="*/ 2830 h 20000"/>
                  <a:gd name="T2" fmla="*/ 593 w 20000"/>
                  <a:gd name="T3" fmla="*/ 2830 h 20000"/>
                  <a:gd name="T4" fmla="*/ 1187 w 20000"/>
                  <a:gd name="T5" fmla="*/ 3050 h 20000"/>
                  <a:gd name="T6" fmla="*/ 1187 w 20000"/>
                  <a:gd name="T7" fmla="*/ 3351 h 20000"/>
                  <a:gd name="T8" fmla="*/ 444 w 20000"/>
                  <a:gd name="T9" fmla="*/ 3351 h 20000"/>
                  <a:gd name="T10" fmla="*/ 444 w 20000"/>
                  <a:gd name="T11" fmla="*/ 3564 h 20000"/>
                  <a:gd name="T12" fmla="*/ 3117 w 20000"/>
                  <a:gd name="T13" fmla="*/ 3564 h 20000"/>
                  <a:gd name="T14" fmla="*/ 3117 w 20000"/>
                  <a:gd name="T15" fmla="*/ 3351 h 20000"/>
                  <a:gd name="T16" fmla="*/ 2374 w 20000"/>
                  <a:gd name="T17" fmla="*/ 3351 h 20000"/>
                  <a:gd name="T18" fmla="*/ 2374 w 20000"/>
                  <a:gd name="T19" fmla="*/ 3050 h 20000"/>
                  <a:gd name="T20" fmla="*/ 2974 w 20000"/>
                  <a:gd name="T21" fmla="*/ 2830 h 20000"/>
                  <a:gd name="T22" fmla="*/ 3567 w 20000"/>
                  <a:gd name="T23" fmla="*/ 2830 h 20000"/>
                  <a:gd name="T24" fmla="*/ 3567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2830 h 200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000" h="20000">
                    <a:moveTo>
                      <a:pt x="0" y="15850"/>
                    </a:moveTo>
                    <a:lnTo>
                      <a:pt x="3321" y="15850"/>
                    </a:lnTo>
                    <a:lnTo>
                      <a:pt x="6642" y="17084"/>
                    </a:lnTo>
                    <a:lnTo>
                      <a:pt x="6642" y="18766"/>
                    </a:lnTo>
                    <a:lnTo>
                      <a:pt x="2482" y="18766"/>
                    </a:lnTo>
                    <a:lnTo>
                      <a:pt x="2482" y="19963"/>
                    </a:lnTo>
                    <a:lnTo>
                      <a:pt x="17445" y="19963"/>
                    </a:lnTo>
                    <a:lnTo>
                      <a:pt x="17445" y="18766"/>
                    </a:lnTo>
                    <a:lnTo>
                      <a:pt x="13285" y="18766"/>
                    </a:lnTo>
                    <a:lnTo>
                      <a:pt x="13285" y="17084"/>
                    </a:lnTo>
                    <a:lnTo>
                      <a:pt x="16642" y="15850"/>
                    </a:lnTo>
                    <a:lnTo>
                      <a:pt x="19964" y="15850"/>
                    </a:lnTo>
                    <a:lnTo>
                      <a:pt x="19964" y="0"/>
                    </a:lnTo>
                    <a:lnTo>
                      <a:pt x="0" y="0"/>
                    </a:lnTo>
                    <a:lnTo>
                      <a:pt x="0" y="1585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0" name="Freeform 169"/>
              <p:cNvSpPr>
                <a:spLocks/>
              </p:cNvSpPr>
              <p:nvPr/>
            </p:nvSpPr>
            <p:spPr bwMode="auto">
              <a:xfrm>
                <a:off x="5" y="14980"/>
                <a:ext cx="19990" cy="5021"/>
              </a:xfrm>
              <a:custGeom>
                <a:avLst/>
                <a:gdLst>
                  <a:gd name="T0" fmla="*/ 19913 w 20000"/>
                  <a:gd name="T1" fmla="*/ 0 h 20000"/>
                  <a:gd name="T2" fmla="*/ 0 w 20000"/>
                  <a:gd name="T3" fmla="*/ 0 h 20000"/>
                  <a:gd name="T4" fmla="*/ 0 w 20000"/>
                  <a:gd name="T5" fmla="*/ 5 h 20000"/>
                  <a:gd name="T6" fmla="*/ 19913 w 20000"/>
                  <a:gd name="T7" fmla="*/ 5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73" y="0"/>
                    </a:moveTo>
                    <a:lnTo>
                      <a:pt x="0" y="0"/>
                    </a:lnTo>
                    <a:lnTo>
                      <a:pt x="0" y="19888"/>
                    </a:lnTo>
                    <a:lnTo>
                      <a:pt x="19973" y="19888"/>
                    </a:lnTo>
                    <a:lnTo>
                      <a:pt x="199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08" name="Group 170"/>
            <p:cNvGrpSpPr>
              <a:grpSpLocks/>
            </p:cNvGrpSpPr>
            <p:nvPr/>
          </p:nvGrpSpPr>
          <p:grpSpPr bwMode="auto">
            <a:xfrm>
              <a:off x="609" y="11893"/>
              <a:ext cx="18782" cy="7518"/>
              <a:chOff x="0" y="-41"/>
              <a:chExt cx="20000" cy="20141"/>
            </a:xfrm>
          </p:grpSpPr>
          <p:sp>
            <p:nvSpPr>
              <p:cNvPr id="20513" name="Freeform 171"/>
              <p:cNvSpPr>
                <a:spLocks/>
              </p:cNvSpPr>
              <p:nvPr/>
            </p:nvSpPr>
            <p:spPr bwMode="auto">
              <a:xfrm>
                <a:off x="7345" y="5826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4" name="Freeform 172"/>
              <p:cNvSpPr>
                <a:spLocks/>
              </p:cNvSpPr>
              <p:nvPr/>
            </p:nvSpPr>
            <p:spPr bwMode="auto">
              <a:xfrm>
                <a:off x="7345" y="2440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5" name="Freeform 173"/>
              <p:cNvSpPr>
                <a:spLocks/>
              </p:cNvSpPr>
              <p:nvPr/>
            </p:nvSpPr>
            <p:spPr bwMode="auto">
              <a:xfrm>
                <a:off x="4665" y="-41"/>
                <a:ext cx="10670" cy="81"/>
              </a:xfrm>
              <a:custGeom>
                <a:avLst/>
                <a:gdLst>
                  <a:gd name="T0" fmla="*/ 0 w 20000"/>
                  <a:gd name="T1" fmla="*/ 0 h 20000"/>
                  <a:gd name="T2" fmla="*/ 46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45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6" name="Freeform 174"/>
              <p:cNvSpPr>
                <a:spLocks/>
              </p:cNvSpPr>
              <p:nvPr/>
            </p:nvSpPr>
            <p:spPr bwMode="auto">
              <a:xfrm>
                <a:off x="15630" y="13341"/>
                <a:ext cx="4052" cy="75"/>
              </a:xfrm>
              <a:custGeom>
                <a:avLst/>
                <a:gdLst>
                  <a:gd name="T0" fmla="*/ 0 w 20000"/>
                  <a:gd name="T1" fmla="*/ 0 h 20000"/>
                  <a:gd name="T2" fmla="*/ 1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56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7" name="Freeform 175"/>
              <p:cNvSpPr>
                <a:spLocks/>
              </p:cNvSpPr>
              <p:nvPr/>
            </p:nvSpPr>
            <p:spPr bwMode="auto">
              <a:xfrm>
                <a:off x="0" y="18375"/>
                <a:ext cx="20000" cy="1725"/>
              </a:xfrm>
              <a:custGeom>
                <a:avLst/>
                <a:gdLst>
                  <a:gd name="T0" fmla="*/ 0 w 20000"/>
                  <a:gd name="T1" fmla="*/ 0 h 20000"/>
                  <a:gd name="T2" fmla="*/ 19971 w 20000"/>
                  <a:gd name="T3" fmla="*/ 0 h 20000"/>
                  <a:gd name="T4" fmla="*/ 1997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9971" y="19130"/>
                    </a:lnTo>
                    <a:lnTo>
                      <a:pt x="19971" y="0"/>
                    </a:lnTo>
                    <a:lnTo>
                      <a:pt x="0" y="0"/>
                    </a:lnTo>
                    <a:lnTo>
                      <a:pt x="0" y="1913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8" name="Freeform 176"/>
              <p:cNvSpPr>
                <a:spLocks/>
              </p:cNvSpPr>
              <p:nvPr/>
            </p:nvSpPr>
            <p:spPr bwMode="auto">
              <a:xfrm>
                <a:off x="0" y="10260"/>
                <a:ext cx="1690" cy="28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000" h="20000">
                    <a:moveTo>
                      <a:pt x="0" y="10000"/>
                    </a:moveTo>
                    <a:lnTo>
                      <a:pt x="690" y="6316"/>
                    </a:lnTo>
                    <a:lnTo>
                      <a:pt x="3103" y="3158"/>
                    </a:lnTo>
                    <a:lnTo>
                      <a:pt x="6207" y="526"/>
                    </a:lnTo>
                    <a:lnTo>
                      <a:pt x="10000" y="0"/>
                    </a:lnTo>
                    <a:lnTo>
                      <a:pt x="13793" y="526"/>
                    </a:lnTo>
                    <a:lnTo>
                      <a:pt x="16552" y="3158"/>
                    </a:lnTo>
                    <a:lnTo>
                      <a:pt x="19310" y="6316"/>
                    </a:lnTo>
                    <a:lnTo>
                      <a:pt x="19655" y="10000"/>
                    </a:lnTo>
                    <a:lnTo>
                      <a:pt x="19310" y="13684"/>
                    </a:lnTo>
                    <a:lnTo>
                      <a:pt x="16552" y="16842"/>
                    </a:lnTo>
                    <a:lnTo>
                      <a:pt x="13793" y="18421"/>
                    </a:lnTo>
                    <a:lnTo>
                      <a:pt x="10000" y="19474"/>
                    </a:lnTo>
                    <a:lnTo>
                      <a:pt x="6207" y="18421"/>
                    </a:lnTo>
                    <a:lnTo>
                      <a:pt x="3103" y="16842"/>
                    </a:lnTo>
                    <a:lnTo>
                      <a:pt x="690" y="13684"/>
                    </a:lnTo>
                    <a:lnTo>
                      <a:pt x="0" y="1000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09" name="Group 177"/>
            <p:cNvGrpSpPr>
              <a:grpSpLocks/>
            </p:cNvGrpSpPr>
            <p:nvPr/>
          </p:nvGrpSpPr>
          <p:grpSpPr bwMode="auto">
            <a:xfrm>
              <a:off x="9372" y="15624"/>
              <a:ext cx="9992" cy="2497"/>
              <a:chOff x="0" y="0"/>
              <a:chExt cx="20000" cy="20000"/>
            </a:xfrm>
          </p:grpSpPr>
          <p:sp>
            <p:nvSpPr>
              <p:cNvPr id="20511" name="Freeform 178"/>
              <p:cNvSpPr>
                <a:spLocks/>
              </p:cNvSpPr>
              <p:nvPr/>
            </p:nvSpPr>
            <p:spPr bwMode="auto">
              <a:xfrm>
                <a:off x="0" y="0"/>
                <a:ext cx="8771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2" name="Freeform 179"/>
              <p:cNvSpPr>
                <a:spLocks/>
              </p:cNvSpPr>
              <p:nvPr/>
            </p:nvSpPr>
            <p:spPr bwMode="auto">
              <a:xfrm>
                <a:off x="11231" y="0"/>
                <a:ext cx="8769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20510" name="Freeform 180"/>
            <p:cNvSpPr>
              <a:spLocks/>
            </p:cNvSpPr>
            <p:nvPr/>
          </p:nvSpPr>
          <p:spPr bwMode="auto">
            <a:xfrm>
              <a:off x="4360" y="1908"/>
              <a:ext cx="11253" cy="8108"/>
            </a:xfrm>
            <a:custGeom>
              <a:avLst/>
              <a:gdLst>
                <a:gd name="T0" fmla="*/ 0 w 20000"/>
                <a:gd name="T1" fmla="*/ 88 h 20000"/>
                <a:gd name="T2" fmla="*/ 633 w 20000"/>
                <a:gd name="T3" fmla="*/ 88 h 20000"/>
                <a:gd name="T4" fmla="*/ 633 w 20000"/>
                <a:gd name="T5" fmla="*/ 0 h 20000"/>
                <a:gd name="T6" fmla="*/ 0 w 20000"/>
                <a:gd name="T7" fmla="*/ 0 h 20000"/>
                <a:gd name="T8" fmla="*/ 0 w 20000"/>
                <a:gd name="T9" fmla="*/ 8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0" y="19931"/>
                  </a:moveTo>
                  <a:lnTo>
                    <a:pt x="19951" y="19931"/>
                  </a:lnTo>
                  <a:lnTo>
                    <a:pt x="19951" y="0"/>
                  </a:lnTo>
                  <a:lnTo>
                    <a:pt x="0" y="0"/>
                  </a:lnTo>
                  <a:lnTo>
                    <a:pt x="0" y="19931"/>
                  </a:lnTo>
                  <a:close/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93365" name="Group 181"/>
          <p:cNvGrpSpPr>
            <a:grpSpLocks/>
          </p:cNvGrpSpPr>
          <p:nvPr/>
        </p:nvGrpSpPr>
        <p:grpSpPr bwMode="auto">
          <a:xfrm>
            <a:off x="2352675" y="1981200"/>
            <a:ext cx="4648200" cy="4648200"/>
            <a:chOff x="1536" y="1392"/>
            <a:chExt cx="2928" cy="2928"/>
          </a:xfrm>
        </p:grpSpPr>
        <p:pic>
          <p:nvPicPr>
            <p:cNvPr id="20503" name="Picture 18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2928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4" name="Picture 1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392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5" name="Picture 1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928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6" name="Picture 18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659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150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7ADFFA-D23F-4F8E-B6BA-05C0E70F891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l-PL" altLang="pl-PL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Sieć </a:t>
            </a:r>
            <a:r>
              <a:rPr lang="en-GB" altLang="pl-PL" smtClean="0"/>
              <a:t>IP</a:t>
            </a:r>
            <a:r>
              <a:rPr lang="pl-PL" altLang="pl-PL" smtClean="0"/>
              <a:t> </a:t>
            </a:r>
            <a:r>
              <a:rPr lang="en-GB" altLang="pl-PL" smtClean="0"/>
              <a:t>(</a:t>
            </a:r>
            <a:r>
              <a:rPr lang="pl-PL" altLang="pl-PL" smtClean="0"/>
              <a:t>3</a:t>
            </a:r>
            <a:r>
              <a:rPr lang="en-GB" altLang="pl-PL" smtClean="0"/>
              <a:t>)</a:t>
            </a:r>
          </a:p>
        </p:txBody>
      </p:sp>
      <p:pic>
        <p:nvPicPr>
          <p:cNvPr id="21509" name="Picture 4" descr="5-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72882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99375" cy="990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pl-PL" sz="2400" b="1" smtClean="0"/>
              <a:t>Sieć IP jest zbudowana z niezależnych domen AS (Autonomouns Systems)</a:t>
            </a:r>
            <a:endParaRPr lang="en-GB" altLang="pl-PL" sz="2400" b="1" smtClean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467600" y="2667000"/>
            <a:ext cx="1263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Backbone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1</a:t>
            </a:r>
            <a:endParaRPr lang="en-GB" altLang="pl-PL" sz="20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467600" y="4114800"/>
            <a:ext cx="1265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Large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2</a:t>
            </a:r>
            <a:endParaRPr lang="en-GB" altLang="pl-PL" sz="2000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28600" y="37338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28600" y="51816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897688" y="5410200"/>
            <a:ext cx="226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Small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&amp; access networks</a:t>
            </a:r>
            <a:endParaRPr lang="en-GB" altLang="pl-PL" sz="2000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105400" y="6324600"/>
            <a:ext cx="3886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ISP – Internet Service Provider</a:t>
            </a:r>
            <a:endParaRPr lang="en-GB" altLang="pl-PL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253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2B9819-A92A-4000-8676-BB9BA2A10877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l-PL" altLang="pl-PL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Sieć </a:t>
            </a:r>
            <a:r>
              <a:rPr lang="en-GB" altLang="pl-PL" smtClean="0"/>
              <a:t>IP</a:t>
            </a:r>
            <a:r>
              <a:rPr lang="pl-PL" altLang="pl-PL" smtClean="0"/>
              <a:t> </a:t>
            </a:r>
            <a:r>
              <a:rPr lang="en-GB" altLang="pl-PL" smtClean="0"/>
              <a:t>(</a:t>
            </a:r>
            <a:r>
              <a:rPr lang="pl-PL" altLang="pl-PL" smtClean="0"/>
              <a:t>3</a:t>
            </a:r>
            <a:r>
              <a:rPr lang="en-GB" altLang="pl-PL" smtClean="0"/>
              <a:t>)</a:t>
            </a:r>
          </a:p>
        </p:txBody>
      </p:sp>
      <p:sp>
        <p:nvSpPr>
          <p:cNvPr id="2253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99375" cy="990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pl-PL" sz="2400" b="1" smtClean="0"/>
              <a:t>Sieć IP jest zbudowana z niezależnych domen AS (Autonomouns Systems)</a:t>
            </a:r>
            <a:endParaRPr lang="en-GB" altLang="pl-PL" sz="2400" b="1" smtClean="0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467600" y="2667000"/>
            <a:ext cx="1263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Backbone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1</a:t>
            </a:r>
            <a:endParaRPr lang="en-GB" altLang="pl-PL" sz="2000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7467600" y="4114800"/>
            <a:ext cx="1265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Large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2</a:t>
            </a:r>
            <a:endParaRPr lang="en-GB" altLang="pl-PL" sz="200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228600" y="37338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228600" y="51816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6897688" y="5410200"/>
            <a:ext cx="226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Small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&amp; access networks</a:t>
            </a:r>
            <a:endParaRPr lang="en-GB" altLang="pl-PL" sz="2000"/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5105400" y="6324600"/>
            <a:ext cx="3886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ISP – Internet Service Provider</a:t>
            </a:r>
            <a:endParaRPr lang="en-GB" altLang="pl-PL" sz="1600"/>
          </a:p>
        </p:txBody>
      </p:sp>
      <p:pic>
        <p:nvPicPr>
          <p:cNvPr id="2254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702151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355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EF3D60-1AF0-49D8-909F-265678DD901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l-PL" altLang="pl-PL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Sieć </a:t>
            </a:r>
            <a:r>
              <a:rPr lang="en-GB" altLang="pl-PL" smtClean="0"/>
              <a:t>IP</a:t>
            </a:r>
            <a:r>
              <a:rPr lang="pl-PL" altLang="pl-PL" smtClean="0"/>
              <a:t> </a:t>
            </a:r>
            <a:r>
              <a:rPr lang="en-GB" altLang="pl-PL" smtClean="0"/>
              <a:t>(</a:t>
            </a:r>
            <a:r>
              <a:rPr lang="pl-PL" altLang="pl-PL" smtClean="0"/>
              <a:t>4</a:t>
            </a:r>
            <a:r>
              <a:rPr lang="en-GB" altLang="pl-PL" smtClean="0"/>
              <a:t>) </a:t>
            </a:r>
            <a:r>
              <a:rPr lang="pl-PL" altLang="pl-PL" smtClean="0"/>
              <a:t>F</a:t>
            </a:r>
            <a:r>
              <a:rPr lang="en-GB" altLang="pl-PL" smtClean="0"/>
              <a:t>ormat</a:t>
            </a:r>
            <a:r>
              <a:rPr lang="pl-PL" altLang="pl-PL" smtClean="0"/>
              <a:t> pakietu IPv4</a:t>
            </a:r>
            <a:endParaRPr lang="en-GB" altLang="pl-PL" smtClean="0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1055688" y="5867400"/>
            <a:ext cx="745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7350" indent="-38735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Pct val="80000"/>
              <a:buFont typeface="Wingdings" panose="05000000000000000000" pitchFamily="2" charset="2"/>
              <a:buNone/>
            </a:pPr>
            <a:r>
              <a:rPr lang="en-GB" altLang="pl-PL" sz="2400">
                <a:latin typeface="Arial" panose="020B0604020202020204" pitchFamily="34" charset="0"/>
              </a:rPr>
              <a:t>IPv4</a:t>
            </a:r>
            <a:r>
              <a:rPr lang="en-GB" altLang="pl-PL" sz="2400">
                <a:solidFill>
                  <a:schemeClr val="tx2"/>
                </a:solidFill>
                <a:latin typeface="Arial" panose="020B0604020202020204" pitchFamily="34" charset="0"/>
              </a:rPr>
              <a:t> packet format</a:t>
            </a:r>
            <a:r>
              <a:rPr lang="en-GB" altLang="pl-PL" sz="2400">
                <a:latin typeface="Arial" panose="020B0604020202020204" pitchFamily="34" charset="0"/>
              </a:rPr>
              <a:t> - RFC 791</a:t>
            </a: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1187450" y="1484313"/>
            <a:ext cx="7067550" cy="4386262"/>
            <a:chOff x="960" y="909"/>
            <a:chExt cx="4824" cy="2763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1022" y="1076"/>
              <a:ext cx="556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Version</a:t>
              </a:r>
              <a:r>
                <a:rPr lang="en-GB" altLang="pl-PL" sz="2000">
                  <a:latin typeface="Arial" panose="020B0604020202020204" pitchFamily="34" charset="0"/>
                </a:rPr>
                <a:t/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4 bits</a:t>
              </a: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1586" y="1076"/>
              <a:ext cx="556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IHL</a:t>
              </a:r>
              <a:r>
                <a:rPr lang="en-GB" altLang="pl-PL" sz="2000">
                  <a:latin typeface="Arial" panose="020B0604020202020204" pitchFamily="34" charset="0"/>
                </a:rPr>
                <a:t/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4 bits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2150" y="1076"/>
              <a:ext cx="1120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TOS</a:t>
              </a:r>
              <a:r>
                <a:rPr lang="en-GB" altLang="pl-PL" sz="2000">
                  <a:latin typeface="Arial" panose="020B0604020202020204" pitchFamily="34" charset="0"/>
                </a:rPr>
                <a:t/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8 bits</a:t>
              </a:r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auto">
            <a:xfrm>
              <a:off x="1022" y="1380"/>
              <a:ext cx="2248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Identifier</a:t>
              </a:r>
              <a:r>
                <a:rPr lang="en-GB" altLang="pl-PL" sz="2000">
                  <a:latin typeface="Arial" panose="020B0604020202020204" pitchFamily="34" charset="0"/>
                </a:rPr>
                <a:t/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16 bits</a:t>
              </a:r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3278" y="1076"/>
              <a:ext cx="2248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Total Length</a:t>
              </a:r>
              <a:br>
                <a:rPr lang="en-GB" altLang="pl-PL" sz="1800" b="1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16 bits</a:t>
              </a:r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auto">
            <a:xfrm>
              <a:off x="3758" y="1380"/>
              <a:ext cx="1768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Fragment offset</a:t>
              </a:r>
              <a:r>
                <a:rPr lang="en-GB" altLang="pl-PL" sz="2000">
                  <a:latin typeface="Arial Narrow" panose="020B0606020202030204" pitchFamily="34" charset="0"/>
                </a:rPr>
                <a:t/>
              </a:r>
              <a:br>
                <a:rPr lang="en-GB" altLang="pl-PL" sz="2000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 13 bits</a:t>
              </a:r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1022" y="1683"/>
              <a:ext cx="1120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TTL </a:t>
              </a:r>
              <a:r>
                <a:rPr lang="en-GB" altLang="pl-PL" sz="2000">
                  <a:latin typeface="Arial Narrow" panose="020B0606020202030204" pitchFamily="34" charset="0"/>
                </a:rPr>
                <a:t/>
              </a:r>
              <a:br>
                <a:rPr lang="en-GB" altLang="pl-PL" sz="2000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8 bits</a:t>
              </a:r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2150" y="1683"/>
              <a:ext cx="1120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Protocol</a:t>
              </a:r>
              <a:br>
                <a:rPr lang="en-GB" altLang="pl-PL" sz="18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8 bits</a:t>
              </a:r>
            </a:p>
          </p:txBody>
        </p:sp>
        <p:sp>
          <p:nvSpPr>
            <p:cNvPr id="23567" name="Rectangle 13"/>
            <p:cNvSpPr>
              <a:spLocks noChangeArrowheads="1"/>
            </p:cNvSpPr>
            <p:nvPr/>
          </p:nvSpPr>
          <p:spPr bwMode="auto">
            <a:xfrm>
              <a:off x="3278" y="1683"/>
              <a:ext cx="2248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Header checksum</a:t>
              </a:r>
              <a:r>
                <a:rPr lang="en-GB" altLang="pl-PL" sz="2000" b="1">
                  <a:latin typeface="Arial Narrow" panose="020B0606020202030204" pitchFamily="34" charset="0"/>
                </a:rPr>
                <a:t/>
              </a:r>
              <a:br>
                <a:rPr lang="en-GB" altLang="pl-PL" sz="2000" b="1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16 bits</a:t>
              </a:r>
            </a:p>
          </p:txBody>
        </p:sp>
        <p:sp>
          <p:nvSpPr>
            <p:cNvPr id="23568" name="Rectangle 14"/>
            <p:cNvSpPr>
              <a:spLocks noChangeArrowheads="1"/>
            </p:cNvSpPr>
            <p:nvPr/>
          </p:nvSpPr>
          <p:spPr bwMode="auto">
            <a:xfrm>
              <a:off x="1022" y="1987"/>
              <a:ext cx="4504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Source IP Address</a:t>
              </a:r>
              <a:br>
                <a:rPr lang="en-GB" altLang="pl-PL" sz="18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32 bits</a:t>
              </a:r>
            </a:p>
          </p:txBody>
        </p:sp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1022" y="2291"/>
              <a:ext cx="4504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Destination IP Address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" panose="020B0604020202020204" pitchFamily="34" charset="0"/>
                </a:rPr>
                <a:t>32 bits</a:t>
              </a:r>
            </a:p>
          </p:txBody>
        </p:sp>
        <p:sp>
          <p:nvSpPr>
            <p:cNvPr id="23570" name="Rectangle 16"/>
            <p:cNvSpPr>
              <a:spLocks noChangeArrowheads="1"/>
            </p:cNvSpPr>
            <p:nvPr/>
          </p:nvSpPr>
          <p:spPr bwMode="auto">
            <a:xfrm>
              <a:off x="1018" y="2590"/>
              <a:ext cx="4512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 i="1">
                  <a:latin typeface="Arial Narrow" panose="020B0606020202030204" pitchFamily="34" charset="0"/>
                </a:rPr>
                <a:t>Options</a:t>
              </a: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1018" y="2894"/>
              <a:ext cx="4512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User Data</a:t>
              </a:r>
            </a:p>
          </p:txBody>
        </p:sp>
        <p:sp>
          <p:nvSpPr>
            <p:cNvPr id="23572" name="Rectangle 18"/>
            <p:cNvSpPr>
              <a:spLocks noChangeArrowheads="1"/>
            </p:cNvSpPr>
            <p:nvPr/>
          </p:nvSpPr>
          <p:spPr bwMode="auto">
            <a:xfrm>
              <a:off x="5375" y="909"/>
              <a:ext cx="22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31</a:t>
              </a:r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3264" y="909"/>
              <a:ext cx="22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16</a:t>
              </a:r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5674" y="1072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75" name="Rectangle 21"/>
            <p:cNvSpPr>
              <a:spLocks noChangeArrowheads="1"/>
            </p:cNvSpPr>
            <p:nvPr/>
          </p:nvSpPr>
          <p:spPr bwMode="auto">
            <a:xfrm>
              <a:off x="3072" y="909"/>
              <a:ext cx="22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23576" name="Rectangle 22"/>
            <p:cNvSpPr>
              <a:spLocks noChangeArrowheads="1"/>
            </p:cNvSpPr>
            <p:nvPr/>
          </p:nvSpPr>
          <p:spPr bwMode="auto">
            <a:xfrm>
              <a:off x="960" y="909"/>
              <a:ext cx="173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23577" name="Rectangle 23"/>
            <p:cNvSpPr>
              <a:spLocks noChangeArrowheads="1"/>
            </p:cNvSpPr>
            <p:nvPr/>
          </p:nvSpPr>
          <p:spPr bwMode="auto">
            <a:xfrm>
              <a:off x="3278" y="1380"/>
              <a:ext cx="472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600" b="1">
                  <a:latin typeface="Arial Narrow" panose="020B0606020202030204" pitchFamily="34" charset="0"/>
                </a:rPr>
                <a:t>Flags</a:t>
              </a:r>
              <a:r>
                <a:rPr lang="en-GB" altLang="pl-PL" sz="2000" b="1">
                  <a:latin typeface="Arial Narrow" panose="020B0606020202030204" pitchFamily="34" charset="0"/>
                </a:rPr>
                <a:t/>
              </a:r>
              <a:br>
                <a:rPr lang="en-GB" altLang="pl-PL" sz="2000" b="1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3 bits</a:t>
              </a:r>
            </a:p>
          </p:txBody>
        </p:sp>
        <p:sp>
          <p:nvSpPr>
            <p:cNvPr id="23578" name="Rectangle 24"/>
            <p:cNvSpPr>
              <a:spLocks noChangeArrowheads="1"/>
            </p:cNvSpPr>
            <p:nvPr/>
          </p:nvSpPr>
          <p:spPr bwMode="auto">
            <a:xfrm rot="-5400000">
              <a:off x="5417" y="1622"/>
              <a:ext cx="537" cy="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20 bytes</a:t>
              </a:r>
            </a:p>
          </p:txBody>
        </p:sp>
        <p:sp>
          <p:nvSpPr>
            <p:cNvPr id="23579" name="Line 25"/>
            <p:cNvSpPr>
              <a:spLocks noChangeShapeType="1"/>
            </p:cNvSpPr>
            <p:nvPr/>
          </p:nvSpPr>
          <p:spPr bwMode="auto">
            <a:xfrm>
              <a:off x="5578" y="26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5578" y="1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1" name="Freeform 27"/>
            <p:cNvSpPr>
              <a:spLocks/>
            </p:cNvSpPr>
            <p:nvPr/>
          </p:nvSpPr>
          <p:spPr bwMode="auto">
            <a:xfrm>
              <a:off x="5479" y="3041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2" name="Freeform 28"/>
            <p:cNvSpPr>
              <a:spLocks/>
            </p:cNvSpPr>
            <p:nvPr/>
          </p:nvSpPr>
          <p:spPr bwMode="auto">
            <a:xfrm>
              <a:off x="5476" y="2658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3" name="Freeform 29"/>
            <p:cNvSpPr>
              <a:spLocks/>
            </p:cNvSpPr>
            <p:nvPr/>
          </p:nvSpPr>
          <p:spPr bwMode="auto">
            <a:xfrm>
              <a:off x="970" y="3040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4" name="Freeform 30"/>
            <p:cNvSpPr>
              <a:spLocks/>
            </p:cNvSpPr>
            <p:nvPr/>
          </p:nvSpPr>
          <p:spPr bwMode="auto">
            <a:xfrm>
              <a:off x="970" y="2656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5" name="Freeform 31"/>
            <p:cNvSpPr>
              <a:spLocks/>
            </p:cNvSpPr>
            <p:nvPr/>
          </p:nvSpPr>
          <p:spPr bwMode="auto">
            <a:xfrm>
              <a:off x="1021" y="2588"/>
              <a:ext cx="4507" cy="68"/>
            </a:xfrm>
            <a:custGeom>
              <a:avLst/>
              <a:gdLst>
                <a:gd name="T0" fmla="*/ 0 w 4507"/>
                <a:gd name="T1" fmla="*/ 67 h 68"/>
                <a:gd name="T2" fmla="*/ 0 w 4507"/>
                <a:gd name="T3" fmla="*/ 0 h 68"/>
                <a:gd name="T4" fmla="*/ 4506 w 4507"/>
                <a:gd name="T5" fmla="*/ 0 h 68"/>
                <a:gd name="T6" fmla="*/ 4506 w 4507"/>
                <a:gd name="T7" fmla="*/ 62 h 68"/>
                <a:gd name="T8" fmla="*/ 4506 w 4507"/>
                <a:gd name="T9" fmla="*/ 67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07" h="68">
                  <a:moveTo>
                    <a:pt x="0" y="67"/>
                  </a:moveTo>
                  <a:lnTo>
                    <a:pt x="0" y="0"/>
                  </a:lnTo>
                  <a:lnTo>
                    <a:pt x="4506" y="0"/>
                  </a:lnTo>
                  <a:lnTo>
                    <a:pt x="4506" y="62"/>
                  </a:lnTo>
                  <a:lnTo>
                    <a:pt x="4506" y="67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6" name="Freeform 32"/>
            <p:cNvSpPr>
              <a:spLocks/>
            </p:cNvSpPr>
            <p:nvPr/>
          </p:nvSpPr>
          <p:spPr bwMode="auto">
            <a:xfrm>
              <a:off x="1018" y="2848"/>
              <a:ext cx="4511" cy="52"/>
            </a:xfrm>
            <a:custGeom>
              <a:avLst/>
              <a:gdLst>
                <a:gd name="T0" fmla="*/ 0 w 4511"/>
                <a:gd name="T1" fmla="*/ 0 h 52"/>
                <a:gd name="T2" fmla="*/ 0 w 4511"/>
                <a:gd name="T3" fmla="*/ 51 h 52"/>
                <a:gd name="T4" fmla="*/ 4510 w 4511"/>
                <a:gd name="T5" fmla="*/ 51 h 52"/>
                <a:gd name="T6" fmla="*/ 4510 w 4511"/>
                <a:gd name="T7" fmla="*/ 3 h 52"/>
                <a:gd name="T8" fmla="*/ 4510 w 4511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1" h="52">
                  <a:moveTo>
                    <a:pt x="0" y="0"/>
                  </a:moveTo>
                  <a:lnTo>
                    <a:pt x="0" y="51"/>
                  </a:lnTo>
                  <a:lnTo>
                    <a:pt x="4510" y="51"/>
                  </a:lnTo>
                  <a:lnTo>
                    <a:pt x="4510" y="3"/>
                  </a:lnTo>
                  <a:lnTo>
                    <a:pt x="451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7" name="Freeform 33"/>
            <p:cNvSpPr>
              <a:spLocks/>
            </p:cNvSpPr>
            <p:nvPr/>
          </p:nvSpPr>
          <p:spPr bwMode="auto">
            <a:xfrm>
              <a:off x="1018" y="3236"/>
              <a:ext cx="4511" cy="93"/>
            </a:xfrm>
            <a:custGeom>
              <a:avLst/>
              <a:gdLst>
                <a:gd name="T0" fmla="*/ 0 w 4511"/>
                <a:gd name="T1" fmla="*/ 0 h 93"/>
                <a:gd name="T2" fmla="*/ 0 w 4511"/>
                <a:gd name="T3" fmla="*/ 92 h 93"/>
                <a:gd name="T4" fmla="*/ 4510 w 4511"/>
                <a:gd name="T5" fmla="*/ 92 h 93"/>
                <a:gd name="T6" fmla="*/ 4510 w 4511"/>
                <a:gd name="T7" fmla="*/ 6 h 93"/>
                <a:gd name="T8" fmla="*/ 4510 w 4511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1" h="93">
                  <a:moveTo>
                    <a:pt x="0" y="0"/>
                  </a:moveTo>
                  <a:lnTo>
                    <a:pt x="0" y="92"/>
                  </a:lnTo>
                  <a:lnTo>
                    <a:pt x="4510" y="92"/>
                  </a:lnTo>
                  <a:lnTo>
                    <a:pt x="4510" y="6"/>
                  </a:lnTo>
                  <a:lnTo>
                    <a:pt x="451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8" name="Freeform 34"/>
            <p:cNvSpPr>
              <a:spLocks/>
            </p:cNvSpPr>
            <p:nvPr/>
          </p:nvSpPr>
          <p:spPr bwMode="auto">
            <a:xfrm>
              <a:off x="1018" y="2896"/>
              <a:ext cx="4513" cy="143"/>
            </a:xfrm>
            <a:custGeom>
              <a:avLst/>
              <a:gdLst>
                <a:gd name="T0" fmla="*/ 0 w 4513"/>
                <a:gd name="T1" fmla="*/ 142 h 143"/>
                <a:gd name="T2" fmla="*/ 0 w 4513"/>
                <a:gd name="T3" fmla="*/ 0 h 143"/>
                <a:gd name="T4" fmla="*/ 4512 w 4513"/>
                <a:gd name="T5" fmla="*/ 0 h 143"/>
                <a:gd name="T6" fmla="*/ 4512 w 4513"/>
                <a:gd name="T7" fmla="*/ 131 h 143"/>
                <a:gd name="T8" fmla="*/ 4512 w 4513"/>
                <a:gd name="T9" fmla="*/ 142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3" h="143">
                  <a:moveTo>
                    <a:pt x="0" y="142"/>
                  </a:moveTo>
                  <a:lnTo>
                    <a:pt x="0" y="0"/>
                  </a:lnTo>
                  <a:lnTo>
                    <a:pt x="4512" y="0"/>
                  </a:lnTo>
                  <a:lnTo>
                    <a:pt x="4512" y="131"/>
                  </a:lnTo>
                  <a:lnTo>
                    <a:pt x="4512" y="14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9" name="Rectangle 35"/>
            <p:cNvSpPr>
              <a:spLocks noChangeArrowheads="1"/>
            </p:cNvSpPr>
            <p:nvPr/>
          </p:nvSpPr>
          <p:spPr bwMode="auto">
            <a:xfrm>
              <a:off x="1019" y="3346"/>
              <a:ext cx="2950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400">
                  <a:latin typeface="Arial Narrow" panose="020B0606020202030204" pitchFamily="34" charset="0"/>
                </a:rPr>
                <a:t>IHS: Internet Header Length 	TOS: Type of Service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400">
                  <a:latin typeface="Arial Narrow" panose="020B0606020202030204" pitchFamily="34" charset="0"/>
                </a:rPr>
                <a:t>TTL: Time To Live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457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68B3F5-5AE6-445D-B7E6-7B81AE6414D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l-PL" altLang="pl-PL" sz="1400"/>
          </a:p>
        </p:txBody>
      </p:sp>
      <p:sp>
        <p:nvSpPr>
          <p:cNvPr id="24580" name="Rectangle 5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Sieć </a:t>
            </a:r>
            <a:r>
              <a:rPr lang="en-GB" altLang="pl-PL" sz="4000" smtClean="0"/>
              <a:t>IP</a:t>
            </a:r>
            <a:r>
              <a:rPr lang="pl-PL" altLang="pl-PL" sz="4000" smtClean="0"/>
              <a:t> </a:t>
            </a:r>
            <a:r>
              <a:rPr lang="en-GB" altLang="pl-PL" sz="4000" smtClean="0"/>
              <a:t>(</a:t>
            </a:r>
            <a:r>
              <a:rPr lang="pl-PL" altLang="pl-PL" sz="4000" smtClean="0"/>
              <a:t>5</a:t>
            </a:r>
            <a:r>
              <a:rPr lang="en-GB" altLang="pl-PL" sz="4000" smtClean="0"/>
              <a:t>) </a:t>
            </a:r>
            <a:r>
              <a:rPr lang="pl-PL" altLang="pl-PL" sz="4000" smtClean="0"/>
              <a:t>F</a:t>
            </a:r>
            <a:r>
              <a:rPr lang="en-GB" altLang="pl-PL" sz="4000" smtClean="0"/>
              <a:t>ormat</a:t>
            </a:r>
            <a:r>
              <a:rPr lang="pl-PL" altLang="pl-PL" sz="4000" smtClean="0"/>
              <a:t> pakietu IPv6</a:t>
            </a:r>
          </a:p>
        </p:txBody>
      </p:sp>
      <p:graphicFrame>
        <p:nvGraphicFramePr>
          <p:cNvPr id="129585" name="Group 561"/>
          <p:cNvGraphicFramePr>
            <a:graphicFrameLocks noGrp="1"/>
          </p:cNvGraphicFramePr>
          <p:nvPr>
            <p:ph idx="1"/>
          </p:nvPr>
        </p:nvGraphicFramePr>
        <p:xfrm>
          <a:off x="539750" y="1844675"/>
          <a:ext cx="8077200" cy="3971925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331674575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364176626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399995580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28170905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3526940981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Version</a:t>
                      </a:r>
                      <a:endParaRPr kumimoji="0" lang="pl-PL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(4 bity)</a:t>
                      </a:r>
                      <a:endParaRPr kumimoji="0" lang="en-GB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Traffic Class</a:t>
                      </a:r>
                      <a:endParaRPr kumimoji="0" lang="pl-PL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(8 bitów)</a:t>
                      </a:r>
                      <a:endParaRPr kumimoji="0" lang="en-GB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 Label</a:t>
                      </a:r>
                      <a:endParaRPr kumimoji="0" lang="pl-PL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(20 bitów)</a:t>
                      </a:r>
                      <a:endParaRPr kumimoji="0" lang="en-GB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458695"/>
                  </a:ext>
                </a:extLst>
              </a:tr>
              <a:tr h="822325">
                <a:tc gridSpan="3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Payload Length</a:t>
                      </a:r>
                      <a:endParaRPr kumimoji="0" lang="pl-PL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(16 bitów)</a:t>
                      </a:r>
                      <a:endParaRPr kumimoji="0" lang="en-GB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Next Header</a:t>
                      </a:r>
                      <a:endParaRPr kumimoji="0" lang="pl-PL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(8 bitów)</a:t>
                      </a:r>
                      <a:endParaRPr kumimoji="0" lang="en-GB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Hop Limit</a:t>
                      </a:r>
                      <a:endParaRPr kumimoji="0" lang="pl-PL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(8 bitów)</a:t>
                      </a:r>
                      <a:endParaRPr kumimoji="0" lang="en-GB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2692648"/>
                  </a:ext>
                </a:extLst>
              </a:tr>
              <a:tr h="787400">
                <a:tc gridSpan="5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address </a:t>
                      </a:r>
                      <a:r>
                        <a:rPr kumimoji="0" lang="pl-PL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(16 bajtów)</a:t>
                      </a:r>
                      <a:endParaRPr kumimoji="0" lang="en-GB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1105756"/>
                  </a:ext>
                </a:extLst>
              </a:tr>
              <a:tr h="787400">
                <a:tc gridSpan="5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Destination address </a:t>
                      </a:r>
                      <a:r>
                        <a:rPr kumimoji="0" lang="pl-PL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(16 bajtów)</a:t>
                      </a:r>
                      <a:endParaRPr kumimoji="0" lang="en-GB" alt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598361"/>
                  </a:ext>
                </a:extLst>
              </a:tr>
              <a:tr h="787400">
                <a:tc gridSpan="5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 :::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81752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560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3DA00E-D24A-4700-8D25-4C9D6EBDC7E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l-PL" altLang="pl-PL" sz="1400"/>
          </a:p>
        </p:txBody>
      </p:sp>
      <p:sp>
        <p:nvSpPr>
          <p:cNvPr id="97282" name="Oval 2"/>
          <p:cNvSpPr>
            <a:spLocks noChangeArrowheads="1"/>
          </p:cNvSpPr>
          <p:nvPr/>
        </p:nvSpPr>
        <p:spPr bwMode="auto">
          <a:xfrm>
            <a:off x="3265488" y="4213225"/>
            <a:ext cx="2547937" cy="2417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3" name="Oval 3"/>
          <p:cNvSpPr>
            <a:spLocks noChangeArrowheads="1"/>
          </p:cNvSpPr>
          <p:nvPr/>
        </p:nvSpPr>
        <p:spPr bwMode="auto">
          <a:xfrm>
            <a:off x="0" y="4016375"/>
            <a:ext cx="3592513" cy="2841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5029200" y="4016375"/>
            <a:ext cx="4048125" cy="267811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6172200" y="1665288"/>
            <a:ext cx="3003550" cy="26130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2743200" y="1012825"/>
            <a:ext cx="4049713" cy="235108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0" y="1273175"/>
            <a:ext cx="3003550" cy="2743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pic>
        <p:nvPicPr>
          <p:cNvPr id="97288" name="Picture 8" descr="j02407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39850"/>
            <a:ext cx="473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46075"/>
            <a:ext cx="8555038" cy="657225"/>
          </a:xfrm>
        </p:spPr>
        <p:txBody>
          <a:bodyPr/>
          <a:lstStyle/>
          <a:p>
            <a:pPr eaLnBrk="1" hangingPunct="1"/>
            <a:r>
              <a:rPr lang="pl-PL" altLang="pl-PL" sz="3200" smtClean="0"/>
              <a:t>Aplikacje: Wymagania QoS oraz typ ruchu</a:t>
            </a:r>
          </a:p>
        </p:txBody>
      </p:sp>
      <p:grpSp>
        <p:nvGrpSpPr>
          <p:cNvPr id="97290" name="Group 10"/>
          <p:cNvGrpSpPr>
            <a:grpSpLocks/>
          </p:cNvGrpSpPr>
          <p:nvPr/>
        </p:nvGrpSpPr>
        <p:grpSpPr bwMode="auto">
          <a:xfrm>
            <a:off x="3870325" y="1244600"/>
            <a:ext cx="2557463" cy="1520825"/>
            <a:chOff x="2640" y="816"/>
            <a:chExt cx="1776" cy="1056"/>
          </a:xfrm>
        </p:grpSpPr>
        <p:sp>
          <p:nvSpPr>
            <p:cNvPr id="25666" name="Text Box 11"/>
            <p:cNvSpPr txBox="1">
              <a:spLocks noChangeArrowheads="1"/>
            </p:cNvSpPr>
            <p:nvPr/>
          </p:nvSpPr>
          <p:spPr bwMode="auto">
            <a:xfrm>
              <a:off x="2640" y="1200"/>
              <a:ext cx="1776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opóźnienie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Mała zmienność opóźnienia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prawd. straty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Gwarantowana szybkość bitowa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1300">
                <a:latin typeface="Arial" panose="020B0604020202020204" pitchFamily="34" charset="0"/>
              </a:endParaRPr>
            </a:p>
          </p:txBody>
        </p:sp>
        <p:sp>
          <p:nvSpPr>
            <p:cNvPr id="25667" name="Text Box 12"/>
            <p:cNvSpPr txBox="1">
              <a:spLocks noChangeArrowheads="1"/>
            </p:cNvSpPr>
            <p:nvPr/>
          </p:nvSpPr>
          <p:spPr bwMode="auto">
            <a:xfrm>
              <a:off x="2640" y="816"/>
              <a:ext cx="1776" cy="40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VoIP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Emulacja łącza</a:t>
              </a:r>
            </a:p>
          </p:txBody>
        </p:sp>
      </p:grp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6073775" y="4603750"/>
            <a:ext cx="2419350" cy="2005013"/>
            <a:chOff x="1584" y="3168"/>
            <a:chExt cx="1680" cy="1392"/>
          </a:xfrm>
        </p:grpSpPr>
        <p:sp>
          <p:nvSpPr>
            <p:cNvPr id="25664" name="Text Box 14"/>
            <p:cNvSpPr txBox="1">
              <a:spLocks noChangeArrowheads="1"/>
            </p:cNvSpPr>
            <p:nvPr/>
          </p:nvSpPr>
          <p:spPr bwMode="auto">
            <a:xfrm>
              <a:off x="1584" y="4080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Przekaz bezstratny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Krótki czas przesłania wiadomości</a:t>
              </a:r>
            </a:p>
          </p:txBody>
        </p:sp>
        <p:sp>
          <p:nvSpPr>
            <p:cNvPr id="25665" name="Text Box 15"/>
            <p:cNvSpPr txBox="1">
              <a:spLocks noChangeArrowheads="1"/>
            </p:cNvSpPr>
            <p:nvPr/>
          </p:nvSpPr>
          <p:spPr bwMode="auto">
            <a:xfrm>
              <a:off x="1584" y="3168"/>
              <a:ext cx="1680" cy="92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WWW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Usługi bankowe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Gry sieciowe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Zakupy w sieci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Czat</a:t>
              </a:r>
            </a:p>
          </p:txBody>
        </p:sp>
      </p:grpSp>
      <p:grpSp>
        <p:nvGrpSpPr>
          <p:cNvPr id="97296" name="Group 16"/>
          <p:cNvGrpSpPr>
            <a:grpSpLocks/>
          </p:cNvGrpSpPr>
          <p:nvPr/>
        </p:nvGrpSpPr>
        <p:grpSpPr bwMode="auto">
          <a:xfrm>
            <a:off x="6565900" y="2489200"/>
            <a:ext cx="2419350" cy="898525"/>
            <a:chOff x="2592" y="3120"/>
            <a:chExt cx="1680" cy="624"/>
          </a:xfrm>
        </p:grpSpPr>
        <p:sp>
          <p:nvSpPr>
            <p:cNvPr id="25662" name="Text Box 17"/>
            <p:cNvSpPr txBox="1">
              <a:spLocks noChangeArrowheads="1"/>
            </p:cNvSpPr>
            <p:nvPr/>
          </p:nvSpPr>
          <p:spPr bwMode="auto">
            <a:xfrm>
              <a:off x="2592" y="3360"/>
              <a:ext cx="1680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•"/>
              </a:pPr>
              <a:r>
                <a:rPr lang="pl-PL" altLang="pl-PL" sz="1600"/>
                <a:t>Gwarantowana szybkość bitowa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endParaRPr lang="pl-PL" altLang="pl-PL" sz="1600"/>
            </a:p>
          </p:txBody>
        </p:sp>
        <p:sp>
          <p:nvSpPr>
            <p:cNvPr id="25663" name="Text Box 18"/>
            <p:cNvSpPr txBox="1">
              <a:spLocks noChangeArrowheads="1"/>
            </p:cNvSpPr>
            <p:nvPr/>
          </p:nvSpPr>
          <p:spPr bwMode="auto">
            <a:xfrm>
              <a:off x="2592" y="3120"/>
              <a:ext cx="1680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FTP</a:t>
              </a:r>
            </a:p>
          </p:txBody>
        </p:sp>
      </p:grp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260350" y="2122488"/>
            <a:ext cx="2419350" cy="1314450"/>
            <a:chOff x="144" y="1728"/>
            <a:chExt cx="1680" cy="912"/>
          </a:xfrm>
        </p:grpSpPr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144" y="1728"/>
              <a:ext cx="1680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Aplikacje medyczne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Aplikacje inżynieryjne</a:t>
              </a:r>
            </a:p>
          </p:txBody>
        </p:sp>
        <p:sp>
          <p:nvSpPr>
            <p:cNvPr id="25661" name="Text Box 21"/>
            <p:cNvSpPr txBox="1">
              <a:spLocks noChangeArrowheads="1"/>
            </p:cNvSpPr>
            <p:nvPr/>
          </p:nvSpPr>
          <p:spPr bwMode="auto">
            <a:xfrm>
              <a:off x="144" y="2160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Przekaz bezstratny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Gwarantowana szybkość bitowa</a:t>
              </a:r>
            </a:p>
          </p:txBody>
        </p:sp>
      </p:grp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1371600" y="1535113"/>
            <a:ext cx="1036638" cy="671512"/>
            <a:chOff x="96" y="2496"/>
            <a:chExt cx="720" cy="466"/>
          </a:xfrm>
        </p:grpSpPr>
        <p:graphicFrame>
          <p:nvGraphicFramePr>
            <p:cNvPr id="25658" name="Object 23"/>
            <p:cNvGraphicFramePr>
              <a:graphicFrameLocks/>
            </p:cNvGraphicFramePr>
            <p:nvPr/>
          </p:nvGraphicFramePr>
          <p:xfrm>
            <a:off x="528" y="2640"/>
            <a:ext cx="28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9" name="Clip" r:id="rId6" imgW="5949950" imgH="4516438" progId="MS_ClipArt_Gallery.2">
                    <p:embed/>
                  </p:oleObj>
                </mc:Choice>
                <mc:Fallback>
                  <p:oleObj name="Clip" r:id="rId6" imgW="5949950" imgH="4516438" progId="MS_ClipArt_Gallery.2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28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59" name="Picture 24" descr="p0007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496"/>
              <a:ext cx="528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7305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174750"/>
            <a:ext cx="1036638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306" name="Picture 26" descr="accueil_p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1795463"/>
            <a:ext cx="76835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307" name="Group 27"/>
          <p:cNvGrpSpPr>
            <a:grpSpLocks/>
          </p:cNvGrpSpPr>
          <p:nvPr/>
        </p:nvGrpSpPr>
        <p:grpSpPr bwMode="auto">
          <a:xfrm>
            <a:off x="652463" y="4475163"/>
            <a:ext cx="2625725" cy="2073275"/>
            <a:chOff x="1104" y="3120"/>
            <a:chExt cx="1824" cy="1440"/>
          </a:xfrm>
        </p:grpSpPr>
        <p:sp>
          <p:nvSpPr>
            <p:cNvPr id="25656" name="Text Box 28"/>
            <p:cNvSpPr txBox="1">
              <a:spLocks noChangeArrowheads="1"/>
            </p:cNvSpPr>
            <p:nvPr/>
          </p:nvSpPr>
          <p:spPr bwMode="auto">
            <a:xfrm>
              <a:off x="1104" y="3120"/>
              <a:ext cx="1824" cy="7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Wideo-konferencja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Internet TV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Wideo na żądanie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Audio na żądanie</a:t>
              </a:r>
            </a:p>
          </p:txBody>
        </p:sp>
        <p:sp>
          <p:nvSpPr>
            <p:cNvPr id="25657" name="Text Box 29"/>
            <p:cNvSpPr txBox="1">
              <a:spLocks noChangeArrowheads="1"/>
            </p:cNvSpPr>
            <p:nvPr/>
          </p:nvSpPr>
          <p:spPr bwMode="auto">
            <a:xfrm>
              <a:off x="1104" y="3888"/>
              <a:ext cx="1824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opóźnienie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Mała zmienność opóźnienia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prawd. straty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Gwarantowana szybkość bitowa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1300">
                <a:latin typeface="Arial" panose="020B0604020202020204" pitchFamily="34" charset="0"/>
              </a:endParaRPr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2903538" y="1866900"/>
            <a:ext cx="1039812" cy="950913"/>
            <a:chOff x="4224" y="1104"/>
            <a:chExt cx="722" cy="661"/>
          </a:xfrm>
        </p:grpSpPr>
        <p:grpSp>
          <p:nvGrpSpPr>
            <p:cNvPr id="25638" name="Group 31"/>
            <p:cNvGrpSpPr>
              <a:grpSpLocks/>
            </p:cNvGrpSpPr>
            <p:nvPr/>
          </p:nvGrpSpPr>
          <p:grpSpPr bwMode="auto">
            <a:xfrm>
              <a:off x="4368" y="1104"/>
              <a:ext cx="365" cy="467"/>
              <a:chOff x="4364" y="1412"/>
              <a:chExt cx="365" cy="467"/>
            </a:xfrm>
          </p:grpSpPr>
          <p:sp>
            <p:nvSpPr>
              <p:cNvPr id="25640" name="Rectangle 32"/>
              <p:cNvSpPr>
                <a:spLocks noChangeArrowheads="1"/>
              </p:cNvSpPr>
              <p:nvPr/>
            </p:nvSpPr>
            <p:spPr bwMode="auto">
              <a:xfrm>
                <a:off x="4546" y="1440"/>
                <a:ext cx="178" cy="439"/>
              </a:xfrm>
              <a:prstGeom prst="rect">
                <a:avLst/>
              </a:prstGeom>
              <a:solidFill>
                <a:srgbClr val="9F9F9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5641" name="Group 33"/>
              <p:cNvGrpSpPr>
                <a:grpSpLocks/>
              </p:cNvGrpSpPr>
              <p:nvPr/>
            </p:nvGrpSpPr>
            <p:grpSpPr bwMode="auto">
              <a:xfrm>
                <a:off x="4542" y="1412"/>
                <a:ext cx="187" cy="455"/>
                <a:chOff x="859" y="2297"/>
                <a:chExt cx="187" cy="455"/>
              </a:xfrm>
            </p:grpSpPr>
            <p:sp>
              <p:nvSpPr>
                <p:cNvPr id="25650" name="Freeform 34"/>
                <p:cNvSpPr>
                  <a:spLocks/>
                </p:cNvSpPr>
                <p:nvPr/>
              </p:nvSpPr>
              <p:spPr bwMode="auto">
                <a:xfrm>
                  <a:off x="859" y="2297"/>
                  <a:ext cx="187" cy="25"/>
                </a:xfrm>
                <a:custGeom>
                  <a:avLst/>
                  <a:gdLst>
                    <a:gd name="T0" fmla="*/ 0 w 187"/>
                    <a:gd name="T1" fmla="*/ 24 h 25"/>
                    <a:gd name="T2" fmla="*/ 27 w 187"/>
                    <a:gd name="T3" fmla="*/ 0 h 25"/>
                    <a:gd name="T4" fmla="*/ 158 w 187"/>
                    <a:gd name="T5" fmla="*/ 0 h 25"/>
                    <a:gd name="T6" fmla="*/ 186 w 187"/>
                    <a:gd name="T7" fmla="*/ 24 h 25"/>
                    <a:gd name="T8" fmla="*/ 0 w 187"/>
                    <a:gd name="T9" fmla="*/ 24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" h="25">
                      <a:moveTo>
                        <a:pt x="0" y="24"/>
                      </a:moveTo>
                      <a:lnTo>
                        <a:pt x="27" y="0"/>
                      </a:lnTo>
                      <a:lnTo>
                        <a:pt x="158" y="0"/>
                      </a:lnTo>
                      <a:lnTo>
                        <a:pt x="186" y="24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5651" name="Rectangle 35"/>
                <p:cNvSpPr>
                  <a:spLocks noChangeArrowheads="1"/>
                </p:cNvSpPr>
                <p:nvPr/>
              </p:nvSpPr>
              <p:spPr bwMode="auto">
                <a:xfrm>
                  <a:off x="899" y="2344"/>
                  <a:ext cx="112" cy="11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4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52" name="Rectangle 36"/>
                <p:cNvSpPr>
                  <a:spLocks noChangeArrowheads="1"/>
                </p:cNvSpPr>
                <p:nvPr/>
              </p:nvSpPr>
              <p:spPr bwMode="auto">
                <a:xfrm>
                  <a:off x="895" y="2463"/>
                  <a:ext cx="113" cy="15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4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53" name="Rectangle 37"/>
                <p:cNvSpPr>
                  <a:spLocks noChangeArrowheads="1"/>
                </p:cNvSpPr>
                <p:nvPr/>
              </p:nvSpPr>
              <p:spPr bwMode="auto">
                <a:xfrm>
                  <a:off x="899" y="2362"/>
                  <a:ext cx="108" cy="9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4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54" name="Line 38"/>
                <p:cNvSpPr>
                  <a:spLocks noChangeShapeType="1"/>
                </p:cNvSpPr>
                <p:nvPr/>
              </p:nvSpPr>
              <p:spPr bwMode="auto">
                <a:xfrm>
                  <a:off x="895" y="2508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25655" name="Line 39"/>
                <p:cNvSpPr>
                  <a:spLocks noChangeShapeType="1"/>
                </p:cNvSpPr>
                <p:nvPr/>
              </p:nvSpPr>
              <p:spPr bwMode="auto">
                <a:xfrm>
                  <a:off x="1012" y="2513"/>
                  <a:ext cx="0" cy="239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sp>
            <p:nvSpPr>
              <p:cNvPr id="25642" name="Rectangle 4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178" cy="439"/>
              </a:xfrm>
              <a:prstGeom prst="rect">
                <a:avLst/>
              </a:prstGeom>
              <a:solidFill>
                <a:srgbClr val="9F9F9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5643" name="Group 41"/>
              <p:cNvGrpSpPr>
                <a:grpSpLocks/>
              </p:cNvGrpSpPr>
              <p:nvPr/>
            </p:nvGrpSpPr>
            <p:grpSpPr bwMode="auto">
              <a:xfrm>
                <a:off x="4364" y="1412"/>
                <a:ext cx="187" cy="455"/>
                <a:chOff x="681" y="2297"/>
                <a:chExt cx="187" cy="455"/>
              </a:xfrm>
            </p:grpSpPr>
            <p:sp>
              <p:nvSpPr>
                <p:cNvPr id="25644" name="Freeform 42"/>
                <p:cNvSpPr>
                  <a:spLocks/>
                </p:cNvSpPr>
                <p:nvPr/>
              </p:nvSpPr>
              <p:spPr bwMode="auto">
                <a:xfrm>
                  <a:off x="681" y="2297"/>
                  <a:ext cx="187" cy="25"/>
                </a:xfrm>
                <a:custGeom>
                  <a:avLst/>
                  <a:gdLst>
                    <a:gd name="T0" fmla="*/ 0 w 187"/>
                    <a:gd name="T1" fmla="*/ 24 h 25"/>
                    <a:gd name="T2" fmla="*/ 27 w 187"/>
                    <a:gd name="T3" fmla="*/ 0 h 25"/>
                    <a:gd name="T4" fmla="*/ 158 w 187"/>
                    <a:gd name="T5" fmla="*/ 0 h 25"/>
                    <a:gd name="T6" fmla="*/ 186 w 187"/>
                    <a:gd name="T7" fmla="*/ 24 h 25"/>
                    <a:gd name="T8" fmla="*/ 0 w 187"/>
                    <a:gd name="T9" fmla="*/ 24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" h="25">
                      <a:moveTo>
                        <a:pt x="0" y="24"/>
                      </a:moveTo>
                      <a:lnTo>
                        <a:pt x="27" y="0"/>
                      </a:lnTo>
                      <a:lnTo>
                        <a:pt x="158" y="0"/>
                      </a:lnTo>
                      <a:lnTo>
                        <a:pt x="186" y="24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5645" name="Rectangle 43"/>
                <p:cNvSpPr>
                  <a:spLocks noChangeArrowheads="1"/>
                </p:cNvSpPr>
                <p:nvPr/>
              </p:nvSpPr>
              <p:spPr bwMode="auto">
                <a:xfrm>
                  <a:off x="719" y="2344"/>
                  <a:ext cx="113" cy="11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4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46" name="Rectangle 44"/>
                <p:cNvSpPr>
                  <a:spLocks noChangeArrowheads="1"/>
                </p:cNvSpPr>
                <p:nvPr/>
              </p:nvSpPr>
              <p:spPr bwMode="auto">
                <a:xfrm>
                  <a:off x="719" y="2463"/>
                  <a:ext cx="112" cy="15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4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47" name="Rectangle 45"/>
                <p:cNvSpPr>
                  <a:spLocks noChangeArrowheads="1"/>
                </p:cNvSpPr>
                <p:nvPr/>
              </p:nvSpPr>
              <p:spPr bwMode="auto">
                <a:xfrm>
                  <a:off x="721" y="2362"/>
                  <a:ext cx="107" cy="9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4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48" name="Line 46"/>
                <p:cNvSpPr>
                  <a:spLocks noChangeShapeType="1"/>
                </p:cNvSpPr>
                <p:nvPr/>
              </p:nvSpPr>
              <p:spPr bwMode="auto">
                <a:xfrm>
                  <a:off x="719" y="2508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25649" name="Line 47"/>
                <p:cNvSpPr>
                  <a:spLocks noChangeShapeType="1"/>
                </p:cNvSpPr>
                <p:nvPr/>
              </p:nvSpPr>
              <p:spPr bwMode="auto">
                <a:xfrm>
                  <a:off x="835" y="2513"/>
                  <a:ext cx="0" cy="239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  <p:sp>
          <p:nvSpPr>
            <p:cNvPr id="97328" name="Rectangle 48"/>
            <p:cNvSpPr>
              <a:spLocks noChangeArrowheads="1"/>
            </p:cNvSpPr>
            <p:nvPr/>
          </p:nvSpPr>
          <p:spPr bwMode="auto">
            <a:xfrm>
              <a:off x="4224" y="1584"/>
              <a:ext cx="72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1" tIns="40321" rIns="79201" bIns="40321">
              <a:spAutoFit/>
            </a:bodyPr>
            <a:lstStyle/>
            <a:p>
              <a:pPr algn="ctr" defTabSz="623888" eaLnBrk="0" hangingPunct="0">
                <a:defRPr/>
              </a:pPr>
              <a:r>
                <a:rPr lang="en-US" alt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SwitzerlandBlack" pitchFamily="34" charset="0"/>
                </a:rPr>
                <a:t>PBX</a:t>
              </a:r>
            </a:p>
          </p:txBody>
        </p:sp>
      </p:grpSp>
      <p:sp>
        <p:nvSpPr>
          <p:cNvPr id="97329" name="Oval 49"/>
          <p:cNvSpPr>
            <a:spLocks noChangeArrowheads="1"/>
          </p:cNvSpPr>
          <p:nvPr/>
        </p:nvSpPr>
        <p:spPr bwMode="auto">
          <a:xfrm>
            <a:off x="392113" y="4083050"/>
            <a:ext cx="2833687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Strumieniowy VBR</a:t>
            </a:r>
          </a:p>
        </p:txBody>
      </p:sp>
      <p:sp>
        <p:nvSpPr>
          <p:cNvPr id="97330" name="Oval 50"/>
          <p:cNvSpPr>
            <a:spLocks noChangeArrowheads="1"/>
          </p:cNvSpPr>
          <p:nvPr/>
        </p:nvSpPr>
        <p:spPr bwMode="auto">
          <a:xfrm>
            <a:off x="6073775" y="4148138"/>
            <a:ext cx="2617788" cy="4095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Elastyczny sporadyczny</a:t>
            </a:r>
          </a:p>
        </p:txBody>
      </p:sp>
      <p:sp>
        <p:nvSpPr>
          <p:cNvPr id="97331" name="Oval 51"/>
          <p:cNvSpPr>
            <a:spLocks noChangeArrowheads="1"/>
          </p:cNvSpPr>
          <p:nvPr/>
        </p:nvSpPr>
        <p:spPr bwMode="auto">
          <a:xfrm>
            <a:off x="6662738" y="3494088"/>
            <a:ext cx="2281237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Elastyczny ciągły</a:t>
            </a:r>
          </a:p>
        </p:txBody>
      </p:sp>
      <p:sp>
        <p:nvSpPr>
          <p:cNvPr id="97332" name="Oval 52"/>
          <p:cNvSpPr>
            <a:spLocks noChangeArrowheads="1"/>
          </p:cNvSpPr>
          <p:nvPr/>
        </p:nvSpPr>
        <p:spPr bwMode="auto">
          <a:xfrm>
            <a:off x="3455988" y="2833688"/>
            <a:ext cx="2557462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Strumieniowy CBR</a:t>
            </a:r>
          </a:p>
        </p:txBody>
      </p:sp>
      <p:sp>
        <p:nvSpPr>
          <p:cNvPr id="97333" name="Oval 53"/>
          <p:cNvSpPr>
            <a:spLocks noChangeArrowheads="1"/>
          </p:cNvSpPr>
          <p:nvPr/>
        </p:nvSpPr>
        <p:spPr bwMode="auto">
          <a:xfrm>
            <a:off x="0" y="3494088"/>
            <a:ext cx="2833688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Strumieniowy VBR</a:t>
            </a:r>
          </a:p>
        </p:txBody>
      </p:sp>
      <p:sp>
        <p:nvSpPr>
          <p:cNvPr id="25626" name="Rectangle 54"/>
          <p:cNvSpPr>
            <a:spLocks noChangeArrowheads="1"/>
          </p:cNvSpPr>
          <p:nvPr/>
        </p:nvSpPr>
        <p:spPr bwMode="auto">
          <a:xfrm>
            <a:off x="2808288" y="3624263"/>
            <a:ext cx="3789362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</a:rPr>
              <a:t>Strumieniowy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</a:rPr>
              <a:t>Ruch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</a:rPr>
              <a:t>Elastyczny</a:t>
            </a:r>
          </a:p>
        </p:txBody>
      </p:sp>
      <p:pic>
        <p:nvPicPr>
          <p:cNvPr id="97335" name="Picture 55" descr="j019538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4735513"/>
            <a:ext cx="7905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336" name="Group 56"/>
          <p:cNvGrpSpPr>
            <a:grpSpLocks/>
          </p:cNvGrpSpPr>
          <p:nvPr/>
        </p:nvGrpSpPr>
        <p:grpSpPr bwMode="auto">
          <a:xfrm>
            <a:off x="3330575" y="4670425"/>
            <a:ext cx="2627313" cy="1109663"/>
            <a:chOff x="2286" y="3243"/>
            <a:chExt cx="1824" cy="771"/>
          </a:xfrm>
        </p:grpSpPr>
        <p:sp>
          <p:nvSpPr>
            <p:cNvPr id="25636" name="Text Box 57"/>
            <p:cNvSpPr txBox="1">
              <a:spLocks noChangeArrowheads="1"/>
            </p:cNvSpPr>
            <p:nvPr/>
          </p:nvSpPr>
          <p:spPr bwMode="auto">
            <a:xfrm>
              <a:off x="2286" y="3243"/>
              <a:ext cx="1824" cy="45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Peer-to-peer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E-mail</a:t>
              </a:r>
            </a:p>
          </p:txBody>
        </p:sp>
        <p:sp>
          <p:nvSpPr>
            <p:cNvPr id="25637" name="Text Box 58"/>
            <p:cNvSpPr txBox="1">
              <a:spLocks noChangeArrowheads="1"/>
            </p:cNvSpPr>
            <p:nvPr/>
          </p:nvSpPr>
          <p:spPr bwMode="auto">
            <a:xfrm>
              <a:off x="2286" y="3697"/>
              <a:ext cx="1824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Brak ściśle określonych wymagań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1300">
                <a:latin typeface="Arial" panose="020B0604020202020204" pitchFamily="34" charset="0"/>
              </a:endParaRPr>
            </a:p>
          </p:txBody>
        </p:sp>
      </p:grpSp>
      <p:pic>
        <p:nvPicPr>
          <p:cNvPr id="97339" name="Picture 59" descr="accueil_p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5780088"/>
            <a:ext cx="768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0" name="Picture 60" descr="j028575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97050"/>
            <a:ext cx="108743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1" name="Picture 61" descr="DAEWOODSC3270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4475163"/>
            <a:ext cx="7096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2" name="Picture 62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2888"/>
            <a:ext cx="10366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343" name="Oval 63"/>
          <p:cNvSpPr>
            <a:spLocks noChangeArrowheads="1"/>
          </p:cNvSpPr>
          <p:nvPr/>
        </p:nvSpPr>
        <p:spPr bwMode="auto">
          <a:xfrm>
            <a:off x="3852863" y="4278313"/>
            <a:ext cx="1501775" cy="3444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?</a:t>
            </a:r>
          </a:p>
        </p:txBody>
      </p:sp>
      <p:pic>
        <p:nvPicPr>
          <p:cNvPr id="97344" name="Picture 64" descr="j0300520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5911850"/>
            <a:ext cx="7842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5" name="Picture 65" descr="MCj03125100000[1]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5976938"/>
            <a:ext cx="4746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3" grpId="0" animBg="1"/>
      <p:bldP spid="97284" grpId="0" animBg="1"/>
      <p:bldP spid="97285" grpId="0" animBg="1"/>
      <p:bldP spid="97286" grpId="0" animBg="1"/>
      <p:bldP spid="97287" grpId="0" animBg="1"/>
      <p:bldP spid="97329" grpId="0" animBg="1" autoUpdateAnimBg="0"/>
      <p:bldP spid="97330" grpId="0" animBg="1" autoUpdateAnimBg="0"/>
      <p:bldP spid="97331" grpId="0" animBg="1" autoUpdateAnimBg="0"/>
      <p:bldP spid="97332" grpId="0" animBg="1" autoUpdateAnimBg="0"/>
      <p:bldP spid="97333" grpId="0" animBg="1" autoUpdateAnimBg="0"/>
      <p:bldP spid="9734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662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5F1493-3FA2-420C-812B-2048B0A3A76A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l-PL" altLang="pl-PL" sz="1400"/>
          </a:p>
        </p:txBody>
      </p:sp>
      <p:sp>
        <p:nvSpPr>
          <p:cNvPr id="26628" name="Oval 2"/>
          <p:cNvSpPr>
            <a:spLocks noChangeArrowheads="1"/>
          </p:cNvSpPr>
          <p:nvPr/>
        </p:nvSpPr>
        <p:spPr bwMode="auto">
          <a:xfrm>
            <a:off x="2833688" y="3479800"/>
            <a:ext cx="2073275" cy="15906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pic>
        <p:nvPicPr>
          <p:cNvPr id="26629" name="Picture 3" descr="PE01561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2789238"/>
            <a:ext cx="23495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03238"/>
          </a:xfrm>
        </p:spPr>
        <p:txBody>
          <a:bodyPr/>
          <a:lstStyle/>
          <a:p>
            <a:pPr eaLnBrk="1" hangingPunct="1"/>
            <a:r>
              <a:rPr lang="pl-PL" altLang="pl-PL" sz="3200" smtClean="0"/>
              <a:t>Sieci IP ewoluują w kierunku sieci wielousługowej gwarantującej jakość obsługi</a:t>
            </a:r>
          </a:p>
        </p:txBody>
      </p:sp>
      <p:sp>
        <p:nvSpPr>
          <p:cNvPr id="2663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Przekaz ruchu związanego z różnymi aplikacjami wymaga  zdefiniowania usług sieciowych gwarantujących odpowiedni poziom jakości obsługi (QoS)</a:t>
            </a:r>
          </a:p>
        </p:txBody>
      </p:sp>
      <p:pic>
        <p:nvPicPr>
          <p:cNvPr id="26632" name="Picture 6" descr="accueil_p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692775"/>
            <a:ext cx="7667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7" descr="DAEWOODSC3270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4586288"/>
            <a:ext cx="709613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4" name="Group 8"/>
          <p:cNvGrpSpPr>
            <a:grpSpLocks/>
          </p:cNvGrpSpPr>
          <p:nvPr/>
        </p:nvGrpSpPr>
        <p:grpSpPr bwMode="auto">
          <a:xfrm>
            <a:off x="1935163" y="2235200"/>
            <a:ext cx="1036637" cy="671513"/>
            <a:chOff x="1920" y="1440"/>
            <a:chExt cx="720" cy="466"/>
          </a:xfrm>
        </p:grpSpPr>
        <p:graphicFrame>
          <p:nvGraphicFramePr>
            <p:cNvPr id="26652" name="Object 9"/>
            <p:cNvGraphicFramePr>
              <a:graphicFrameLocks/>
            </p:cNvGraphicFramePr>
            <p:nvPr/>
          </p:nvGraphicFramePr>
          <p:xfrm>
            <a:off x="2352" y="1536"/>
            <a:ext cx="28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Clip" r:id="rId8" imgW="5949950" imgH="4516438" progId="MS_ClipArt_Gallery.2">
                    <p:embed/>
                  </p:oleObj>
                </mc:Choice>
                <mc:Fallback>
                  <p:oleObj name="Clip" r:id="rId8" imgW="5949950" imgH="4516438" progId="MS_ClipArt_Gallery.2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536"/>
                          <a:ext cx="28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653" name="Picture 10" descr="p0007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440"/>
              <a:ext cx="528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2513013"/>
            <a:ext cx="6223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58975"/>
            <a:ext cx="1038225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5692775"/>
            <a:ext cx="10366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281238" y="2995613"/>
            <a:ext cx="3179762" cy="25590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71" y="10800"/>
                </a:moveTo>
                <a:cubicBezTo>
                  <a:pt x="4471" y="14295"/>
                  <a:pt x="7305" y="17129"/>
                  <a:pt x="10800" y="17129"/>
                </a:cubicBezTo>
                <a:cubicBezTo>
                  <a:pt x="14295" y="17129"/>
                  <a:pt x="17129" y="14295"/>
                  <a:pt x="17129" y="10800"/>
                </a:cubicBezTo>
                <a:cubicBezTo>
                  <a:pt x="17129" y="7305"/>
                  <a:pt x="14295" y="4471"/>
                  <a:pt x="10800" y="4471"/>
                </a:cubicBezTo>
                <a:cubicBezTo>
                  <a:pt x="7305" y="4471"/>
                  <a:pt x="4471" y="7305"/>
                  <a:pt x="4471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>
                <a:latin typeface="Arial" panose="020B0604020202020204" pitchFamily="34" charset="0"/>
              </a:rPr>
              <a:t>Jedna sieć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>
                <a:latin typeface="Arial" panose="020B0604020202020204" pitchFamily="34" charset="0"/>
              </a:rPr>
              <a:t>telekomunikacyjna</a:t>
            </a:r>
          </a:p>
        </p:txBody>
      </p:sp>
      <p:sp>
        <p:nvSpPr>
          <p:cNvPr id="26639" name="WordArt 15"/>
          <p:cNvSpPr>
            <a:spLocks noChangeArrowheads="1" noChangeShapeType="1" noTextEdit="1"/>
          </p:cNvSpPr>
          <p:nvPr/>
        </p:nvSpPr>
        <p:spPr bwMode="auto">
          <a:xfrm>
            <a:off x="2627313" y="3273425"/>
            <a:ext cx="2408237" cy="248761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631152"/>
              </a:avLst>
            </a:prstTxWarp>
          </a:bodyPr>
          <a:lstStyle/>
          <a:p>
            <a:pPr algn="ctr"/>
            <a:r>
              <a:rPr lang="cs-CZ" sz="2000" kern="10" spc="400"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latin typeface="Arial" panose="020B0604020202020204" pitchFamily="34" charset="0"/>
                <a:cs typeface="Arial" panose="020B0604020202020204" pitchFamily="34" charset="0"/>
              </a:rPr>
              <a:t>Różne usługi sieciowe</a:t>
            </a:r>
          </a:p>
        </p:txBody>
      </p:sp>
      <p:pic>
        <p:nvPicPr>
          <p:cNvPr id="26640" name="Picture 16" descr="accueil_p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479800"/>
            <a:ext cx="7683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525838" y="3065463"/>
            <a:ext cx="138112" cy="484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768850" y="4310063"/>
            <a:ext cx="692150" cy="68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3940175" y="5000625"/>
            <a:ext cx="68263" cy="554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487613" y="4654550"/>
            <a:ext cx="554037" cy="277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1728788" y="3963988"/>
            <a:ext cx="414337" cy="2079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 rot="2364040">
            <a:off x="2557463" y="2927350"/>
            <a:ext cx="414337" cy="2079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 rot="7161909">
            <a:off x="4285457" y="2720181"/>
            <a:ext cx="414338" cy="206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 rot="8524979">
            <a:off x="5114925" y="3135313"/>
            <a:ext cx="414338" cy="206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 rot="-9679589">
            <a:off x="5461000" y="4862513"/>
            <a:ext cx="414338" cy="2079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50" name="AutoShape 26"/>
          <p:cNvSpPr>
            <a:spLocks noChangeArrowheads="1"/>
          </p:cNvSpPr>
          <p:nvPr/>
        </p:nvSpPr>
        <p:spPr bwMode="auto">
          <a:xfrm rot="-7331638">
            <a:off x="4733925" y="5519738"/>
            <a:ext cx="415925" cy="206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 rot="-2548217">
            <a:off x="2765425" y="5554663"/>
            <a:ext cx="414338" cy="2063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ymbol zastępczy daty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/>
              <a:t>MOPS 2014</a:t>
            </a:r>
          </a:p>
        </p:txBody>
      </p:sp>
      <p:sp>
        <p:nvSpPr>
          <p:cNvPr id="27651" name="Symbol zastępczy numeru slajd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571B4AD-A580-4DFE-AF68-3D20C0217B99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l-PL" altLang="pl-PL" sz="1400"/>
          </a:p>
        </p:txBody>
      </p:sp>
      <p:grpSp>
        <p:nvGrpSpPr>
          <p:cNvPr id="27652" name="Group 2"/>
          <p:cNvGrpSpPr>
            <a:grpSpLocks/>
          </p:cNvGrpSpPr>
          <p:nvPr/>
        </p:nvGrpSpPr>
        <p:grpSpPr bwMode="auto">
          <a:xfrm>
            <a:off x="1104900" y="2133600"/>
            <a:ext cx="2314575" cy="1943100"/>
            <a:chOff x="2999" y="924"/>
            <a:chExt cx="2811" cy="1558"/>
          </a:xfrm>
        </p:grpSpPr>
        <p:sp>
          <p:nvSpPr>
            <p:cNvPr id="27669" name="Text Box 3"/>
            <p:cNvSpPr txBox="1">
              <a:spLocks noChangeArrowheads="1"/>
            </p:cNvSpPr>
            <p:nvPr/>
          </p:nvSpPr>
          <p:spPr bwMode="auto">
            <a:xfrm>
              <a:off x="2999" y="1606"/>
              <a:ext cx="1144" cy="32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200">
                  <a:latin typeface="Arial" panose="020B0604020202020204" pitchFamily="34" charset="0"/>
                </a:rPr>
                <a:t>użytkownik</a:t>
              </a:r>
              <a:endParaRPr lang="pl-PL" altLang="pl-PL" sz="1800">
                <a:latin typeface="Arial" panose="020B0604020202020204" pitchFamily="34" charset="0"/>
              </a:endParaRPr>
            </a:p>
          </p:txBody>
        </p:sp>
        <p:sp>
          <p:nvSpPr>
            <p:cNvPr id="27670" name="Line 4"/>
            <p:cNvSpPr>
              <a:spLocks noChangeShapeType="1"/>
            </p:cNvSpPr>
            <p:nvPr/>
          </p:nvSpPr>
          <p:spPr bwMode="auto">
            <a:xfrm flipV="1">
              <a:off x="4346" y="924"/>
              <a:ext cx="1403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7671" name="Line 5"/>
            <p:cNvSpPr>
              <a:spLocks noChangeShapeType="1"/>
            </p:cNvSpPr>
            <p:nvPr/>
          </p:nvSpPr>
          <p:spPr bwMode="auto">
            <a:xfrm flipV="1">
              <a:off x="4334" y="1459"/>
              <a:ext cx="1416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7672" name="Line 6"/>
            <p:cNvSpPr>
              <a:spLocks noChangeShapeType="1"/>
            </p:cNvSpPr>
            <p:nvPr/>
          </p:nvSpPr>
          <p:spPr bwMode="auto">
            <a:xfrm>
              <a:off x="4299" y="1828"/>
              <a:ext cx="151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7673" name="Line 7"/>
            <p:cNvSpPr>
              <a:spLocks noChangeShapeType="1"/>
            </p:cNvSpPr>
            <p:nvPr/>
          </p:nvSpPr>
          <p:spPr bwMode="auto">
            <a:xfrm>
              <a:off x="4286" y="1911"/>
              <a:ext cx="1440" cy="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27653" name="Group 8"/>
          <p:cNvGrpSpPr>
            <a:grpSpLocks/>
          </p:cNvGrpSpPr>
          <p:nvPr/>
        </p:nvGrpSpPr>
        <p:grpSpPr bwMode="auto">
          <a:xfrm>
            <a:off x="3635375" y="1700213"/>
            <a:ext cx="4897438" cy="2881312"/>
            <a:chOff x="2295" y="1282"/>
            <a:chExt cx="5843" cy="3383"/>
          </a:xfrm>
        </p:grpSpPr>
        <p:sp>
          <p:nvSpPr>
            <p:cNvPr id="27663" name="Rectangle 9"/>
            <p:cNvSpPr>
              <a:spLocks noChangeArrowheads="1"/>
            </p:cNvSpPr>
            <p:nvPr/>
          </p:nvSpPr>
          <p:spPr bwMode="auto">
            <a:xfrm>
              <a:off x="4125" y="1282"/>
              <a:ext cx="4013" cy="338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7664" name="Text Box 10"/>
            <p:cNvSpPr txBox="1">
              <a:spLocks noChangeArrowheads="1"/>
            </p:cNvSpPr>
            <p:nvPr/>
          </p:nvSpPr>
          <p:spPr bwMode="auto">
            <a:xfrm>
              <a:off x="5235" y="2730"/>
              <a:ext cx="1875" cy="5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800">
                  <a:latin typeface="Arial" panose="020B0604020202020204" pitchFamily="34" charset="0"/>
                </a:rPr>
                <a:t>Sieć</a:t>
              </a:r>
            </a:p>
          </p:txBody>
        </p:sp>
        <p:sp>
          <p:nvSpPr>
            <p:cNvPr id="27665" name="Text Box 11"/>
            <p:cNvSpPr txBox="1">
              <a:spLocks noChangeArrowheads="1"/>
            </p:cNvSpPr>
            <p:nvPr/>
          </p:nvSpPr>
          <p:spPr bwMode="auto">
            <a:xfrm>
              <a:off x="2295" y="1620"/>
              <a:ext cx="1815" cy="37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latin typeface="Arial" panose="020B0604020202020204" pitchFamily="34" charset="0"/>
                </a:rPr>
                <a:t>Usługa sieciowa</a:t>
              </a:r>
              <a:endParaRPr lang="pl-PL" altLang="pl-PL" sz="1800">
                <a:latin typeface="Arial" panose="020B0604020202020204" pitchFamily="34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2310" y="2295"/>
              <a:ext cx="1815" cy="37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latin typeface="Arial" panose="020B0604020202020204" pitchFamily="34" charset="0"/>
                </a:rPr>
                <a:t>Usługa sieciowa</a:t>
              </a:r>
              <a:endParaRPr lang="pl-PL" altLang="pl-PL" sz="1800">
                <a:latin typeface="Arial" panose="020B0604020202020204" pitchFamily="34" charset="0"/>
              </a:endParaRPr>
            </a:p>
          </p:txBody>
        </p:sp>
        <p:sp>
          <p:nvSpPr>
            <p:cNvPr id="27667" name="Text Box 13"/>
            <p:cNvSpPr txBox="1">
              <a:spLocks noChangeArrowheads="1"/>
            </p:cNvSpPr>
            <p:nvPr/>
          </p:nvSpPr>
          <p:spPr bwMode="auto">
            <a:xfrm>
              <a:off x="2310" y="2985"/>
              <a:ext cx="1815" cy="37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latin typeface="Arial" panose="020B0604020202020204" pitchFamily="34" charset="0"/>
                </a:rPr>
                <a:t>Usługa sieciowa</a:t>
              </a:r>
              <a:endParaRPr lang="pl-PL" altLang="pl-PL" sz="1800">
                <a:latin typeface="Arial" panose="020B0604020202020204" pitchFamily="34" charset="0"/>
              </a:endParaRPr>
            </a:p>
          </p:txBody>
        </p:sp>
        <p:sp>
          <p:nvSpPr>
            <p:cNvPr id="27668" name="Text Box 14"/>
            <p:cNvSpPr txBox="1">
              <a:spLocks noChangeArrowheads="1"/>
            </p:cNvSpPr>
            <p:nvPr/>
          </p:nvSpPr>
          <p:spPr bwMode="auto">
            <a:xfrm>
              <a:off x="2310" y="3690"/>
              <a:ext cx="1815" cy="37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latin typeface="Arial" panose="020B0604020202020204" pitchFamily="34" charset="0"/>
                </a:rPr>
                <a:t>Usługa sieciowa</a:t>
              </a:r>
              <a:endParaRPr lang="pl-PL" altLang="pl-PL" sz="1800">
                <a:latin typeface="Arial" panose="020B0604020202020204" pitchFamily="34" charset="0"/>
              </a:endParaRPr>
            </a:p>
          </p:txBody>
        </p:sp>
      </p:grp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755650" y="333375"/>
            <a:ext cx="75612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>
                <a:solidFill>
                  <a:schemeClr val="tx2"/>
                </a:solidFill>
              </a:rPr>
              <a:t>Sieć wielo-usługowa (</a:t>
            </a:r>
            <a:r>
              <a:rPr lang="pl-PL" altLang="pl-PL" i="1">
                <a:solidFill>
                  <a:schemeClr val="tx2"/>
                </a:solidFill>
              </a:rPr>
              <a:t>Multi-service network</a:t>
            </a:r>
            <a:r>
              <a:rPr lang="pl-PL" altLang="pl-PL">
                <a:solidFill>
                  <a:schemeClr val="tx2"/>
                </a:solidFill>
              </a:rPr>
              <a:t>) </a:t>
            </a:r>
          </a:p>
        </p:txBody>
      </p:sp>
      <p:sp>
        <p:nvSpPr>
          <p:cNvPr id="27655" name="Text Box 16"/>
          <p:cNvSpPr txBox="1">
            <a:spLocks noChangeArrowheads="1"/>
          </p:cNvSpPr>
          <p:nvPr/>
        </p:nvSpPr>
        <p:spPr bwMode="auto">
          <a:xfrm>
            <a:off x="971550" y="6165850"/>
            <a:ext cx="78486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800" i="1">
                <a:solidFill>
                  <a:srgbClr val="0066CC"/>
                </a:solidFill>
                <a:latin typeface="Arial" panose="020B0604020202020204" pitchFamily="34" charset="0"/>
              </a:rPr>
              <a:t>Cel:  zapewnić wymagana  jakość przekazu, z możliwością różnicowania</a:t>
            </a:r>
            <a:r>
              <a:rPr lang="pl-PL" altLang="pl-PL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6" name="AutoShape 17"/>
          <p:cNvSpPr>
            <a:spLocks noChangeArrowheads="1"/>
          </p:cNvSpPr>
          <p:nvPr/>
        </p:nvSpPr>
        <p:spPr bwMode="auto">
          <a:xfrm>
            <a:off x="250825" y="1125538"/>
            <a:ext cx="1657350" cy="1655762"/>
          </a:xfrm>
          <a:prstGeom prst="wedgeRectCallout">
            <a:avLst>
              <a:gd name="adj1" fmla="val 21454"/>
              <a:gd name="adj2" fmla="val 5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>
              <a:latin typeface="Arial" panose="020B0604020202020204" pitchFamily="34" charset="0"/>
            </a:endParaRPr>
          </a:p>
        </p:txBody>
      </p:sp>
      <p:sp>
        <p:nvSpPr>
          <p:cNvPr id="27657" name="Text Box 18"/>
          <p:cNvSpPr txBox="1">
            <a:spLocks noChangeArrowheads="1"/>
          </p:cNvSpPr>
          <p:nvPr/>
        </p:nvSpPr>
        <p:spPr bwMode="auto">
          <a:xfrm>
            <a:off x="250825" y="1196975"/>
            <a:ext cx="144145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200">
                <a:latin typeface="Arial" panose="020B0604020202020204" pitchFamily="34" charset="0"/>
              </a:rPr>
              <a:t>Korzysta z różnych aplikacji: www, telnet, e-mail, VoIP, videostreaming, tele-medicine, games</a:t>
            </a:r>
          </a:p>
        </p:txBody>
      </p:sp>
      <p:sp>
        <p:nvSpPr>
          <p:cNvPr id="27658" name="AutoShape 19"/>
          <p:cNvSpPr>
            <a:spLocks noChangeArrowheads="1"/>
          </p:cNvSpPr>
          <p:nvPr/>
        </p:nvSpPr>
        <p:spPr bwMode="auto">
          <a:xfrm>
            <a:off x="5867400" y="4724400"/>
            <a:ext cx="2520950" cy="1081088"/>
          </a:xfrm>
          <a:prstGeom prst="wedgeRoundRectCallout">
            <a:avLst>
              <a:gd name="adj1" fmla="val -72861"/>
              <a:gd name="adj2" fmla="val -616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>
              <a:latin typeface="Arial" panose="020B0604020202020204" pitchFamily="34" charset="0"/>
            </a:endParaRPr>
          </a:p>
        </p:txBody>
      </p:sp>
      <p:sp>
        <p:nvSpPr>
          <p:cNvPr id="27659" name="Text Box 20"/>
          <p:cNvSpPr txBox="1">
            <a:spLocks noChangeArrowheads="1"/>
          </p:cNvSpPr>
          <p:nvPr/>
        </p:nvSpPr>
        <p:spPr bwMode="auto">
          <a:xfrm>
            <a:off x="6084888" y="486886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l-PL" altLang="pl-PL" sz="1800">
              <a:latin typeface="Arial" panose="020B0604020202020204" pitchFamily="34" charset="0"/>
            </a:endParaRPr>
          </a:p>
        </p:txBody>
      </p:sp>
      <p:sp>
        <p:nvSpPr>
          <p:cNvPr id="27660" name="Text Box 21"/>
          <p:cNvSpPr txBox="1">
            <a:spLocks noChangeArrowheads="1"/>
          </p:cNvSpPr>
          <p:nvPr/>
        </p:nvSpPr>
        <p:spPr bwMode="auto">
          <a:xfrm>
            <a:off x="6156325" y="4724400"/>
            <a:ext cx="20161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200">
                <a:latin typeface="Arial" panose="020B0604020202020204" pitchFamily="34" charset="0"/>
              </a:rPr>
              <a:t>Sieć z komutacją pakietów: ATM, IP. Może to być również sieć dostepowa: LAN/Ethernet, UMTS, WLAN, xDSL </a:t>
            </a:r>
          </a:p>
        </p:txBody>
      </p:sp>
      <p:sp>
        <p:nvSpPr>
          <p:cNvPr id="27661" name="AutoShape 22"/>
          <p:cNvSpPr>
            <a:spLocks noChangeArrowheads="1"/>
          </p:cNvSpPr>
          <p:nvPr/>
        </p:nvSpPr>
        <p:spPr bwMode="auto">
          <a:xfrm>
            <a:off x="1763713" y="4437063"/>
            <a:ext cx="2087562" cy="1223962"/>
          </a:xfrm>
          <a:prstGeom prst="wedgeRectCallout">
            <a:avLst>
              <a:gd name="adj1" fmla="val 78898"/>
              <a:gd name="adj2" fmla="val -662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>
              <a:latin typeface="Arial" panose="020B0604020202020204" pitchFamily="34" charset="0"/>
            </a:endParaRPr>
          </a:p>
        </p:txBody>
      </p:sp>
      <p:sp>
        <p:nvSpPr>
          <p:cNvPr id="27662" name="Text Box 23"/>
          <p:cNvSpPr txBox="1">
            <a:spLocks noChangeArrowheads="1"/>
          </p:cNvSpPr>
          <p:nvPr/>
        </p:nvSpPr>
        <p:spPr bwMode="auto">
          <a:xfrm>
            <a:off x="1763713" y="4652963"/>
            <a:ext cx="16557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000">
                <a:latin typeface="Arial" panose="020B0604020202020204" pitchFamily="34" charset="0"/>
              </a:rPr>
              <a:t>Usługa sieciowa: określa gwarancje sieci do przekazu strumienia pakietów z określoną jakością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Jakość obsługi (1)</a:t>
            </a:r>
            <a:endParaRPr lang="en-GB" altLang="pl-PL" sz="3200" smtClean="0"/>
          </a:p>
        </p:txBody>
      </p:sp>
      <p:sp>
        <p:nvSpPr>
          <p:cNvPr id="2867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19050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Poziom sieci: opóźnienie pakietów, zmienność opóźnienia, poziom strat, przepływność</a:t>
            </a:r>
          </a:p>
          <a:p>
            <a:pPr eaLnBrk="1" hangingPunct="1"/>
            <a:r>
              <a:rPr lang="pl-PL" altLang="pl-PL" sz="2800" smtClean="0"/>
              <a:t>Poziom użytkownika: MOS (Mean Opinion Score)</a:t>
            </a:r>
          </a:p>
          <a:p>
            <a:pPr lvl="1" eaLnBrk="1" hangingPunct="1"/>
            <a:endParaRPr lang="en-GB" altLang="pl-PL" sz="2400" smtClean="0"/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1101725" y="3213100"/>
            <a:ext cx="6784975" cy="3457575"/>
            <a:chOff x="528" y="1392"/>
            <a:chExt cx="4274" cy="2178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528" y="342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551" y="1392"/>
              <a:ext cx="1602" cy="598"/>
            </a:xfrm>
            <a:prstGeom prst="rect">
              <a:avLst/>
            </a:prstGeom>
            <a:solidFill>
              <a:srgbClr val="808080"/>
            </a:solidFill>
            <a:ln w="11113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3185" y="1407"/>
              <a:ext cx="1602" cy="597"/>
            </a:xfrm>
            <a:prstGeom prst="rect">
              <a:avLst/>
            </a:prstGeom>
            <a:solidFill>
              <a:srgbClr val="808080"/>
            </a:solidFill>
            <a:ln w="11113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535" y="2991"/>
              <a:ext cx="4244" cy="423"/>
            </a:xfrm>
            <a:prstGeom prst="rect">
              <a:avLst/>
            </a:prstGeom>
            <a:solidFill>
              <a:srgbClr val="969696"/>
            </a:solidFill>
            <a:ln w="11113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3177" y="2005"/>
              <a:ext cx="1602" cy="956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543" y="1998"/>
              <a:ext cx="1601" cy="985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1214" y="1735"/>
              <a:ext cx="749" cy="19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499" y="1776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endParaRPr lang="en-GB" altLang="pl-PL" sz="2400"/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686" y="177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3271" y="1728"/>
              <a:ext cx="7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3559" y="1769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endParaRPr lang="en-GB" altLang="pl-PL" sz="2400"/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3746" y="176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1214" y="2137"/>
              <a:ext cx="756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1468" y="2178"/>
              <a:ext cx="2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codec</a:t>
              </a:r>
              <a:endParaRPr lang="en-GB" altLang="pl-PL" sz="2400"/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1724" y="217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3277" y="2173"/>
              <a:ext cx="758" cy="19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94" name="Rectangle 21"/>
            <p:cNvSpPr>
              <a:spLocks noChangeArrowheads="1"/>
            </p:cNvSpPr>
            <p:nvPr/>
          </p:nvSpPr>
          <p:spPr bwMode="auto">
            <a:xfrm>
              <a:off x="3533" y="2214"/>
              <a:ext cx="2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codec</a:t>
              </a:r>
              <a:endParaRPr lang="en-GB" altLang="pl-PL" sz="2400"/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3789" y="221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1214" y="2538"/>
              <a:ext cx="764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97" name="Rectangle 24"/>
            <p:cNvSpPr>
              <a:spLocks noChangeArrowheads="1"/>
            </p:cNvSpPr>
            <p:nvPr/>
          </p:nvSpPr>
          <p:spPr bwMode="auto">
            <a:xfrm>
              <a:off x="1389" y="2581"/>
              <a:ext cx="44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Additional </a:t>
              </a:r>
              <a:endParaRPr lang="en-GB" altLang="pl-PL" sz="2400"/>
            </a:p>
          </p:txBody>
        </p:sp>
        <p:sp>
          <p:nvSpPr>
            <p:cNvPr id="28698" name="Rectangle 25"/>
            <p:cNvSpPr>
              <a:spLocks noChangeArrowheads="1"/>
            </p:cNvSpPr>
            <p:nvPr/>
          </p:nvSpPr>
          <p:spPr bwMode="auto">
            <a:xfrm>
              <a:off x="1329" y="2691"/>
              <a:ext cx="5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mechanisms</a:t>
              </a:r>
              <a:endParaRPr lang="en-GB" altLang="pl-PL" sz="2400"/>
            </a:p>
          </p:txBody>
        </p:sp>
        <p:sp>
          <p:nvSpPr>
            <p:cNvPr id="28699" name="Rectangle 26"/>
            <p:cNvSpPr>
              <a:spLocks noChangeArrowheads="1"/>
            </p:cNvSpPr>
            <p:nvPr/>
          </p:nvSpPr>
          <p:spPr bwMode="auto">
            <a:xfrm>
              <a:off x="1871" y="26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00" name="Rectangle 27"/>
            <p:cNvSpPr>
              <a:spLocks noChangeArrowheads="1"/>
            </p:cNvSpPr>
            <p:nvPr/>
          </p:nvSpPr>
          <p:spPr bwMode="auto">
            <a:xfrm>
              <a:off x="3271" y="2560"/>
              <a:ext cx="1175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01" name="Rectangle 28"/>
            <p:cNvSpPr>
              <a:spLocks noChangeArrowheads="1"/>
            </p:cNvSpPr>
            <p:nvPr/>
          </p:nvSpPr>
          <p:spPr bwMode="auto">
            <a:xfrm>
              <a:off x="3366" y="2602"/>
              <a:ext cx="10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Additional mechanisms </a:t>
              </a:r>
              <a:endParaRPr lang="en-GB" altLang="pl-PL" sz="2400"/>
            </a:p>
          </p:txBody>
        </p:sp>
        <p:sp>
          <p:nvSpPr>
            <p:cNvPr id="28702" name="Rectangle 29"/>
            <p:cNvSpPr>
              <a:spLocks noChangeArrowheads="1"/>
            </p:cNvSpPr>
            <p:nvPr/>
          </p:nvSpPr>
          <p:spPr bwMode="auto">
            <a:xfrm>
              <a:off x="3409" y="2713"/>
              <a:ext cx="90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(e.g. playback buffer)</a:t>
              </a:r>
              <a:endParaRPr lang="en-GB" altLang="pl-PL" sz="2400"/>
            </a:p>
          </p:txBody>
        </p:sp>
        <p:sp>
          <p:nvSpPr>
            <p:cNvPr id="28703" name="Rectangle 30"/>
            <p:cNvSpPr>
              <a:spLocks noChangeArrowheads="1"/>
            </p:cNvSpPr>
            <p:nvPr/>
          </p:nvSpPr>
          <p:spPr bwMode="auto">
            <a:xfrm>
              <a:off x="4314" y="271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04" name="Rectangle 31"/>
            <p:cNvSpPr>
              <a:spLocks noChangeArrowheads="1"/>
            </p:cNvSpPr>
            <p:nvPr/>
          </p:nvSpPr>
          <p:spPr bwMode="auto">
            <a:xfrm>
              <a:off x="1199" y="3093"/>
              <a:ext cx="764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05" name="Rectangle 32"/>
            <p:cNvSpPr>
              <a:spLocks noChangeArrowheads="1"/>
            </p:cNvSpPr>
            <p:nvPr/>
          </p:nvSpPr>
          <p:spPr bwMode="auto">
            <a:xfrm>
              <a:off x="1409" y="3136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706" name="Rectangle 33"/>
            <p:cNvSpPr>
              <a:spLocks noChangeArrowheads="1"/>
            </p:cNvSpPr>
            <p:nvPr/>
          </p:nvSpPr>
          <p:spPr bwMode="auto">
            <a:xfrm>
              <a:off x="1402" y="3246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interface</a:t>
              </a:r>
              <a:endParaRPr lang="en-GB" altLang="pl-PL" sz="2400"/>
            </a:p>
          </p:txBody>
        </p:sp>
        <p:sp>
          <p:nvSpPr>
            <p:cNvPr id="28707" name="Rectangle 34"/>
            <p:cNvSpPr>
              <a:spLocks noChangeArrowheads="1"/>
            </p:cNvSpPr>
            <p:nvPr/>
          </p:nvSpPr>
          <p:spPr bwMode="auto">
            <a:xfrm>
              <a:off x="1771" y="324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08" name="Rectangle 35"/>
            <p:cNvSpPr>
              <a:spLocks noChangeArrowheads="1"/>
            </p:cNvSpPr>
            <p:nvPr/>
          </p:nvSpPr>
          <p:spPr bwMode="auto">
            <a:xfrm>
              <a:off x="3277" y="3086"/>
              <a:ext cx="765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09" name="Rectangle 36"/>
            <p:cNvSpPr>
              <a:spLocks noChangeArrowheads="1"/>
            </p:cNvSpPr>
            <p:nvPr/>
          </p:nvSpPr>
          <p:spPr bwMode="auto">
            <a:xfrm>
              <a:off x="3488" y="3128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710" name="Rectangle 37"/>
            <p:cNvSpPr>
              <a:spLocks noChangeArrowheads="1"/>
            </p:cNvSpPr>
            <p:nvPr/>
          </p:nvSpPr>
          <p:spPr bwMode="auto">
            <a:xfrm>
              <a:off x="3481" y="3239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interface</a:t>
              </a:r>
              <a:endParaRPr lang="en-GB" altLang="pl-PL" sz="2400"/>
            </a:p>
          </p:txBody>
        </p:sp>
        <p:sp>
          <p:nvSpPr>
            <p:cNvPr id="28711" name="Rectangle 38"/>
            <p:cNvSpPr>
              <a:spLocks noChangeArrowheads="1"/>
            </p:cNvSpPr>
            <p:nvPr/>
          </p:nvSpPr>
          <p:spPr bwMode="auto">
            <a:xfrm>
              <a:off x="3849" y="323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12" name="Rectangle 39"/>
            <p:cNvSpPr>
              <a:spLocks noChangeArrowheads="1"/>
            </p:cNvSpPr>
            <p:nvPr/>
          </p:nvSpPr>
          <p:spPr bwMode="auto">
            <a:xfrm>
              <a:off x="529" y="2290"/>
              <a:ext cx="69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13" name="Rectangle 40"/>
            <p:cNvSpPr>
              <a:spLocks noChangeArrowheads="1"/>
            </p:cNvSpPr>
            <p:nvPr/>
          </p:nvSpPr>
          <p:spPr bwMode="auto">
            <a:xfrm>
              <a:off x="643" y="2329"/>
              <a:ext cx="4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Application </a:t>
              </a:r>
              <a:endParaRPr lang="en-GB" altLang="pl-PL" sz="2400"/>
            </a:p>
          </p:txBody>
        </p:sp>
        <p:sp>
          <p:nvSpPr>
            <p:cNvPr id="28714" name="Rectangle 41"/>
            <p:cNvSpPr>
              <a:spLocks noChangeArrowheads="1"/>
            </p:cNvSpPr>
            <p:nvPr/>
          </p:nvSpPr>
          <p:spPr bwMode="auto">
            <a:xfrm>
              <a:off x="781" y="2440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715" name="Rectangle 42"/>
            <p:cNvSpPr>
              <a:spLocks noChangeArrowheads="1"/>
            </p:cNvSpPr>
            <p:nvPr/>
          </p:nvSpPr>
          <p:spPr bwMode="auto">
            <a:xfrm>
              <a:off x="977" y="244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16" name="Rectangle 43"/>
            <p:cNvSpPr>
              <a:spLocks noChangeArrowheads="1"/>
            </p:cNvSpPr>
            <p:nvPr/>
          </p:nvSpPr>
          <p:spPr bwMode="auto">
            <a:xfrm>
              <a:off x="4109" y="2057"/>
              <a:ext cx="69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17" name="Rectangle 44"/>
            <p:cNvSpPr>
              <a:spLocks noChangeArrowheads="1"/>
            </p:cNvSpPr>
            <p:nvPr/>
          </p:nvSpPr>
          <p:spPr bwMode="auto">
            <a:xfrm>
              <a:off x="4223" y="2095"/>
              <a:ext cx="4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Application </a:t>
              </a:r>
              <a:endParaRPr lang="en-GB" altLang="pl-PL" sz="2400"/>
            </a:p>
          </p:txBody>
        </p:sp>
        <p:sp>
          <p:nvSpPr>
            <p:cNvPr id="28718" name="Rectangle 45"/>
            <p:cNvSpPr>
              <a:spLocks noChangeArrowheads="1"/>
            </p:cNvSpPr>
            <p:nvPr/>
          </p:nvSpPr>
          <p:spPr bwMode="auto">
            <a:xfrm>
              <a:off x="4361" y="2206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719" name="Rectangle 46"/>
            <p:cNvSpPr>
              <a:spLocks noChangeArrowheads="1"/>
            </p:cNvSpPr>
            <p:nvPr/>
          </p:nvSpPr>
          <p:spPr bwMode="auto">
            <a:xfrm>
              <a:off x="4557" y="220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20" name="Freeform 47"/>
            <p:cNvSpPr>
              <a:spLocks/>
            </p:cNvSpPr>
            <p:nvPr/>
          </p:nvSpPr>
          <p:spPr bwMode="auto">
            <a:xfrm>
              <a:off x="2048" y="1856"/>
              <a:ext cx="34" cy="7"/>
            </a:xfrm>
            <a:custGeom>
              <a:avLst/>
              <a:gdLst>
                <a:gd name="T0" fmla="*/ 4 w 34"/>
                <a:gd name="T1" fmla="*/ 0 h 7"/>
                <a:gd name="T2" fmla="*/ 3 w 34"/>
                <a:gd name="T3" fmla="*/ 0 h 7"/>
                <a:gd name="T4" fmla="*/ 2 w 34"/>
                <a:gd name="T5" fmla="*/ 1 h 7"/>
                <a:gd name="T6" fmla="*/ 1 w 34"/>
                <a:gd name="T7" fmla="*/ 2 h 7"/>
                <a:gd name="T8" fmla="*/ 0 w 34"/>
                <a:gd name="T9" fmla="*/ 3 h 7"/>
                <a:gd name="T10" fmla="*/ 0 w 34"/>
                <a:gd name="T11" fmla="*/ 3 h 7"/>
                <a:gd name="T12" fmla="*/ 1 w 34"/>
                <a:gd name="T13" fmla="*/ 4 h 7"/>
                <a:gd name="T14" fmla="*/ 2 w 34"/>
                <a:gd name="T15" fmla="*/ 6 h 7"/>
                <a:gd name="T16" fmla="*/ 3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4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1" name="Freeform 48"/>
            <p:cNvSpPr>
              <a:spLocks/>
            </p:cNvSpPr>
            <p:nvPr/>
          </p:nvSpPr>
          <p:spPr bwMode="auto">
            <a:xfrm>
              <a:off x="2096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2" name="Freeform 49"/>
            <p:cNvSpPr>
              <a:spLocks/>
            </p:cNvSpPr>
            <p:nvPr/>
          </p:nvSpPr>
          <p:spPr bwMode="auto">
            <a:xfrm>
              <a:off x="2145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3" name="Freeform 50"/>
            <p:cNvSpPr>
              <a:spLocks/>
            </p:cNvSpPr>
            <p:nvPr/>
          </p:nvSpPr>
          <p:spPr bwMode="auto">
            <a:xfrm>
              <a:off x="2193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4" name="Freeform 51"/>
            <p:cNvSpPr>
              <a:spLocks/>
            </p:cNvSpPr>
            <p:nvPr/>
          </p:nvSpPr>
          <p:spPr bwMode="auto">
            <a:xfrm>
              <a:off x="2242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5" name="Freeform 52"/>
            <p:cNvSpPr>
              <a:spLocks/>
            </p:cNvSpPr>
            <p:nvPr/>
          </p:nvSpPr>
          <p:spPr bwMode="auto">
            <a:xfrm>
              <a:off x="2290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6" name="Freeform 53"/>
            <p:cNvSpPr>
              <a:spLocks/>
            </p:cNvSpPr>
            <p:nvPr/>
          </p:nvSpPr>
          <p:spPr bwMode="auto">
            <a:xfrm>
              <a:off x="2339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7" name="Freeform 54"/>
            <p:cNvSpPr>
              <a:spLocks/>
            </p:cNvSpPr>
            <p:nvPr/>
          </p:nvSpPr>
          <p:spPr bwMode="auto">
            <a:xfrm>
              <a:off x="2387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8" name="Freeform 55"/>
            <p:cNvSpPr>
              <a:spLocks/>
            </p:cNvSpPr>
            <p:nvPr/>
          </p:nvSpPr>
          <p:spPr bwMode="auto">
            <a:xfrm>
              <a:off x="2436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9" name="Freeform 56"/>
            <p:cNvSpPr>
              <a:spLocks/>
            </p:cNvSpPr>
            <p:nvPr/>
          </p:nvSpPr>
          <p:spPr bwMode="auto">
            <a:xfrm>
              <a:off x="2484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0" name="Freeform 57"/>
            <p:cNvSpPr>
              <a:spLocks/>
            </p:cNvSpPr>
            <p:nvPr/>
          </p:nvSpPr>
          <p:spPr bwMode="auto">
            <a:xfrm>
              <a:off x="2533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1" name="Freeform 58"/>
            <p:cNvSpPr>
              <a:spLocks/>
            </p:cNvSpPr>
            <p:nvPr/>
          </p:nvSpPr>
          <p:spPr bwMode="auto">
            <a:xfrm>
              <a:off x="2581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2" name="Freeform 59"/>
            <p:cNvSpPr>
              <a:spLocks/>
            </p:cNvSpPr>
            <p:nvPr/>
          </p:nvSpPr>
          <p:spPr bwMode="auto">
            <a:xfrm>
              <a:off x="2630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3" name="Freeform 60"/>
            <p:cNvSpPr>
              <a:spLocks/>
            </p:cNvSpPr>
            <p:nvPr/>
          </p:nvSpPr>
          <p:spPr bwMode="auto">
            <a:xfrm>
              <a:off x="2678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4" name="Freeform 61"/>
            <p:cNvSpPr>
              <a:spLocks/>
            </p:cNvSpPr>
            <p:nvPr/>
          </p:nvSpPr>
          <p:spPr bwMode="auto">
            <a:xfrm>
              <a:off x="2727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5" name="Freeform 62"/>
            <p:cNvSpPr>
              <a:spLocks/>
            </p:cNvSpPr>
            <p:nvPr/>
          </p:nvSpPr>
          <p:spPr bwMode="auto">
            <a:xfrm>
              <a:off x="2775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6" name="Freeform 63"/>
            <p:cNvSpPr>
              <a:spLocks/>
            </p:cNvSpPr>
            <p:nvPr/>
          </p:nvSpPr>
          <p:spPr bwMode="auto">
            <a:xfrm>
              <a:off x="2824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7" name="Freeform 64"/>
            <p:cNvSpPr>
              <a:spLocks/>
            </p:cNvSpPr>
            <p:nvPr/>
          </p:nvSpPr>
          <p:spPr bwMode="auto">
            <a:xfrm>
              <a:off x="2872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8" name="Freeform 65"/>
            <p:cNvSpPr>
              <a:spLocks/>
            </p:cNvSpPr>
            <p:nvPr/>
          </p:nvSpPr>
          <p:spPr bwMode="auto">
            <a:xfrm>
              <a:off x="2921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9" name="Freeform 66"/>
            <p:cNvSpPr>
              <a:spLocks/>
            </p:cNvSpPr>
            <p:nvPr/>
          </p:nvSpPr>
          <p:spPr bwMode="auto">
            <a:xfrm>
              <a:off x="2969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0" name="Freeform 67"/>
            <p:cNvSpPr>
              <a:spLocks/>
            </p:cNvSpPr>
            <p:nvPr/>
          </p:nvSpPr>
          <p:spPr bwMode="auto">
            <a:xfrm>
              <a:off x="3018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1" name="Freeform 68"/>
            <p:cNvSpPr>
              <a:spLocks/>
            </p:cNvSpPr>
            <p:nvPr/>
          </p:nvSpPr>
          <p:spPr bwMode="auto">
            <a:xfrm>
              <a:off x="3066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2" name="Freeform 69"/>
            <p:cNvSpPr>
              <a:spLocks/>
            </p:cNvSpPr>
            <p:nvPr/>
          </p:nvSpPr>
          <p:spPr bwMode="auto">
            <a:xfrm>
              <a:off x="3115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3" name="Freeform 70"/>
            <p:cNvSpPr>
              <a:spLocks/>
            </p:cNvSpPr>
            <p:nvPr/>
          </p:nvSpPr>
          <p:spPr bwMode="auto">
            <a:xfrm>
              <a:off x="3163" y="1856"/>
              <a:ext cx="31" cy="7"/>
            </a:xfrm>
            <a:custGeom>
              <a:avLst/>
              <a:gdLst>
                <a:gd name="T0" fmla="*/ 4 w 31"/>
                <a:gd name="T1" fmla="*/ 0 h 7"/>
                <a:gd name="T2" fmla="*/ 2 w 31"/>
                <a:gd name="T3" fmla="*/ 0 h 7"/>
                <a:gd name="T4" fmla="*/ 1 w 31"/>
                <a:gd name="T5" fmla="*/ 1 h 7"/>
                <a:gd name="T6" fmla="*/ 0 w 31"/>
                <a:gd name="T7" fmla="*/ 2 h 7"/>
                <a:gd name="T8" fmla="*/ 0 w 31"/>
                <a:gd name="T9" fmla="*/ 3 h 7"/>
                <a:gd name="T10" fmla="*/ 0 w 31"/>
                <a:gd name="T11" fmla="*/ 4 h 7"/>
                <a:gd name="T12" fmla="*/ 0 w 31"/>
                <a:gd name="T13" fmla="*/ 6 h 7"/>
                <a:gd name="T14" fmla="*/ 1 w 31"/>
                <a:gd name="T15" fmla="*/ 7 h 7"/>
                <a:gd name="T16" fmla="*/ 2 w 31"/>
                <a:gd name="T17" fmla="*/ 7 h 7"/>
                <a:gd name="T18" fmla="*/ 28 w 31"/>
                <a:gd name="T19" fmla="*/ 7 h 7"/>
                <a:gd name="T20" fmla="*/ 28 w 31"/>
                <a:gd name="T21" fmla="*/ 7 h 7"/>
                <a:gd name="T22" fmla="*/ 29 w 31"/>
                <a:gd name="T23" fmla="*/ 6 h 7"/>
                <a:gd name="T24" fmla="*/ 30 w 31"/>
                <a:gd name="T25" fmla="*/ 4 h 7"/>
                <a:gd name="T26" fmla="*/ 31 w 31"/>
                <a:gd name="T27" fmla="*/ 3 h 7"/>
                <a:gd name="T28" fmla="*/ 31 w 31"/>
                <a:gd name="T29" fmla="*/ 3 h 7"/>
                <a:gd name="T30" fmla="*/ 30 w 31"/>
                <a:gd name="T31" fmla="*/ 2 h 7"/>
                <a:gd name="T32" fmla="*/ 29 w 31"/>
                <a:gd name="T33" fmla="*/ 1 h 7"/>
                <a:gd name="T34" fmla="*/ 29 w 31"/>
                <a:gd name="T35" fmla="*/ 0 h 7"/>
                <a:gd name="T36" fmla="*/ 4 w 31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28" y="7"/>
                  </a:lnTo>
                  <a:lnTo>
                    <a:pt x="29" y="6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4" name="Freeform 71"/>
            <p:cNvSpPr>
              <a:spLocks/>
            </p:cNvSpPr>
            <p:nvPr/>
          </p:nvSpPr>
          <p:spPr bwMode="auto">
            <a:xfrm>
              <a:off x="1978" y="1835"/>
              <a:ext cx="77" cy="50"/>
            </a:xfrm>
            <a:custGeom>
              <a:avLst/>
              <a:gdLst>
                <a:gd name="T0" fmla="*/ 77 w 77"/>
                <a:gd name="T1" fmla="*/ 0 h 50"/>
                <a:gd name="T2" fmla="*/ 0 w 77"/>
                <a:gd name="T3" fmla="*/ 24 h 50"/>
                <a:gd name="T4" fmla="*/ 77 w 77"/>
                <a:gd name="T5" fmla="*/ 50 h 50"/>
                <a:gd name="T6" fmla="*/ 77 w 77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50">
                  <a:moveTo>
                    <a:pt x="77" y="0"/>
                  </a:moveTo>
                  <a:lnTo>
                    <a:pt x="0" y="24"/>
                  </a:lnTo>
                  <a:lnTo>
                    <a:pt x="77" y="5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5" name="Freeform 72"/>
            <p:cNvSpPr>
              <a:spLocks/>
            </p:cNvSpPr>
            <p:nvPr/>
          </p:nvSpPr>
          <p:spPr bwMode="auto">
            <a:xfrm>
              <a:off x="3189" y="1835"/>
              <a:ext cx="76" cy="50"/>
            </a:xfrm>
            <a:custGeom>
              <a:avLst/>
              <a:gdLst>
                <a:gd name="T0" fmla="*/ 0 w 76"/>
                <a:gd name="T1" fmla="*/ 50 h 50"/>
                <a:gd name="T2" fmla="*/ 76 w 76"/>
                <a:gd name="T3" fmla="*/ 24 h 50"/>
                <a:gd name="T4" fmla="*/ 0 w 76"/>
                <a:gd name="T5" fmla="*/ 0 h 50"/>
                <a:gd name="T6" fmla="*/ 0 w 76"/>
                <a:gd name="T7" fmla="*/ 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0">
                  <a:moveTo>
                    <a:pt x="0" y="50"/>
                  </a:moveTo>
                  <a:lnTo>
                    <a:pt x="76" y="24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6" name="Freeform 73"/>
            <p:cNvSpPr>
              <a:spLocks/>
            </p:cNvSpPr>
            <p:nvPr/>
          </p:nvSpPr>
          <p:spPr bwMode="auto">
            <a:xfrm>
              <a:off x="2070" y="2089"/>
              <a:ext cx="34" cy="7"/>
            </a:xfrm>
            <a:custGeom>
              <a:avLst/>
              <a:gdLst>
                <a:gd name="T0" fmla="*/ 4 w 34"/>
                <a:gd name="T1" fmla="*/ 0 h 7"/>
                <a:gd name="T2" fmla="*/ 3 w 34"/>
                <a:gd name="T3" fmla="*/ 0 h 7"/>
                <a:gd name="T4" fmla="*/ 2 w 34"/>
                <a:gd name="T5" fmla="*/ 1 h 7"/>
                <a:gd name="T6" fmla="*/ 1 w 34"/>
                <a:gd name="T7" fmla="*/ 3 h 7"/>
                <a:gd name="T8" fmla="*/ 0 w 34"/>
                <a:gd name="T9" fmla="*/ 4 h 7"/>
                <a:gd name="T10" fmla="*/ 0 w 34"/>
                <a:gd name="T11" fmla="*/ 4 h 7"/>
                <a:gd name="T12" fmla="*/ 1 w 34"/>
                <a:gd name="T13" fmla="*/ 5 h 7"/>
                <a:gd name="T14" fmla="*/ 2 w 34"/>
                <a:gd name="T15" fmla="*/ 6 h 7"/>
                <a:gd name="T16" fmla="*/ 3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4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7" name="Freeform 74"/>
            <p:cNvSpPr>
              <a:spLocks/>
            </p:cNvSpPr>
            <p:nvPr/>
          </p:nvSpPr>
          <p:spPr bwMode="auto">
            <a:xfrm>
              <a:off x="2118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8" name="Freeform 75"/>
            <p:cNvSpPr>
              <a:spLocks/>
            </p:cNvSpPr>
            <p:nvPr/>
          </p:nvSpPr>
          <p:spPr bwMode="auto">
            <a:xfrm>
              <a:off x="2167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9" name="Freeform 76"/>
            <p:cNvSpPr>
              <a:spLocks/>
            </p:cNvSpPr>
            <p:nvPr/>
          </p:nvSpPr>
          <p:spPr bwMode="auto">
            <a:xfrm>
              <a:off x="2215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0" name="Freeform 77"/>
            <p:cNvSpPr>
              <a:spLocks/>
            </p:cNvSpPr>
            <p:nvPr/>
          </p:nvSpPr>
          <p:spPr bwMode="auto">
            <a:xfrm>
              <a:off x="2264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1" name="Freeform 78"/>
            <p:cNvSpPr>
              <a:spLocks/>
            </p:cNvSpPr>
            <p:nvPr/>
          </p:nvSpPr>
          <p:spPr bwMode="auto">
            <a:xfrm>
              <a:off x="2312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2" name="Freeform 79"/>
            <p:cNvSpPr>
              <a:spLocks/>
            </p:cNvSpPr>
            <p:nvPr/>
          </p:nvSpPr>
          <p:spPr bwMode="auto">
            <a:xfrm>
              <a:off x="2361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3" name="Freeform 80"/>
            <p:cNvSpPr>
              <a:spLocks/>
            </p:cNvSpPr>
            <p:nvPr/>
          </p:nvSpPr>
          <p:spPr bwMode="auto">
            <a:xfrm>
              <a:off x="2409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4" name="Freeform 81"/>
            <p:cNvSpPr>
              <a:spLocks/>
            </p:cNvSpPr>
            <p:nvPr/>
          </p:nvSpPr>
          <p:spPr bwMode="auto">
            <a:xfrm>
              <a:off x="2458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5" name="Freeform 82"/>
            <p:cNvSpPr>
              <a:spLocks/>
            </p:cNvSpPr>
            <p:nvPr/>
          </p:nvSpPr>
          <p:spPr bwMode="auto">
            <a:xfrm>
              <a:off x="2506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6" name="Freeform 83"/>
            <p:cNvSpPr>
              <a:spLocks/>
            </p:cNvSpPr>
            <p:nvPr/>
          </p:nvSpPr>
          <p:spPr bwMode="auto">
            <a:xfrm>
              <a:off x="2555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7" name="Freeform 84"/>
            <p:cNvSpPr>
              <a:spLocks/>
            </p:cNvSpPr>
            <p:nvPr/>
          </p:nvSpPr>
          <p:spPr bwMode="auto">
            <a:xfrm>
              <a:off x="2603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8" name="Freeform 85"/>
            <p:cNvSpPr>
              <a:spLocks/>
            </p:cNvSpPr>
            <p:nvPr/>
          </p:nvSpPr>
          <p:spPr bwMode="auto">
            <a:xfrm>
              <a:off x="2652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9" name="Freeform 86"/>
            <p:cNvSpPr>
              <a:spLocks/>
            </p:cNvSpPr>
            <p:nvPr/>
          </p:nvSpPr>
          <p:spPr bwMode="auto">
            <a:xfrm>
              <a:off x="2700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0" name="Freeform 87"/>
            <p:cNvSpPr>
              <a:spLocks/>
            </p:cNvSpPr>
            <p:nvPr/>
          </p:nvSpPr>
          <p:spPr bwMode="auto">
            <a:xfrm>
              <a:off x="2749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1" name="Freeform 88"/>
            <p:cNvSpPr>
              <a:spLocks/>
            </p:cNvSpPr>
            <p:nvPr/>
          </p:nvSpPr>
          <p:spPr bwMode="auto">
            <a:xfrm>
              <a:off x="2797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2" name="Freeform 89"/>
            <p:cNvSpPr>
              <a:spLocks/>
            </p:cNvSpPr>
            <p:nvPr/>
          </p:nvSpPr>
          <p:spPr bwMode="auto">
            <a:xfrm>
              <a:off x="2846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3" name="Freeform 90"/>
            <p:cNvSpPr>
              <a:spLocks/>
            </p:cNvSpPr>
            <p:nvPr/>
          </p:nvSpPr>
          <p:spPr bwMode="auto">
            <a:xfrm>
              <a:off x="2894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4" name="Freeform 91"/>
            <p:cNvSpPr>
              <a:spLocks/>
            </p:cNvSpPr>
            <p:nvPr/>
          </p:nvSpPr>
          <p:spPr bwMode="auto">
            <a:xfrm>
              <a:off x="2943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5" name="Freeform 92"/>
            <p:cNvSpPr>
              <a:spLocks/>
            </p:cNvSpPr>
            <p:nvPr/>
          </p:nvSpPr>
          <p:spPr bwMode="auto">
            <a:xfrm>
              <a:off x="2991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6" name="Freeform 93"/>
            <p:cNvSpPr>
              <a:spLocks/>
            </p:cNvSpPr>
            <p:nvPr/>
          </p:nvSpPr>
          <p:spPr bwMode="auto">
            <a:xfrm>
              <a:off x="3040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7" name="Freeform 94"/>
            <p:cNvSpPr>
              <a:spLocks/>
            </p:cNvSpPr>
            <p:nvPr/>
          </p:nvSpPr>
          <p:spPr bwMode="auto">
            <a:xfrm>
              <a:off x="3088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8" name="Freeform 95"/>
            <p:cNvSpPr>
              <a:spLocks/>
            </p:cNvSpPr>
            <p:nvPr/>
          </p:nvSpPr>
          <p:spPr bwMode="auto">
            <a:xfrm>
              <a:off x="3137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9" name="Freeform 96"/>
            <p:cNvSpPr>
              <a:spLocks/>
            </p:cNvSpPr>
            <p:nvPr/>
          </p:nvSpPr>
          <p:spPr bwMode="auto">
            <a:xfrm>
              <a:off x="3185" y="2089"/>
              <a:ext cx="30" cy="7"/>
            </a:xfrm>
            <a:custGeom>
              <a:avLst/>
              <a:gdLst>
                <a:gd name="T0" fmla="*/ 4 w 30"/>
                <a:gd name="T1" fmla="*/ 0 h 7"/>
                <a:gd name="T2" fmla="*/ 2 w 30"/>
                <a:gd name="T3" fmla="*/ 0 h 7"/>
                <a:gd name="T4" fmla="*/ 1 w 30"/>
                <a:gd name="T5" fmla="*/ 1 h 7"/>
                <a:gd name="T6" fmla="*/ 0 w 30"/>
                <a:gd name="T7" fmla="*/ 3 h 7"/>
                <a:gd name="T8" fmla="*/ 0 w 30"/>
                <a:gd name="T9" fmla="*/ 4 h 7"/>
                <a:gd name="T10" fmla="*/ 0 w 30"/>
                <a:gd name="T11" fmla="*/ 5 h 7"/>
                <a:gd name="T12" fmla="*/ 0 w 30"/>
                <a:gd name="T13" fmla="*/ 6 h 7"/>
                <a:gd name="T14" fmla="*/ 1 w 30"/>
                <a:gd name="T15" fmla="*/ 7 h 7"/>
                <a:gd name="T16" fmla="*/ 2 w 30"/>
                <a:gd name="T17" fmla="*/ 7 h 7"/>
                <a:gd name="T18" fmla="*/ 27 w 30"/>
                <a:gd name="T19" fmla="*/ 7 h 7"/>
                <a:gd name="T20" fmla="*/ 27 w 30"/>
                <a:gd name="T21" fmla="*/ 7 h 7"/>
                <a:gd name="T22" fmla="*/ 28 w 30"/>
                <a:gd name="T23" fmla="*/ 6 h 7"/>
                <a:gd name="T24" fmla="*/ 29 w 30"/>
                <a:gd name="T25" fmla="*/ 5 h 7"/>
                <a:gd name="T26" fmla="*/ 30 w 30"/>
                <a:gd name="T27" fmla="*/ 4 h 7"/>
                <a:gd name="T28" fmla="*/ 30 w 30"/>
                <a:gd name="T29" fmla="*/ 4 h 7"/>
                <a:gd name="T30" fmla="*/ 29 w 30"/>
                <a:gd name="T31" fmla="*/ 3 h 7"/>
                <a:gd name="T32" fmla="*/ 28 w 30"/>
                <a:gd name="T33" fmla="*/ 1 h 7"/>
                <a:gd name="T34" fmla="*/ 28 w 30"/>
                <a:gd name="T35" fmla="*/ 0 h 7"/>
                <a:gd name="T36" fmla="*/ 4 w 30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27" y="7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0" name="Freeform 97"/>
            <p:cNvSpPr>
              <a:spLocks/>
            </p:cNvSpPr>
            <p:nvPr/>
          </p:nvSpPr>
          <p:spPr bwMode="auto">
            <a:xfrm>
              <a:off x="2001" y="2068"/>
              <a:ext cx="76" cy="51"/>
            </a:xfrm>
            <a:custGeom>
              <a:avLst/>
              <a:gdLst>
                <a:gd name="T0" fmla="*/ 76 w 76"/>
                <a:gd name="T1" fmla="*/ 0 h 51"/>
                <a:gd name="T2" fmla="*/ 0 w 76"/>
                <a:gd name="T3" fmla="*/ 25 h 51"/>
                <a:gd name="T4" fmla="*/ 76 w 76"/>
                <a:gd name="T5" fmla="*/ 51 h 51"/>
                <a:gd name="T6" fmla="*/ 76 w 76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1">
                  <a:moveTo>
                    <a:pt x="76" y="0"/>
                  </a:moveTo>
                  <a:lnTo>
                    <a:pt x="0" y="25"/>
                  </a:lnTo>
                  <a:lnTo>
                    <a:pt x="76" y="5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1" name="Freeform 98"/>
            <p:cNvSpPr>
              <a:spLocks/>
            </p:cNvSpPr>
            <p:nvPr/>
          </p:nvSpPr>
          <p:spPr bwMode="auto">
            <a:xfrm>
              <a:off x="3209" y="2068"/>
              <a:ext cx="77" cy="51"/>
            </a:xfrm>
            <a:custGeom>
              <a:avLst/>
              <a:gdLst>
                <a:gd name="T0" fmla="*/ 0 w 77"/>
                <a:gd name="T1" fmla="*/ 51 h 51"/>
                <a:gd name="T2" fmla="*/ 77 w 77"/>
                <a:gd name="T3" fmla="*/ 25 h 51"/>
                <a:gd name="T4" fmla="*/ 0 w 77"/>
                <a:gd name="T5" fmla="*/ 0 h 51"/>
                <a:gd name="T6" fmla="*/ 0 w 77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51">
                  <a:moveTo>
                    <a:pt x="0" y="51"/>
                  </a:moveTo>
                  <a:lnTo>
                    <a:pt x="77" y="25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2" name="Line 99"/>
            <p:cNvSpPr>
              <a:spLocks noChangeShapeType="1"/>
            </p:cNvSpPr>
            <p:nvPr/>
          </p:nvSpPr>
          <p:spPr bwMode="auto">
            <a:xfrm>
              <a:off x="1589" y="1954"/>
              <a:ext cx="1" cy="1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3" name="Freeform 100"/>
            <p:cNvSpPr>
              <a:spLocks/>
            </p:cNvSpPr>
            <p:nvPr/>
          </p:nvSpPr>
          <p:spPr bwMode="auto">
            <a:xfrm>
              <a:off x="1565" y="2060"/>
              <a:ext cx="50" cy="77"/>
            </a:xfrm>
            <a:custGeom>
              <a:avLst/>
              <a:gdLst>
                <a:gd name="T0" fmla="*/ 0 w 50"/>
                <a:gd name="T1" fmla="*/ 0 h 77"/>
                <a:gd name="T2" fmla="*/ 25 w 50"/>
                <a:gd name="T3" fmla="*/ 77 h 77"/>
                <a:gd name="T4" fmla="*/ 50 w 50"/>
                <a:gd name="T5" fmla="*/ 0 h 77"/>
                <a:gd name="T6" fmla="*/ 0 w 50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7">
                  <a:moveTo>
                    <a:pt x="0" y="0"/>
                  </a:moveTo>
                  <a:lnTo>
                    <a:pt x="25" y="77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4" name="Line 101"/>
            <p:cNvSpPr>
              <a:spLocks noChangeShapeType="1"/>
            </p:cNvSpPr>
            <p:nvPr/>
          </p:nvSpPr>
          <p:spPr bwMode="auto">
            <a:xfrm>
              <a:off x="1596" y="2349"/>
              <a:ext cx="1" cy="1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5" name="Freeform 102"/>
            <p:cNvSpPr>
              <a:spLocks/>
            </p:cNvSpPr>
            <p:nvPr/>
          </p:nvSpPr>
          <p:spPr bwMode="auto">
            <a:xfrm>
              <a:off x="1572" y="2455"/>
              <a:ext cx="50" cy="77"/>
            </a:xfrm>
            <a:custGeom>
              <a:avLst/>
              <a:gdLst>
                <a:gd name="T0" fmla="*/ 0 w 50"/>
                <a:gd name="T1" fmla="*/ 0 h 77"/>
                <a:gd name="T2" fmla="*/ 25 w 50"/>
                <a:gd name="T3" fmla="*/ 77 h 77"/>
                <a:gd name="T4" fmla="*/ 50 w 50"/>
                <a:gd name="T5" fmla="*/ 0 h 77"/>
                <a:gd name="T6" fmla="*/ 0 w 50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7">
                  <a:moveTo>
                    <a:pt x="0" y="0"/>
                  </a:moveTo>
                  <a:lnTo>
                    <a:pt x="25" y="77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6" name="Line 103"/>
            <p:cNvSpPr>
              <a:spLocks noChangeShapeType="1"/>
            </p:cNvSpPr>
            <p:nvPr/>
          </p:nvSpPr>
          <p:spPr bwMode="auto">
            <a:xfrm>
              <a:off x="1589" y="2866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7" name="Freeform 104"/>
            <p:cNvSpPr>
              <a:spLocks/>
            </p:cNvSpPr>
            <p:nvPr/>
          </p:nvSpPr>
          <p:spPr bwMode="auto">
            <a:xfrm>
              <a:off x="1565" y="3003"/>
              <a:ext cx="50" cy="76"/>
            </a:xfrm>
            <a:custGeom>
              <a:avLst/>
              <a:gdLst>
                <a:gd name="T0" fmla="*/ 0 w 50"/>
                <a:gd name="T1" fmla="*/ 0 h 76"/>
                <a:gd name="T2" fmla="*/ 25 w 50"/>
                <a:gd name="T3" fmla="*/ 76 h 76"/>
                <a:gd name="T4" fmla="*/ 50 w 50"/>
                <a:gd name="T5" fmla="*/ 0 h 76"/>
                <a:gd name="T6" fmla="*/ 0 w 50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6">
                  <a:moveTo>
                    <a:pt x="0" y="0"/>
                  </a:moveTo>
                  <a:lnTo>
                    <a:pt x="25" y="76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8" name="Line 105"/>
            <p:cNvSpPr>
              <a:spLocks noChangeShapeType="1"/>
            </p:cNvSpPr>
            <p:nvPr/>
          </p:nvSpPr>
          <p:spPr bwMode="auto">
            <a:xfrm>
              <a:off x="1978" y="3283"/>
              <a:ext cx="12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9" name="Freeform 106"/>
            <p:cNvSpPr>
              <a:spLocks/>
            </p:cNvSpPr>
            <p:nvPr/>
          </p:nvSpPr>
          <p:spPr bwMode="auto">
            <a:xfrm>
              <a:off x="3180" y="3258"/>
              <a:ext cx="76" cy="51"/>
            </a:xfrm>
            <a:custGeom>
              <a:avLst/>
              <a:gdLst>
                <a:gd name="T0" fmla="*/ 0 w 76"/>
                <a:gd name="T1" fmla="*/ 51 h 51"/>
                <a:gd name="T2" fmla="*/ 76 w 76"/>
                <a:gd name="T3" fmla="*/ 26 h 51"/>
                <a:gd name="T4" fmla="*/ 0 w 76"/>
                <a:gd name="T5" fmla="*/ 0 h 51"/>
                <a:gd name="T6" fmla="*/ 0 w 76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1">
                  <a:moveTo>
                    <a:pt x="0" y="51"/>
                  </a:moveTo>
                  <a:lnTo>
                    <a:pt x="76" y="26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0" name="Freeform 107"/>
            <p:cNvSpPr>
              <a:spLocks/>
            </p:cNvSpPr>
            <p:nvPr/>
          </p:nvSpPr>
          <p:spPr bwMode="auto">
            <a:xfrm>
              <a:off x="2048" y="3148"/>
              <a:ext cx="34" cy="7"/>
            </a:xfrm>
            <a:custGeom>
              <a:avLst/>
              <a:gdLst>
                <a:gd name="T0" fmla="*/ 4 w 34"/>
                <a:gd name="T1" fmla="*/ 0 h 7"/>
                <a:gd name="T2" fmla="*/ 3 w 34"/>
                <a:gd name="T3" fmla="*/ 0 h 7"/>
                <a:gd name="T4" fmla="*/ 2 w 34"/>
                <a:gd name="T5" fmla="*/ 1 h 7"/>
                <a:gd name="T6" fmla="*/ 1 w 34"/>
                <a:gd name="T7" fmla="*/ 2 h 7"/>
                <a:gd name="T8" fmla="*/ 0 w 34"/>
                <a:gd name="T9" fmla="*/ 3 h 7"/>
                <a:gd name="T10" fmla="*/ 0 w 34"/>
                <a:gd name="T11" fmla="*/ 3 h 7"/>
                <a:gd name="T12" fmla="*/ 1 w 34"/>
                <a:gd name="T13" fmla="*/ 4 h 7"/>
                <a:gd name="T14" fmla="*/ 2 w 34"/>
                <a:gd name="T15" fmla="*/ 5 h 7"/>
                <a:gd name="T16" fmla="*/ 3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4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1" name="Freeform 108"/>
            <p:cNvSpPr>
              <a:spLocks/>
            </p:cNvSpPr>
            <p:nvPr/>
          </p:nvSpPr>
          <p:spPr bwMode="auto">
            <a:xfrm>
              <a:off x="2096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2" name="Freeform 109"/>
            <p:cNvSpPr>
              <a:spLocks/>
            </p:cNvSpPr>
            <p:nvPr/>
          </p:nvSpPr>
          <p:spPr bwMode="auto">
            <a:xfrm>
              <a:off x="2145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3" name="Freeform 110"/>
            <p:cNvSpPr>
              <a:spLocks/>
            </p:cNvSpPr>
            <p:nvPr/>
          </p:nvSpPr>
          <p:spPr bwMode="auto">
            <a:xfrm>
              <a:off x="2193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4" name="Freeform 111"/>
            <p:cNvSpPr>
              <a:spLocks/>
            </p:cNvSpPr>
            <p:nvPr/>
          </p:nvSpPr>
          <p:spPr bwMode="auto">
            <a:xfrm>
              <a:off x="2242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5" name="Freeform 112"/>
            <p:cNvSpPr>
              <a:spLocks/>
            </p:cNvSpPr>
            <p:nvPr/>
          </p:nvSpPr>
          <p:spPr bwMode="auto">
            <a:xfrm>
              <a:off x="2290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6" name="Freeform 113"/>
            <p:cNvSpPr>
              <a:spLocks/>
            </p:cNvSpPr>
            <p:nvPr/>
          </p:nvSpPr>
          <p:spPr bwMode="auto">
            <a:xfrm>
              <a:off x="2339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7" name="Freeform 114"/>
            <p:cNvSpPr>
              <a:spLocks/>
            </p:cNvSpPr>
            <p:nvPr/>
          </p:nvSpPr>
          <p:spPr bwMode="auto">
            <a:xfrm>
              <a:off x="2387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8" name="Freeform 115"/>
            <p:cNvSpPr>
              <a:spLocks/>
            </p:cNvSpPr>
            <p:nvPr/>
          </p:nvSpPr>
          <p:spPr bwMode="auto">
            <a:xfrm>
              <a:off x="2436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9" name="Freeform 116"/>
            <p:cNvSpPr>
              <a:spLocks/>
            </p:cNvSpPr>
            <p:nvPr/>
          </p:nvSpPr>
          <p:spPr bwMode="auto">
            <a:xfrm>
              <a:off x="2484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0" name="Freeform 117"/>
            <p:cNvSpPr>
              <a:spLocks/>
            </p:cNvSpPr>
            <p:nvPr/>
          </p:nvSpPr>
          <p:spPr bwMode="auto">
            <a:xfrm>
              <a:off x="2533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1" name="Freeform 118"/>
            <p:cNvSpPr>
              <a:spLocks/>
            </p:cNvSpPr>
            <p:nvPr/>
          </p:nvSpPr>
          <p:spPr bwMode="auto">
            <a:xfrm>
              <a:off x="2581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2" name="Freeform 119"/>
            <p:cNvSpPr>
              <a:spLocks/>
            </p:cNvSpPr>
            <p:nvPr/>
          </p:nvSpPr>
          <p:spPr bwMode="auto">
            <a:xfrm>
              <a:off x="2630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3" name="Freeform 120"/>
            <p:cNvSpPr>
              <a:spLocks/>
            </p:cNvSpPr>
            <p:nvPr/>
          </p:nvSpPr>
          <p:spPr bwMode="auto">
            <a:xfrm>
              <a:off x="2678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4" name="Freeform 121"/>
            <p:cNvSpPr>
              <a:spLocks/>
            </p:cNvSpPr>
            <p:nvPr/>
          </p:nvSpPr>
          <p:spPr bwMode="auto">
            <a:xfrm>
              <a:off x="2727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5" name="Freeform 122"/>
            <p:cNvSpPr>
              <a:spLocks/>
            </p:cNvSpPr>
            <p:nvPr/>
          </p:nvSpPr>
          <p:spPr bwMode="auto">
            <a:xfrm>
              <a:off x="2775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6" name="Freeform 123"/>
            <p:cNvSpPr>
              <a:spLocks/>
            </p:cNvSpPr>
            <p:nvPr/>
          </p:nvSpPr>
          <p:spPr bwMode="auto">
            <a:xfrm>
              <a:off x="2824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7" name="Freeform 124"/>
            <p:cNvSpPr>
              <a:spLocks/>
            </p:cNvSpPr>
            <p:nvPr/>
          </p:nvSpPr>
          <p:spPr bwMode="auto">
            <a:xfrm>
              <a:off x="2872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8" name="Freeform 125"/>
            <p:cNvSpPr>
              <a:spLocks/>
            </p:cNvSpPr>
            <p:nvPr/>
          </p:nvSpPr>
          <p:spPr bwMode="auto">
            <a:xfrm>
              <a:off x="2921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9" name="Freeform 126"/>
            <p:cNvSpPr>
              <a:spLocks/>
            </p:cNvSpPr>
            <p:nvPr/>
          </p:nvSpPr>
          <p:spPr bwMode="auto">
            <a:xfrm>
              <a:off x="2969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0" name="Freeform 127"/>
            <p:cNvSpPr>
              <a:spLocks/>
            </p:cNvSpPr>
            <p:nvPr/>
          </p:nvSpPr>
          <p:spPr bwMode="auto">
            <a:xfrm>
              <a:off x="3018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1" name="Freeform 128"/>
            <p:cNvSpPr>
              <a:spLocks/>
            </p:cNvSpPr>
            <p:nvPr/>
          </p:nvSpPr>
          <p:spPr bwMode="auto">
            <a:xfrm>
              <a:off x="3066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2" name="Freeform 129"/>
            <p:cNvSpPr>
              <a:spLocks/>
            </p:cNvSpPr>
            <p:nvPr/>
          </p:nvSpPr>
          <p:spPr bwMode="auto">
            <a:xfrm>
              <a:off x="3115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3" name="Freeform 130"/>
            <p:cNvSpPr>
              <a:spLocks/>
            </p:cNvSpPr>
            <p:nvPr/>
          </p:nvSpPr>
          <p:spPr bwMode="auto">
            <a:xfrm>
              <a:off x="3163" y="3148"/>
              <a:ext cx="31" cy="7"/>
            </a:xfrm>
            <a:custGeom>
              <a:avLst/>
              <a:gdLst>
                <a:gd name="T0" fmla="*/ 4 w 31"/>
                <a:gd name="T1" fmla="*/ 0 h 7"/>
                <a:gd name="T2" fmla="*/ 2 w 31"/>
                <a:gd name="T3" fmla="*/ 0 h 7"/>
                <a:gd name="T4" fmla="*/ 1 w 31"/>
                <a:gd name="T5" fmla="*/ 1 h 7"/>
                <a:gd name="T6" fmla="*/ 0 w 31"/>
                <a:gd name="T7" fmla="*/ 2 h 7"/>
                <a:gd name="T8" fmla="*/ 0 w 31"/>
                <a:gd name="T9" fmla="*/ 3 h 7"/>
                <a:gd name="T10" fmla="*/ 0 w 31"/>
                <a:gd name="T11" fmla="*/ 4 h 7"/>
                <a:gd name="T12" fmla="*/ 0 w 31"/>
                <a:gd name="T13" fmla="*/ 5 h 7"/>
                <a:gd name="T14" fmla="*/ 1 w 31"/>
                <a:gd name="T15" fmla="*/ 7 h 7"/>
                <a:gd name="T16" fmla="*/ 2 w 31"/>
                <a:gd name="T17" fmla="*/ 7 h 7"/>
                <a:gd name="T18" fmla="*/ 28 w 31"/>
                <a:gd name="T19" fmla="*/ 7 h 7"/>
                <a:gd name="T20" fmla="*/ 28 w 31"/>
                <a:gd name="T21" fmla="*/ 7 h 7"/>
                <a:gd name="T22" fmla="*/ 29 w 31"/>
                <a:gd name="T23" fmla="*/ 5 h 7"/>
                <a:gd name="T24" fmla="*/ 30 w 31"/>
                <a:gd name="T25" fmla="*/ 4 h 7"/>
                <a:gd name="T26" fmla="*/ 31 w 31"/>
                <a:gd name="T27" fmla="*/ 3 h 7"/>
                <a:gd name="T28" fmla="*/ 31 w 31"/>
                <a:gd name="T29" fmla="*/ 3 h 7"/>
                <a:gd name="T30" fmla="*/ 30 w 31"/>
                <a:gd name="T31" fmla="*/ 2 h 7"/>
                <a:gd name="T32" fmla="*/ 29 w 31"/>
                <a:gd name="T33" fmla="*/ 1 h 7"/>
                <a:gd name="T34" fmla="*/ 29 w 31"/>
                <a:gd name="T35" fmla="*/ 0 h 7"/>
                <a:gd name="T36" fmla="*/ 4 w 31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28" y="7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4" name="Freeform 131"/>
            <p:cNvSpPr>
              <a:spLocks/>
            </p:cNvSpPr>
            <p:nvPr/>
          </p:nvSpPr>
          <p:spPr bwMode="auto">
            <a:xfrm>
              <a:off x="1978" y="3127"/>
              <a:ext cx="77" cy="50"/>
            </a:xfrm>
            <a:custGeom>
              <a:avLst/>
              <a:gdLst>
                <a:gd name="T0" fmla="*/ 77 w 77"/>
                <a:gd name="T1" fmla="*/ 0 h 50"/>
                <a:gd name="T2" fmla="*/ 0 w 77"/>
                <a:gd name="T3" fmla="*/ 24 h 50"/>
                <a:gd name="T4" fmla="*/ 77 w 77"/>
                <a:gd name="T5" fmla="*/ 50 h 50"/>
                <a:gd name="T6" fmla="*/ 77 w 77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50">
                  <a:moveTo>
                    <a:pt x="77" y="0"/>
                  </a:moveTo>
                  <a:lnTo>
                    <a:pt x="0" y="24"/>
                  </a:lnTo>
                  <a:lnTo>
                    <a:pt x="77" y="5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5" name="Freeform 132"/>
            <p:cNvSpPr>
              <a:spLocks/>
            </p:cNvSpPr>
            <p:nvPr/>
          </p:nvSpPr>
          <p:spPr bwMode="auto">
            <a:xfrm>
              <a:off x="3189" y="3127"/>
              <a:ext cx="76" cy="50"/>
            </a:xfrm>
            <a:custGeom>
              <a:avLst/>
              <a:gdLst>
                <a:gd name="T0" fmla="*/ 0 w 76"/>
                <a:gd name="T1" fmla="*/ 50 h 50"/>
                <a:gd name="T2" fmla="*/ 76 w 76"/>
                <a:gd name="T3" fmla="*/ 24 h 50"/>
                <a:gd name="T4" fmla="*/ 0 w 76"/>
                <a:gd name="T5" fmla="*/ 0 h 50"/>
                <a:gd name="T6" fmla="*/ 0 w 76"/>
                <a:gd name="T7" fmla="*/ 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0">
                  <a:moveTo>
                    <a:pt x="0" y="50"/>
                  </a:moveTo>
                  <a:lnTo>
                    <a:pt x="76" y="24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6" name="Line 133"/>
            <p:cNvSpPr>
              <a:spLocks noChangeShapeType="1"/>
            </p:cNvSpPr>
            <p:nvPr/>
          </p:nvSpPr>
          <p:spPr bwMode="auto">
            <a:xfrm>
              <a:off x="3660" y="2962"/>
              <a:ext cx="1" cy="1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7" name="Freeform 134"/>
            <p:cNvSpPr>
              <a:spLocks/>
            </p:cNvSpPr>
            <p:nvPr/>
          </p:nvSpPr>
          <p:spPr bwMode="auto">
            <a:xfrm>
              <a:off x="3635" y="2889"/>
              <a:ext cx="50" cy="76"/>
            </a:xfrm>
            <a:custGeom>
              <a:avLst/>
              <a:gdLst>
                <a:gd name="T0" fmla="*/ 50 w 50"/>
                <a:gd name="T1" fmla="*/ 76 h 76"/>
                <a:gd name="T2" fmla="*/ 25 w 50"/>
                <a:gd name="T3" fmla="*/ 0 h 76"/>
                <a:gd name="T4" fmla="*/ 0 w 50"/>
                <a:gd name="T5" fmla="*/ 76 h 76"/>
                <a:gd name="T6" fmla="*/ 50 w 5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6">
                  <a:moveTo>
                    <a:pt x="50" y="76"/>
                  </a:moveTo>
                  <a:lnTo>
                    <a:pt x="25" y="0"/>
                  </a:lnTo>
                  <a:lnTo>
                    <a:pt x="0" y="76"/>
                  </a:lnTo>
                  <a:lnTo>
                    <a:pt x="5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8" name="Line 135"/>
            <p:cNvSpPr>
              <a:spLocks noChangeShapeType="1"/>
            </p:cNvSpPr>
            <p:nvPr/>
          </p:nvSpPr>
          <p:spPr bwMode="auto">
            <a:xfrm>
              <a:off x="3646" y="2451"/>
              <a:ext cx="1" cy="10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9" name="Freeform 136"/>
            <p:cNvSpPr>
              <a:spLocks/>
            </p:cNvSpPr>
            <p:nvPr/>
          </p:nvSpPr>
          <p:spPr bwMode="auto">
            <a:xfrm>
              <a:off x="3622" y="2378"/>
              <a:ext cx="49" cy="77"/>
            </a:xfrm>
            <a:custGeom>
              <a:avLst/>
              <a:gdLst>
                <a:gd name="T0" fmla="*/ 49 w 49"/>
                <a:gd name="T1" fmla="*/ 77 h 77"/>
                <a:gd name="T2" fmla="*/ 24 w 49"/>
                <a:gd name="T3" fmla="*/ 0 h 77"/>
                <a:gd name="T4" fmla="*/ 0 w 49"/>
                <a:gd name="T5" fmla="*/ 77 h 77"/>
                <a:gd name="T6" fmla="*/ 49 w 49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77">
                  <a:moveTo>
                    <a:pt x="49" y="77"/>
                  </a:moveTo>
                  <a:lnTo>
                    <a:pt x="24" y="0"/>
                  </a:lnTo>
                  <a:lnTo>
                    <a:pt x="0" y="77"/>
                  </a:lnTo>
                  <a:lnTo>
                    <a:pt x="49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10" name="Line 137"/>
            <p:cNvSpPr>
              <a:spLocks noChangeShapeType="1"/>
            </p:cNvSpPr>
            <p:nvPr/>
          </p:nvSpPr>
          <p:spPr bwMode="auto">
            <a:xfrm>
              <a:off x="3660" y="2034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11" name="Freeform 138"/>
            <p:cNvSpPr>
              <a:spLocks/>
            </p:cNvSpPr>
            <p:nvPr/>
          </p:nvSpPr>
          <p:spPr bwMode="auto">
            <a:xfrm>
              <a:off x="3635" y="1962"/>
              <a:ext cx="50" cy="76"/>
            </a:xfrm>
            <a:custGeom>
              <a:avLst/>
              <a:gdLst>
                <a:gd name="T0" fmla="*/ 50 w 50"/>
                <a:gd name="T1" fmla="*/ 76 h 76"/>
                <a:gd name="T2" fmla="*/ 25 w 50"/>
                <a:gd name="T3" fmla="*/ 0 h 76"/>
                <a:gd name="T4" fmla="*/ 0 w 50"/>
                <a:gd name="T5" fmla="*/ 76 h 76"/>
                <a:gd name="T6" fmla="*/ 50 w 5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6">
                  <a:moveTo>
                    <a:pt x="50" y="76"/>
                  </a:moveTo>
                  <a:lnTo>
                    <a:pt x="25" y="0"/>
                  </a:lnTo>
                  <a:lnTo>
                    <a:pt x="0" y="76"/>
                  </a:lnTo>
                  <a:lnTo>
                    <a:pt x="5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12" name="Rectangle 139"/>
            <p:cNvSpPr>
              <a:spLocks noChangeArrowheads="1"/>
            </p:cNvSpPr>
            <p:nvPr/>
          </p:nvSpPr>
          <p:spPr bwMode="auto">
            <a:xfrm>
              <a:off x="2260" y="1918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13" name="Rectangle 140"/>
            <p:cNvSpPr>
              <a:spLocks noChangeArrowheads="1"/>
            </p:cNvSpPr>
            <p:nvPr/>
          </p:nvSpPr>
          <p:spPr bwMode="auto">
            <a:xfrm>
              <a:off x="2362" y="1955"/>
              <a:ext cx="4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ITU G.1010</a:t>
              </a:r>
              <a:endParaRPr lang="en-GB" altLang="pl-PL" sz="2400"/>
            </a:p>
          </p:txBody>
        </p:sp>
        <p:sp>
          <p:nvSpPr>
            <p:cNvPr id="28814" name="Rectangle 141"/>
            <p:cNvSpPr>
              <a:spLocks noChangeArrowheads="1"/>
            </p:cNvSpPr>
            <p:nvPr/>
          </p:nvSpPr>
          <p:spPr bwMode="auto">
            <a:xfrm>
              <a:off x="2858" y="195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15" name="Rectangle 142"/>
            <p:cNvSpPr>
              <a:spLocks noChangeArrowheads="1"/>
            </p:cNvSpPr>
            <p:nvPr/>
          </p:nvSpPr>
          <p:spPr bwMode="auto">
            <a:xfrm>
              <a:off x="2283" y="2962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16" name="Rectangle 143"/>
            <p:cNvSpPr>
              <a:spLocks noChangeArrowheads="1"/>
            </p:cNvSpPr>
            <p:nvPr/>
          </p:nvSpPr>
          <p:spPr bwMode="auto">
            <a:xfrm>
              <a:off x="2389" y="2999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ITU Y.1541</a:t>
              </a:r>
              <a:endParaRPr lang="pl-PL" altLang="pl-PL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IETF IPPM</a:t>
              </a:r>
              <a:endParaRPr lang="en-GB" altLang="pl-PL" sz="2400"/>
            </a:p>
          </p:txBody>
        </p:sp>
        <p:sp>
          <p:nvSpPr>
            <p:cNvPr id="28817" name="Rectangle 144"/>
            <p:cNvSpPr>
              <a:spLocks noChangeArrowheads="1"/>
            </p:cNvSpPr>
            <p:nvPr/>
          </p:nvSpPr>
          <p:spPr bwMode="auto">
            <a:xfrm>
              <a:off x="2876" y="299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18" name="Rectangle 145"/>
            <p:cNvSpPr>
              <a:spLocks noChangeArrowheads="1"/>
            </p:cNvSpPr>
            <p:nvPr/>
          </p:nvSpPr>
          <p:spPr bwMode="auto">
            <a:xfrm>
              <a:off x="2290" y="1524"/>
              <a:ext cx="69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19" name="Rectangle 146"/>
            <p:cNvSpPr>
              <a:spLocks noChangeArrowheads="1"/>
            </p:cNvSpPr>
            <p:nvPr/>
          </p:nvSpPr>
          <p:spPr bwMode="auto">
            <a:xfrm>
              <a:off x="2418" y="1563"/>
              <a:ext cx="22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20" name="Rectangle 147"/>
            <p:cNvSpPr>
              <a:spLocks noChangeArrowheads="1"/>
            </p:cNvSpPr>
            <p:nvPr/>
          </p:nvSpPr>
          <p:spPr bwMode="auto">
            <a:xfrm>
              <a:off x="2383" y="1672"/>
              <a:ext cx="2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asses</a:t>
              </a:r>
              <a:endParaRPr lang="en-GB" altLang="pl-PL" sz="2400"/>
            </a:p>
          </p:txBody>
        </p:sp>
        <p:sp>
          <p:nvSpPr>
            <p:cNvPr id="28821" name="Rectangle 148"/>
            <p:cNvSpPr>
              <a:spLocks noChangeArrowheads="1"/>
            </p:cNvSpPr>
            <p:nvPr/>
          </p:nvSpPr>
          <p:spPr bwMode="auto">
            <a:xfrm>
              <a:off x="2634" y="1672"/>
              <a:ext cx="2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sment</a:t>
              </a:r>
              <a:endParaRPr lang="en-GB" altLang="pl-PL" sz="2400"/>
            </a:p>
          </p:txBody>
        </p:sp>
        <p:sp>
          <p:nvSpPr>
            <p:cNvPr id="28822" name="Rectangle 149"/>
            <p:cNvSpPr>
              <a:spLocks noChangeArrowheads="1"/>
            </p:cNvSpPr>
            <p:nvPr/>
          </p:nvSpPr>
          <p:spPr bwMode="auto">
            <a:xfrm>
              <a:off x="2896" y="1672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23" name="Rectangle 150"/>
            <p:cNvSpPr>
              <a:spLocks noChangeArrowheads="1"/>
            </p:cNvSpPr>
            <p:nvPr/>
          </p:nvSpPr>
          <p:spPr bwMode="auto">
            <a:xfrm>
              <a:off x="566" y="3020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24" name="Rectangle 151"/>
            <p:cNvSpPr>
              <a:spLocks noChangeArrowheads="1"/>
            </p:cNvSpPr>
            <p:nvPr/>
          </p:nvSpPr>
          <p:spPr bwMode="auto">
            <a:xfrm>
              <a:off x="739" y="3059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825" name="Rectangle 152"/>
            <p:cNvSpPr>
              <a:spLocks noChangeArrowheads="1"/>
            </p:cNvSpPr>
            <p:nvPr/>
          </p:nvSpPr>
          <p:spPr bwMode="auto">
            <a:xfrm>
              <a:off x="818" y="3170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826" name="Rectangle 153"/>
            <p:cNvSpPr>
              <a:spLocks noChangeArrowheads="1"/>
            </p:cNvSpPr>
            <p:nvPr/>
          </p:nvSpPr>
          <p:spPr bwMode="auto">
            <a:xfrm>
              <a:off x="1014" y="317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27" name="Rectangle 154"/>
            <p:cNvSpPr>
              <a:spLocks noChangeArrowheads="1"/>
            </p:cNvSpPr>
            <p:nvPr/>
          </p:nvSpPr>
          <p:spPr bwMode="auto">
            <a:xfrm>
              <a:off x="4095" y="3072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28" name="Rectangle 155"/>
            <p:cNvSpPr>
              <a:spLocks noChangeArrowheads="1"/>
            </p:cNvSpPr>
            <p:nvPr/>
          </p:nvSpPr>
          <p:spPr bwMode="auto">
            <a:xfrm>
              <a:off x="4268" y="3110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829" name="Rectangle 156"/>
            <p:cNvSpPr>
              <a:spLocks noChangeArrowheads="1"/>
            </p:cNvSpPr>
            <p:nvPr/>
          </p:nvSpPr>
          <p:spPr bwMode="auto">
            <a:xfrm>
              <a:off x="4347" y="3220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830" name="Rectangle 157"/>
            <p:cNvSpPr>
              <a:spLocks noChangeArrowheads="1"/>
            </p:cNvSpPr>
            <p:nvPr/>
          </p:nvSpPr>
          <p:spPr bwMode="auto">
            <a:xfrm>
              <a:off x="4543" y="322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31" name="Rectangle 158"/>
            <p:cNvSpPr>
              <a:spLocks noChangeArrowheads="1"/>
            </p:cNvSpPr>
            <p:nvPr/>
          </p:nvSpPr>
          <p:spPr bwMode="auto">
            <a:xfrm>
              <a:off x="4073" y="1545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32" name="Rectangle 159"/>
            <p:cNvSpPr>
              <a:spLocks noChangeArrowheads="1"/>
            </p:cNvSpPr>
            <p:nvPr/>
          </p:nvSpPr>
          <p:spPr bwMode="auto">
            <a:xfrm>
              <a:off x="4209" y="1582"/>
              <a:ext cx="4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 level</a:t>
              </a:r>
              <a:endParaRPr lang="en-GB" altLang="pl-PL" sz="2400"/>
            </a:p>
          </p:txBody>
        </p:sp>
        <p:sp>
          <p:nvSpPr>
            <p:cNvPr id="28833" name="Rectangle 160"/>
            <p:cNvSpPr>
              <a:spLocks noChangeArrowheads="1"/>
            </p:cNvSpPr>
            <p:nvPr/>
          </p:nvSpPr>
          <p:spPr bwMode="auto">
            <a:xfrm>
              <a:off x="4637" y="1582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34" name="Rectangle 161"/>
            <p:cNvSpPr>
              <a:spLocks noChangeArrowheads="1"/>
            </p:cNvSpPr>
            <p:nvPr/>
          </p:nvSpPr>
          <p:spPr bwMode="auto">
            <a:xfrm>
              <a:off x="551" y="1480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35" name="Rectangle 162"/>
            <p:cNvSpPr>
              <a:spLocks noChangeArrowheads="1"/>
            </p:cNvSpPr>
            <p:nvPr/>
          </p:nvSpPr>
          <p:spPr bwMode="auto">
            <a:xfrm>
              <a:off x="687" y="1517"/>
              <a:ext cx="4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 level</a:t>
              </a:r>
              <a:endParaRPr lang="en-GB" altLang="pl-PL" sz="2400"/>
            </a:p>
          </p:txBody>
        </p:sp>
        <p:sp>
          <p:nvSpPr>
            <p:cNvPr id="28836" name="Rectangle 163"/>
            <p:cNvSpPr>
              <a:spLocks noChangeArrowheads="1"/>
            </p:cNvSpPr>
            <p:nvPr/>
          </p:nvSpPr>
          <p:spPr bwMode="auto">
            <a:xfrm>
              <a:off x="1115" y="151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2969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36470A-CD1D-428C-881A-CE38D3B8ECAE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l-PL" altLang="pl-PL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Jakość obsługi (2)</a:t>
            </a:r>
            <a:endParaRPr lang="en-GB" altLang="pl-PL" sz="3200" smtClean="0"/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1905000"/>
          </a:xfrm>
        </p:spPr>
        <p:txBody>
          <a:bodyPr/>
          <a:lstStyle/>
          <a:p>
            <a:pPr lvl="1" eaLnBrk="1" hangingPunct="1"/>
            <a:r>
              <a:rPr lang="pl-PL" altLang="pl-PL" smtClean="0"/>
              <a:t>Przykładowe usługi proponowane dla sieci IP (projekt EuQoS)</a:t>
            </a:r>
            <a:endParaRPr lang="en-GB" altLang="pl-PL" smtClean="0"/>
          </a:p>
        </p:txBody>
      </p:sp>
      <p:graphicFrame>
        <p:nvGraphicFramePr>
          <p:cNvPr id="29702" name="Object 132"/>
          <p:cNvGraphicFramePr>
            <a:graphicFrameLocks noChangeAspect="1"/>
          </p:cNvGraphicFramePr>
          <p:nvPr/>
        </p:nvGraphicFramePr>
        <p:xfrm>
          <a:off x="0" y="2895600"/>
          <a:ext cx="1021080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kument" r:id="rId4" imgW="6067044" imgH="2162556" progId="Word.Document.8">
                  <p:embed/>
                </p:oleObj>
              </mc:Choice>
              <mc:Fallback>
                <p:oleObj name="Dokument" r:id="rId4" imgW="6067044" imgH="2162556" progId="Word.Document.8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021080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229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C9BC401-8270-4B52-A521-7198DA25AAB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l-PL" altLang="pl-PL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Charakterystyka wykładu (1)</a:t>
            </a:r>
            <a:endParaRPr lang="en-GB" altLang="pl-PL" smtClean="0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1148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Celem wykładu jest zapoznanie studentów z:</a:t>
            </a:r>
          </a:p>
          <a:p>
            <a:pPr lvl="1" eaLnBrk="1" hangingPunct="1"/>
            <a:r>
              <a:rPr lang="pl-PL" altLang="pl-PL" sz="2400" smtClean="0"/>
              <a:t>rolą pomiarów w sieciach IP</a:t>
            </a:r>
          </a:p>
          <a:p>
            <a:pPr lvl="1" eaLnBrk="1" hangingPunct="1"/>
            <a:r>
              <a:rPr lang="pl-PL" altLang="pl-PL" sz="2400" smtClean="0"/>
              <a:t>podstawowymi metrykami </a:t>
            </a:r>
          </a:p>
          <a:p>
            <a:pPr lvl="1" eaLnBrk="1" hangingPunct="1"/>
            <a:r>
              <a:rPr lang="pl-PL" altLang="pl-PL" sz="2400" smtClean="0"/>
              <a:t>metodami pomiarowymi</a:t>
            </a:r>
          </a:p>
          <a:p>
            <a:pPr lvl="1" eaLnBrk="1" hangingPunct="1"/>
            <a:r>
              <a:rPr lang="pl-PL" altLang="pl-PL" sz="2400" smtClean="0"/>
              <a:t>systemami i narzędziami pomiarowymi stosowanymi w praktyce</a:t>
            </a:r>
          </a:p>
          <a:p>
            <a:pPr eaLnBrk="1" hangingPunct="1"/>
            <a:endParaRPr lang="pl-PL" altLang="pl-PL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pl-PL" sz="280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l-PL" altLang="pl-P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07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9766AC-D4A5-4A10-B5AD-4CC21B9C271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l-PL" altLang="pl-PL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03238"/>
          </a:xfrm>
        </p:spPr>
        <p:txBody>
          <a:bodyPr/>
          <a:lstStyle/>
          <a:p>
            <a:pPr eaLnBrk="1" hangingPunct="1"/>
            <a:r>
              <a:rPr lang="pl-PL" altLang="pl-PL" sz="4000" smtClean="0"/>
              <a:t>Sieć IP podsumowanie</a:t>
            </a:r>
            <a:endParaRPr lang="en-GB" altLang="pl-PL" sz="4000" smtClean="0"/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4025" y="1295400"/>
            <a:ext cx="7851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zbudowana z autonomicznych systemów z których każdy jest administrowany niezależnie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łączy różne techniki: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dostępowe: Ethernet, WiFi, xDSL, UMTS,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transmisyjne: SDH, SONET, WDM, ...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przenosi ruch z różnych aplikacji: www, e-mail, p2p, ftp, VoIP, VoD, ....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ewoluuje w kierunku sieci wielousługowej gwarantującej jakość obsługi</a:t>
            </a:r>
          </a:p>
          <a:p>
            <a:pPr eaLnBrk="1" hangingPunct="1">
              <a:lnSpc>
                <a:spcPct val="90000"/>
              </a:lnSpc>
            </a:pPr>
            <a:endParaRPr lang="pl-PL" altLang="pl-PL" sz="20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Konsekwencje: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Sieć IP jest bardzo złożona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Podlega ciągłym zmianom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Trudna do projektowania i zarządzania (brak jednolitego planowania)</a:t>
            </a:r>
          </a:p>
          <a:p>
            <a:pPr eaLnBrk="1" hangingPunct="1">
              <a:lnSpc>
                <a:spcPct val="90000"/>
              </a:lnSpc>
            </a:pPr>
            <a:endParaRPr lang="en-GB" altLang="pl-PL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174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AA4F47-AE13-47C0-A804-B84B0A62205C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l-PL" altLang="pl-PL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Wykład 1: Wprowadzenie</a:t>
            </a:r>
            <a:endParaRPr lang="en-GB" altLang="pl-PL" sz="4000" smtClean="0"/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Charakterystyka sieci IP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Rola pomiarów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Czym jest pomiar?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Metoda pomiarowa 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Obszary zastosowania pomiarów: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monitorowanie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testowanie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wsparcie funkcji sieci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sterowanie ruchem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inżynieria ruchowa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OAM (zarządzanie)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Standaryzacja</a:t>
            </a:r>
            <a:endParaRPr lang="en-GB" altLang="pl-PL" sz="2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277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BA676E-C0E1-441E-A4FE-DC0336E56AC3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l-PL" altLang="pl-PL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Rola systemów pomiarowych</a:t>
            </a:r>
            <a:endParaRPr lang="en-GB" altLang="pl-PL" sz="4000" smtClean="0"/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smtClean="0"/>
              <a:t>Pomiar, oprócz metod analitycznych, jest podstawowym źródłem wiedzy o stanie sieci:</a:t>
            </a:r>
          </a:p>
          <a:p>
            <a:pPr eaLnBrk="1" hangingPunct="1"/>
            <a:endParaRPr lang="pl-PL" altLang="pl-PL" sz="2400" smtClean="0"/>
          </a:p>
          <a:p>
            <a:pPr lvl="1" eaLnBrk="1" hangingPunct="1"/>
            <a:r>
              <a:rPr lang="pl-PL" altLang="pl-PL" sz="2000" smtClean="0"/>
              <a:t>sieć IP jest b. złożoną strukturą, podlegającą ciągłym zmianom </a:t>
            </a:r>
          </a:p>
          <a:p>
            <a:pPr lvl="1" eaLnBrk="1" hangingPunct="1"/>
            <a:r>
              <a:rPr lang="pl-PL" altLang="pl-PL" sz="2000" smtClean="0"/>
              <a:t>obciążenie ruchem w sieci IP jest trudne do prognozowania</a:t>
            </a:r>
          </a:p>
          <a:p>
            <a:pPr lvl="1" eaLnBrk="1" hangingPunct="1"/>
            <a:r>
              <a:rPr lang="pl-PL" altLang="pl-PL" sz="2000" smtClean="0"/>
              <a:t>dostępne i stosowane dotychczas modele analityczne w wielu przypadkach nie są w stanie dostarczyć wystarczającej wiedzy o stanie sieci</a:t>
            </a:r>
          </a:p>
          <a:p>
            <a:pPr lvl="1" eaLnBrk="1" hangingPunct="1"/>
            <a:r>
              <a:rPr lang="pl-PL" altLang="pl-PL" sz="2000" smtClean="0"/>
              <a:t>zastosowanie metod sterowania ruchem opartych na pomiarach pozwala zwiększyć ich efektywność</a:t>
            </a:r>
            <a:endParaRPr lang="en-GB" altLang="pl-PL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379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B57BB3-B3FA-4B8B-8945-4D4B1DF62813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l-PL" altLang="pl-PL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Wykład 1: Wprowadzenie</a:t>
            </a:r>
            <a:endParaRPr lang="en-GB" altLang="pl-PL" sz="4000" smtClean="0"/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Charakterystyka sieci IP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Rola pomiarów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b="1" smtClean="0"/>
              <a:t>Czym jest pomiar?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b="1" smtClean="0"/>
              <a:t>Metoda pomiaru 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b="1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Obszary zastosowania pomiarów: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monitorowanie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testowanie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wsparcie funkcji sieci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sterowanie ruchem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inżynieria ruchowa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OAM (zarządzanie)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Standaryzacja</a:t>
            </a:r>
            <a:endParaRPr lang="en-GB" altLang="pl-PL" sz="2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481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EEA422-D6C9-41C5-A4D6-33F0E4DF4875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l-PL" altLang="pl-PL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Czym jest pomiar? (1)</a:t>
            </a:r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077200" cy="4724400"/>
          </a:xfrm>
        </p:spPr>
        <p:txBody>
          <a:bodyPr/>
          <a:lstStyle/>
          <a:p>
            <a:pPr eaLnBrk="1" hangingPunct="1"/>
            <a:r>
              <a:rPr lang="pl-PL" altLang="pl-PL" sz="2000" b="1" smtClean="0"/>
              <a:t>Pomiar</a:t>
            </a:r>
            <a:r>
              <a:rPr lang="pl-PL" altLang="pl-PL" sz="2000" smtClean="0"/>
              <a:t> to „</a:t>
            </a:r>
            <a:r>
              <a:rPr lang="pl-PL" altLang="pl-PL" sz="2000" i="1" smtClean="0"/>
              <a:t>proces oddziaływania przyrządu pomiarowego z badanym obiektem, zachodzący w czasie i przestrzeni, którego wynikiem jest uzyskanie informacji o własnościach obiektu</a:t>
            </a:r>
            <a:r>
              <a:rPr lang="pl-PL" altLang="pl-PL" sz="2000" smtClean="0"/>
              <a:t>”</a:t>
            </a:r>
          </a:p>
          <a:p>
            <a:pPr lvl="1" eaLnBrk="1" hangingPunct="1"/>
            <a:endParaRPr lang="pl-PL" altLang="pl-PL" sz="1800" smtClean="0"/>
          </a:p>
          <a:p>
            <a:pPr lvl="1" eaLnBrk="1" hangingPunct="1"/>
            <a:r>
              <a:rPr lang="pl-PL" altLang="pl-PL" sz="1800" smtClean="0"/>
              <a:t>pomiar pozwala uzyskać informacje o przeszłości</a:t>
            </a:r>
          </a:p>
          <a:p>
            <a:pPr lvl="1" eaLnBrk="1" hangingPunct="1"/>
            <a:endParaRPr lang="pl-PL" altLang="pl-PL" sz="1800" smtClean="0"/>
          </a:p>
          <a:p>
            <a:pPr lvl="1" eaLnBrk="1" hangingPunct="1"/>
            <a:r>
              <a:rPr lang="pl-PL" altLang="pl-PL" sz="1800" smtClean="0"/>
              <a:t>pomiar jedynie estymuje wartość rzeczywistą</a:t>
            </a:r>
          </a:p>
          <a:p>
            <a:pPr lvl="1" eaLnBrk="1" hangingPunct="1"/>
            <a:endParaRPr lang="pl-PL" altLang="pl-PL" sz="1800" smtClean="0"/>
          </a:p>
          <a:p>
            <a:pPr lvl="1" eaLnBrk="1" hangingPunct="1"/>
            <a:r>
              <a:rPr lang="pl-PL" altLang="pl-PL" sz="1800" smtClean="0"/>
              <a:t>pomiar jest obarczony błędem</a:t>
            </a:r>
          </a:p>
          <a:p>
            <a:pPr lvl="2" eaLnBrk="1" hangingPunct="1"/>
            <a:endParaRPr lang="pl-PL" altLang="pl-PL" sz="1600" smtClean="0"/>
          </a:p>
          <a:p>
            <a:pPr lvl="2" eaLnBrk="1" hangingPunct="1"/>
            <a:r>
              <a:rPr lang="pl-PL" altLang="pl-PL" sz="1600" smtClean="0"/>
              <a:t>dokładność &lt;-&gt; czas pomiaru</a:t>
            </a:r>
          </a:p>
          <a:p>
            <a:pPr eaLnBrk="1" hangingPunct="1"/>
            <a:endParaRPr lang="pl-PL" altLang="pl-PL" sz="2000" smtClean="0"/>
          </a:p>
        </p:txBody>
      </p:sp>
      <p:pic>
        <p:nvPicPr>
          <p:cNvPr id="34822" name="Picture 5" descr="TORIX-Week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781300"/>
            <a:ext cx="2143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3" name="Group 10"/>
          <p:cNvGrpSpPr>
            <a:grpSpLocks/>
          </p:cNvGrpSpPr>
          <p:nvPr/>
        </p:nvGrpSpPr>
        <p:grpSpPr bwMode="auto">
          <a:xfrm>
            <a:off x="4572000" y="4114800"/>
            <a:ext cx="4572000" cy="2362200"/>
            <a:chOff x="819" y="1395"/>
            <a:chExt cx="3125" cy="2223"/>
          </a:xfrm>
        </p:grpSpPr>
        <p:grpSp>
          <p:nvGrpSpPr>
            <p:cNvPr id="34824" name="Group 11"/>
            <p:cNvGrpSpPr>
              <a:grpSpLocks/>
            </p:cNvGrpSpPr>
            <p:nvPr/>
          </p:nvGrpSpPr>
          <p:grpSpPr bwMode="auto">
            <a:xfrm>
              <a:off x="819" y="1395"/>
              <a:ext cx="3125" cy="2223"/>
              <a:chOff x="2290" y="3133"/>
              <a:chExt cx="9620" cy="6577"/>
            </a:xfrm>
          </p:grpSpPr>
          <p:sp>
            <p:nvSpPr>
              <p:cNvPr id="34827" name="Oval 12"/>
              <p:cNvSpPr>
                <a:spLocks noChangeArrowheads="1"/>
              </p:cNvSpPr>
              <p:nvPr/>
            </p:nvSpPr>
            <p:spPr bwMode="auto">
              <a:xfrm>
                <a:off x="4190" y="7293"/>
                <a:ext cx="247" cy="237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34828" name="Oval 13"/>
              <p:cNvSpPr>
                <a:spLocks noChangeArrowheads="1"/>
              </p:cNvSpPr>
              <p:nvPr/>
            </p:nvSpPr>
            <p:spPr bwMode="auto">
              <a:xfrm>
                <a:off x="7143" y="7248"/>
                <a:ext cx="247" cy="23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34829" name="Oval 14"/>
              <p:cNvSpPr>
                <a:spLocks noChangeArrowheads="1"/>
              </p:cNvSpPr>
              <p:nvPr/>
            </p:nvSpPr>
            <p:spPr bwMode="auto">
              <a:xfrm>
                <a:off x="3180" y="6065"/>
                <a:ext cx="248" cy="23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34830" name="Oval 15"/>
              <p:cNvSpPr>
                <a:spLocks noChangeArrowheads="1"/>
              </p:cNvSpPr>
              <p:nvPr/>
            </p:nvSpPr>
            <p:spPr bwMode="auto">
              <a:xfrm>
                <a:off x="8160" y="6045"/>
                <a:ext cx="248" cy="23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34831" name="Line 16"/>
              <p:cNvSpPr>
                <a:spLocks noChangeShapeType="1"/>
              </p:cNvSpPr>
              <p:nvPr/>
            </p:nvSpPr>
            <p:spPr bwMode="auto">
              <a:xfrm flipV="1">
                <a:off x="4305" y="5678"/>
                <a:ext cx="0" cy="1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2" name="Line 17"/>
              <p:cNvSpPr>
                <a:spLocks noChangeShapeType="1"/>
              </p:cNvSpPr>
              <p:nvPr/>
            </p:nvSpPr>
            <p:spPr bwMode="auto">
              <a:xfrm flipV="1">
                <a:off x="7260" y="5793"/>
                <a:ext cx="0" cy="14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3" name="Line 18"/>
              <p:cNvSpPr>
                <a:spLocks noChangeShapeType="1"/>
              </p:cNvSpPr>
              <p:nvPr/>
            </p:nvSpPr>
            <p:spPr bwMode="auto">
              <a:xfrm>
                <a:off x="3435" y="6193"/>
                <a:ext cx="84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4" name="Line 19"/>
              <p:cNvSpPr>
                <a:spLocks noChangeShapeType="1"/>
              </p:cNvSpPr>
              <p:nvPr/>
            </p:nvSpPr>
            <p:spPr bwMode="auto">
              <a:xfrm>
                <a:off x="7285" y="6170"/>
                <a:ext cx="8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5" name="Line 20"/>
              <p:cNvSpPr>
                <a:spLocks noChangeShapeType="1"/>
              </p:cNvSpPr>
              <p:nvPr/>
            </p:nvSpPr>
            <p:spPr bwMode="auto">
              <a:xfrm>
                <a:off x="4475" y="7377"/>
                <a:ext cx="2673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6" name="Line 21"/>
              <p:cNvSpPr>
                <a:spLocks noChangeShapeType="1"/>
              </p:cNvSpPr>
              <p:nvPr/>
            </p:nvSpPr>
            <p:spPr bwMode="auto">
              <a:xfrm>
                <a:off x="2290" y="6193"/>
                <a:ext cx="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7" name="Line 22"/>
              <p:cNvSpPr>
                <a:spLocks noChangeShapeType="1"/>
              </p:cNvSpPr>
              <p:nvPr/>
            </p:nvSpPr>
            <p:spPr bwMode="auto">
              <a:xfrm>
                <a:off x="8460" y="6170"/>
                <a:ext cx="8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8" name="Line 23"/>
              <p:cNvSpPr>
                <a:spLocks noChangeShapeType="1"/>
              </p:cNvSpPr>
              <p:nvPr/>
            </p:nvSpPr>
            <p:spPr bwMode="auto">
              <a:xfrm>
                <a:off x="9380" y="6170"/>
                <a:ext cx="8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39" name="Line 24"/>
              <p:cNvSpPr>
                <a:spLocks noChangeShapeType="1"/>
              </p:cNvSpPr>
              <p:nvPr/>
            </p:nvSpPr>
            <p:spPr bwMode="auto">
              <a:xfrm flipV="1">
                <a:off x="2292" y="5690"/>
                <a:ext cx="0" cy="27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40" name="Line 25"/>
              <p:cNvSpPr>
                <a:spLocks noChangeShapeType="1"/>
              </p:cNvSpPr>
              <p:nvPr/>
            </p:nvSpPr>
            <p:spPr bwMode="auto">
              <a:xfrm flipH="1" flipV="1">
                <a:off x="10237" y="5732"/>
                <a:ext cx="0" cy="27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41" name="Line 26"/>
              <p:cNvSpPr>
                <a:spLocks noChangeShapeType="1"/>
              </p:cNvSpPr>
              <p:nvPr/>
            </p:nvSpPr>
            <p:spPr bwMode="auto">
              <a:xfrm>
                <a:off x="2345" y="8488"/>
                <a:ext cx="7827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42" name="Text Box 27"/>
              <p:cNvSpPr txBox="1">
                <a:spLocks noChangeArrowheads="1"/>
              </p:cNvSpPr>
              <p:nvPr/>
            </p:nvSpPr>
            <p:spPr bwMode="auto">
              <a:xfrm>
                <a:off x="2812" y="6908"/>
                <a:ext cx="965" cy="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Src</a:t>
                </a:r>
              </a:p>
            </p:txBody>
          </p:sp>
          <p:sp>
            <p:nvSpPr>
              <p:cNvPr id="34843" name="Text Box 28"/>
              <p:cNvSpPr txBox="1">
                <a:spLocks noChangeArrowheads="1"/>
              </p:cNvSpPr>
              <p:nvPr/>
            </p:nvSpPr>
            <p:spPr bwMode="auto">
              <a:xfrm>
                <a:off x="8367" y="6893"/>
                <a:ext cx="968" cy="5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Dst</a:t>
                </a:r>
              </a:p>
            </p:txBody>
          </p:sp>
          <p:sp>
            <p:nvSpPr>
              <p:cNvPr id="34844" name="Text Box 29"/>
              <p:cNvSpPr txBox="1">
                <a:spLocks noChangeArrowheads="1"/>
              </p:cNvSpPr>
              <p:nvPr/>
            </p:nvSpPr>
            <p:spPr bwMode="auto">
              <a:xfrm>
                <a:off x="5692" y="3133"/>
                <a:ext cx="3773" cy="4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Rozdzielczość</a:t>
                </a:r>
              </a:p>
            </p:txBody>
          </p:sp>
          <p:sp>
            <p:nvSpPr>
              <p:cNvPr id="34845" name="Text Box 30"/>
              <p:cNvSpPr txBox="1">
                <a:spLocks noChangeArrowheads="1"/>
              </p:cNvSpPr>
              <p:nvPr/>
            </p:nvSpPr>
            <p:spPr bwMode="auto">
              <a:xfrm>
                <a:off x="4445" y="4265"/>
                <a:ext cx="2970" cy="5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Czas przetwarzania</a:t>
                </a:r>
              </a:p>
            </p:txBody>
          </p:sp>
          <p:sp>
            <p:nvSpPr>
              <p:cNvPr id="34846" name="Line 31"/>
              <p:cNvSpPr>
                <a:spLocks noChangeShapeType="1"/>
              </p:cNvSpPr>
              <p:nvPr/>
            </p:nvSpPr>
            <p:spPr bwMode="auto">
              <a:xfrm flipH="1">
                <a:off x="2765" y="3585"/>
                <a:ext cx="3267" cy="246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47" name="Line 32"/>
              <p:cNvSpPr>
                <a:spLocks noChangeShapeType="1"/>
              </p:cNvSpPr>
              <p:nvPr/>
            </p:nvSpPr>
            <p:spPr bwMode="auto">
              <a:xfrm flipH="1">
                <a:off x="8820" y="3585"/>
                <a:ext cx="47" cy="24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48" name="Line 33"/>
              <p:cNvSpPr>
                <a:spLocks noChangeShapeType="1"/>
              </p:cNvSpPr>
              <p:nvPr/>
            </p:nvSpPr>
            <p:spPr bwMode="auto">
              <a:xfrm flipH="1">
                <a:off x="3915" y="4832"/>
                <a:ext cx="1098" cy="1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49" name="Line 34"/>
              <p:cNvSpPr>
                <a:spLocks noChangeShapeType="1"/>
              </p:cNvSpPr>
              <p:nvPr/>
            </p:nvSpPr>
            <p:spPr bwMode="auto">
              <a:xfrm>
                <a:off x="6940" y="4832"/>
                <a:ext cx="775" cy="11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50" name="Text Box 35"/>
              <p:cNvSpPr txBox="1">
                <a:spLocks noChangeArrowheads="1"/>
              </p:cNvSpPr>
              <p:nvPr/>
            </p:nvSpPr>
            <p:spPr bwMode="auto">
              <a:xfrm>
                <a:off x="3200" y="8907"/>
                <a:ext cx="2630" cy="7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Wysłanie pierwszego bitu</a:t>
                </a:r>
              </a:p>
            </p:txBody>
          </p:sp>
          <p:sp>
            <p:nvSpPr>
              <p:cNvPr id="34851" name="Text Box 36"/>
              <p:cNvSpPr txBox="1">
                <a:spLocks noChangeArrowheads="1"/>
              </p:cNvSpPr>
              <p:nvPr/>
            </p:nvSpPr>
            <p:spPr bwMode="auto">
              <a:xfrm>
                <a:off x="7010" y="8895"/>
                <a:ext cx="2233" cy="8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Odebranie ostatniego bitu</a:t>
                </a:r>
              </a:p>
            </p:txBody>
          </p:sp>
          <p:sp>
            <p:nvSpPr>
              <p:cNvPr id="34852" name="Line 37"/>
              <p:cNvSpPr>
                <a:spLocks noChangeShapeType="1"/>
              </p:cNvSpPr>
              <p:nvPr/>
            </p:nvSpPr>
            <p:spPr bwMode="auto">
              <a:xfrm flipV="1">
                <a:off x="4215" y="7545"/>
                <a:ext cx="93" cy="1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53" name="Line 38"/>
              <p:cNvSpPr>
                <a:spLocks noChangeShapeType="1"/>
              </p:cNvSpPr>
              <p:nvPr/>
            </p:nvSpPr>
            <p:spPr bwMode="auto">
              <a:xfrm flipH="1" flipV="1">
                <a:off x="7303" y="7523"/>
                <a:ext cx="322" cy="1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854" name="Text Box 39"/>
              <p:cNvSpPr txBox="1">
                <a:spLocks noChangeArrowheads="1"/>
              </p:cNvSpPr>
              <p:nvPr/>
            </p:nvSpPr>
            <p:spPr bwMode="auto">
              <a:xfrm>
                <a:off x="9663" y="3245"/>
                <a:ext cx="2247" cy="5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Synchronizacja</a:t>
                </a:r>
              </a:p>
            </p:txBody>
          </p:sp>
          <p:sp>
            <p:nvSpPr>
              <p:cNvPr id="34855" name="Line 40"/>
              <p:cNvSpPr>
                <a:spLocks noChangeShapeType="1"/>
              </p:cNvSpPr>
              <p:nvPr/>
            </p:nvSpPr>
            <p:spPr bwMode="auto">
              <a:xfrm flipH="1">
                <a:off x="9738" y="3813"/>
                <a:ext cx="1057" cy="2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34825" name="Text Box 41"/>
            <p:cNvSpPr txBox="1">
              <a:spLocks noChangeArrowheads="1"/>
            </p:cNvSpPr>
            <p:nvPr/>
          </p:nvSpPr>
          <p:spPr bwMode="auto">
            <a:xfrm>
              <a:off x="1503" y="2691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solidFill>
                    <a:srgbClr val="FF0000"/>
                  </a:solidFill>
                  <a:latin typeface="Times New Roman" panose="02020603050405020304" pitchFamily="18" charset="0"/>
                </a:rPr>
                <a:t>Wartość rzeczywista</a:t>
              </a:r>
            </a:p>
          </p:txBody>
        </p:sp>
        <p:sp>
          <p:nvSpPr>
            <p:cNvPr id="34826" name="Text Box 42"/>
            <p:cNvSpPr txBox="1">
              <a:spLocks noChangeArrowheads="1"/>
            </p:cNvSpPr>
            <p:nvPr/>
          </p:nvSpPr>
          <p:spPr bwMode="auto">
            <a:xfrm>
              <a:off x="1503" y="3051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solidFill>
                    <a:srgbClr val="0000FF"/>
                  </a:solidFill>
                  <a:latin typeface="Times New Roman" panose="02020603050405020304" pitchFamily="18" charset="0"/>
                </a:rPr>
                <a:t>Wartość zmierzona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584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8222BE-FD89-44B9-81EF-9290D99DDEC2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l-PL" altLang="pl-PL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Czym jest pomiar? (2)</a:t>
            </a:r>
            <a:endParaRPr lang="en-GB" altLang="pl-PL" sz="3600" smtClean="0"/>
          </a:p>
        </p:txBody>
      </p:sp>
      <p:sp>
        <p:nvSpPr>
          <p:cNvPr id="358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smtClean="0"/>
              <a:t>Metoda pomiarowa - określa sposób pomiaru danej metryki. Metoda powinna zapewnić, że pomiar jest powtarzalny.</a:t>
            </a:r>
          </a:p>
          <a:p>
            <a:pPr eaLnBrk="1" hangingPunct="1"/>
            <a:endParaRPr lang="pl-PL" altLang="pl-PL" sz="2400" smtClean="0"/>
          </a:p>
          <a:p>
            <a:pPr lvl="1" eaLnBrk="1" hangingPunct="1"/>
            <a:r>
              <a:rPr lang="pl-PL" altLang="pl-PL" sz="2000" smtClean="0"/>
              <a:t>metoda aktywna</a:t>
            </a:r>
          </a:p>
          <a:p>
            <a:pPr lvl="1" eaLnBrk="1" hangingPunct="1"/>
            <a:endParaRPr lang="pl-PL" altLang="pl-PL" sz="2000" smtClean="0"/>
          </a:p>
          <a:p>
            <a:pPr lvl="1" eaLnBrk="1" hangingPunct="1"/>
            <a:endParaRPr lang="pl-PL" altLang="pl-PL" sz="200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pl-PL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endParaRPr lang="pl-PL" altLang="pl-PL" sz="2000" smtClean="0">
              <a:latin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pl-PL" altLang="pl-PL" sz="2000" smtClean="0">
              <a:latin typeface="Verdana" panose="020B0604030504040204" pitchFamily="34" charset="0"/>
            </a:endParaRPr>
          </a:p>
          <a:p>
            <a:pPr lvl="1" eaLnBrk="1" hangingPunct="1"/>
            <a:r>
              <a:rPr lang="pl-PL" altLang="pl-PL" sz="2000" smtClean="0"/>
              <a:t>metoda pasywna</a:t>
            </a:r>
            <a:endParaRPr lang="en-GB" altLang="pl-PL" sz="2000" smtClean="0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505200" y="2514600"/>
          <a:ext cx="47244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r:id="rId4" imgW="3906012" imgH="1562100" progId="Word.Picture.8">
                  <p:embed/>
                </p:oleObj>
              </mc:Choice>
              <mc:Fallback>
                <p:oleObj r:id="rId4" imgW="3906012" imgH="15621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4724400" cy="190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3657600" y="4724400"/>
          <a:ext cx="457200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r:id="rId6" imgW="3800856" imgH="1562100" progId="Word.Picture.8">
                  <p:embed/>
                </p:oleObj>
              </mc:Choice>
              <mc:Fallback>
                <p:oleObj r:id="rId6" imgW="3800856" imgH="15621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57200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686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3D2F4C3-A5BE-443B-A2FE-477A9B3F8FE0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l-PL" altLang="pl-PL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Wykład 1: Wprowadzenie</a:t>
            </a:r>
            <a:endParaRPr lang="en-GB" altLang="pl-PL" sz="4000" smtClean="0"/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Charakterystyka sieci IP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Rola pomiarów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Czym jest pomiar?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Metryka (skala czasu)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Metoda pomiarowa 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000" b="1" smtClean="0"/>
              <a:t>Obszary zastosowania pomiarów: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b="1" smtClean="0"/>
              <a:t>monitorowanie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b="1" smtClean="0"/>
              <a:t>testowanie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b="1" smtClean="0"/>
              <a:t>wsparcie funkcji sieci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b="1" smtClean="0"/>
              <a:t>sterowanie ruchem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b="1" smtClean="0"/>
              <a:t>inżynieria ruchowa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b="1" smtClean="0"/>
              <a:t>OAM (zarządzanie)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b="1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Standaryzacja</a:t>
            </a:r>
            <a:endParaRPr lang="en-GB" altLang="pl-PL" sz="2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789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EE5201E-C827-4383-8977-930F21E5CF9F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l-PL" altLang="pl-PL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Obszary zastosowania pomiarów</a:t>
            </a:r>
            <a:endParaRPr lang="en-GB" altLang="pl-PL" smtClean="0"/>
          </a:p>
        </p:txBody>
      </p:sp>
      <p:sp>
        <p:nvSpPr>
          <p:cNvPr id="378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pl-PL" altLang="pl-PL" sz="2000" b="1" smtClean="0"/>
          </a:p>
          <a:p>
            <a:pPr lvl="1" eaLnBrk="1" hangingPunct="1"/>
            <a:r>
              <a:rPr lang="pl-PL" altLang="pl-PL" sz="2000" b="1" smtClean="0"/>
              <a:t>Testowanie urządzeń (sieci)</a:t>
            </a:r>
          </a:p>
          <a:p>
            <a:pPr lvl="1" eaLnBrk="1" hangingPunct="1"/>
            <a:endParaRPr lang="pl-PL" altLang="pl-PL" sz="2000" b="1" smtClean="0"/>
          </a:p>
          <a:p>
            <a:pPr lvl="1" eaLnBrk="1" hangingPunct="1"/>
            <a:r>
              <a:rPr lang="pl-PL" altLang="pl-PL" sz="2000" b="1" smtClean="0"/>
              <a:t>Monitorowanie jakości usług  </a:t>
            </a:r>
          </a:p>
          <a:p>
            <a:pPr lvl="1" eaLnBrk="1" hangingPunct="1"/>
            <a:endParaRPr lang="pl-PL" altLang="pl-PL" sz="2000" b="1" smtClean="0"/>
          </a:p>
          <a:p>
            <a:pPr lvl="1" eaLnBrk="1" hangingPunct="1"/>
            <a:r>
              <a:rPr lang="pl-PL" altLang="pl-PL" sz="2000" b="1" smtClean="0"/>
              <a:t>Wsparcie funkcji sieci</a:t>
            </a:r>
          </a:p>
          <a:p>
            <a:pPr lvl="2" eaLnBrk="1" hangingPunct="1"/>
            <a:r>
              <a:rPr lang="pl-PL" altLang="pl-PL" sz="1800" b="1" smtClean="0"/>
              <a:t>sterowania ruchem (</a:t>
            </a:r>
            <a:r>
              <a:rPr lang="en-US" altLang="pl-PL" sz="1800" b="1" smtClean="0"/>
              <a:t>traffic control</a:t>
            </a:r>
            <a:r>
              <a:rPr lang="pl-PL" altLang="pl-PL" sz="1800" b="1" smtClean="0"/>
              <a:t>)</a:t>
            </a:r>
          </a:p>
          <a:p>
            <a:pPr lvl="2" eaLnBrk="1" hangingPunct="1"/>
            <a:r>
              <a:rPr lang="pl-PL" altLang="pl-PL" sz="1800" b="1" smtClean="0"/>
              <a:t>inżynierii ruchowej (</a:t>
            </a:r>
            <a:r>
              <a:rPr lang="en-US" altLang="pl-PL" sz="1800" b="1" smtClean="0"/>
              <a:t>traffic engineering</a:t>
            </a:r>
            <a:r>
              <a:rPr lang="pl-PL" altLang="pl-PL" sz="1800" b="1" smtClean="0"/>
              <a:t>)</a:t>
            </a:r>
          </a:p>
          <a:p>
            <a:pPr lvl="2" eaLnBrk="1" hangingPunct="1"/>
            <a:r>
              <a:rPr lang="pl-PL" altLang="pl-PL" sz="1800" b="1" smtClean="0"/>
              <a:t>zarządzania i utrzymania sieci – OAM (</a:t>
            </a:r>
            <a:r>
              <a:rPr lang="en-US" altLang="pl-PL" sz="1800" b="1" smtClean="0"/>
              <a:t>Operation, Administration and Maintenance</a:t>
            </a:r>
            <a:r>
              <a:rPr lang="pl-PL" altLang="pl-PL" sz="1800" b="1" smtClean="0"/>
              <a:t>)</a:t>
            </a:r>
          </a:p>
          <a:p>
            <a:pPr lvl="3" eaLnBrk="1" hangingPunct="1"/>
            <a:r>
              <a:rPr lang="pl-PL" altLang="pl-PL" sz="1600" b="1" smtClean="0"/>
              <a:t>wykrywanie anomalii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3891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61F8D2-D680-4034-9096-3F38273BC5A2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l-PL" altLang="pl-PL" sz="1400"/>
          </a:p>
        </p:txBody>
      </p:sp>
      <p:sp>
        <p:nvSpPr>
          <p:cNvPr id="389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Standaryzacja (1)</a:t>
            </a:r>
            <a:endParaRPr lang="en-GB" altLang="pl-PL" sz="4000" smtClean="0"/>
          </a:p>
        </p:txBody>
      </p:sp>
      <p:sp>
        <p:nvSpPr>
          <p:cNvPr id="3891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l-PL" altLang="pl-PL" sz="1800" b="1" smtClean="0"/>
              <a:t>Standardy dotyczące pomiarów są opracowywane przez IETF oraz ITU-T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pl-PL" altLang="pl-PL" sz="1800" b="1" smtClean="0"/>
              <a:t>Zalecenia IETF</a:t>
            </a:r>
            <a:r>
              <a:rPr lang="pl-PL" altLang="pl-PL" sz="1800" smtClean="0"/>
              <a:t>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IPPM (IP Performance Metrics) Working Group, http://www.ietf.org/html.charters/ippm-charter.html 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RFC 2330, "Framework for IP Performance Metrics", May 1998 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RFC 2678, "IPPM Metrics for Measuring Connectivity", September 1999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RFC 2679, "A One-way Delay Metric for IPPM", September 1999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RFC 2680, "A One-way Packet Loss Metric for IPPM", September 1999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RFC 2681, "A Round-trip Delay Metric for IPPM", September 1999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RFC 3393, "IP Packet Delay Variation Metric for IP Performance Metrics (IPPM)", November 2002 </a:t>
            </a:r>
          </a:p>
          <a:p>
            <a:pPr marL="533400" indent="-533400" eaLnBrk="1" hangingPunct="1">
              <a:lnSpc>
                <a:spcPct val="90000"/>
              </a:lnSpc>
              <a:buSzPct val="95000"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IETF RFC 3763, "A One-way Active Measurement Protocol (OWAMP) Requirements", April 2004</a:t>
            </a:r>
          </a:p>
          <a:p>
            <a:pPr marL="533400" indent="-533400" eaLnBrk="1" hangingPunct="1">
              <a:lnSpc>
                <a:spcPct val="90000"/>
              </a:lnSpc>
              <a:buSzPct val="95000"/>
            </a:pPr>
            <a:endParaRPr lang="pl-PL" altLang="pl-PL" sz="12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pl-PL" altLang="pl-PL" sz="1400" b="1" smtClean="0"/>
              <a:t>Zalecenia ITU-T</a:t>
            </a:r>
          </a:p>
          <a:p>
            <a:pPr marL="533400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pl-PL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ITU-T Recommendation G.1000: “Communications Quality of service: A framework and definitions”, November 2001</a:t>
            </a:r>
          </a:p>
          <a:p>
            <a:pPr marL="533400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pl-PL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ITU-T Recommendation E.800: “Terms and Definitions related to Quality of Service and Network Performance including Dependability”, August 1994</a:t>
            </a:r>
          </a:p>
          <a:p>
            <a:pPr marL="533400" indent="-533400" algn="just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pl-PL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ITU-T Recommendation Y.1540, “Internet protocol data communication service-IP packet transfer and availability performance parameters”, December 2002</a:t>
            </a:r>
          </a:p>
          <a:p>
            <a:pPr marL="533400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pl-PL" sz="1200" smtClean="0">
                <a:cs typeface="Times New Roman" panose="02020603050405020304" pitchFamily="18" charset="0"/>
              </a:rPr>
              <a:t>ITU-T Recommendation Y.1541: Network performance objectives for IP-based services”, May 2002</a:t>
            </a:r>
            <a:r>
              <a:rPr lang="en-GB" altLang="pl-PL" sz="1200" smtClean="0"/>
              <a:t> </a:t>
            </a:r>
            <a:endParaRPr lang="pl-PL" altLang="pl-PL" sz="1200" smtClean="0"/>
          </a:p>
          <a:p>
            <a:pPr marL="533400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ITU-T Recommendation O.151, Error performance measuring equipment operating at the primary rate and above, October 1992 </a:t>
            </a:r>
          </a:p>
          <a:p>
            <a:pPr marL="533400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ITU-T Recommendation O.171, Timing jitter and wander measuring equipment for digital system which are based on pleisochronous digital hierarchy (PDH), April 1997 </a:t>
            </a:r>
          </a:p>
          <a:p>
            <a:pPr marL="533400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pl-PL" altLang="pl-PL" sz="1200" smtClean="0"/>
              <a:t>ITU-T Recommendation G.823 </a:t>
            </a:r>
          </a:p>
          <a:p>
            <a:pPr marL="533400" indent="-5334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endParaRPr lang="pl-PL" altLang="pl-PL" sz="1200" smtClean="0"/>
          </a:p>
          <a:p>
            <a:pPr marL="533400" indent="-533400" eaLnBrk="1" hangingPunct="1">
              <a:lnSpc>
                <a:spcPct val="90000"/>
              </a:lnSpc>
            </a:pPr>
            <a:endParaRPr lang="pl-PL" altLang="pl-PL" sz="1200" smtClean="0"/>
          </a:p>
          <a:p>
            <a:pPr marL="533400" indent="-533400" eaLnBrk="1" hangingPunct="1">
              <a:lnSpc>
                <a:spcPct val="90000"/>
              </a:lnSpc>
            </a:pPr>
            <a:endParaRPr lang="en-GB" altLang="pl-PL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331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DF247D-4FB6-496B-B756-DF870BD9341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l-PL" altLang="pl-PL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Charakterystyka wykładu (2)</a:t>
            </a:r>
            <a:endParaRPr lang="en-GB" altLang="pl-PL" smtClean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Organizacja wykładu: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wykład 2h: wtorek g. 16.00-18.00, s. 122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projekt 1h: (realizowany w lab. 334c albo w domu)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laboratorium 4 x 4h: czwartek g. 14.15 s. 334c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konsultacje: wt. 14.00-16.00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zaliczanie przedmiotu:</a:t>
            </a:r>
            <a:endParaRPr lang="pl-PL" altLang="pl-PL" sz="1800" b="1" smtClean="0"/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smtClean="0"/>
              <a:t>projekt  - 20 pkt.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smtClean="0"/>
              <a:t>kolokwium – 20 pkt.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smtClean="0"/>
              <a:t>laboratorium - 20 pkt.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smtClean="0"/>
              <a:t>egzamin – 40 pkt.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18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Materiały pomocnicze na stronie: tnt.tele.pw.edu.pl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prezentacje z wykładów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rękopis skryptu A.Beben, M.Dabrowski, Monitorowanie i pomiary w sieciach IP, Warszawa 2005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wybór dokumentów standaryzacyjnych IETF i ITU-T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wybór dokumentów z projektów: EuQoS, MoMe, COST IC0703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publikacje otwarte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433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F30AC5-DDF2-44DD-99B4-CDED3507D847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l-PL" altLang="pl-PL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Charakterystyka wykładu (3)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800" smtClean="0"/>
              <a:t>Projekt: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smtClean="0"/>
              <a:t>Grupy 2 osobowe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smtClean="0"/>
              <a:t>Przykładowe tematy projektów: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Badanie zgodności generatorów ruchu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Testowanie wydajności routera CISCO, Juniper, Linux (lab)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Badanie zgodności mechanizmów QoS routera CISCO (lab)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Badanie metod pomiaru dostępnego pasma (lab i sieć)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Badanie metod pomiaru opóźnienia i zmienności opóźnienia (sym/lab)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Badanie jakości obsługi oferowanej w sieci Internet (sieć)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Badanie jakości obsługi oferowanej w sieci WiFi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Opracowanie narzędzia do pomiaru parametrów QoS (prog) 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Opracowanie narzędzia do pomiaru ruchu przenoszonego (prog)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536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B631EE-32F3-4B37-AEBE-99F0A80F0548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l-PL" altLang="pl-PL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Plan wykładów (1)</a:t>
            </a:r>
            <a:endParaRPr lang="en-GB" altLang="pl-PL" smtClean="0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W1: Wprowadzenie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W2: Metryki pomiarowe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W3: Metody pomiarowe (aktywne i pasywne)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W4: Analiza wyników pomiarowych 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W5: Sieć badawcza PL-LAB, przegląd narzędzi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W6: Podstawy testowania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W7: (kolokwium!) </a:t>
            </a:r>
          </a:p>
          <a:p>
            <a:pPr eaLnBrk="1" hangingPunct="1">
              <a:lnSpc>
                <a:spcPct val="110000"/>
              </a:lnSpc>
            </a:pPr>
            <a:endParaRPr lang="pl-PL" altLang="pl-P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638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5A39AF-546C-46AC-A3C3-E078A584D5B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l-PL" altLang="pl-PL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Plan wykładów (2)</a:t>
            </a:r>
            <a:endParaRPr lang="en-GB" altLang="pl-PL" smtClean="0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W8: Pomiary charakterystyk łączy transmisyjnych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W9: Pomiary i charakteryzacja ruchu 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800" smtClean="0"/>
              <a:t>W10: Pomiary w sieciach wielousługowch</a:t>
            </a:r>
            <a:endParaRPr lang="en-GB" altLang="pl-PL" sz="2800" smtClean="0"/>
          </a:p>
          <a:p>
            <a:pPr eaLnBrk="1" hangingPunct="1"/>
            <a:r>
              <a:rPr lang="pl-PL" altLang="pl-PL" sz="2800" smtClean="0"/>
              <a:t>W11: Pomiary wspierające wybrane mechanizmy sieci</a:t>
            </a:r>
          </a:p>
          <a:p>
            <a:pPr lvl="1" eaLnBrk="1" hangingPunct="1"/>
            <a:r>
              <a:rPr lang="pl-PL" altLang="pl-PL" sz="2400" smtClean="0"/>
              <a:t>Sterowanie ruchem (measurement based admission control)</a:t>
            </a:r>
          </a:p>
          <a:p>
            <a:pPr lvl="1" eaLnBrk="1" hangingPunct="1"/>
            <a:r>
              <a:rPr lang="pl-PL" altLang="pl-PL" sz="2400" smtClean="0"/>
              <a:t>Inżynieria ruchowa (ruch przenoszony, routing)</a:t>
            </a:r>
            <a:endParaRPr lang="en-GB" altLang="pl-P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570A82-3C45-4376-AFC7-CF4310222684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Wykład 1: Wprowadzenie</a:t>
            </a:r>
            <a:endParaRPr lang="en-GB" altLang="pl-PL" sz="4000" smtClean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Charakterystyka sieci IP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Rola pomiarów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Czym jest pomiar?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Metoda pomiarowa 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Obszary zastosowania pomiarów: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monitorowanie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testowanie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/>
              <a:t>wsparcie funkcji sieci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/>
              <a:t>sterowanie ruchem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/>
              <a:t>inżynieria ruchowa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/>
              <a:t>OAM (zarządzanie)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Standaryzacja</a:t>
            </a:r>
            <a:endParaRPr lang="en-GB" altLang="pl-PL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843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57F355-65BF-4A84-A605-CE8CF86C6BB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l-PL" altLang="pl-PL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Wykład 1: Wprowadzenie</a:t>
            </a:r>
            <a:endParaRPr lang="en-GB" altLang="pl-PL" sz="4000" smtClean="0"/>
          </a:p>
        </p:txBody>
      </p:sp>
      <p:sp>
        <p:nvSpPr>
          <p:cNvPr id="1843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smtClean="0"/>
              <a:t>Charakterystyka sieci IP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Rola pomiarów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Czym jest pomiar?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Metoda pomiarowa 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Obszary zastosowania pomiarów: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monitorowanie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testowanie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smtClean="0">
                <a:solidFill>
                  <a:schemeClr val="accent2"/>
                </a:solidFill>
              </a:rPr>
              <a:t>wsparcie funkcji sieci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sterowanie ruchem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inżynieria ruchowa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600" smtClean="0">
                <a:solidFill>
                  <a:schemeClr val="accent2"/>
                </a:solidFill>
              </a:rPr>
              <a:t>OAM (zarządzanie)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000" smtClean="0">
                <a:solidFill>
                  <a:schemeClr val="accent2"/>
                </a:solidFill>
              </a:rPr>
              <a:t>Standaryzacja</a:t>
            </a:r>
            <a:endParaRPr lang="en-GB" altLang="pl-PL" sz="2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smtClean="0"/>
              <a:t>MOPS 2014</a:t>
            </a:r>
          </a:p>
        </p:txBody>
      </p:sp>
      <p:sp>
        <p:nvSpPr>
          <p:cNvPr id="1945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BA187C-5BD4-4689-ACB4-A0E30447C7E3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l-PL" altLang="pl-PL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Sieć </a:t>
            </a:r>
            <a:r>
              <a:rPr lang="en-GB" altLang="pl-PL" smtClean="0"/>
              <a:t>IP (1)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pl-PL" sz="2800" b="1" smtClean="0"/>
              <a:t>Główne cechy sieci IP (</a:t>
            </a:r>
            <a:r>
              <a:rPr lang="en-GB" altLang="pl-PL" sz="2800" b="1" smtClean="0"/>
              <a:t>Internet Protocol</a:t>
            </a:r>
            <a:r>
              <a:rPr lang="pl-PL" altLang="pl-PL" sz="2800" b="1" smtClean="0"/>
              <a:t>):</a:t>
            </a:r>
            <a:endParaRPr lang="en-GB" altLang="pl-PL" sz="2800" b="1" smtClean="0"/>
          </a:p>
          <a:p>
            <a:pPr eaLnBrk="1" hangingPunct="1">
              <a:lnSpc>
                <a:spcPct val="40000"/>
              </a:lnSpc>
              <a:buFont typeface="Wingdings" panose="05000000000000000000" pitchFamily="2" charset="2"/>
              <a:buNone/>
            </a:pPr>
            <a:endParaRPr lang="en-GB" altLang="pl-PL" sz="2800" b="1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smtClean="0"/>
              <a:t>Sieć oparta o komutację pakietów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600" b="1" smtClean="0"/>
              <a:t>Zmienna długość pakietów</a:t>
            </a:r>
          </a:p>
          <a:p>
            <a:pPr eaLnBrk="1" hangingPunct="1">
              <a:lnSpc>
                <a:spcPct val="80000"/>
              </a:lnSpc>
            </a:pPr>
            <a:endParaRPr lang="pl-PL" altLang="pl-PL" sz="1800" b="1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smtClean="0"/>
              <a:t>Bezpołączeniowy tryb transmisji: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600" b="1" smtClean="0"/>
              <a:t>Każdy pakiet zawiera pełną informację adresową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600" b="1" smtClean="0"/>
              <a:t>Każdy pakiet może być przesyłany inna drogą (brak gwarancji na integralność przesyłanego strumienia danych)</a:t>
            </a:r>
            <a:endParaRPr lang="en-GB" altLang="pl-PL" sz="1600" b="1" smtClean="0"/>
          </a:p>
          <a:p>
            <a:pPr eaLnBrk="1" hangingPunct="1">
              <a:lnSpc>
                <a:spcPct val="80000"/>
              </a:lnSpc>
            </a:pPr>
            <a:endParaRPr lang="en-GB" altLang="pl-PL" sz="1800" b="1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smtClean="0"/>
              <a:t>Tradycyjnie była wspierana tylko jedna usługa sieciowa tj. best effort (wszystkie pakiety są traktowane identycznie). Obecnie trwają prace nad rozszerzeniem usług sieciowych i zapewnieniem jakości obsługi.</a:t>
            </a:r>
            <a:endParaRPr lang="en-GB" altLang="pl-PL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l-PL" sz="1800" b="1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smtClean="0"/>
              <a:t>Brak w sieci mechanizmów przeciw przeciążeniowych i  sterowania ruchem  (sterowanie wyłącznie po stronie użytkownika np. protokół TCP)</a:t>
            </a:r>
            <a:endParaRPr lang="en-GB" altLang="pl-PL" sz="1800" b="1" smtClean="0"/>
          </a:p>
          <a:p>
            <a:pPr eaLnBrk="1" hangingPunct="1">
              <a:lnSpc>
                <a:spcPct val="80000"/>
              </a:lnSpc>
            </a:pPr>
            <a:endParaRPr lang="en-GB" altLang="pl-PL" sz="1800" b="1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smtClean="0"/>
              <a:t>Powszechnie używana (sieć Internet, sieci operatorów, wojskowe ...)</a:t>
            </a:r>
            <a:endParaRPr lang="en-GB" altLang="pl-PL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">
  <a:themeElements>
    <a:clrScheme name="Pla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la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Designs\Plan.pot</Template>
  <TotalTime>5081</TotalTime>
  <Words>1764</Words>
  <Application>Microsoft Office PowerPoint</Application>
  <PresentationFormat>Pokaz na ekranie (4:3)</PresentationFormat>
  <Paragraphs>466</Paragraphs>
  <Slides>28</Slides>
  <Notes>12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28</vt:i4>
      </vt:variant>
    </vt:vector>
  </HeadingPairs>
  <TitlesOfParts>
    <vt:vector size="32" baseType="lpstr">
      <vt:lpstr>Plan</vt:lpstr>
      <vt:lpstr>Clip</vt:lpstr>
      <vt:lpstr>Dokument</vt:lpstr>
      <vt:lpstr>Microsoft Word Picture</vt:lpstr>
      <vt:lpstr>Monitorowanie i pomiary  w sieciach IP (MOPS)  wykład 1: Wprowadzenie </vt:lpstr>
      <vt:lpstr>Charakterystyka wykładu (1)</vt:lpstr>
      <vt:lpstr>Charakterystyka wykładu (2)</vt:lpstr>
      <vt:lpstr>Charakterystyka wykładu (3)</vt:lpstr>
      <vt:lpstr>Plan wykładów (1)</vt:lpstr>
      <vt:lpstr>Plan wykładów (2)</vt:lpstr>
      <vt:lpstr>Wykład 1: Wprowadzenie</vt:lpstr>
      <vt:lpstr>Wykład 1: Wprowadzenie</vt:lpstr>
      <vt:lpstr>Sieć IP (1)</vt:lpstr>
      <vt:lpstr>Sieć IP (2)</vt:lpstr>
      <vt:lpstr>Sieć IP (3)</vt:lpstr>
      <vt:lpstr>Sieć IP (3)</vt:lpstr>
      <vt:lpstr>Sieć IP (4) Format pakietu IPv4</vt:lpstr>
      <vt:lpstr>Sieć IP (5) Format pakietu IPv6</vt:lpstr>
      <vt:lpstr>Aplikacje: Wymagania QoS oraz typ ruchu</vt:lpstr>
      <vt:lpstr>Sieci IP ewoluują w kierunku sieci wielousługowej gwarantującej jakość obsługi</vt:lpstr>
      <vt:lpstr>Prezentacja programu PowerPoint</vt:lpstr>
      <vt:lpstr>Jakość obsługi (1)</vt:lpstr>
      <vt:lpstr>Jakość obsługi (2)</vt:lpstr>
      <vt:lpstr>Sieć IP podsumowanie</vt:lpstr>
      <vt:lpstr>Wykład 1: Wprowadzenie</vt:lpstr>
      <vt:lpstr>Rola systemów pomiarowych</vt:lpstr>
      <vt:lpstr>Wykład 1: Wprowadzenie</vt:lpstr>
      <vt:lpstr>Czym jest pomiar? (1)</vt:lpstr>
      <vt:lpstr>Czym jest pomiar? (2)</vt:lpstr>
      <vt:lpstr>Wykład 1: Wprowadzenie</vt:lpstr>
      <vt:lpstr>Obszary zastosowania pomiarów</vt:lpstr>
      <vt:lpstr>Standaryzacja (1)</vt:lpstr>
    </vt:vector>
  </TitlesOfParts>
  <Company>Instytut Telekomunikacji PW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MOPS: Wprowadzenie</dc:title>
  <dc:creator>Andrzej Bęben</dc:creator>
  <cp:lastModifiedBy>abeben</cp:lastModifiedBy>
  <cp:revision>162</cp:revision>
  <dcterms:created xsi:type="dcterms:W3CDTF">2005-01-21T11:15:17Z</dcterms:created>
  <dcterms:modified xsi:type="dcterms:W3CDTF">2014-10-14T15:57:39Z</dcterms:modified>
</cp:coreProperties>
</file>