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45"/>
  </p:notesMasterIdLst>
  <p:handoutMasterIdLst>
    <p:handoutMasterId r:id="rId46"/>
  </p:handoutMasterIdLst>
  <p:sldIdLst>
    <p:sldId id="256" r:id="rId2"/>
    <p:sldId id="377" r:id="rId3"/>
    <p:sldId id="326" r:id="rId4"/>
    <p:sldId id="328" r:id="rId5"/>
    <p:sldId id="341" r:id="rId6"/>
    <p:sldId id="368" r:id="rId7"/>
    <p:sldId id="372" r:id="rId8"/>
    <p:sldId id="353" r:id="rId9"/>
    <p:sldId id="342" r:id="rId10"/>
    <p:sldId id="343" r:id="rId11"/>
    <p:sldId id="356" r:id="rId12"/>
    <p:sldId id="344" r:id="rId13"/>
    <p:sldId id="345" r:id="rId14"/>
    <p:sldId id="346" r:id="rId15"/>
    <p:sldId id="347" r:id="rId16"/>
    <p:sldId id="348" r:id="rId17"/>
    <p:sldId id="352" r:id="rId18"/>
    <p:sldId id="329" r:id="rId19"/>
    <p:sldId id="330" r:id="rId20"/>
    <p:sldId id="354" r:id="rId21"/>
    <p:sldId id="349" r:id="rId22"/>
    <p:sldId id="355" r:id="rId23"/>
    <p:sldId id="350" r:id="rId24"/>
    <p:sldId id="351" r:id="rId25"/>
    <p:sldId id="334" r:id="rId26"/>
    <p:sldId id="336" r:id="rId27"/>
    <p:sldId id="333" r:id="rId28"/>
    <p:sldId id="366" r:id="rId29"/>
    <p:sldId id="367" r:id="rId30"/>
    <p:sldId id="369" r:id="rId31"/>
    <p:sldId id="365" r:id="rId32"/>
    <p:sldId id="371" r:id="rId33"/>
    <p:sldId id="370" r:id="rId34"/>
    <p:sldId id="357" r:id="rId35"/>
    <p:sldId id="359" r:id="rId36"/>
    <p:sldId id="361" r:id="rId37"/>
    <p:sldId id="358" r:id="rId38"/>
    <p:sldId id="363" r:id="rId39"/>
    <p:sldId id="364" r:id="rId40"/>
    <p:sldId id="374" r:id="rId41"/>
    <p:sldId id="373" r:id="rId42"/>
    <p:sldId id="375" r:id="rId43"/>
    <p:sldId id="376" r:id="rId44"/>
  </p:sldIdLst>
  <p:sldSz cx="9144000" cy="6858000" type="screen4x3"/>
  <p:notesSz cx="6669088" cy="9753600"/>
  <p:defaultTextStyle>
    <a:defPPr>
      <a:defRPr lang="en-GB"/>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varScale="1">
        <p:scale>
          <a:sx n="65" d="100"/>
          <a:sy n="65" d="100"/>
        </p:scale>
        <p:origin x="-128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890838"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32" tIns="46916" rIns="93832" bIns="46916" numCol="1" anchor="t" anchorCtr="0" compatLnSpc="1">
            <a:prstTxWarp prst="textNoShape">
              <a:avLst/>
            </a:prstTxWarp>
          </a:bodyPr>
          <a:lstStyle>
            <a:lvl1pPr defTabSz="938213">
              <a:defRPr sz="1200" smtClean="0"/>
            </a:lvl1pPr>
          </a:lstStyle>
          <a:p>
            <a:pPr>
              <a:defRPr/>
            </a:pPr>
            <a:endParaRPr lang="pl-PL"/>
          </a:p>
        </p:txBody>
      </p:sp>
      <p:sp>
        <p:nvSpPr>
          <p:cNvPr id="37891" name="Rectangle 3"/>
          <p:cNvSpPr>
            <a:spLocks noGrp="1" noChangeArrowheads="1"/>
          </p:cNvSpPr>
          <p:nvPr>
            <p:ph type="dt" sz="quarter" idx="1"/>
          </p:nvPr>
        </p:nvSpPr>
        <p:spPr bwMode="auto">
          <a:xfrm>
            <a:off x="3778250" y="0"/>
            <a:ext cx="2890838"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32" tIns="46916" rIns="93832" bIns="46916" numCol="1" anchor="t" anchorCtr="0" compatLnSpc="1">
            <a:prstTxWarp prst="textNoShape">
              <a:avLst/>
            </a:prstTxWarp>
          </a:bodyPr>
          <a:lstStyle>
            <a:lvl1pPr algn="r" defTabSz="938213">
              <a:defRPr sz="1200" smtClean="0"/>
            </a:lvl1pPr>
          </a:lstStyle>
          <a:p>
            <a:pPr>
              <a:defRPr/>
            </a:pPr>
            <a:endParaRPr lang="pl-PL"/>
          </a:p>
        </p:txBody>
      </p:sp>
      <p:sp>
        <p:nvSpPr>
          <p:cNvPr id="37892" name="Rectangle 4"/>
          <p:cNvSpPr>
            <a:spLocks noGrp="1" noChangeArrowheads="1"/>
          </p:cNvSpPr>
          <p:nvPr>
            <p:ph type="ftr" sz="quarter" idx="2"/>
          </p:nvPr>
        </p:nvSpPr>
        <p:spPr bwMode="auto">
          <a:xfrm>
            <a:off x="0" y="9266238"/>
            <a:ext cx="2890838"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32" tIns="46916" rIns="93832" bIns="46916" numCol="1" anchor="b" anchorCtr="0" compatLnSpc="1">
            <a:prstTxWarp prst="textNoShape">
              <a:avLst/>
            </a:prstTxWarp>
          </a:bodyPr>
          <a:lstStyle>
            <a:lvl1pPr defTabSz="938213">
              <a:defRPr sz="1200" smtClean="0"/>
            </a:lvl1pPr>
          </a:lstStyle>
          <a:p>
            <a:pPr>
              <a:defRPr/>
            </a:pPr>
            <a:endParaRPr lang="pl-PL"/>
          </a:p>
        </p:txBody>
      </p:sp>
      <p:sp>
        <p:nvSpPr>
          <p:cNvPr id="37893" name="Rectangle 5"/>
          <p:cNvSpPr>
            <a:spLocks noGrp="1" noChangeArrowheads="1"/>
          </p:cNvSpPr>
          <p:nvPr>
            <p:ph type="sldNum" sz="quarter" idx="3"/>
          </p:nvPr>
        </p:nvSpPr>
        <p:spPr bwMode="auto">
          <a:xfrm>
            <a:off x="3778250" y="9266238"/>
            <a:ext cx="2890838"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32" tIns="46916" rIns="93832" bIns="46916" numCol="1" anchor="b" anchorCtr="0" compatLnSpc="1">
            <a:prstTxWarp prst="textNoShape">
              <a:avLst/>
            </a:prstTxWarp>
          </a:bodyPr>
          <a:lstStyle>
            <a:lvl1pPr algn="r" defTabSz="938213">
              <a:defRPr sz="1200" smtClean="0"/>
            </a:lvl1pPr>
          </a:lstStyle>
          <a:p>
            <a:pPr>
              <a:defRPr/>
            </a:pPr>
            <a:fld id="{12380D03-6BCD-40A0-ABCC-67931ADD7E2F}" type="slidenum">
              <a:rPr lang="pl-PL"/>
              <a:pPr>
                <a:defRPr/>
              </a:pPr>
              <a:t>‹#›</a:t>
            </a:fld>
            <a:endParaRPr lang="pl-PL"/>
          </a:p>
        </p:txBody>
      </p:sp>
    </p:spTree>
    <p:extLst>
      <p:ext uri="{BB962C8B-B14F-4D97-AF65-F5344CB8AC3E}">
        <p14:creationId xmlns:p14="http://schemas.microsoft.com/office/powerpoint/2010/main" val="1091674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pl-PL"/>
          </a:p>
        </p:txBody>
      </p:sp>
      <p:sp>
        <p:nvSpPr>
          <p:cNvPr id="69635" name="Rectangle 3"/>
          <p:cNvSpPr>
            <a:spLocks noGrp="1" noChangeArrowheads="1"/>
          </p:cNvSpPr>
          <p:nvPr>
            <p:ph type="dt" idx="1"/>
          </p:nvPr>
        </p:nvSpPr>
        <p:spPr bwMode="auto">
          <a:xfrm>
            <a:off x="3810000" y="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pl-PL"/>
          </a:p>
        </p:txBody>
      </p:sp>
      <p:sp>
        <p:nvSpPr>
          <p:cNvPr id="46084" name="Rectangle 4"/>
          <p:cNvSpPr>
            <a:spLocks noGrp="1" noRot="1" noChangeAspect="1" noChangeArrowheads="1" noTextEdit="1"/>
          </p:cNvSpPr>
          <p:nvPr>
            <p:ph type="sldImg" idx="2"/>
          </p:nvPr>
        </p:nvSpPr>
        <p:spPr bwMode="auto">
          <a:xfrm>
            <a:off x="914400" y="762000"/>
            <a:ext cx="4876800" cy="3657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914400" y="4648200"/>
            <a:ext cx="4876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p>
        </p:txBody>
      </p:sp>
      <p:sp>
        <p:nvSpPr>
          <p:cNvPr id="69638" name="Rectangle 6"/>
          <p:cNvSpPr>
            <a:spLocks noGrp="1" noChangeArrowheads="1"/>
          </p:cNvSpPr>
          <p:nvPr>
            <p:ph type="ftr" sz="quarter" idx="4"/>
          </p:nvPr>
        </p:nvSpPr>
        <p:spPr bwMode="auto">
          <a:xfrm>
            <a:off x="0" y="9296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pl-PL"/>
          </a:p>
        </p:txBody>
      </p:sp>
      <p:sp>
        <p:nvSpPr>
          <p:cNvPr id="69639" name="Rectangle 7"/>
          <p:cNvSpPr>
            <a:spLocks noGrp="1" noChangeArrowheads="1"/>
          </p:cNvSpPr>
          <p:nvPr>
            <p:ph type="sldNum" sz="quarter" idx="5"/>
          </p:nvPr>
        </p:nvSpPr>
        <p:spPr bwMode="auto">
          <a:xfrm>
            <a:off x="3810000" y="9296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0BE38365-8C0C-4FA3-B484-21E62EBB1365}" type="slidenum">
              <a:rPr lang="pl-PL"/>
              <a:pPr>
                <a:defRPr/>
              </a:pPr>
              <a:t>‹#›</a:t>
            </a:fld>
            <a:endParaRPr lang="pl-PL"/>
          </a:p>
        </p:txBody>
      </p:sp>
    </p:spTree>
    <p:extLst>
      <p:ext uri="{BB962C8B-B14F-4D97-AF65-F5344CB8AC3E}">
        <p14:creationId xmlns:p14="http://schemas.microsoft.com/office/powerpoint/2010/main" val="6104538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4" name="Group 3"/>
          <p:cNvGrpSpPr>
            <a:grpSpLocks/>
          </p:cNvGrpSpPr>
          <p:nvPr/>
        </p:nvGrpSpPr>
        <p:grpSpPr bwMode="auto">
          <a:xfrm>
            <a:off x="0" y="0"/>
            <a:ext cx="9144000" cy="6858000"/>
            <a:chOff x="0" y="0"/>
            <a:chExt cx="5760" cy="4320"/>
          </a:xfrm>
        </p:grpSpPr>
        <p:sp>
          <p:nvSpPr>
            <p:cNvPr id="5"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grpSp>
          <p:nvGrpSpPr>
            <p:cNvPr id="6" name="Group 5"/>
            <p:cNvGrpSpPr>
              <a:grpSpLocks/>
            </p:cNvGrpSpPr>
            <p:nvPr userDrawn="1"/>
          </p:nvGrpSpPr>
          <p:grpSpPr bwMode="auto">
            <a:xfrm>
              <a:off x="0" y="0"/>
              <a:ext cx="5760" cy="4320"/>
              <a:chOff x="0" y="0"/>
              <a:chExt cx="5760" cy="4320"/>
            </a:xfrm>
          </p:grpSpPr>
          <p:sp>
            <p:nvSpPr>
              <p:cNvPr id="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7"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59" name="Group 73"/>
          <p:cNvGrpSpPr>
            <a:grpSpLocks/>
          </p:cNvGrpSpPr>
          <p:nvPr userDrawn="1"/>
        </p:nvGrpSpPr>
        <p:grpSpPr bwMode="auto">
          <a:xfrm>
            <a:off x="4763" y="304800"/>
            <a:ext cx="6472237" cy="3810000"/>
            <a:chOff x="3" y="192"/>
            <a:chExt cx="4077" cy="2400"/>
          </a:xfrm>
        </p:grpSpPr>
        <p:sp>
          <p:nvSpPr>
            <p:cNvPr id="60" name="Line 59"/>
            <p:cNvSpPr>
              <a:spLocks noChangeShapeType="1"/>
            </p:cNvSpPr>
            <p:nvPr/>
          </p:nvSpPr>
          <p:spPr bwMode="ltGray">
            <a:xfrm>
              <a:off x="391" y="192"/>
              <a:ext cx="0" cy="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 name="Line 60"/>
            <p:cNvSpPr>
              <a:spLocks noChangeShapeType="1"/>
            </p:cNvSpPr>
            <p:nvPr/>
          </p:nvSpPr>
          <p:spPr bwMode="ltGray">
            <a:xfrm flipH="1" flipV="1">
              <a:off x="3" y="2351"/>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2" name="Line 61"/>
            <p:cNvSpPr>
              <a:spLocks noChangeShapeType="1"/>
            </p:cNvSpPr>
            <p:nvPr/>
          </p:nvSpPr>
          <p:spPr bwMode="ltGray">
            <a:xfrm flipH="1" flipV="1">
              <a:off x="269" y="571"/>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3" name="Arc 62"/>
            <p:cNvSpPr>
              <a:spLocks/>
            </p:cNvSpPr>
            <p:nvPr/>
          </p:nvSpPr>
          <p:spPr bwMode="ltGray">
            <a:xfrm rot="16200000" flipH="1">
              <a:off x="311" y="493"/>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64" name="Group 72"/>
          <p:cNvGrpSpPr>
            <a:grpSpLocks/>
          </p:cNvGrpSpPr>
          <p:nvPr userDrawn="1"/>
        </p:nvGrpSpPr>
        <p:grpSpPr bwMode="auto">
          <a:xfrm>
            <a:off x="2667000" y="3733800"/>
            <a:ext cx="6045200" cy="2876550"/>
            <a:chOff x="1680" y="2352"/>
            <a:chExt cx="3808" cy="1812"/>
          </a:xfrm>
        </p:grpSpPr>
        <p:sp>
          <p:nvSpPr>
            <p:cNvPr id="65" name="Line 64"/>
            <p:cNvSpPr>
              <a:spLocks noChangeShapeType="1"/>
            </p:cNvSpPr>
            <p:nvPr/>
          </p:nvSpPr>
          <p:spPr bwMode="ltGray">
            <a:xfrm flipV="1">
              <a:off x="1680" y="38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6" name="Line 65"/>
            <p:cNvSpPr>
              <a:spLocks noChangeShapeType="1"/>
            </p:cNvSpPr>
            <p:nvPr/>
          </p:nvSpPr>
          <p:spPr bwMode="ltGray">
            <a:xfrm flipH="1">
              <a:off x="5372" y="23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7" name="Arc 66"/>
            <p:cNvSpPr>
              <a:spLocks/>
            </p:cNvSpPr>
            <p:nvPr/>
          </p:nvSpPr>
          <p:spPr bwMode="ltGray">
            <a:xfrm rot="5400000">
              <a:off x="5297" y="3746"/>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9283" name="Rectangle 67"/>
          <p:cNvSpPr>
            <a:spLocks noGrp="1" noChangeArrowheads="1"/>
          </p:cNvSpPr>
          <p:nvPr>
            <p:ph type="ctrTitle"/>
          </p:nvPr>
        </p:nvSpPr>
        <p:spPr>
          <a:xfrm>
            <a:off x="990600" y="1752600"/>
            <a:ext cx="7772400" cy="1143000"/>
          </a:xfrm>
        </p:spPr>
        <p:txBody>
          <a:bodyPr/>
          <a:lstStyle>
            <a:lvl1pPr>
              <a:defRPr/>
            </a:lvl1pPr>
          </a:lstStyle>
          <a:p>
            <a:pPr lvl="0"/>
            <a:r>
              <a:rPr lang="pl-PL" noProof="0" smtClean="0"/>
              <a:t>Kliknij, aby edytować styl wzorca tytułu</a:t>
            </a:r>
          </a:p>
        </p:txBody>
      </p:sp>
      <p:sp>
        <p:nvSpPr>
          <p:cNvPr id="928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pl-PL" noProof="0" smtClean="0"/>
              <a:t>Kliknij, aby edytować styl wzorca podtytułu</a:t>
            </a:r>
          </a:p>
        </p:txBody>
      </p:sp>
      <p:sp>
        <p:nvSpPr>
          <p:cNvPr id="68" name="Rectangle 69"/>
          <p:cNvSpPr>
            <a:spLocks noGrp="1" noChangeArrowheads="1"/>
          </p:cNvSpPr>
          <p:nvPr>
            <p:ph type="dt" sz="quarter" idx="10"/>
          </p:nvPr>
        </p:nvSpPr>
        <p:spPr>
          <a:xfrm>
            <a:off x="685800" y="6248400"/>
            <a:ext cx="1905000" cy="457200"/>
          </a:xfrm>
        </p:spPr>
        <p:txBody>
          <a:bodyPr/>
          <a:lstStyle>
            <a:lvl1pPr>
              <a:defRPr smtClean="0"/>
            </a:lvl1pPr>
          </a:lstStyle>
          <a:p>
            <a:pPr>
              <a:defRPr/>
            </a:pPr>
            <a:endParaRPr lang="pl-PL"/>
          </a:p>
        </p:txBody>
      </p:sp>
      <p:sp>
        <p:nvSpPr>
          <p:cNvPr id="69" name="Rectangle 70"/>
          <p:cNvSpPr>
            <a:spLocks noGrp="1" noChangeArrowheads="1"/>
          </p:cNvSpPr>
          <p:nvPr>
            <p:ph type="ftr" sz="quarter" idx="11"/>
          </p:nvPr>
        </p:nvSpPr>
        <p:spPr/>
        <p:txBody>
          <a:bodyPr/>
          <a:lstStyle>
            <a:lvl1pPr>
              <a:defRPr smtClean="0"/>
            </a:lvl1pPr>
          </a:lstStyle>
          <a:p>
            <a:pPr>
              <a:defRPr/>
            </a:pPr>
            <a:endParaRPr lang="pl-PL"/>
          </a:p>
        </p:txBody>
      </p:sp>
      <p:sp>
        <p:nvSpPr>
          <p:cNvPr id="70" name="Rectangle 71"/>
          <p:cNvSpPr>
            <a:spLocks noGrp="1" noChangeArrowheads="1"/>
          </p:cNvSpPr>
          <p:nvPr>
            <p:ph type="sldNum" sz="quarter" idx="12"/>
          </p:nvPr>
        </p:nvSpPr>
        <p:spPr/>
        <p:txBody>
          <a:bodyPr/>
          <a:lstStyle>
            <a:lvl1pPr>
              <a:defRPr smtClean="0"/>
            </a:lvl1pPr>
          </a:lstStyle>
          <a:p>
            <a:pPr>
              <a:defRPr/>
            </a:pPr>
            <a:fld id="{B207A073-C4F7-41AE-BD29-3CF4D7F2EC18}" type="slidenum">
              <a:rPr lang="pl-PL"/>
              <a:pPr>
                <a:defRPr/>
              </a:pPr>
              <a:t>‹#›</a:t>
            </a:fld>
            <a:endParaRPr lang="pl-PL"/>
          </a:p>
        </p:txBody>
      </p:sp>
    </p:spTree>
    <p:extLst>
      <p:ext uri="{BB962C8B-B14F-4D97-AF65-F5344CB8AC3E}">
        <p14:creationId xmlns:p14="http://schemas.microsoft.com/office/powerpoint/2010/main" val="70742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65"/>
          <p:cNvSpPr>
            <a:spLocks noGrp="1" noChangeArrowheads="1"/>
          </p:cNvSpPr>
          <p:nvPr>
            <p:ph type="dt" sz="half" idx="10"/>
          </p:nvPr>
        </p:nvSpPr>
        <p:spPr>
          <a:ln/>
        </p:spPr>
        <p:txBody>
          <a:bodyPr/>
          <a:lstStyle>
            <a:lvl1pPr>
              <a:defRPr/>
            </a:lvl1pPr>
          </a:lstStyle>
          <a:p>
            <a:pPr>
              <a:defRPr/>
            </a:pPr>
            <a:r>
              <a:rPr lang="pl-PL" dirty="0" smtClean="0"/>
              <a:t>MOPS 2014</a:t>
            </a:r>
            <a:endParaRPr lang="pl-PL" dirty="0"/>
          </a:p>
        </p:txBody>
      </p:sp>
      <p:sp>
        <p:nvSpPr>
          <p:cNvPr id="5" name="Rectangle 66"/>
          <p:cNvSpPr>
            <a:spLocks noGrp="1" noChangeArrowheads="1"/>
          </p:cNvSpPr>
          <p:nvPr>
            <p:ph type="ftr" sz="quarter" idx="11"/>
          </p:nvPr>
        </p:nvSpPr>
        <p:spPr>
          <a:ln/>
        </p:spPr>
        <p:txBody>
          <a:bodyPr/>
          <a:lstStyle>
            <a:lvl1pPr>
              <a:defRPr/>
            </a:lvl1pPr>
          </a:lstStyle>
          <a:p>
            <a:pPr>
              <a:defRPr/>
            </a:pPr>
            <a:endParaRPr lang="pl-PL"/>
          </a:p>
        </p:txBody>
      </p:sp>
      <p:sp>
        <p:nvSpPr>
          <p:cNvPr id="6" name="Rectangle 67"/>
          <p:cNvSpPr>
            <a:spLocks noGrp="1" noChangeArrowheads="1"/>
          </p:cNvSpPr>
          <p:nvPr>
            <p:ph type="sldNum" sz="quarter" idx="12"/>
          </p:nvPr>
        </p:nvSpPr>
        <p:spPr>
          <a:ln/>
        </p:spPr>
        <p:txBody>
          <a:bodyPr/>
          <a:lstStyle>
            <a:lvl1pPr>
              <a:defRPr/>
            </a:lvl1pPr>
          </a:lstStyle>
          <a:p>
            <a:pPr>
              <a:defRPr/>
            </a:pPr>
            <a:fld id="{5608C5B6-E520-4692-AC61-A8410021ED15}" type="slidenum">
              <a:rPr lang="pl-PL"/>
              <a:pPr>
                <a:defRPr/>
              </a:pPr>
              <a:t>‹#›</a:t>
            </a:fld>
            <a:endParaRPr lang="pl-PL"/>
          </a:p>
        </p:txBody>
      </p:sp>
    </p:spTree>
    <p:extLst>
      <p:ext uri="{BB962C8B-B14F-4D97-AF65-F5344CB8AC3E}">
        <p14:creationId xmlns:p14="http://schemas.microsoft.com/office/powerpoint/2010/main" val="354534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10350" y="228600"/>
            <a:ext cx="2076450" cy="57912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81000" y="228600"/>
            <a:ext cx="6076950" cy="57912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65"/>
          <p:cNvSpPr>
            <a:spLocks noGrp="1" noChangeArrowheads="1"/>
          </p:cNvSpPr>
          <p:nvPr>
            <p:ph type="dt" sz="half" idx="10"/>
          </p:nvPr>
        </p:nvSpPr>
        <p:spPr>
          <a:ln/>
        </p:spPr>
        <p:txBody>
          <a:bodyPr/>
          <a:lstStyle>
            <a:lvl1pPr>
              <a:defRPr/>
            </a:lvl1pPr>
          </a:lstStyle>
          <a:p>
            <a:pPr>
              <a:defRPr/>
            </a:pPr>
            <a:r>
              <a:rPr lang="pl-PL" dirty="0" smtClean="0"/>
              <a:t>MOPS 2014</a:t>
            </a:r>
            <a:endParaRPr lang="pl-PL" dirty="0"/>
          </a:p>
        </p:txBody>
      </p:sp>
      <p:sp>
        <p:nvSpPr>
          <p:cNvPr id="5" name="Rectangle 66"/>
          <p:cNvSpPr>
            <a:spLocks noGrp="1" noChangeArrowheads="1"/>
          </p:cNvSpPr>
          <p:nvPr>
            <p:ph type="ftr" sz="quarter" idx="11"/>
          </p:nvPr>
        </p:nvSpPr>
        <p:spPr>
          <a:ln/>
        </p:spPr>
        <p:txBody>
          <a:bodyPr/>
          <a:lstStyle>
            <a:lvl1pPr>
              <a:defRPr/>
            </a:lvl1pPr>
          </a:lstStyle>
          <a:p>
            <a:pPr>
              <a:defRPr/>
            </a:pPr>
            <a:endParaRPr lang="pl-PL"/>
          </a:p>
        </p:txBody>
      </p:sp>
      <p:sp>
        <p:nvSpPr>
          <p:cNvPr id="6" name="Rectangle 67"/>
          <p:cNvSpPr>
            <a:spLocks noGrp="1" noChangeArrowheads="1"/>
          </p:cNvSpPr>
          <p:nvPr>
            <p:ph type="sldNum" sz="quarter" idx="12"/>
          </p:nvPr>
        </p:nvSpPr>
        <p:spPr>
          <a:ln/>
        </p:spPr>
        <p:txBody>
          <a:bodyPr/>
          <a:lstStyle>
            <a:lvl1pPr>
              <a:defRPr/>
            </a:lvl1pPr>
          </a:lstStyle>
          <a:p>
            <a:pPr>
              <a:defRPr/>
            </a:pPr>
            <a:fld id="{75482EB1-3452-4C3A-B4BB-69F73586E335}" type="slidenum">
              <a:rPr lang="pl-PL"/>
              <a:pPr>
                <a:defRPr/>
              </a:pPr>
              <a:t>‹#›</a:t>
            </a:fld>
            <a:endParaRPr lang="pl-PL"/>
          </a:p>
        </p:txBody>
      </p:sp>
    </p:spTree>
    <p:extLst>
      <p:ext uri="{BB962C8B-B14F-4D97-AF65-F5344CB8AC3E}">
        <p14:creationId xmlns:p14="http://schemas.microsoft.com/office/powerpoint/2010/main" val="1794461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ytuł, tekst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381000" y="228600"/>
            <a:ext cx="8305800" cy="685800"/>
          </a:xfrm>
        </p:spPr>
        <p:txBody>
          <a:bodyPr/>
          <a:lstStyle/>
          <a:p>
            <a:r>
              <a:rPr lang="pl-PL" smtClean="0"/>
              <a:t>Kliknij, aby edytować styl</a:t>
            </a:r>
            <a:endParaRPr lang="pl-PL"/>
          </a:p>
        </p:txBody>
      </p:sp>
      <p:sp>
        <p:nvSpPr>
          <p:cNvPr id="3" name="Symbol zastępczy tekstu 2"/>
          <p:cNvSpPr>
            <a:spLocks noGrp="1"/>
          </p:cNvSpPr>
          <p:nvPr>
            <p:ph type="body" sz="half" idx="1"/>
          </p:nvPr>
        </p:nvSpPr>
        <p:spPr>
          <a:xfrm>
            <a:off x="533400" y="1295400"/>
            <a:ext cx="3962400" cy="472440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295400"/>
            <a:ext cx="3962400" cy="472440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65"/>
          <p:cNvSpPr>
            <a:spLocks noGrp="1" noChangeArrowheads="1"/>
          </p:cNvSpPr>
          <p:nvPr>
            <p:ph type="dt" sz="half" idx="10"/>
          </p:nvPr>
        </p:nvSpPr>
        <p:spPr>
          <a:ln/>
        </p:spPr>
        <p:txBody>
          <a:bodyPr/>
          <a:lstStyle>
            <a:lvl1pPr>
              <a:defRPr/>
            </a:lvl1pPr>
          </a:lstStyle>
          <a:p>
            <a:pPr>
              <a:defRPr/>
            </a:pPr>
            <a:r>
              <a:rPr lang="pl-PL" dirty="0" smtClean="0"/>
              <a:t>MOPS 2014</a:t>
            </a:r>
            <a:endParaRPr lang="pl-PL" dirty="0"/>
          </a:p>
        </p:txBody>
      </p:sp>
      <p:sp>
        <p:nvSpPr>
          <p:cNvPr id="6" name="Rectangle 66"/>
          <p:cNvSpPr>
            <a:spLocks noGrp="1" noChangeArrowheads="1"/>
          </p:cNvSpPr>
          <p:nvPr>
            <p:ph type="ftr" sz="quarter" idx="11"/>
          </p:nvPr>
        </p:nvSpPr>
        <p:spPr>
          <a:ln/>
        </p:spPr>
        <p:txBody>
          <a:bodyPr/>
          <a:lstStyle>
            <a:lvl1pPr>
              <a:defRPr/>
            </a:lvl1pPr>
          </a:lstStyle>
          <a:p>
            <a:pPr>
              <a:defRPr/>
            </a:pPr>
            <a:endParaRPr lang="pl-PL"/>
          </a:p>
        </p:txBody>
      </p:sp>
      <p:sp>
        <p:nvSpPr>
          <p:cNvPr id="7" name="Rectangle 67"/>
          <p:cNvSpPr>
            <a:spLocks noGrp="1" noChangeArrowheads="1"/>
          </p:cNvSpPr>
          <p:nvPr>
            <p:ph type="sldNum" sz="quarter" idx="12"/>
          </p:nvPr>
        </p:nvSpPr>
        <p:spPr>
          <a:ln/>
        </p:spPr>
        <p:txBody>
          <a:bodyPr/>
          <a:lstStyle>
            <a:lvl1pPr>
              <a:defRPr/>
            </a:lvl1pPr>
          </a:lstStyle>
          <a:p>
            <a:pPr>
              <a:defRPr/>
            </a:pPr>
            <a:fld id="{1C23BA5F-8DA8-4167-88BD-567A8BE92C28}" type="slidenum">
              <a:rPr lang="pl-PL"/>
              <a:pPr>
                <a:defRPr/>
              </a:pPr>
              <a:t>‹#›</a:t>
            </a:fld>
            <a:endParaRPr lang="pl-PL"/>
          </a:p>
        </p:txBody>
      </p:sp>
    </p:spTree>
    <p:extLst>
      <p:ext uri="{BB962C8B-B14F-4D97-AF65-F5344CB8AC3E}">
        <p14:creationId xmlns:p14="http://schemas.microsoft.com/office/powerpoint/2010/main" val="151115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65"/>
          <p:cNvSpPr>
            <a:spLocks noGrp="1" noChangeArrowheads="1"/>
          </p:cNvSpPr>
          <p:nvPr>
            <p:ph type="dt" sz="half" idx="10"/>
          </p:nvPr>
        </p:nvSpPr>
        <p:spPr>
          <a:ln/>
        </p:spPr>
        <p:txBody>
          <a:bodyPr/>
          <a:lstStyle>
            <a:lvl1pPr>
              <a:defRPr/>
            </a:lvl1pPr>
          </a:lstStyle>
          <a:p>
            <a:pPr>
              <a:defRPr/>
            </a:pPr>
            <a:r>
              <a:rPr lang="pl-PL" dirty="0" smtClean="0"/>
              <a:t>MOPS 2014</a:t>
            </a:r>
            <a:endParaRPr lang="pl-PL" dirty="0"/>
          </a:p>
        </p:txBody>
      </p:sp>
      <p:sp>
        <p:nvSpPr>
          <p:cNvPr id="5" name="Rectangle 66"/>
          <p:cNvSpPr>
            <a:spLocks noGrp="1" noChangeArrowheads="1"/>
          </p:cNvSpPr>
          <p:nvPr>
            <p:ph type="ftr" sz="quarter" idx="11"/>
          </p:nvPr>
        </p:nvSpPr>
        <p:spPr>
          <a:ln/>
        </p:spPr>
        <p:txBody>
          <a:bodyPr/>
          <a:lstStyle>
            <a:lvl1pPr>
              <a:defRPr/>
            </a:lvl1pPr>
          </a:lstStyle>
          <a:p>
            <a:pPr>
              <a:defRPr/>
            </a:pPr>
            <a:endParaRPr lang="pl-PL"/>
          </a:p>
        </p:txBody>
      </p:sp>
      <p:sp>
        <p:nvSpPr>
          <p:cNvPr id="6" name="Rectangle 67"/>
          <p:cNvSpPr>
            <a:spLocks noGrp="1" noChangeArrowheads="1"/>
          </p:cNvSpPr>
          <p:nvPr>
            <p:ph type="sldNum" sz="quarter" idx="12"/>
          </p:nvPr>
        </p:nvSpPr>
        <p:spPr>
          <a:ln/>
        </p:spPr>
        <p:txBody>
          <a:bodyPr/>
          <a:lstStyle>
            <a:lvl1pPr>
              <a:defRPr/>
            </a:lvl1pPr>
          </a:lstStyle>
          <a:p>
            <a:pPr>
              <a:defRPr/>
            </a:pPr>
            <a:fld id="{28AFD2AD-264B-4DDE-8993-C4417B741ADB}" type="slidenum">
              <a:rPr lang="pl-PL"/>
              <a:pPr>
                <a:defRPr/>
              </a:pPr>
              <a:t>‹#›</a:t>
            </a:fld>
            <a:endParaRPr lang="pl-PL"/>
          </a:p>
        </p:txBody>
      </p:sp>
    </p:spTree>
    <p:extLst>
      <p:ext uri="{BB962C8B-B14F-4D97-AF65-F5344CB8AC3E}">
        <p14:creationId xmlns:p14="http://schemas.microsoft.com/office/powerpoint/2010/main" val="2486677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65"/>
          <p:cNvSpPr>
            <a:spLocks noGrp="1" noChangeArrowheads="1"/>
          </p:cNvSpPr>
          <p:nvPr>
            <p:ph type="dt" sz="half" idx="10"/>
          </p:nvPr>
        </p:nvSpPr>
        <p:spPr>
          <a:ln/>
        </p:spPr>
        <p:txBody>
          <a:bodyPr/>
          <a:lstStyle>
            <a:lvl1pPr>
              <a:defRPr/>
            </a:lvl1pPr>
          </a:lstStyle>
          <a:p>
            <a:pPr>
              <a:defRPr/>
            </a:pPr>
            <a:r>
              <a:rPr lang="pl-PL" dirty="0" smtClean="0"/>
              <a:t>MOPS 2014</a:t>
            </a:r>
            <a:endParaRPr lang="pl-PL" dirty="0"/>
          </a:p>
        </p:txBody>
      </p:sp>
      <p:sp>
        <p:nvSpPr>
          <p:cNvPr id="5" name="Rectangle 66"/>
          <p:cNvSpPr>
            <a:spLocks noGrp="1" noChangeArrowheads="1"/>
          </p:cNvSpPr>
          <p:nvPr>
            <p:ph type="ftr" sz="quarter" idx="11"/>
          </p:nvPr>
        </p:nvSpPr>
        <p:spPr>
          <a:ln/>
        </p:spPr>
        <p:txBody>
          <a:bodyPr/>
          <a:lstStyle>
            <a:lvl1pPr>
              <a:defRPr/>
            </a:lvl1pPr>
          </a:lstStyle>
          <a:p>
            <a:pPr>
              <a:defRPr/>
            </a:pPr>
            <a:endParaRPr lang="pl-PL"/>
          </a:p>
        </p:txBody>
      </p:sp>
      <p:sp>
        <p:nvSpPr>
          <p:cNvPr id="6" name="Rectangle 67"/>
          <p:cNvSpPr>
            <a:spLocks noGrp="1" noChangeArrowheads="1"/>
          </p:cNvSpPr>
          <p:nvPr>
            <p:ph type="sldNum" sz="quarter" idx="12"/>
          </p:nvPr>
        </p:nvSpPr>
        <p:spPr>
          <a:ln/>
        </p:spPr>
        <p:txBody>
          <a:bodyPr/>
          <a:lstStyle>
            <a:lvl1pPr>
              <a:defRPr/>
            </a:lvl1pPr>
          </a:lstStyle>
          <a:p>
            <a:pPr>
              <a:defRPr/>
            </a:pPr>
            <a:fld id="{FA2BF554-C715-4BE1-95BF-A84076695B17}" type="slidenum">
              <a:rPr lang="pl-PL"/>
              <a:pPr>
                <a:defRPr/>
              </a:pPr>
              <a:t>‹#›</a:t>
            </a:fld>
            <a:endParaRPr lang="pl-PL"/>
          </a:p>
        </p:txBody>
      </p:sp>
    </p:spTree>
    <p:extLst>
      <p:ext uri="{BB962C8B-B14F-4D97-AF65-F5344CB8AC3E}">
        <p14:creationId xmlns:p14="http://schemas.microsoft.com/office/powerpoint/2010/main" val="303589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533400" y="12954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2954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65"/>
          <p:cNvSpPr>
            <a:spLocks noGrp="1" noChangeArrowheads="1"/>
          </p:cNvSpPr>
          <p:nvPr>
            <p:ph type="dt" sz="half" idx="10"/>
          </p:nvPr>
        </p:nvSpPr>
        <p:spPr>
          <a:ln/>
        </p:spPr>
        <p:txBody>
          <a:bodyPr/>
          <a:lstStyle>
            <a:lvl1pPr>
              <a:defRPr/>
            </a:lvl1pPr>
          </a:lstStyle>
          <a:p>
            <a:pPr>
              <a:defRPr/>
            </a:pPr>
            <a:r>
              <a:rPr lang="pl-PL" dirty="0" smtClean="0"/>
              <a:t>MOPS 2014</a:t>
            </a:r>
            <a:endParaRPr lang="pl-PL" dirty="0"/>
          </a:p>
        </p:txBody>
      </p:sp>
      <p:sp>
        <p:nvSpPr>
          <p:cNvPr id="6" name="Rectangle 66"/>
          <p:cNvSpPr>
            <a:spLocks noGrp="1" noChangeArrowheads="1"/>
          </p:cNvSpPr>
          <p:nvPr>
            <p:ph type="ftr" sz="quarter" idx="11"/>
          </p:nvPr>
        </p:nvSpPr>
        <p:spPr>
          <a:ln/>
        </p:spPr>
        <p:txBody>
          <a:bodyPr/>
          <a:lstStyle>
            <a:lvl1pPr>
              <a:defRPr/>
            </a:lvl1pPr>
          </a:lstStyle>
          <a:p>
            <a:pPr>
              <a:defRPr/>
            </a:pPr>
            <a:endParaRPr lang="pl-PL"/>
          </a:p>
        </p:txBody>
      </p:sp>
      <p:sp>
        <p:nvSpPr>
          <p:cNvPr id="7" name="Rectangle 67"/>
          <p:cNvSpPr>
            <a:spLocks noGrp="1" noChangeArrowheads="1"/>
          </p:cNvSpPr>
          <p:nvPr>
            <p:ph type="sldNum" sz="quarter" idx="12"/>
          </p:nvPr>
        </p:nvSpPr>
        <p:spPr>
          <a:ln/>
        </p:spPr>
        <p:txBody>
          <a:bodyPr/>
          <a:lstStyle>
            <a:lvl1pPr>
              <a:defRPr/>
            </a:lvl1pPr>
          </a:lstStyle>
          <a:p>
            <a:pPr>
              <a:defRPr/>
            </a:pPr>
            <a:fld id="{4096F8A2-7EE4-4B40-8157-6A6DD333B549}" type="slidenum">
              <a:rPr lang="pl-PL"/>
              <a:pPr>
                <a:defRPr/>
              </a:pPr>
              <a:t>‹#›</a:t>
            </a:fld>
            <a:endParaRPr lang="pl-PL"/>
          </a:p>
        </p:txBody>
      </p:sp>
    </p:spTree>
    <p:extLst>
      <p:ext uri="{BB962C8B-B14F-4D97-AF65-F5344CB8AC3E}">
        <p14:creationId xmlns:p14="http://schemas.microsoft.com/office/powerpoint/2010/main" val="390954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65"/>
          <p:cNvSpPr>
            <a:spLocks noGrp="1" noChangeArrowheads="1"/>
          </p:cNvSpPr>
          <p:nvPr>
            <p:ph type="dt" sz="half" idx="10"/>
          </p:nvPr>
        </p:nvSpPr>
        <p:spPr>
          <a:ln/>
        </p:spPr>
        <p:txBody>
          <a:bodyPr/>
          <a:lstStyle>
            <a:lvl1pPr>
              <a:defRPr/>
            </a:lvl1pPr>
          </a:lstStyle>
          <a:p>
            <a:pPr>
              <a:defRPr/>
            </a:pPr>
            <a:r>
              <a:rPr lang="pl-PL" dirty="0" smtClean="0"/>
              <a:t>MOPS 2014</a:t>
            </a:r>
            <a:endParaRPr lang="pl-PL" dirty="0"/>
          </a:p>
        </p:txBody>
      </p:sp>
      <p:sp>
        <p:nvSpPr>
          <p:cNvPr id="8" name="Rectangle 66"/>
          <p:cNvSpPr>
            <a:spLocks noGrp="1" noChangeArrowheads="1"/>
          </p:cNvSpPr>
          <p:nvPr>
            <p:ph type="ftr" sz="quarter" idx="11"/>
          </p:nvPr>
        </p:nvSpPr>
        <p:spPr>
          <a:ln/>
        </p:spPr>
        <p:txBody>
          <a:bodyPr/>
          <a:lstStyle>
            <a:lvl1pPr>
              <a:defRPr/>
            </a:lvl1pPr>
          </a:lstStyle>
          <a:p>
            <a:pPr>
              <a:defRPr/>
            </a:pPr>
            <a:endParaRPr lang="pl-PL"/>
          </a:p>
        </p:txBody>
      </p:sp>
      <p:sp>
        <p:nvSpPr>
          <p:cNvPr id="9" name="Rectangle 67"/>
          <p:cNvSpPr>
            <a:spLocks noGrp="1" noChangeArrowheads="1"/>
          </p:cNvSpPr>
          <p:nvPr>
            <p:ph type="sldNum" sz="quarter" idx="12"/>
          </p:nvPr>
        </p:nvSpPr>
        <p:spPr>
          <a:ln/>
        </p:spPr>
        <p:txBody>
          <a:bodyPr/>
          <a:lstStyle>
            <a:lvl1pPr>
              <a:defRPr/>
            </a:lvl1pPr>
          </a:lstStyle>
          <a:p>
            <a:pPr>
              <a:defRPr/>
            </a:pPr>
            <a:fld id="{EDE93D24-276A-445F-A576-B52ECA8DFC94}" type="slidenum">
              <a:rPr lang="pl-PL"/>
              <a:pPr>
                <a:defRPr/>
              </a:pPr>
              <a:t>‹#›</a:t>
            </a:fld>
            <a:endParaRPr lang="pl-PL"/>
          </a:p>
        </p:txBody>
      </p:sp>
    </p:spTree>
    <p:extLst>
      <p:ext uri="{BB962C8B-B14F-4D97-AF65-F5344CB8AC3E}">
        <p14:creationId xmlns:p14="http://schemas.microsoft.com/office/powerpoint/2010/main" val="1749589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65"/>
          <p:cNvSpPr>
            <a:spLocks noGrp="1" noChangeArrowheads="1"/>
          </p:cNvSpPr>
          <p:nvPr>
            <p:ph type="dt" sz="half" idx="10"/>
          </p:nvPr>
        </p:nvSpPr>
        <p:spPr>
          <a:ln/>
        </p:spPr>
        <p:txBody>
          <a:bodyPr/>
          <a:lstStyle>
            <a:lvl1pPr>
              <a:defRPr/>
            </a:lvl1pPr>
          </a:lstStyle>
          <a:p>
            <a:pPr>
              <a:defRPr/>
            </a:pPr>
            <a:r>
              <a:rPr lang="pl-PL" dirty="0" smtClean="0"/>
              <a:t>MOPS 2014</a:t>
            </a:r>
            <a:endParaRPr lang="pl-PL" dirty="0"/>
          </a:p>
        </p:txBody>
      </p:sp>
      <p:sp>
        <p:nvSpPr>
          <p:cNvPr id="4" name="Rectangle 66"/>
          <p:cNvSpPr>
            <a:spLocks noGrp="1" noChangeArrowheads="1"/>
          </p:cNvSpPr>
          <p:nvPr>
            <p:ph type="ftr" sz="quarter" idx="11"/>
          </p:nvPr>
        </p:nvSpPr>
        <p:spPr>
          <a:ln/>
        </p:spPr>
        <p:txBody>
          <a:bodyPr/>
          <a:lstStyle>
            <a:lvl1pPr>
              <a:defRPr/>
            </a:lvl1pPr>
          </a:lstStyle>
          <a:p>
            <a:pPr>
              <a:defRPr/>
            </a:pPr>
            <a:endParaRPr lang="pl-PL"/>
          </a:p>
        </p:txBody>
      </p:sp>
      <p:sp>
        <p:nvSpPr>
          <p:cNvPr id="5" name="Rectangle 67"/>
          <p:cNvSpPr>
            <a:spLocks noGrp="1" noChangeArrowheads="1"/>
          </p:cNvSpPr>
          <p:nvPr>
            <p:ph type="sldNum" sz="quarter" idx="12"/>
          </p:nvPr>
        </p:nvSpPr>
        <p:spPr>
          <a:ln/>
        </p:spPr>
        <p:txBody>
          <a:bodyPr/>
          <a:lstStyle>
            <a:lvl1pPr>
              <a:defRPr/>
            </a:lvl1pPr>
          </a:lstStyle>
          <a:p>
            <a:pPr>
              <a:defRPr/>
            </a:pPr>
            <a:fld id="{E37E001C-D2B4-48B8-8ECD-8BD06B1189D9}" type="slidenum">
              <a:rPr lang="pl-PL"/>
              <a:pPr>
                <a:defRPr/>
              </a:pPr>
              <a:t>‹#›</a:t>
            </a:fld>
            <a:endParaRPr lang="pl-PL"/>
          </a:p>
        </p:txBody>
      </p:sp>
    </p:spTree>
    <p:extLst>
      <p:ext uri="{BB962C8B-B14F-4D97-AF65-F5344CB8AC3E}">
        <p14:creationId xmlns:p14="http://schemas.microsoft.com/office/powerpoint/2010/main" val="394391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r>
              <a:rPr lang="pl-PL" dirty="0" smtClean="0"/>
              <a:t>MOPS 2014</a:t>
            </a:r>
            <a:endParaRPr lang="pl-PL" dirty="0"/>
          </a:p>
        </p:txBody>
      </p:sp>
      <p:sp>
        <p:nvSpPr>
          <p:cNvPr id="3" name="Rectangle 66"/>
          <p:cNvSpPr>
            <a:spLocks noGrp="1" noChangeArrowheads="1"/>
          </p:cNvSpPr>
          <p:nvPr>
            <p:ph type="ftr" sz="quarter" idx="11"/>
          </p:nvPr>
        </p:nvSpPr>
        <p:spPr>
          <a:ln/>
        </p:spPr>
        <p:txBody>
          <a:bodyPr/>
          <a:lstStyle>
            <a:lvl1pPr>
              <a:defRPr/>
            </a:lvl1pPr>
          </a:lstStyle>
          <a:p>
            <a:pPr>
              <a:defRPr/>
            </a:pPr>
            <a:endParaRPr lang="pl-PL"/>
          </a:p>
        </p:txBody>
      </p:sp>
      <p:sp>
        <p:nvSpPr>
          <p:cNvPr id="4" name="Rectangle 67"/>
          <p:cNvSpPr>
            <a:spLocks noGrp="1" noChangeArrowheads="1"/>
          </p:cNvSpPr>
          <p:nvPr>
            <p:ph type="sldNum" sz="quarter" idx="12"/>
          </p:nvPr>
        </p:nvSpPr>
        <p:spPr>
          <a:ln/>
        </p:spPr>
        <p:txBody>
          <a:bodyPr/>
          <a:lstStyle>
            <a:lvl1pPr>
              <a:defRPr/>
            </a:lvl1pPr>
          </a:lstStyle>
          <a:p>
            <a:pPr>
              <a:defRPr/>
            </a:pPr>
            <a:fld id="{0490D9D0-92A9-4F7F-B31B-C10F348FC5BB}" type="slidenum">
              <a:rPr lang="pl-PL"/>
              <a:pPr>
                <a:defRPr/>
              </a:pPr>
              <a:t>‹#›</a:t>
            </a:fld>
            <a:endParaRPr lang="pl-PL"/>
          </a:p>
        </p:txBody>
      </p:sp>
    </p:spTree>
    <p:extLst>
      <p:ext uri="{BB962C8B-B14F-4D97-AF65-F5344CB8AC3E}">
        <p14:creationId xmlns:p14="http://schemas.microsoft.com/office/powerpoint/2010/main" val="2217680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65"/>
          <p:cNvSpPr>
            <a:spLocks noGrp="1" noChangeArrowheads="1"/>
          </p:cNvSpPr>
          <p:nvPr>
            <p:ph type="dt" sz="half" idx="10"/>
          </p:nvPr>
        </p:nvSpPr>
        <p:spPr>
          <a:ln/>
        </p:spPr>
        <p:txBody>
          <a:bodyPr/>
          <a:lstStyle>
            <a:lvl1pPr>
              <a:defRPr/>
            </a:lvl1pPr>
          </a:lstStyle>
          <a:p>
            <a:pPr>
              <a:defRPr/>
            </a:pPr>
            <a:r>
              <a:rPr lang="pl-PL" dirty="0" smtClean="0"/>
              <a:t>MOPS 2014</a:t>
            </a:r>
            <a:endParaRPr lang="pl-PL" dirty="0"/>
          </a:p>
        </p:txBody>
      </p:sp>
      <p:sp>
        <p:nvSpPr>
          <p:cNvPr id="6" name="Rectangle 66"/>
          <p:cNvSpPr>
            <a:spLocks noGrp="1" noChangeArrowheads="1"/>
          </p:cNvSpPr>
          <p:nvPr>
            <p:ph type="ftr" sz="quarter" idx="11"/>
          </p:nvPr>
        </p:nvSpPr>
        <p:spPr>
          <a:ln/>
        </p:spPr>
        <p:txBody>
          <a:bodyPr/>
          <a:lstStyle>
            <a:lvl1pPr>
              <a:defRPr/>
            </a:lvl1pPr>
          </a:lstStyle>
          <a:p>
            <a:pPr>
              <a:defRPr/>
            </a:pPr>
            <a:endParaRPr lang="pl-PL"/>
          </a:p>
        </p:txBody>
      </p:sp>
      <p:sp>
        <p:nvSpPr>
          <p:cNvPr id="7" name="Rectangle 67"/>
          <p:cNvSpPr>
            <a:spLocks noGrp="1" noChangeArrowheads="1"/>
          </p:cNvSpPr>
          <p:nvPr>
            <p:ph type="sldNum" sz="quarter" idx="12"/>
          </p:nvPr>
        </p:nvSpPr>
        <p:spPr>
          <a:ln/>
        </p:spPr>
        <p:txBody>
          <a:bodyPr/>
          <a:lstStyle>
            <a:lvl1pPr>
              <a:defRPr/>
            </a:lvl1pPr>
          </a:lstStyle>
          <a:p>
            <a:pPr>
              <a:defRPr/>
            </a:pPr>
            <a:fld id="{AF36C715-F9D6-4D26-9E60-62F18077078B}" type="slidenum">
              <a:rPr lang="pl-PL"/>
              <a:pPr>
                <a:defRPr/>
              </a:pPr>
              <a:t>‹#›</a:t>
            </a:fld>
            <a:endParaRPr lang="pl-PL"/>
          </a:p>
        </p:txBody>
      </p:sp>
    </p:spTree>
    <p:extLst>
      <p:ext uri="{BB962C8B-B14F-4D97-AF65-F5344CB8AC3E}">
        <p14:creationId xmlns:p14="http://schemas.microsoft.com/office/powerpoint/2010/main" val="142524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65"/>
          <p:cNvSpPr>
            <a:spLocks noGrp="1" noChangeArrowheads="1"/>
          </p:cNvSpPr>
          <p:nvPr>
            <p:ph type="dt" sz="half" idx="10"/>
          </p:nvPr>
        </p:nvSpPr>
        <p:spPr>
          <a:ln/>
        </p:spPr>
        <p:txBody>
          <a:bodyPr/>
          <a:lstStyle>
            <a:lvl1pPr>
              <a:defRPr/>
            </a:lvl1pPr>
          </a:lstStyle>
          <a:p>
            <a:pPr>
              <a:defRPr/>
            </a:pPr>
            <a:r>
              <a:rPr lang="pl-PL" dirty="0" smtClean="0"/>
              <a:t>MOPS 2014</a:t>
            </a:r>
            <a:endParaRPr lang="pl-PL" dirty="0"/>
          </a:p>
        </p:txBody>
      </p:sp>
      <p:sp>
        <p:nvSpPr>
          <p:cNvPr id="6" name="Rectangle 66"/>
          <p:cNvSpPr>
            <a:spLocks noGrp="1" noChangeArrowheads="1"/>
          </p:cNvSpPr>
          <p:nvPr>
            <p:ph type="ftr" sz="quarter" idx="11"/>
          </p:nvPr>
        </p:nvSpPr>
        <p:spPr>
          <a:ln/>
        </p:spPr>
        <p:txBody>
          <a:bodyPr/>
          <a:lstStyle>
            <a:lvl1pPr>
              <a:defRPr/>
            </a:lvl1pPr>
          </a:lstStyle>
          <a:p>
            <a:pPr>
              <a:defRPr/>
            </a:pPr>
            <a:endParaRPr lang="pl-PL"/>
          </a:p>
        </p:txBody>
      </p:sp>
      <p:sp>
        <p:nvSpPr>
          <p:cNvPr id="7" name="Rectangle 67"/>
          <p:cNvSpPr>
            <a:spLocks noGrp="1" noChangeArrowheads="1"/>
          </p:cNvSpPr>
          <p:nvPr>
            <p:ph type="sldNum" sz="quarter" idx="12"/>
          </p:nvPr>
        </p:nvSpPr>
        <p:spPr>
          <a:ln/>
        </p:spPr>
        <p:txBody>
          <a:bodyPr/>
          <a:lstStyle>
            <a:lvl1pPr>
              <a:defRPr/>
            </a:lvl1pPr>
          </a:lstStyle>
          <a:p>
            <a:pPr>
              <a:defRPr/>
            </a:pPr>
            <a:fld id="{565D7E6E-8302-4DBC-87D4-FF3657D0DD57}" type="slidenum">
              <a:rPr lang="pl-PL"/>
              <a:pPr>
                <a:defRPr/>
              </a:pPr>
              <a:t>‹#›</a:t>
            </a:fld>
            <a:endParaRPr lang="pl-PL"/>
          </a:p>
        </p:txBody>
      </p:sp>
    </p:spTree>
    <p:extLst>
      <p:ext uri="{BB962C8B-B14F-4D97-AF65-F5344CB8AC3E}">
        <p14:creationId xmlns:p14="http://schemas.microsoft.com/office/powerpoint/2010/main" val="4043377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
          <p:cNvGrpSpPr>
            <a:grpSpLocks/>
          </p:cNvGrpSpPr>
          <p:nvPr/>
        </p:nvGrpSpPr>
        <p:grpSpPr bwMode="auto">
          <a:xfrm>
            <a:off x="0" y="0"/>
            <a:ext cx="9144000" cy="6858000"/>
            <a:chOff x="0" y="0"/>
            <a:chExt cx="5760" cy="4320"/>
          </a:xfrm>
        </p:grpSpPr>
        <p:grpSp>
          <p:nvGrpSpPr>
            <p:cNvPr id="1038" name="Group 4"/>
            <p:cNvGrpSpPr>
              <a:grpSpLocks/>
            </p:cNvGrpSpPr>
            <p:nvPr/>
          </p:nvGrpSpPr>
          <p:grpSpPr bwMode="auto">
            <a:xfrm>
              <a:off x="0" y="192"/>
              <a:ext cx="5760" cy="4032"/>
              <a:chOff x="0" y="192"/>
              <a:chExt cx="5760" cy="4032"/>
            </a:xfrm>
          </p:grpSpPr>
          <p:sp>
            <p:nvSpPr>
              <p:cNvPr id="1069"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0"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1"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2"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3"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4"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5"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6"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7"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8"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9"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0"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1"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2"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3"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4"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5"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6"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7"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8"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9"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90"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039" name="Group 27"/>
            <p:cNvGrpSpPr>
              <a:grpSpLocks/>
            </p:cNvGrpSpPr>
            <p:nvPr/>
          </p:nvGrpSpPr>
          <p:grpSpPr bwMode="auto">
            <a:xfrm>
              <a:off x="192" y="0"/>
              <a:ext cx="5376" cy="4320"/>
              <a:chOff x="192" y="0"/>
              <a:chExt cx="5376" cy="4320"/>
            </a:xfrm>
          </p:grpSpPr>
          <p:sp>
            <p:nvSpPr>
              <p:cNvPr id="10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sp>
        <p:nvSpPr>
          <p:cNvPr id="1027" name="Rectangle 57"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1028" name="Line 58"/>
          <p:cNvSpPr>
            <a:spLocks noChangeShapeType="1"/>
          </p:cNvSpPr>
          <p:nvPr/>
        </p:nvSpPr>
        <p:spPr bwMode="ltGray">
          <a:xfrm>
            <a:off x="8839200" y="0"/>
            <a:ext cx="0" cy="2362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1029" name="Group 59"/>
          <p:cNvGrpSpPr>
            <a:grpSpLocks/>
          </p:cNvGrpSpPr>
          <p:nvPr/>
        </p:nvGrpSpPr>
        <p:grpSpPr bwMode="auto">
          <a:xfrm>
            <a:off x="152400" y="990600"/>
            <a:ext cx="1784350" cy="2324100"/>
            <a:chOff x="96" y="916"/>
            <a:chExt cx="2208" cy="2876"/>
          </a:xfrm>
        </p:grpSpPr>
        <p:sp>
          <p:nvSpPr>
            <p:cNvPr id="1035" name="Line 60"/>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36"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37" name="Arc 62"/>
            <p:cNvSpPr>
              <a:spLocks/>
            </p:cNvSpPr>
            <p:nvPr/>
          </p:nvSpPr>
          <p:spPr bwMode="ltGray">
            <a:xfrm flipH="1">
              <a:off x="217" y="916"/>
              <a:ext cx="239" cy="239"/>
            </a:xfrm>
            <a:custGeom>
              <a:avLst/>
              <a:gdLst>
                <a:gd name="T0" fmla="*/ 117 w 43195"/>
                <a:gd name="T1" fmla="*/ 0 h 43200"/>
                <a:gd name="T2" fmla="*/ 0 w 43195"/>
                <a:gd name="T3" fmla="*/ 122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1030" name="Rectangle 63"/>
          <p:cNvSpPr>
            <a:spLocks noGrp="1" noChangeArrowheads="1"/>
          </p:cNvSpPr>
          <p:nvPr>
            <p:ph type="title"/>
          </p:nvPr>
        </p:nvSpPr>
        <p:spPr bwMode="auto">
          <a:xfrm>
            <a:off x="381000" y="228600"/>
            <a:ext cx="830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pl-PL" altLang="pl-PL" smtClean="0"/>
              <a:t>Kliknij, aby edytować styl wzorca tytułu</a:t>
            </a:r>
          </a:p>
        </p:txBody>
      </p:sp>
      <p:sp>
        <p:nvSpPr>
          <p:cNvPr id="1031" name="Rectangle 64" descr="Rectangle: Click to edit Master text styles&#10;Second level&#10;Third level&#10;Fourth level&#10;Fifth level"/>
          <p:cNvSpPr>
            <a:spLocks noGrp="1" noChangeArrowheads="1"/>
          </p:cNvSpPr>
          <p:nvPr>
            <p:ph type="body" idx="1"/>
          </p:nvPr>
        </p:nvSpPr>
        <p:spPr bwMode="auto">
          <a:xfrm>
            <a:off x="533400" y="1295400"/>
            <a:ext cx="8077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altLang="pl-PL" smtClean="0"/>
              <a:t>Kliknij, aby edytować style wzorca tekstu</a:t>
            </a:r>
          </a:p>
          <a:p>
            <a:pPr lvl="1"/>
            <a:r>
              <a:rPr lang="pl-PL" altLang="pl-PL" smtClean="0"/>
              <a:t>Drugi poziom</a:t>
            </a:r>
          </a:p>
          <a:p>
            <a:pPr lvl="2"/>
            <a:r>
              <a:rPr lang="pl-PL" altLang="pl-PL" smtClean="0"/>
              <a:t>Trzeci poziom</a:t>
            </a:r>
          </a:p>
          <a:p>
            <a:pPr lvl="3"/>
            <a:r>
              <a:rPr lang="pl-PL" altLang="pl-PL" smtClean="0"/>
              <a:t>Czwarty poziom</a:t>
            </a:r>
          </a:p>
          <a:p>
            <a:pPr lvl="4"/>
            <a:r>
              <a:rPr lang="pl-PL" altLang="pl-PL" smtClean="0"/>
              <a:t>Piąty poziom</a:t>
            </a:r>
          </a:p>
        </p:txBody>
      </p:sp>
      <p:sp>
        <p:nvSpPr>
          <p:cNvPr id="8257" name="Rectangle 65"/>
          <p:cNvSpPr>
            <a:spLocks noGrp="1" noChangeArrowheads="1"/>
          </p:cNvSpPr>
          <p:nvPr>
            <p:ph type="dt" sz="half" idx="2"/>
          </p:nvPr>
        </p:nvSpPr>
        <p:spPr bwMode="auto">
          <a:xfrm>
            <a:off x="304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smtClean="0"/>
            </a:lvl1pPr>
          </a:lstStyle>
          <a:p>
            <a:pPr>
              <a:defRPr/>
            </a:pPr>
            <a:r>
              <a:rPr lang="pl-PL" dirty="0" smtClean="0"/>
              <a:t>MOPS 2014</a:t>
            </a:r>
            <a:endParaRPr lang="pl-PL" dirty="0"/>
          </a:p>
        </p:txBody>
      </p:sp>
      <p:sp>
        <p:nvSpPr>
          <p:cNvPr id="8258" name="Rectangle 6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smtClean="0"/>
            </a:lvl1pPr>
          </a:lstStyle>
          <a:p>
            <a:pPr>
              <a:defRPr/>
            </a:pPr>
            <a:endParaRPr lang="pl-PL"/>
          </a:p>
        </p:txBody>
      </p:sp>
      <p:sp>
        <p:nvSpPr>
          <p:cNvPr id="8259" name="Rectangle 6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smtClean="0"/>
            </a:lvl1pPr>
          </a:lstStyle>
          <a:p>
            <a:pPr>
              <a:defRPr/>
            </a:pPr>
            <a:fld id="{E0FFD9AD-DB57-42B5-B17C-C53F05837060}" type="slidenum">
              <a:rPr lang="pl-PL"/>
              <a:pPr>
                <a:defRPr/>
              </a:pPr>
              <a:t>‹#›</a:t>
            </a:fld>
            <a:endParaRPr lang="pl-PL"/>
          </a:p>
        </p:txBody>
      </p:sp>
    </p:spTree>
  </p:cSld>
  <p:clrMap bg1="lt1" tx1="dk1" bg2="lt2" tx2="dk2" accent1="accent1" accent2="accent2" accent3="accent3" accent4="accent4" accent5="accent5" accent6="accent6" hlink="hlink" folHlink="folHlink"/>
  <p:sldLayoutIdLst>
    <p:sldLayoutId id="2147483678"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beben@tele.pw.edu.p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3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emf"/></Relationships>
</file>

<file path=ppt/slides/_rels/slide3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image" Target="../media/image1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2.wmf"/><Relationship Id="rId4" Type="http://schemas.openxmlformats.org/officeDocument/2006/relationships/oleObject" Target="../embeddings/oleObject11.bin"/></Relationships>
</file>

<file path=ppt/slides/_rels/slide4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5.wmf"/><Relationship Id="rId5" Type="http://schemas.openxmlformats.org/officeDocument/2006/relationships/oleObject" Target="../embeddings/oleObject13.bin"/><Relationship Id="rId4" Type="http://schemas.openxmlformats.org/officeDocument/2006/relationships/image" Target="../media/image24.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28.wmf"/><Relationship Id="rId4" Type="http://schemas.openxmlformats.org/officeDocument/2006/relationships/image" Target="../media/image2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143000"/>
            <a:ext cx="7620000" cy="2438400"/>
          </a:xfrm>
        </p:spPr>
        <p:txBody>
          <a:bodyPr/>
          <a:lstStyle/>
          <a:p>
            <a:pPr algn="ctr" eaLnBrk="1" hangingPunct="1"/>
            <a:r>
              <a:rPr lang="pl-PL" altLang="pl-PL" sz="3600" b="1" dirty="0" smtClean="0"/>
              <a:t>Monitorowanie i pomiary </a:t>
            </a:r>
            <a:br>
              <a:rPr lang="pl-PL" altLang="pl-PL" sz="3600" b="1" dirty="0" smtClean="0"/>
            </a:br>
            <a:r>
              <a:rPr lang="pl-PL" altLang="pl-PL" sz="3600" b="1" dirty="0" smtClean="0"/>
              <a:t>w sieciach IP (MOPS)</a:t>
            </a:r>
            <a:br>
              <a:rPr lang="pl-PL" altLang="pl-PL" sz="3600" b="1" dirty="0" smtClean="0"/>
            </a:br>
            <a:r>
              <a:rPr lang="pl-PL" altLang="pl-PL" sz="3600" b="1" dirty="0" smtClean="0"/>
              <a:t/>
            </a:r>
            <a:br>
              <a:rPr lang="pl-PL" altLang="pl-PL" sz="3600" b="1" dirty="0" smtClean="0"/>
            </a:br>
            <a:r>
              <a:rPr lang="pl-PL" altLang="pl-PL" sz="2400" b="1" dirty="0" smtClean="0"/>
              <a:t>wykład 2: Metryki pomiarowe</a:t>
            </a:r>
            <a:br>
              <a:rPr lang="pl-PL" altLang="pl-PL" sz="2400" b="1" dirty="0" smtClean="0"/>
            </a:br>
            <a:endParaRPr lang="en-GB" altLang="pl-PL" sz="2400" b="1" dirty="0" smtClean="0"/>
          </a:p>
        </p:txBody>
      </p:sp>
      <p:sp>
        <p:nvSpPr>
          <p:cNvPr id="3075" name="Rectangle 3" descr="Rectangle: Click to edit Master text styles&#10;Second level&#10;Third level&#10;Fourth level&#10;Fifth level"/>
          <p:cNvSpPr>
            <a:spLocks noGrp="1" noChangeArrowheads="1"/>
          </p:cNvSpPr>
          <p:nvPr>
            <p:ph type="subTitle" idx="1"/>
          </p:nvPr>
        </p:nvSpPr>
        <p:spPr>
          <a:xfrm>
            <a:off x="762000" y="3962400"/>
            <a:ext cx="7696200" cy="1905000"/>
          </a:xfrm>
        </p:spPr>
        <p:txBody>
          <a:bodyPr/>
          <a:lstStyle/>
          <a:p>
            <a:pPr algn="ctr" eaLnBrk="1" hangingPunct="1"/>
            <a:r>
              <a:rPr lang="pl-PL" altLang="pl-PL" sz="1800" b="1" dirty="0" smtClean="0"/>
              <a:t>dr inż. </a:t>
            </a:r>
            <a:r>
              <a:rPr lang="en-GB" altLang="pl-PL" sz="1800" b="1" dirty="0" err="1" smtClean="0"/>
              <a:t>Andr</a:t>
            </a:r>
            <a:r>
              <a:rPr lang="pl-PL" altLang="pl-PL" sz="1800" b="1" dirty="0" smtClean="0"/>
              <a:t>z</a:t>
            </a:r>
            <a:r>
              <a:rPr lang="en-GB" altLang="pl-PL" sz="1800" b="1" dirty="0" err="1" smtClean="0"/>
              <a:t>ej</a:t>
            </a:r>
            <a:r>
              <a:rPr lang="en-GB" altLang="pl-PL" sz="1800" b="1" dirty="0" smtClean="0"/>
              <a:t> B</a:t>
            </a:r>
            <a:r>
              <a:rPr lang="pl-PL" altLang="pl-PL" sz="1800" b="1" dirty="0" smtClean="0"/>
              <a:t>ę</a:t>
            </a:r>
            <a:r>
              <a:rPr lang="en-GB" altLang="pl-PL" sz="1800" b="1" dirty="0" smtClean="0"/>
              <a:t>be</a:t>
            </a:r>
            <a:r>
              <a:rPr lang="pl-PL" altLang="pl-PL" sz="1800" b="1" dirty="0" smtClean="0"/>
              <a:t>n, pok. 331 </a:t>
            </a:r>
            <a:br>
              <a:rPr lang="pl-PL" altLang="pl-PL" sz="1800" b="1" dirty="0" smtClean="0"/>
            </a:br>
            <a:r>
              <a:rPr lang="pl-PL" altLang="pl-PL" sz="1800" b="1" dirty="0" smtClean="0"/>
              <a:t>(</a:t>
            </a:r>
            <a:r>
              <a:rPr lang="pl-PL" altLang="pl-PL" sz="1800" b="1" dirty="0" smtClean="0">
                <a:hlinkClick r:id="rId2"/>
              </a:rPr>
              <a:t>abeben@tele.pw.edu.pl</a:t>
            </a:r>
            <a:r>
              <a:rPr lang="pl-PL" altLang="pl-PL" sz="1800" b="1" dirty="0" smtClean="0"/>
              <a:t>) </a:t>
            </a:r>
          </a:p>
          <a:p>
            <a:pPr eaLnBrk="1" hangingPunct="1"/>
            <a:endParaRPr lang="pl-PL" altLang="pl-PL" sz="1800" b="1" dirty="0" smtClean="0"/>
          </a:p>
        </p:txBody>
      </p:sp>
      <p:sp>
        <p:nvSpPr>
          <p:cNvPr id="3076" name="Rectangle 4" descr="Rectangle: Click to edit Master text styles&#10;Second level&#10;Third level&#10;Fourth level&#10;Fifth level"/>
          <p:cNvSpPr>
            <a:spLocks noChangeArrowheads="1"/>
          </p:cNvSpPr>
          <p:nvPr/>
        </p:nvSpPr>
        <p:spPr bwMode="auto">
          <a:xfrm>
            <a:off x="1295400" y="62484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buClr>
                <a:schemeClr val="hlink"/>
              </a:buClr>
              <a:buSzPct val="110000"/>
              <a:buFont typeface="Wingdings" pitchFamily="2" charset="2"/>
              <a:buNone/>
            </a:pPr>
            <a:r>
              <a:rPr lang="pl-PL" altLang="pl-PL" sz="2000" b="1"/>
              <a:t>Zespół Technik Sieciowych (tnt.tele.pw.edu.pl)</a:t>
            </a:r>
            <a:endParaRPr lang="en-GB" altLang="pl-PL" sz="20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11267"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17ABB32-5E75-42BA-BC91-8E1A41D430B2}" type="slidenum">
              <a:rPr lang="pl-PL" altLang="pl-PL" sz="1400"/>
              <a:pPr eaLnBrk="1" hangingPunct="1"/>
              <a:t>10</a:t>
            </a:fld>
            <a:endParaRPr lang="pl-PL" altLang="pl-PL" sz="1400"/>
          </a:p>
        </p:txBody>
      </p:sp>
      <p:sp>
        <p:nvSpPr>
          <p:cNvPr id="11268" name="Rectangle 2"/>
          <p:cNvSpPr>
            <a:spLocks noGrp="1" noChangeArrowheads="1"/>
          </p:cNvSpPr>
          <p:nvPr>
            <p:ph type="title"/>
          </p:nvPr>
        </p:nvSpPr>
        <p:spPr>
          <a:xfrm>
            <a:off x="395288" y="476250"/>
            <a:ext cx="8305800" cy="685800"/>
          </a:xfrm>
        </p:spPr>
        <p:txBody>
          <a:bodyPr/>
          <a:lstStyle/>
          <a:p>
            <a:pPr eaLnBrk="1" hangingPunct="1"/>
            <a:r>
              <a:rPr lang="pl-PL" altLang="pl-PL" sz="3600" smtClean="0"/>
              <a:t>Zmienność opóźnienia przekazu pakietów IPDV (1)</a:t>
            </a:r>
            <a:endParaRPr lang="en-GB" altLang="pl-PL" sz="3600" smtClean="0"/>
          </a:p>
        </p:txBody>
      </p:sp>
      <p:sp>
        <p:nvSpPr>
          <p:cNvPr id="11269" name="Rectangle 3" descr="Rectangle: Click to edit Master text styles&#10;Second level&#10;Third level&#10;Fourth level&#10;Fifth level"/>
          <p:cNvSpPr>
            <a:spLocks noGrp="1" noChangeArrowheads="1"/>
          </p:cNvSpPr>
          <p:nvPr>
            <p:ph type="body" idx="1"/>
          </p:nvPr>
        </p:nvSpPr>
        <p:spPr>
          <a:xfrm>
            <a:off x="533400" y="1295400"/>
            <a:ext cx="8215313" cy="4581525"/>
          </a:xfrm>
        </p:spPr>
        <p:txBody>
          <a:bodyPr/>
          <a:lstStyle/>
          <a:p>
            <a:pPr eaLnBrk="1" hangingPunct="1">
              <a:lnSpc>
                <a:spcPct val="90000"/>
              </a:lnSpc>
            </a:pPr>
            <a:r>
              <a:rPr lang="pl-PL" altLang="pl-PL" sz="2000" dirty="0" smtClean="0"/>
              <a:t>IP </a:t>
            </a:r>
            <a:r>
              <a:rPr lang="pl-PL" altLang="pl-PL" sz="2000" dirty="0" err="1" smtClean="0"/>
              <a:t>Packet</a:t>
            </a:r>
            <a:r>
              <a:rPr lang="pl-PL" altLang="pl-PL" sz="2000" dirty="0" smtClean="0"/>
              <a:t> </a:t>
            </a:r>
            <a:r>
              <a:rPr lang="pl-PL" altLang="pl-PL" sz="2000" dirty="0" err="1" smtClean="0"/>
              <a:t>Delay</a:t>
            </a:r>
            <a:r>
              <a:rPr lang="pl-PL" altLang="pl-PL" sz="2000" dirty="0" smtClean="0"/>
              <a:t> </a:t>
            </a:r>
            <a:r>
              <a:rPr lang="pl-PL" altLang="pl-PL" sz="2000" dirty="0" err="1" smtClean="0"/>
              <a:t>Variation</a:t>
            </a:r>
            <a:r>
              <a:rPr lang="pl-PL" altLang="pl-PL" sz="2000" dirty="0" smtClean="0"/>
              <a:t> (ITU-T Y.1540 i Y.1541)</a:t>
            </a:r>
          </a:p>
          <a:p>
            <a:pPr lvl="1" eaLnBrk="1" hangingPunct="1">
              <a:lnSpc>
                <a:spcPct val="90000"/>
              </a:lnSpc>
            </a:pPr>
            <a:r>
              <a:rPr lang="pl-PL" altLang="pl-PL" sz="1800" b="1" dirty="0" smtClean="0"/>
              <a:t>Dla danego pakietu</a:t>
            </a:r>
            <a:r>
              <a:rPr lang="pl-PL" altLang="pl-PL" sz="1800" dirty="0" smtClean="0"/>
              <a:t> IPDV jest zdefiniowane jako różnica IPTD tego pakietu i pewnego pakietu, którego IPTD jest traktowane jako punkt odniesienia</a:t>
            </a:r>
          </a:p>
          <a:p>
            <a:pPr lvl="1" eaLnBrk="1" hangingPunct="1">
              <a:lnSpc>
                <a:spcPct val="90000"/>
              </a:lnSpc>
            </a:pPr>
            <a:r>
              <a:rPr lang="pl-PL" altLang="pl-PL" sz="1800" dirty="0" smtClean="0"/>
              <a:t>IPDV może być zdefiniowane w odniesieniu do IPTD pierwszego pakietu w strumieniu, najmniejszego IPTD w próbie lub średniego IPTD w próbie</a:t>
            </a:r>
          </a:p>
        </p:txBody>
      </p:sp>
      <p:sp>
        <p:nvSpPr>
          <p:cNvPr id="11270" name="Rectangle 5"/>
          <p:cNvSpPr>
            <a:spLocks noChangeArrowheads="1"/>
          </p:cNvSpPr>
          <p:nvPr/>
        </p:nvSpPr>
        <p:spPr bwMode="auto">
          <a:xfrm>
            <a:off x="0" y="2347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pic>
        <p:nvPicPr>
          <p:cNvPr id="112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562350"/>
            <a:ext cx="588645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12291"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08DE40F-45D9-4189-A85E-113992C231EC}" type="slidenum">
              <a:rPr lang="pl-PL" altLang="pl-PL" sz="1400"/>
              <a:pPr eaLnBrk="1" hangingPunct="1"/>
              <a:t>11</a:t>
            </a:fld>
            <a:endParaRPr lang="pl-PL" altLang="pl-PL" sz="1400"/>
          </a:p>
        </p:txBody>
      </p:sp>
      <p:sp>
        <p:nvSpPr>
          <p:cNvPr id="12292" name="Rectangle 2"/>
          <p:cNvSpPr>
            <a:spLocks noGrp="1" noChangeArrowheads="1"/>
          </p:cNvSpPr>
          <p:nvPr>
            <p:ph type="title"/>
          </p:nvPr>
        </p:nvSpPr>
        <p:spPr>
          <a:xfrm>
            <a:off x="395288" y="404813"/>
            <a:ext cx="8305800" cy="685800"/>
          </a:xfrm>
        </p:spPr>
        <p:txBody>
          <a:bodyPr/>
          <a:lstStyle/>
          <a:p>
            <a:pPr eaLnBrk="1" hangingPunct="1"/>
            <a:r>
              <a:rPr lang="pl-PL" altLang="pl-PL" sz="3600" smtClean="0"/>
              <a:t>Zmienność opóźnienia przekazu pakietów IPDV (2)</a:t>
            </a:r>
            <a:endParaRPr lang="en-GB" altLang="pl-PL" sz="3600" smtClean="0"/>
          </a:p>
        </p:txBody>
      </p:sp>
      <p:sp>
        <p:nvSpPr>
          <p:cNvPr id="12293" name="Rectangle 3" descr="Rectangle: Click to edit Master text styles&#10;Second level&#10;Third level&#10;Fourth level&#10;Fifth level"/>
          <p:cNvSpPr>
            <a:spLocks noGrp="1" noChangeArrowheads="1"/>
          </p:cNvSpPr>
          <p:nvPr>
            <p:ph type="body" idx="1"/>
          </p:nvPr>
        </p:nvSpPr>
        <p:spPr>
          <a:xfrm>
            <a:off x="533400" y="1295400"/>
            <a:ext cx="7926388" cy="2133600"/>
          </a:xfrm>
        </p:spPr>
        <p:txBody>
          <a:bodyPr/>
          <a:lstStyle/>
          <a:p>
            <a:pPr eaLnBrk="1" hangingPunct="1"/>
            <a:r>
              <a:rPr lang="pl-PL" altLang="pl-PL" sz="2800" smtClean="0"/>
              <a:t>Definicja IPDV </a:t>
            </a:r>
            <a:r>
              <a:rPr lang="pl-PL" altLang="pl-PL" sz="2800" b="1" smtClean="0"/>
              <a:t>dla danego zbioru pakietów</a:t>
            </a:r>
            <a:endParaRPr lang="pl-PL" altLang="pl-PL" sz="2800" smtClean="0"/>
          </a:p>
          <a:p>
            <a:pPr lvl="1" eaLnBrk="1" hangingPunct="1"/>
            <a:r>
              <a:rPr lang="pl-PL" altLang="pl-PL" sz="2400" smtClean="0"/>
              <a:t>Różnica pomiędzy kwantylem rzędu (1-</a:t>
            </a:r>
            <a:r>
              <a:rPr lang="pl-PL" altLang="pl-PL" sz="2400" smtClean="0">
                <a:latin typeface="Symbol" pitchFamily="18" charset="2"/>
              </a:rPr>
              <a:t>a</a:t>
            </a:r>
            <a:r>
              <a:rPr lang="pl-PL" altLang="pl-PL" sz="2400" smtClean="0"/>
              <a:t>) rozkładu opóźnienia przekazu pakietów IPTD a wartością minimalnego opóźnienia minIPTD w danym przedziale czasu, np. </a:t>
            </a:r>
            <a:r>
              <a:rPr lang="pl-PL" altLang="pl-PL" sz="2400" smtClean="0">
                <a:latin typeface="Symbol" pitchFamily="18" charset="2"/>
              </a:rPr>
              <a:t>a</a:t>
            </a:r>
            <a:r>
              <a:rPr lang="pl-PL" altLang="pl-PL" sz="2400" smtClean="0"/>
              <a:t>=10</a:t>
            </a:r>
            <a:r>
              <a:rPr lang="pl-PL" altLang="pl-PL" sz="2400" baseline="30000" smtClean="0"/>
              <a:t>-3</a:t>
            </a:r>
            <a:endParaRPr lang="en-GB" altLang="pl-PL" sz="2400" smtClean="0"/>
          </a:p>
        </p:txBody>
      </p:sp>
      <p:pic>
        <p:nvPicPr>
          <p:cNvPr id="12294" name="Picture 4" descr="ipdv_it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644900"/>
            <a:ext cx="5256212"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13315"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A458B402-1C81-47F0-9B47-F34A890BA666}" type="slidenum">
              <a:rPr lang="pl-PL" altLang="pl-PL" sz="1400"/>
              <a:pPr eaLnBrk="1" hangingPunct="1"/>
              <a:t>12</a:t>
            </a:fld>
            <a:endParaRPr lang="pl-PL" altLang="pl-PL" sz="1400"/>
          </a:p>
        </p:txBody>
      </p:sp>
      <p:sp>
        <p:nvSpPr>
          <p:cNvPr id="13316" name="Rectangle 2"/>
          <p:cNvSpPr>
            <a:spLocks noGrp="1" noChangeArrowheads="1"/>
          </p:cNvSpPr>
          <p:nvPr>
            <p:ph type="title"/>
          </p:nvPr>
        </p:nvSpPr>
        <p:spPr/>
        <p:txBody>
          <a:bodyPr/>
          <a:lstStyle/>
          <a:p>
            <a:pPr eaLnBrk="1" hangingPunct="1"/>
            <a:r>
              <a:rPr lang="pl-PL" altLang="pl-PL" sz="3600" smtClean="0"/>
              <a:t>Poziom strat pakietów IPLR</a:t>
            </a:r>
            <a:endParaRPr lang="en-GB" altLang="pl-PL" sz="3600" smtClean="0"/>
          </a:p>
        </p:txBody>
      </p:sp>
      <p:sp>
        <p:nvSpPr>
          <p:cNvPr id="13317"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pl-PL" altLang="pl-PL" sz="2800" smtClean="0"/>
              <a:t>IP Packet Loss Ratio (ITU-T Y.1540)</a:t>
            </a:r>
          </a:p>
          <a:p>
            <a:pPr eaLnBrk="1" hangingPunct="1">
              <a:lnSpc>
                <a:spcPct val="80000"/>
              </a:lnSpc>
            </a:pPr>
            <a:endParaRPr lang="pl-PL" altLang="pl-PL" sz="2800" smtClean="0"/>
          </a:p>
          <a:p>
            <a:pPr eaLnBrk="1" hangingPunct="1">
              <a:lnSpc>
                <a:spcPct val="80000"/>
              </a:lnSpc>
            </a:pPr>
            <a:r>
              <a:rPr lang="pl-PL" altLang="pl-PL" sz="2800" smtClean="0"/>
              <a:t>Stosunek liczby pakietów straconych do liczby pakietów wysłanych w danym okresie pomiarowym</a:t>
            </a:r>
          </a:p>
          <a:p>
            <a:pPr eaLnBrk="1" hangingPunct="1">
              <a:lnSpc>
                <a:spcPct val="80000"/>
              </a:lnSpc>
            </a:pPr>
            <a:endParaRPr lang="pl-PL" altLang="pl-PL" sz="2800" smtClean="0"/>
          </a:p>
          <a:p>
            <a:pPr eaLnBrk="1" hangingPunct="1">
              <a:lnSpc>
                <a:spcPct val="80000"/>
              </a:lnSpc>
            </a:pPr>
            <a:r>
              <a:rPr lang="pl-PL" altLang="pl-PL" sz="2800" smtClean="0"/>
              <a:t>Za stracone uznaje się pakiety pomiarowe które nie dotarły do odbiornika przed upływem czasu T</a:t>
            </a:r>
            <a:r>
              <a:rPr lang="pl-PL" altLang="pl-PL" sz="2800" baseline="-25000" smtClean="0"/>
              <a:t>max</a:t>
            </a:r>
            <a:endParaRPr lang="pl-PL" altLang="pl-PL" sz="2800" smtClean="0"/>
          </a:p>
          <a:p>
            <a:pPr eaLnBrk="1" hangingPunct="1">
              <a:lnSpc>
                <a:spcPct val="80000"/>
              </a:lnSpc>
            </a:pPr>
            <a:endParaRPr lang="pl-PL" altLang="pl-PL" sz="2800" smtClean="0"/>
          </a:p>
          <a:p>
            <a:pPr eaLnBrk="1" hangingPunct="1">
              <a:lnSpc>
                <a:spcPct val="80000"/>
              </a:lnSpc>
            </a:pPr>
            <a:r>
              <a:rPr lang="pl-PL" altLang="pl-PL" sz="2800" smtClean="0"/>
              <a:t>Zalecana wartość T</a:t>
            </a:r>
            <a:r>
              <a:rPr lang="pl-PL" altLang="pl-PL" sz="2800" baseline="-25000" smtClean="0"/>
              <a:t>max</a:t>
            </a:r>
            <a:r>
              <a:rPr lang="pl-PL" altLang="pl-PL" sz="2800" smtClean="0"/>
              <a:t>=3s</a:t>
            </a:r>
            <a:endParaRPr lang="en-GB" altLang="pl-PL" sz="28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14339"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B548E5D-DE6A-4548-88D4-7A18E2E9C93D}" type="slidenum">
              <a:rPr lang="pl-PL" altLang="pl-PL" sz="1400"/>
              <a:pPr eaLnBrk="1" hangingPunct="1"/>
              <a:t>13</a:t>
            </a:fld>
            <a:endParaRPr lang="pl-PL" altLang="pl-PL" sz="1400"/>
          </a:p>
        </p:txBody>
      </p:sp>
      <p:sp>
        <p:nvSpPr>
          <p:cNvPr id="14340" name="Rectangle 2"/>
          <p:cNvSpPr>
            <a:spLocks noGrp="1" noChangeArrowheads="1"/>
          </p:cNvSpPr>
          <p:nvPr>
            <p:ph type="title"/>
          </p:nvPr>
        </p:nvSpPr>
        <p:spPr>
          <a:xfrm>
            <a:off x="395288" y="404813"/>
            <a:ext cx="8305800" cy="685800"/>
          </a:xfrm>
        </p:spPr>
        <p:txBody>
          <a:bodyPr/>
          <a:lstStyle/>
          <a:p>
            <a:pPr eaLnBrk="1" hangingPunct="1"/>
            <a:r>
              <a:rPr lang="pl-PL" altLang="pl-PL" sz="3600" smtClean="0"/>
              <a:t>Poziom błędnych pakietów IPER</a:t>
            </a:r>
            <a:endParaRPr lang="en-GB" altLang="pl-PL" sz="3600" smtClean="0"/>
          </a:p>
        </p:txBody>
      </p:sp>
      <p:sp>
        <p:nvSpPr>
          <p:cNvPr id="1434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smtClean="0"/>
              <a:t>IP Packet Error Ratio (ITU-T Y.1540)</a:t>
            </a:r>
          </a:p>
          <a:p>
            <a:pPr eaLnBrk="1" hangingPunct="1"/>
            <a:endParaRPr lang="pl-PL" altLang="pl-PL" smtClean="0"/>
          </a:p>
          <a:p>
            <a:pPr eaLnBrk="1" hangingPunct="1"/>
            <a:r>
              <a:rPr lang="pl-PL" altLang="pl-PL" smtClean="0"/>
              <a:t>Stosunek liczby pakietów z błędami w polu danych pakietu (przy czym z poprawnym nagłówkiem) do liczby pakietów wysłanych w danym okresie pomiarowym</a:t>
            </a:r>
            <a:endParaRPr lang="en-GB" altLang="pl-PL"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15363"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07BF1B3-4410-4198-BB46-E0CD1CD5D164}" type="slidenum">
              <a:rPr lang="pl-PL" altLang="pl-PL" sz="1400"/>
              <a:pPr eaLnBrk="1" hangingPunct="1"/>
              <a:t>14</a:t>
            </a:fld>
            <a:endParaRPr lang="pl-PL" altLang="pl-PL" sz="1400"/>
          </a:p>
        </p:txBody>
      </p:sp>
      <p:sp>
        <p:nvSpPr>
          <p:cNvPr id="15364" name="Rectangle 2"/>
          <p:cNvSpPr>
            <a:spLocks noGrp="1" noChangeArrowheads="1"/>
          </p:cNvSpPr>
          <p:nvPr>
            <p:ph type="title"/>
          </p:nvPr>
        </p:nvSpPr>
        <p:spPr>
          <a:xfrm>
            <a:off x="395288" y="333375"/>
            <a:ext cx="8305800" cy="685800"/>
          </a:xfrm>
        </p:spPr>
        <p:txBody>
          <a:bodyPr/>
          <a:lstStyle/>
          <a:p>
            <a:pPr eaLnBrk="1" hangingPunct="1"/>
            <a:r>
              <a:rPr lang="pl-PL" altLang="pl-PL" sz="3200" smtClean="0"/>
              <a:t>Przepływność na poziomie pakietów IPPT</a:t>
            </a:r>
            <a:endParaRPr lang="en-GB" altLang="pl-PL" sz="3200" smtClean="0"/>
          </a:p>
        </p:txBody>
      </p:sp>
      <p:sp>
        <p:nvSpPr>
          <p:cNvPr id="1536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dirty="0" smtClean="0"/>
              <a:t>IP </a:t>
            </a:r>
            <a:r>
              <a:rPr lang="pl-PL" altLang="pl-PL" dirty="0" err="1" smtClean="0"/>
              <a:t>Packet</a:t>
            </a:r>
            <a:r>
              <a:rPr lang="pl-PL" altLang="pl-PL" dirty="0" smtClean="0"/>
              <a:t> </a:t>
            </a:r>
            <a:r>
              <a:rPr lang="pl-PL" altLang="pl-PL" dirty="0" err="1" smtClean="0"/>
              <a:t>Throughput</a:t>
            </a:r>
            <a:r>
              <a:rPr lang="pl-PL" altLang="pl-PL" dirty="0" smtClean="0"/>
              <a:t> (ITU-T Y.1540)</a:t>
            </a:r>
          </a:p>
          <a:p>
            <a:pPr eaLnBrk="1" hangingPunct="1"/>
            <a:endParaRPr lang="pl-PL" altLang="pl-PL" dirty="0" smtClean="0"/>
          </a:p>
          <a:p>
            <a:pPr eaLnBrk="1" hangingPunct="1"/>
            <a:r>
              <a:rPr lang="pl-PL" altLang="pl-PL" dirty="0" smtClean="0"/>
              <a:t>Stosunek liczby pakietów odebranych w danym okresie pomiarowym do długości tego okresu pomiarowego</a:t>
            </a:r>
            <a:endParaRPr lang="en-GB" altLang="pl-PL"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16387"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7E816E9-59CB-48BA-84B7-023737258050}" type="slidenum">
              <a:rPr lang="pl-PL" altLang="pl-PL" sz="1400"/>
              <a:pPr eaLnBrk="1" hangingPunct="1"/>
              <a:t>15</a:t>
            </a:fld>
            <a:endParaRPr lang="pl-PL" altLang="pl-PL" sz="1400"/>
          </a:p>
        </p:txBody>
      </p:sp>
      <p:sp>
        <p:nvSpPr>
          <p:cNvPr id="16388" name="Rectangle 2"/>
          <p:cNvSpPr>
            <a:spLocks noGrp="1" noChangeArrowheads="1"/>
          </p:cNvSpPr>
          <p:nvPr>
            <p:ph type="title"/>
          </p:nvPr>
        </p:nvSpPr>
        <p:spPr/>
        <p:txBody>
          <a:bodyPr/>
          <a:lstStyle/>
          <a:p>
            <a:pPr eaLnBrk="1" hangingPunct="1"/>
            <a:r>
              <a:rPr lang="en-GB" altLang="pl-PL" sz="3200" smtClean="0"/>
              <a:t>Przepływność bajtowa IPOT</a:t>
            </a:r>
          </a:p>
        </p:txBody>
      </p:sp>
      <p:sp>
        <p:nvSpPr>
          <p:cNvPr id="1638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sz="2800" dirty="0" err="1" smtClean="0"/>
              <a:t>Octet-based</a:t>
            </a:r>
            <a:r>
              <a:rPr lang="pl-PL" altLang="pl-PL" sz="2800" dirty="0" smtClean="0"/>
              <a:t> IP </a:t>
            </a:r>
            <a:r>
              <a:rPr lang="pl-PL" altLang="pl-PL" sz="2800" dirty="0" err="1" smtClean="0"/>
              <a:t>Packet</a:t>
            </a:r>
            <a:r>
              <a:rPr lang="pl-PL" altLang="pl-PL" sz="2800" dirty="0" smtClean="0"/>
              <a:t> </a:t>
            </a:r>
            <a:r>
              <a:rPr lang="pl-PL" altLang="pl-PL" sz="2800" dirty="0" err="1" smtClean="0"/>
              <a:t>Throughput</a:t>
            </a:r>
            <a:r>
              <a:rPr lang="pl-PL" altLang="pl-PL" sz="2800" dirty="0" smtClean="0"/>
              <a:t> (ITU-T 1541) </a:t>
            </a:r>
          </a:p>
          <a:p>
            <a:pPr eaLnBrk="1" hangingPunct="1"/>
            <a:endParaRPr lang="pl-PL" altLang="pl-PL" sz="2800" dirty="0" smtClean="0"/>
          </a:p>
          <a:p>
            <a:pPr eaLnBrk="1" hangingPunct="1"/>
            <a:r>
              <a:rPr lang="pl-PL" altLang="pl-PL" sz="2800" dirty="0" smtClean="0"/>
              <a:t>Stosunek liczby bajtów zawartych w pakietach odebranych w danym punkcie sieci w pewnym okresie pomiarowym  do długości tego okresu</a:t>
            </a:r>
          </a:p>
          <a:p>
            <a:pPr eaLnBrk="1" hangingPunct="1"/>
            <a:endParaRPr lang="pl-PL" altLang="pl-PL" sz="2800" dirty="0" smtClean="0"/>
          </a:p>
          <a:p>
            <a:pPr eaLnBrk="1" hangingPunct="1"/>
            <a:r>
              <a:rPr lang="pl-PL" altLang="pl-PL" sz="2800" dirty="0" smtClean="0"/>
              <a:t>Przepływność dostępna dla aplikacji jest zawsze mniejsza np. ze względu na wpływ mechanizmów warstwy transportowej </a:t>
            </a:r>
            <a:endParaRPr lang="en-GB" altLang="pl-PL"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17411"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B5D3BCD-AA5F-43E3-B2FF-30A95366588C}" type="slidenum">
              <a:rPr lang="pl-PL" altLang="pl-PL" sz="1400"/>
              <a:pPr eaLnBrk="1" hangingPunct="1"/>
              <a:t>16</a:t>
            </a:fld>
            <a:endParaRPr lang="pl-PL" altLang="pl-PL" sz="1400"/>
          </a:p>
        </p:txBody>
      </p:sp>
      <p:sp>
        <p:nvSpPr>
          <p:cNvPr id="17412" name="Rectangle 2"/>
          <p:cNvSpPr>
            <a:spLocks noGrp="1" noChangeArrowheads="1"/>
          </p:cNvSpPr>
          <p:nvPr>
            <p:ph type="title"/>
          </p:nvPr>
        </p:nvSpPr>
        <p:spPr/>
        <p:txBody>
          <a:bodyPr/>
          <a:lstStyle/>
          <a:p>
            <a:pPr eaLnBrk="1" hangingPunct="1"/>
            <a:r>
              <a:rPr lang="en-GB" altLang="pl-PL" sz="4000" smtClean="0"/>
              <a:t>Dostępność usługi</a:t>
            </a:r>
          </a:p>
        </p:txBody>
      </p:sp>
      <p:sp>
        <p:nvSpPr>
          <p:cNvPr id="17413" name="Rectangle 3" descr="Rectangle: Click to edit Master text styles&#10;Second level&#10;Third level&#10;Fourth level&#10;Fifth level"/>
          <p:cNvSpPr>
            <a:spLocks noGrp="1" noChangeArrowheads="1"/>
          </p:cNvSpPr>
          <p:nvPr>
            <p:ph type="body" idx="1"/>
          </p:nvPr>
        </p:nvSpPr>
        <p:spPr>
          <a:xfrm>
            <a:off x="533400" y="1295400"/>
            <a:ext cx="8142288" cy="4870450"/>
          </a:xfrm>
        </p:spPr>
        <p:txBody>
          <a:bodyPr/>
          <a:lstStyle/>
          <a:p>
            <a:pPr eaLnBrk="1" hangingPunct="1">
              <a:lnSpc>
                <a:spcPct val="80000"/>
              </a:lnSpc>
            </a:pPr>
            <a:r>
              <a:rPr lang="pl-PL" altLang="pl-PL" sz="1800" dirty="0" smtClean="0"/>
              <a:t>IP Service </a:t>
            </a:r>
            <a:r>
              <a:rPr lang="pl-PL" altLang="pl-PL" sz="1800" dirty="0" err="1" smtClean="0"/>
              <a:t>Availability</a:t>
            </a:r>
            <a:r>
              <a:rPr lang="pl-PL" altLang="pl-PL" sz="1800" dirty="0" smtClean="0"/>
              <a:t> (ITU-T Y.1540)</a:t>
            </a:r>
          </a:p>
          <a:p>
            <a:pPr eaLnBrk="1" hangingPunct="1">
              <a:lnSpc>
                <a:spcPct val="80000"/>
              </a:lnSpc>
            </a:pPr>
            <a:endParaRPr lang="pl-PL" altLang="pl-PL" sz="1800" dirty="0" smtClean="0"/>
          </a:p>
          <a:p>
            <a:pPr eaLnBrk="1" hangingPunct="1">
              <a:lnSpc>
                <a:spcPct val="80000"/>
              </a:lnSpc>
            </a:pPr>
            <a:r>
              <a:rPr lang="pl-PL" altLang="pl-PL" sz="1800" dirty="0" smtClean="0"/>
              <a:t>Usługa jest uważana za dostępną jeśli w danym okresie pomiarowym o długości </a:t>
            </a:r>
            <a:r>
              <a:rPr lang="pl-PL" altLang="pl-PL" sz="1800" dirty="0" err="1" smtClean="0"/>
              <a:t>T</a:t>
            </a:r>
            <a:r>
              <a:rPr lang="pl-PL" altLang="pl-PL" sz="1800" baseline="-25000" dirty="0" err="1" smtClean="0"/>
              <a:t>av</a:t>
            </a:r>
            <a:r>
              <a:rPr lang="pl-PL" altLang="pl-PL" sz="1800" dirty="0" smtClean="0"/>
              <a:t> wartość IPLR jest mniejsza od założonego progu c</a:t>
            </a:r>
            <a:r>
              <a:rPr lang="pl-PL" altLang="pl-PL" sz="1800" baseline="-25000" dirty="0" smtClean="0"/>
              <a:t>1</a:t>
            </a:r>
          </a:p>
          <a:p>
            <a:pPr lvl="1" eaLnBrk="1" hangingPunct="1">
              <a:lnSpc>
                <a:spcPct val="80000"/>
              </a:lnSpc>
            </a:pPr>
            <a:r>
              <a:rPr lang="pl-PL" altLang="pl-PL" sz="1600" dirty="0" smtClean="0"/>
              <a:t>IPLR &lt; c</a:t>
            </a:r>
            <a:r>
              <a:rPr lang="pl-PL" altLang="pl-PL" sz="1600" baseline="-25000" dirty="0" smtClean="0"/>
              <a:t>1</a:t>
            </a:r>
            <a:endParaRPr lang="pl-PL" altLang="pl-PL" sz="1600" dirty="0" smtClean="0"/>
          </a:p>
          <a:p>
            <a:pPr eaLnBrk="1" hangingPunct="1">
              <a:lnSpc>
                <a:spcPct val="80000"/>
              </a:lnSpc>
            </a:pPr>
            <a:endParaRPr lang="pl-PL" altLang="pl-PL" sz="1800" dirty="0" smtClean="0"/>
          </a:p>
          <a:p>
            <a:pPr eaLnBrk="1" hangingPunct="1">
              <a:lnSpc>
                <a:spcPct val="80000"/>
              </a:lnSpc>
            </a:pPr>
            <a:r>
              <a:rPr lang="pl-PL" altLang="pl-PL" sz="1800" dirty="0" smtClean="0"/>
              <a:t>Zalecana długość przedziału pomiarowego to co najmniej </a:t>
            </a:r>
            <a:r>
              <a:rPr lang="pl-PL" altLang="pl-PL" sz="1800" dirty="0" err="1" smtClean="0"/>
              <a:t>T</a:t>
            </a:r>
            <a:r>
              <a:rPr lang="pl-PL" altLang="pl-PL" sz="1800" baseline="-25000" dirty="0" err="1" smtClean="0"/>
              <a:t>av</a:t>
            </a:r>
            <a:r>
              <a:rPr lang="pl-PL" altLang="pl-PL" sz="1800" dirty="0" smtClean="0"/>
              <a:t>=5 minut, badana próba powinna zawierać co najmniej </a:t>
            </a:r>
            <a:r>
              <a:rPr lang="pl-PL" altLang="pl-PL" sz="1800" dirty="0" err="1" smtClean="0"/>
              <a:t>M</a:t>
            </a:r>
            <a:r>
              <a:rPr lang="pl-PL" altLang="pl-PL" sz="1800" baseline="-25000" dirty="0" err="1" smtClean="0"/>
              <a:t>av</a:t>
            </a:r>
            <a:r>
              <a:rPr lang="pl-PL" altLang="pl-PL" sz="1800" dirty="0" smtClean="0"/>
              <a:t>=1000 pakietów</a:t>
            </a:r>
          </a:p>
          <a:p>
            <a:pPr eaLnBrk="1" hangingPunct="1">
              <a:lnSpc>
                <a:spcPct val="80000"/>
              </a:lnSpc>
            </a:pPr>
            <a:endParaRPr lang="pl-PL" altLang="pl-PL" sz="1800" dirty="0" smtClean="0"/>
          </a:p>
          <a:p>
            <a:pPr eaLnBrk="1" hangingPunct="1">
              <a:lnSpc>
                <a:spcPct val="80000"/>
              </a:lnSpc>
            </a:pPr>
            <a:r>
              <a:rPr lang="pl-PL" altLang="pl-PL" sz="1800" dirty="0" smtClean="0"/>
              <a:t>Wartość progu c</a:t>
            </a:r>
            <a:r>
              <a:rPr lang="pl-PL" altLang="pl-PL" sz="1800" baseline="-25000" dirty="0" smtClean="0"/>
              <a:t>1</a:t>
            </a:r>
            <a:r>
              <a:rPr lang="pl-PL" altLang="pl-PL" sz="1800" dirty="0" smtClean="0"/>
              <a:t> jest uzależniona od rodzaju klasy usługi </a:t>
            </a:r>
          </a:p>
          <a:p>
            <a:pPr lvl="1" eaLnBrk="1" hangingPunct="1">
              <a:lnSpc>
                <a:spcPct val="80000"/>
              </a:lnSpc>
            </a:pPr>
            <a:r>
              <a:rPr lang="pl-PL" altLang="pl-PL" sz="1600" dirty="0" smtClean="0"/>
              <a:t>dla klasy standard c</a:t>
            </a:r>
            <a:r>
              <a:rPr lang="pl-PL" altLang="pl-PL" sz="1600" baseline="-25000" dirty="0" smtClean="0"/>
              <a:t>1</a:t>
            </a:r>
            <a:r>
              <a:rPr lang="pl-PL" altLang="pl-PL" sz="1600" dirty="0" smtClean="0"/>
              <a:t>=0.75</a:t>
            </a:r>
          </a:p>
          <a:p>
            <a:pPr lvl="1" eaLnBrk="1" hangingPunct="1">
              <a:lnSpc>
                <a:spcPct val="80000"/>
              </a:lnSpc>
            </a:pPr>
            <a:r>
              <a:rPr lang="pl-PL" altLang="pl-PL" sz="1600" dirty="0" smtClean="0"/>
              <a:t>dla klasy 0 c</a:t>
            </a:r>
            <a:r>
              <a:rPr lang="pl-PL" altLang="pl-PL" sz="1600" baseline="-25000" dirty="0" smtClean="0"/>
              <a:t>1</a:t>
            </a:r>
            <a:r>
              <a:rPr lang="pl-PL" altLang="pl-PL" sz="1600" dirty="0" smtClean="0"/>
              <a:t> = 0.03</a:t>
            </a:r>
          </a:p>
          <a:p>
            <a:pPr lvl="1" eaLnBrk="1" hangingPunct="1">
              <a:lnSpc>
                <a:spcPct val="80000"/>
              </a:lnSpc>
            </a:pPr>
            <a:r>
              <a:rPr lang="pl-PL" altLang="pl-PL" sz="1600" dirty="0" smtClean="0"/>
              <a:t>dla klasy 1 c</a:t>
            </a:r>
            <a:r>
              <a:rPr lang="pl-PL" altLang="pl-PL" sz="1600" baseline="-25000" dirty="0" smtClean="0"/>
              <a:t>1</a:t>
            </a:r>
            <a:r>
              <a:rPr lang="pl-PL" altLang="pl-PL" sz="1600" dirty="0" smtClean="0"/>
              <a:t> = 0.2 </a:t>
            </a:r>
          </a:p>
          <a:p>
            <a:pPr eaLnBrk="1" hangingPunct="1">
              <a:lnSpc>
                <a:spcPct val="80000"/>
              </a:lnSpc>
            </a:pPr>
            <a:endParaRPr lang="pl-PL" altLang="pl-PL" sz="1800" dirty="0" smtClean="0"/>
          </a:p>
          <a:p>
            <a:pPr eaLnBrk="1" hangingPunct="1">
              <a:lnSpc>
                <a:spcPct val="80000"/>
              </a:lnSpc>
            </a:pPr>
            <a:r>
              <a:rPr lang="pl-PL" altLang="pl-PL" sz="1800" dirty="0" smtClean="0"/>
              <a:t>Okresy czasu kiedy usługa jest niedostępna nie powinny być brane pod uwagę przy wyznaczaniu poziomu strat pakietów jako parametru jakości danej klasy usługi</a:t>
            </a:r>
            <a:endParaRPr lang="en-GB" altLang="pl-PL" sz="1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18435"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2E2FC46-F9B5-41BF-AE81-70DFE5D3C505}" type="slidenum">
              <a:rPr lang="pl-PL" altLang="pl-PL" sz="1400"/>
              <a:pPr eaLnBrk="1" hangingPunct="1"/>
              <a:t>17</a:t>
            </a:fld>
            <a:endParaRPr lang="pl-PL" altLang="pl-PL" sz="1400"/>
          </a:p>
        </p:txBody>
      </p:sp>
      <p:sp>
        <p:nvSpPr>
          <p:cNvPr id="18436" name="Rectangle 2"/>
          <p:cNvSpPr>
            <a:spLocks noGrp="1" noChangeArrowheads="1"/>
          </p:cNvSpPr>
          <p:nvPr>
            <p:ph type="title"/>
          </p:nvPr>
        </p:nvSpPr>
        <p:spPr/>
        <p:txBody>
          <a:bodyPr/>
          <a:lstStyle/>
          <a:p>
            <a:pPr eaLnBrk="1" hangingPunct="1"/>
            <a:r>
              <a:rPr lang="pl-PL" altLang="pl-PL" sz="4000" smtClean="0"/>
              <a:t>Zalecenia IETF - IPPM </a:t>
            </a:r>
            <a:endParaRPr lang="en-GB" altLang="pl-PL" sz="4000" smtClean="0"/>
          </a:p>
        </p:txBody>
      </p:sp>
      <p:sp>
        <p:nvSpPr>
          <p:cNvPr id="1843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sz="2800" smtClean="0"/>
              <a:t>Grupa zaleceń RFC opracowanych przez grupę roboczą IPPM (IP Performance Metrics)</a:t>
            </a:r>
          </a:p>
          <a:p>
            <a:pPr eaLnBrk="1" hangingPunct="1"/>
            <a:endParaRPr lang="pl-PL" altLang="pl-PL" sz="2800" smtClean="0"/>
          </a:p>
          <a:p>
            <a:pPr eaLnBrk="1" hangingPunct="1"/>
            <a:r>
              <a:rPr lang="pl-PL" altLang="pl-PL" sz="2800" smtClean="0"/>
              <a:t>Metryki </a:t>
            </a:r>
            <a:r>
              <a:rPr lang="pl-PL" altLang="pl-PL" sz="2800" b="1" smtClean="0"/>
              <a:t>dla pojedynczych pakietów pomiarowych</a:t>
            </a:r>
            <a:r>
              <a:rPr lang="pl-PL" altLang="pl-PL" sz="2800" smtClean="0"/>
              <a:t> (ang. singleton)</a:t>
            </a:r>
          </a:p>
          <a:p>
            <a:pPr eaLnBrk="1" hangingPunct="1"/>
            <a:endParaRPr lang="pl-PL" altLang="pl-PL" sz="2800" smtClean="0"/>
          </a:p>
          <a:p>
            <a:pPr eaLnBrk="1" hangingPunct="1"/>
            <a:r>
              <a:rPr lang="pl-PL" altLang="pl-PL" sz="2800" smtClean="0"/>
              <a:t>Metryki określone </a:t>
            </a:r>
            <a:r>
              <a:rPr lang="pl-PL" altLang="pl-PL" sz="2800" b="1" smtClean="0"/>
              <a:t>dla pewnej liczby pakietów</a:t>
            </a:r>
            <a:r>
              <a:rPr lang="pl-PL" altLang="pl-PL" sz="2800" smtClean="0"/>
              <a:t> pomiarowych (parametry statystyczne próby)</a:t>
            </a:r>
            <a:endParaRPr lang="en-GB" altLang="pl-PL" sz="28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19459"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207BD96-F331-4570-AD02-07EA93289214}" type="slidenum">
              <a:rPr lang="pl-PL" altLang="pl-PL" sz="1400"/>
              <a:pPr eaLnBrk="1" hangingPunct="1"/>
              <a:t>18</a:t>
            </a:fld>
            <a:endParaRPr lang="pl-PL" altLang="pl-PL" sz="1400"/>
          </a:p>
        </p:txBody>
      </p:sp>
      <p:sp>
        <p:nvSpPr>
          <p:cNvPr id="19460" name="Rectangle 2"/>
          <p:cNvSpPr>
            <a:spLocks noGrp="1" noChangeArrowheads="1"/>
          </p:cNvSpPr>
          <p:nvPr>
            <p:ph type="title"/>
          </p:nvPr>
        </p:nvSpPr>
        <p:spPr/>
        <p:txBody>
          <a:bodyPr/>
          <a:lstStyle/>
          <a:p>
            <a:pPr eaLnBrk="1" hangingPunct="1"/>
            <a:r>
              <a:rPr lang="pl-PL" altLang="pl-PL" sz="4000" smtClean="0"/>
              <a:t>Dostępność</a:t>
            </a:r>
            <a:endParaRPr lang="en-GB" altLang="pl-PL" sz="4000" smtClean="0"/>
          </a:p>
        </p:txBody>
      </p:sp>
      <p:sp>
        <p:nvSpPr>
          <p:cNvPr id="19461"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pl-PL" altLang="pl-PL" sz="2800" smtClean="0"/>
              <a:t>Connectivity metric (IETF RFC 2678)</a:t>
            </a:r>
          </a:p>
          <a:p>
            <a:pPr eaLnBrk="1" hangingPunct="1">
              <a:lnSpc>
                <a:spcPct val="80000"/>
              </a:lnSpc>
            </a:pPr>
            <a:endParaRPr lang="pl-PL" altLang="pl-PL" sz="2800" smtClean="0"/>
          </a:p>
          <a:p>
            <a:pPr eaLnBrk="1" hangingPunct="1">
              <a:lnSpc>
                <a:spcPct val="80000"/>
              </a:lnSpc>
            </a:pPr>
            <a:r>
              <a:rPr lang="pl-PL" altLang="pl-PL" sz="2800" smtClean="0"/>
              <a:t>Możliwość przekazu pakietów pomiędzy danym źródłem a urządzeniem docelowym</a:t>
            </a:r>
          </a:p>
          <a:p>
            <a:pPr eaLnBrk="1" hangingPunct="1">
              <a:lnSpc>
                <a:spcPct val="80000"/>
              </a:lnSpc>
            </a:pPr>
            <a:endParaRPr lang="pl-PL" altLang="pl-PL" sz="2800" smtClean="0"/>
          </a:p>
          <a:p>
            <a:pPr eaLnBrk="1" hangingPunct="1">
              <a:lnSpc>
                <a:spcPct val="80000"/>
              </a:lnSpc>
            </a:pPr>
            <a:r>
              <a:rPr lang="pl-PL" altLang="pl-PL" sz="2800" smtClean="0"/>
              <a:t>Urządzenie docelowe jest uznawane za dostępne jeśli pakiet wysłany ze źródła dotrze do urządzenia docelowego w określonym czasie W</a:t>
            </a:r>
          </a:p>
          <a:p>
            <a:pPr eaLnBrk="1" hangingPunct="1">
              <a:lnSpc>
                <a:spcPct val="80000"/>
              </a:lnSpc>
            </a:pPr>
            <a:endParaRPr lang="pl-PL" altLang="pl-PL" sz="2800" smtClean="0"/>
          </a:p>
          <a:p>
            <a:pPr eaLnBrk="1" hangingPunct="1">
              <a:lnSpc>
                <a:spcPct val="80000"/>
              </a:lnSpc>
            </a:pPr>
            <a:r>
              <a:rPr lang="pl-PL" altLang="pl-PL" sz="2800" smtClean="0"/>
              <a:t>Zalecana wartość W=10s</a:t>
            </a:r>
            <a:endParaRPr lang="en-GB" altLang="pl-PL" sz="28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20483"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D7E7645-E18A-4E49-806D-94B31CD1D1C9}" type="slidenum">
              <a:rPr lang="pl-PL" altLang="pl-PL" sz="1400"/>
              <a:pPr eaLnBrk="1" hangingPunct="1"/>
              <a:t>19</a:t>
            </a:fld>
            <a:endParaRPr lang="pl-PL" altLang="pl-PL" sz="1400"/>
          </a:p>
        </p:txBody>
      </p:sp>
      <p:sp>
        <p:nvSpPr>
          <p:cNvPr id="20484" name="Rectangle 2"/>
          <p:cNvSpPr>
            <a:spLocks noGrp="1" noChangeArrowheads="1"/>
          </p:cNvSpPr>
          <p:nvPr>
            <p:ph type="title"/>
          </p:nvPr>
        </p:nvSpPr>
        <p:spPr/>
        <p:txBody>
          <a:bodyPr/>
          <a:lstStyle/>
          <a:p>
            <a:pPr eaLnBrk="1" hangingPunct="1"/>
            <a:r>
              <a:rPr lang="pl-PL" altLang="pl-PL" sz="3200" smtClean="0"/>
              <a:t>Opóźnienie w jednym kierunku OWD (1)</a:t>
            </a:r>
            <a:endParaRPr lang="en-GB" altLang="pl-PL" sz="3200" smtClean="0"/>
          </a:p>
        </p:txBody>
      </p:sp>
      <p:sp>
        <p:nvSpPr>
          <p:cNvPr id="20485"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pl-PL" altLang="pl-PL" sz="2400" smtClean="0"/>
              <a:t>One-Way Delay metric (IETF RFC 2679)</a:t>
            </a:r>
          </a:p>
          <a:p>
            <a:pPr eaLnBrk="1" hangingPunct="1">
              <a:lnSpc>
                <a:spcPct val="80000"/>
              </a:lnSpc>
            </a:pPr>
            <a:endParaRPr lang="pl-PL" altLang="pl-PL" sz="2400" smtClean="0"/>
          </a:p>
          <a:p>
            <a:pPr eaLnBrk="1" hangingPunct="1">
              <a:lnSpc>
                <a:spcPct val="80000"/>
              </a:lnSpc>
            </a:pPr>
            <a:r>
              <a:rPr lang="pl-PL" altLang="pl-PL" sz="2400" smtClean="0"/>
              <a:t>Czas przekazu pakietu pomiędzy dwoma punktami w sieci</a:t>
            </a:r>
          </a:p>
          <a:p>
            <a:pPr eaLnBrk="1" hangingPunct="1">
              <a:lnSpc>
                <a:spcPct val="80000"/>
              </a:lnSpc>
            </a:pPr>
            <a:endParaRPr lang="pl-PL" altLang="pl-PL" sz="2400" smtClean="0"/>
          </a:p>
          <a:p>
            <a:pPr eaLnBrk="1" hangingPunct="1">
              <a:lnSpc>
                <a:spcPct val="80000"/>
              </a:lnSpc>
            </a:pPr>
            <a:r>
              <a:rPr lang="pl-PL" altLang="pl-PL" sz="2400" smtClean="0"/>
              <a:t>OWD </a:t>
            </a:r>
            <a:r>
              <a:rPr lang="pl-PL" altLang="pl-PL" sz="2400" b="1" smtClean="0"/>
              <a:t>danego pakietu</a:t>
            </a:r>
            <a:r>
              <a:rPr lang="pl-PL" altLang="pl-PL" sz="2400" smtClean="0"/>
              <a:t> ma wartość ΔT, jeśli źródło wysłało pierwszy bit danego pakietu w chwili T, a urządzenie docelowe odebrało ostatni bit tego pakietu w chwili T+ΔT </a:t>
            </a:r>
          </a:p>
          <a:p>
            <a:pPr eaLnBrk="1" hangingPunct="1">
              <a:lnSpc>
                <a:spcPct val="80000"/>
              </a:lnSpc>
            </a:pPr>
            <a:endParaRPr lang="pl-PL" altLang="pl-PL" sz="2400" smtClean="0"/>
          </a:p>
          <a:p>
            <a:pPr eaLnBrk="1" hangingPunct="1">
              <a:lnSpc>
                <a:spcPct val="80000"/>
              </a:lnSpc>
            </a:pPr>
            <a:r>
              <a:rPr lang="pl-PL" altLang="pl-PL" sz="2400" smtClean="0"/>
              <a:t>Główne źródła błędów pomiaru</a:t>
            </a:r>
          </a:p>
          <a:p>
            <a:pPr lvl="1" eaLnBrk="1" hangingPunct="1">
              <a:lnSpc>
                <a:spcPct val="80000"/>
              </a:lnSpc>
            </a:pPr>
            <a:r>
              <a:rPr lang="pl-PL" altLang="pl-PL" sz="2000" smtClean="0"/>
              <a:t>Niepewność synchronizacji zegarów nadajnika i odbiornika</a:t>
            </a:r>
          </a:p>
          <a:p>
            <a:pPr lvl="1" eaLnBrk="1" hangingPunct="1">
              <a:lnSpc>
                <a:spcPct val="80000"/>
              </a:lnSpc>
            </a:pPr>
            <a:r>
              <a:rPr lang="pl-PL" altLang="pl-PL" sz="2000" smtClean="0"/>
              <a:t>Wpływ czasu przetwarzania pakietu w nadajniku i odbiorniku („host time” vs. „wire time”)</a:t>
            </a:r>
          </a:p>
          <a:p>
            <a:pPr lvl="1" eaLnBrk="1" hangingPunct="1">
              <a:lnSpc>
                <a:spcPct val="80000"/>
              </a:lnSpc>
            </a:pPr>
            <a:endParaRPr lang="pl-PL" altLang="pl-PL" sz="2000" smtClean="0"/>
          </a:p>
          <a:p>
            <a:pPr eaLnBrk="1" hangingPunct="1">
              <a:lnSpc>
                <a:spcPct val="80000"/>
              </a:lnSpc>
            </a:pPr>
            <a:endParaRPr lang="en-GB" altLang="pl-PL" sz="2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Plan wykładu</a:t>
            </a:r>
            <a:endParaRPr lang="pl-PL" dirty="0"/>
          </a:p>
        </p:txBody>
      </p:sp>
      <p:sp>
        <p:nvSpPr>
          <p:cNvPr id="3" name="Symbol zastępczy zawartości 2"/>
          <p:cNvSpPr>
            <a:spLocks noGrp="1"/>
          </p:cNvSpPr>
          <p:nvPr>
            <p:ph idx="1"/>
          </p:nvPr>
        </p:nvSpPr>
        <p:spPr/>
        <p:txBody>
          <a:bodyPr/>
          <a:lstStyle/>
          <a:p>
            <a:r>
              <a:rPr lang="pl-PL" dirty="0" smtClean="0"/>
              <a:t>Wprowadzenie</a:t>
            </a:r>
          </a:p>
          <a:p>
            <a:pPr lvl="1"/>
            <a:r>
              <a:rPr lang="pl-PL" dirty="0" smtClean="0"/>
              <a:t>Definicja metryki</a:t>
            </a:r>
          </a:p>
          <a:p>
            <a:pPr lvl="1"/>
            <a:r>
              <a:rPr lang="pl-PL" dirty="0" smtClean="0"/>
              <a:t>Rodzaje metryk</a:t>
            </a:r>
          </a:p>
          <a:p>
            <a:r>
              <a:rPr lang="pl-PL" dirty="0" smtClean="0"/>
              <a:t>Metryki poziomu pakietów</a:t>
            </a:r>
          </a:p>
          <a:p>
            <a:r>
              <a:rPr lang="pl-PL" dirty="0" smtClean="0"/>
              <a:t>Metryki poziomu połączeń</a:t>
            </a:r>
          </a:p>
          <a:p>
            <a:r>
              <a:rPr lang="pl-PL" dirty="0" smtClean="0"/>
              <a:t>Metryki poziomu użytkownika</a:t>
            </a:r>
          </a:p>
          <a:p>
            <a:endParaRPr lang="pl-PL" dirty="0" smtClean="0"/>
          </a:p>
          <a:p>
            <a:pPr lvl="1"/>
            <a:endParaRPr lang="pl-PL" dirty="0"/>
          </a:p>
        </p:txBody>
      </p:sp>
      <p:sp>
        <p:nvSpPr>
          <p:cNvPr id="4" name="Symbol zastępczy daty 3"/>
          <p:cNvSpPr>
            <a:spLocks noGrp="1"/>
          </p:cNvSpPr>
          <p:nvPr>
            <p:ph type="dt" sz="half" idx="10"/>
          </p:nvPr>
        </p:nvSpPr>
        <p:spPr/>
        <p:txBody>
          <a:bodyPr/>
          <a:lstStyle/>
          <a:p>
            <a:pPr>
              <a:defRPr/>
            </a:pPr>
            <a:r>
              <a:rPr lang="pl-PL" smtClean="0"/>
              <a:t>MOPS 2014</a:t>
            </a:r>
            <a:endParaRPr lang="pl-PL" dirty="0"/>
          </a:p>
        </p:txBody>
      </p:sp>
      <p:sp>
        <p:nvSpPr>
          <p:cNvPr id="5" name="Symbol zastępczy numeru slajdu 4"/>
          <p:cNvSpPr>
            <a:spLocks noGrp="1"/>
          </p:cNvSpPr>
          <p:nvPr>
            <p:ph type="sldNum" sz="quarter" idx="12"/>
          </p:nvPr>
        </p:nvSpPr>
        <p:spPr/>
        <p:txBody>
          <a:bodyPr/>
          <a:lstStyle/>
          <a:p>
            <a:pPr>
              <a:defRPr/>
            </a:pPr>
            <a:fld id="{28AFD2AD-264B-4DDE-8993-C4417B741ADB}" type="slidenum">
              <a:rPr lang="pl-PL" smtClean="0"/>
              <a:pPr>
                <a:defRPr/>
              </a:pPr>
              <a:t>2</a:t>
            </a:fld>
            <a:endParaRPr lang="pl-PL"/>
          </a:p>
        </p:txBody>
      </p:sp>
    </p:spTree>
    <p:extLst>
      <p:ext uri="{BB962C8B-B14F-4D97-AF65-F5344CB8AC3E}">
        <p14:creationId xmlns:p14="http://schemas.microsoft.com/office/powerpoint/2010/main" val="90529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21507"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31D5056-3848-4B4F-A2A8-943B9953637C}" type="slidenum">
              <a:rPr lang="pl-PL" altLang="pl-PL" sz="1400"/>
              <a:pPr eaLnBrk="1" hangingPunct="1"/>
              <a:t>20</a:t>
            </a:fld>
            <a:endParaRPr lang="pl-PL" altLang="pl-PL" sz="1400"/>
          </a:p>
        </p:txBody>
      </p:sp>
      <p:sp>
        <p:nvSpPr>
          <p:cNvPr id="21508" name="Rectangle 2"/>
          <p:cNvSpPr>
            <a:spLocks noGrp="1" noChangeArrowheads="1"/>
          </p:cNvSpPr>
          <p:nvPr>
            <p:ph type="title"/>
          </p:nvPr>
        </p:nvSpPr>
        <p:spPr/>
        <p:txBody>
          <a:bodyPr/>
          <a:lstStyle/>
          <a:p>
            <a:pPr eaLnBrk="1" hangingPunct="1"/>
            <a:r>
              <a:rPr lang="pl-PL" altLang="pl-PL" sz="3200" smtClean="0"/>
              <a:t>Opóźnienie w jednym kierunku OWD (2)</a:t>
            </a:r>
            <a:endParaRPr lang="en-GB" altLang="pl-PL" sz="3200" smtClean="0"/>
          </a:p>
        </p:txBody>
      </p:sp>
      <p:sp>
        <p:nvSpPr>
          <p:cNvPr id="21509"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pl-PL" altLang="pl-PL" sz="2400" smtClean="0"/>
              <a:t>Wartość tej metryki </a:t>
            </a:r>
            <a:r>
              <a:rPr lang="pl-PL" altLang="pl-PL" sz="2400" b="1" smtClean="0"/>
              <a:t>dla danego zbioru pakietów</a:t>
            </a:r>
            <a:r>
              <a:rPr lang="pl-PL" altLang="pl-PL" sz="2400" smtClean="0"/>
              <a:t> (próbki) podaje się w postaci parametrów statystycznych tj.: </a:t>
            </a:r>
          </a:p>
          <a:p>
            <a:pPr lvl="1" eaLnBrk="1" hangingPunct="1">
              <a:lnSpc>
                <a:spcPct val="80000"/>
              </a:lnSpc>
            </a:pPr>
            <a:endParaRPr lang="pl-PL" altLang="pl-PL" sz="2000" smtClean="0"/>
          </a:p>
          <a:p>
            <a:pPr lvl="1" eaLnBrk="1" hangingPunct="1">
              <a:lnSpc>
                <a:spcPct val="80000"/>
              </a:lnSpc>
            </a:pPr>
            <a:r>
              <a:rPr lang="pl-PL" altLang="pl-PL" sz="2000" smtClean="0"/>
              <a:t>Minimalne opóźnienie OWD  (One-way-Delay-Minimum), zdefiniowane jako najmniejsza wartość opóźnienia w danej próbie</a:t>
            </a:r>
          </a:p>
          <a:p>
            <a:pPr lvl="1" eaLnBrk="1" hangingPunct="1">
              <a:lnSpc>
                <a:spcPct val="80000"/>
              </a:lnSpc>
            </a:pPr>
            <a:endParaRPr lang="pl-PL" altLang="pl-PL" sz="2000" smtClean="0"/>
          </a:p>
          <a:p>
            <a:pPr lvl="1" eaLnBrk="1" hangingPunct="1">
              <a:lnSpc>
                <a:spcPct val="80000"/>
              </a:lnSpc>
            </a:pPr>
            <a:r>
              <a:rPr lang="pl-PL" altLang="pl-PL" sz="2000" smtClean="0"/>
              <a:t>Średnie opóźnienie OWD, zdefiniowane jako średnia wartość z próby</a:t>
            </a:r>
          </a:p>
          <a:p>
            <a:pPr lvl="1" eaLnBrk="1" hangingPunct="1">
              <a:lnSpc>
                <a:spcPct val="80000"/>
              </a:lnSpc>
            </a:pPr>
            <a:endParaRPr lang="pl-PL" altLang="pl-PL" sz="2000" smtClean="0"/>
          </a:p>
          <a:p>
            <a:pPr lvl="1" eaLnBrk="1" hangingPunct="1">
              <a:lnSpc>
                <a:spcPct val="80000"/>
              </a:lnSpc>
            </a:pPr>
            <a:r>
              <a:rPr lang="pl-PL" altLang="pl-PL" sz="2000" smtClean="0"/>
              <a:t>Percentyl opóźnienia OWD (One-way-Delay-Percentile) określony jako x-ty percentyl opóźnienia danej próby </a:t>
            </a:r>
          </a:p>
          <a:p>
            <a:pPr lvl="1" eaLnBrk="1" hangingPunct="1">
              <a:lnSpc>
                <a:spcPct val="80000"/>
              </a:lnSpc>
            </a:pPr>
            <a:endParaRPr lang="pl-PL" altLang="pl-PL" sz="2000" smtClean="0"/>
          </a:p>
          <a:p>
            <a:pPr lvl="1" eaLnBrk="1" hangingPunct="1">
              <a:lnSpc>
                <a:spcPct val="80000"/>
              </a:lnSpc>
            </a:pPr>
            <a:r>
              <a:rPr lang="pl-PL" altLang="pl-PL" sz="2000" smtClean="0"/>
              <a:t>Mediana opóźnienia OWD (One-way-Delay-Median) zdefiniowane jako wartość mediany danej próby</a:t>
            </a:r>
            <a:endParaRPr lang="en-GB" altLang="pl-PL" sz="20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22531"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32CD52C9-2635-4319-BA6F-A103DF13D903}" type="slidenum">
              <a:rPr lang="pl-PL" altLang="pl-PL" sz="1400"/>
              <a:pPr eaLnBrk="1" hangingPunct="1"/>
              <a:t>21</a:t>
            </a:fld>
            <a:endParaRPr lang="pl-PL" altLang="pl-PL" sz="1400"/>
          </a:p>
        </p:txBody>
      </p:sp>
      <p:sp>
        <p:nvSpPr>
          <p:cNvPr id="22532" name="Rectangle 2"/>
          <p:cNvSpPr>
            <a:spLocks noGrp="1" noChangeArrowheads="1"/>
          </p:cNvSpPr>
          <p:nvPr>
            <p:ph type="title"/>
          </p:nvPr>
        </p:nvSpPr>
        <p:spPr>
          <a:xfrm>
            <a:off x="395288" y="404813"/>
            <a:ext cx="7215187" cy="685800"/>
          </a:xfrm>
        </p:spPr>
        <p:txBody>
          <a:bodyPr/>
          <a:lstStyle/>
          <a:p>
            <a:pPr eaLnBrk="1" hangingPunct="1"/>
            <a:r>
              <a:rPr lang="pl-PL" altLang="pl-PL" sz="3200" smtClean="0"/>
              <a:t>Zmienność opóźnienia przekazu pakietów IPDV (1)</a:t>
            </a:r>
            <a:endParaRPr lang="en-GB" altLang="pl-PL" sz="3200" smtClean="0"/>
          </a:p>
        </p:txBody>
      </p:sp>
      <p:sp>
        <p:nvSpPr>
          <p:cNvPr id="22533" name="Rectangle 3" descr="Rectangle: Click to edit Master text styles&#10;Second level&#10;Third level&#10;Fourth level&#10;Fifth level"/>
          <p:cNvSpPr>
            <a:spLocks noGrp="1" noChangeArrowheads="1"/>
          </p:cNvSpPr>
          <p:nvPr>
            <p:ph type="body" idx="1"/>
          </p:nvPr>
        </p:nvSpPr>
        <p:spPr>
          <a:xfrm>
            <a:off x="533400" y="1295400"/>
            <a:ext cx="7639050" cy="2709863"/>
          </a:xfrm>
        </p:spPr>
        <p:txBody>
          <a:bodyPr/>
          <a:lstStyle/>
          <a:p>
            <a:pPr eaLnBrk="1" hangingPunct="1">
              <a:lnSpc>
                <a:spcPct val="80000"/>
              </a:lnSpc>
            </a:pPr>
            <a:r>
              <a:rPr lang="pl-PL" altLang="pl-PL" sz="2400" smtClean="0"/>
              <a:t>IP Packet Delay Variation metric (</a:t>
            </a:r>
            <a:r>
              <a:rPr lang="en-US" altLang="pl-PL" sz="2400" smtClean="0"/>
              <a:t>Inter-Packet Delay Variation</a:t>
            </a:r>
            <a:r>
              <a:rPr lang="pl-PL" altLang="pl-PL" sz="2400" smtClean="0"/>
              <a:t>)</a:t>
            </a:r>
            <a:r>
              <a:rPr lang="en-US" altLang="pl-PL" sz="2400" smtClean="0"/>
              <a:t> </a:t>
            </a:r>
            <a:r>
              <a:rPr lang="pl-PL" altLang="pl-PL" sz="2400" smtClean="0"/>
              <a:t>(IETF RFC 3393)</a:t>
            </a:r>
          </a:p>
          <a:p>
            <a:pPr eaLnBrk="1" hangingPunct="1">
              <a:lnSpc>
                <a:spcPct val="80000"/>
              </a:lnSpc>
            </a:pPr>
            <a:endParaRPr lang="pl-PL" altLang="pl-PL" sz="2400" smtClean="0"/>
          </a:p>
          <a:p>
            <a:pPr eaLnBrk="1" hangingPunct="1">
              <a:lnSpc>
                <a:spcPct val="80000"/>
              </a:lnSpc>
            </a:pPr>
            <a:r>
              <a:rPr lang="pl-PL" altLang="pl-PL" sz="2400" smtClean="0"/>
              <a:t>Różnica pomiędzy wartością OWD dla dwóch pakietów w mierzonym strumieniu</a:t>
            </a:r>
          </a:p>
          <a:p>
            <a:pPr eaLnBrk="1" hangingPunct="1">
              <a:lnSpc>
                <a:spcPct val="80000"/>
              </a:lnSpc>
            </a:pPr>
            <a:endParaRPr lang="pl-PL" altLang="pl-PL" sz="2400" smtClean="0"/>
          </a:p>
          <a:p>
            <a:pPr eaLnBrk="1" hangingPunct="1">
              <a:lnSpc>
                <a:spcPct val="80000"/>
              </a:lnSpc>
            </a:pPr>
            <a:r>
              <a:rPr lang="pl-PL" altLang="pl-PL" sz="2400" b="1" smtClean="0"/>
              <a:t>Dla danego pakietu</a:t>
            </a:r>
            <a:r>
              <a:rPr lang="pl-PL" altLang="pl-PL" sz="2400" smtClean="0"/>
              <a:t> zwykle podaje się IPDV jako różnicę OWD tego pakietu i poprzedniego pakietu w ramach danego strumienia</a:t>
            </a:r>
            <a:endParaRPr lang="en-GB" altLang="pl-PL" sz="2400" smtClean="0"/>
          </a:p>
        </p:txBody>
      </p:sp>
      <p:sp>
        <p:nvSpPr>
          <p:cNvPr id="22534" name="Rectangle 5"/>
          <p:cNvSpPr>
            <a:spLocks noChangeArrowheads="1"/>
          </p:cNvSpPr>
          <p:nvPr/>
        </p:nvSpPr>
        <p:spPr bwMode="auto">
          <a:xfrm>
            <a:off x="0" y="2224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22535" name="Text Box 6"/>
          <p:cNvSpPr txBox="1">
            <a:spLocks noChangeArrowheads="1"/>
          </p:cNvSpPr>
          <p:nvPr/>
        </p:nvSpPr>
        <p:spPr bwMode="auto">
          <a:xfrm>
            <a:off x="539750" y="4508500"/>
            <a:ext cx="331152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pl-PL" altLang="pl-PL"/>
              <a:t>IPDV</a:t>
            </a:r>
            <a:r>
              <a:rPr lang="pl-PL" altLang="pl-PL" baseline="-25000"/>
              <a:t>j</a:t>
            </a:r>
            <a:r>
              <a:rPr lang="pl-PL" altLang="pl-PL"/>
              <a:t> = OWD</a:t>
            </a:r>
            <a:r>
              <a:rPr lang="pl-PL" altLang="pl-PL" baseline="-25000"/>
              <a:t>j </a:t>
            </a:r>
            <a:r>
              <a:rPr lang="pl-PL" altLang="pl-PL"/>
              <a:t>- OWD</a:t>
            </a:r>
            <a:r>
              <a:rPr lang="pl-PL" altLang="pl-PL" baseline="-25000"/>
              <a:t>i</a:t>
            </a:r>
          </a:p>
          <a:p>
            <a:pPr eaLnBrk="1" hangingPunct="1">
              <a:spcBef>
                <a:spcPct val="50000"/>
              </a:spcBef>
            </a:pPr>
            <a:r>
              <a:rPr lang="pl-PL" altLang="pl-PL"/>
              <a:t>IPDV</a:t>
            </a:r>
            <a:r>
              <a:rPr lang="pl-PL" altLang="pl-PL" baseline="-25000"/>
              <a:t>k </a:t>
            </a:r>
            <a:r>
              <a:rPr lang="pl-PL" altLang="pl-PL"/>
              <a:t>= OWD</a:t>
            </a:r>
            <a:r>
              <a:rPr lang="pl-PL" altLang="pl-PL" baseline="-25000"/>
              <a:t>k </a:t>
            </a:r>
            <a:r>
              <a:rPr lang="pl-PL" altLang="pl-PL"/>
              <a:t>- OWD</a:t>
            </a:r>
            <a:r>
              <a:rPr lang="pl-PL" altLang="pl-PL" baseline="-25000"/>
              <a:t>j</a:t>
            </a:r>
            <a:endParaRPr lang="en-GB" altLang="pl-PL" baseline="-25000"/>
          </a:p>
        </p:txBody>
      </p:sp>
      <p:graphicFrame>
        <p:nvGraphicFramePr>
          <p:cNvPr id="22536" name="Object 7"/>
          <p:cNvGraphicFramePr>
            <a:graphicFrameLocks noChangeAspect="1"/>
          </p:cNvGraphicFramePr>
          <p:nvPr/>
        </p:nvGraphicFramePr>
        <p:xfrm>
          <a:off x="3995738" y="4259263"/>
          <a:ext cx="4371975" cy="2409825"/>
        </p:xfrm>
        <a:graphic>
          <a:graphicData uri="http://schemas.openxmlformats.org/presentationml/2006/ole">
            <mc:AlternateContent xmlns:mc="http://schemas.openxmlformats.org/markup-compatibility/2006">
              <mc:Choice xmlns:v="urn:schemas-microsoft-com:vml" Requires="v">
                <p:oleObj spid="_x0000_s22548" name="Obraz" r:id="rId3" imgW="4372356" imgH="2409444" progId="Word.Picture.8">
                  <p:embed/>
                </p:oleObj>
              </mc:Choice>
              <mc:Fallback>
                <p:oleObj name="Obraz" r:id="rId3" imgW="4372356" imgH="2409444"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4259263"/>
                        <a:ext cx="437197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23555"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D3F1A88-CB1F-4F1D-B4E9-DB426F9FBD66}" type="slidenum">
              <a:rPr lang="pl-PL" altLang="pl-PL" sz="1400"/>
              <a:pPr eaLnBrk="1" hangingPunct="1"/>
              <a:t>22</a:t>
            </a:fld>
            <a:endParaRPr lang="pl-PL" altLang="pl-PL" sz="1400"/>
          </a:p>
        </p:txBody>
      </p:sp>
      <p:sp>
        <p:nvSpPr>
          <p:cNvPr id="23556" name="Rectangle 2"/>
          <p:cNvSpPr>
            <a:spLocks noGrp="1" noChangeArrowheads="1"/>
          </p:cNvSpPr>
          <p:nvPr>
            <p:ph type="title"/>
          </p:nvPr>
        </p:nvSpPr>
        <p:spPr>
          <a:xfrm>
            <a:off x="395288" y="333375"/>
            <a:ext cx="8305800" cy="685800"/>
          </a:xfrm>
        </p:spPr>
        <p:txBody>
          <a:bodyPr/>
          <a:lstStyle/>
          <a:p>
            <a:pPr eaLnBrk="1" hangingPunct="1"/>
            <a:r>
              <a:rPr lang="pl-PL" altLang="pl-PL" sz="3200" smtClean="0"/>
              <a:t>Zmienność opóźnienia przekazu pakietów IPDV (2)</a:t>
            </a:r>
            <a:endParaRPr lang="en-GB" altLang="pl-PL" sz="3200" smtClean="0"/>
          </a:p>
        </p:txBody>
      </p:sp>
      <p:sp>
        <p:nvSpPr>
          <p:cNvPr id="23557"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pl-PL" altLang="pl-PL" sz="2400" b="1" smtClean="0"/>
              <a:t>Dla danego zbioru pakietów</a:t>
            </a:r>
            <a:r>
              <a:rPr lang="pl-PL" altLang="pl-PL" sz="2400" smtClean="0"/>
              <a:t> definiuje się parametry statystyczne</a:t>
            </a:r>
          </a:p>
          <a:p>
            <a:pPr lvl="1" eaLnBrk="1" hangingPunct="1">
              <a:lnSpc>
                <a:spcPct val="80000"/>
              </a:lnSpc>
            </a:pPr>
            <a:r>
              <a:rPr lang="pl-PL" altLang="pl-PL" sz="2000" smtClean="0"/>
              <a:t>Średnie IPDV jako średnia wartość IPDV wszystkich pakietów w próbie</a:t>
            </a:r>
          </a:p>
          <a:p>
            <a:pPr lvl="1" eaLnBrk="1" hangingPunct="1">
              <a:lnSpc>
                <a:spcPct val="80000"/>
              </a:lnSpc>
            </a:pPr>
            <a:r>
              <a:rPr lang="pl-PL" altLang="pl-PL" sz="2000" smtClean="0"/>
              <a:t>Percentyl IPDV jako x-ty percentyl IPDV w danej próbie </a:t>
            </a:r>
          </a:p>
          <a:p>
            <a:pPr lvl="1" eaLnBrk="1" hangingPunct="1">
              <a:lnSpc>
                <a:spcPct val="80000"/>
              </a:lnSpc>
            </a:pPr>
            <a:endParaRPr lang="pl-PL" altLang="pl-PL" sz="2000" smtClean="0"/>
          </a:p>
          <a:p>
            <a:pPr eaLnBrk="1" hangingPunct="1">
              <a:lnSpc>
                <a:spcPct val="80000"/>
              </a:lnSpc>
            </a:pPr>
            <a:r>
              <a:rPr lang="pl-PL" altLang="pl-PL" sz="2400" i="1" smtClean="0"/>
              <a:t>Różnice definicji</a:t>
            </a:r>
            <a:r>
              <a:rPr lang="pl-PL" altLang="pl-PL" sz="2400" smtClean="0"/>
              <a:t> IPDV w ITU i w IETF (najczęściej podawane wersje definicji metryk jako parametry statystyczne </a:t>
            </a:r>
            <a:r>
              <a:rPr lang="pl-PL" altLang="pl-PL" sz="2400" b="1" smtClean="0"/>
              <a:t>dla zbioru pakietów</a:t>
            </a:r>
            <a:r>
              <a:rPr lang="pl-PL" altLang="pl-PL" sz="2400" smtClean="0"/>
              <a:t>)</a:t>
            </a:r>
          </a:p>
          <a:p>
            <a:pPr lvl="1" eaLnBrk="1" hangingPunct="1">
              <a:lnSpc>
                <a:spcPct val="80000"/>
              </a:lnSpc>
            </a:pPr>
            <a:endParaRPr lang="pl-PL" altLang="pl-PL" sz="2000" smtClean="0"/>
          </a:p>
          <a:p>
            <a:pPr lvl="1" eaLnBrk="1" hangingPunct="1">
              <a:lnSpc>
                <a:spcPct val="80000"/>
              </a:lnSpc>
            </a:pPr>
            <a:r>
              <a:rPr lang="pl-PL" altLang="pl-PL" sz="2000" smtClean="0"/>
              <a:t>W ITU IPDV zdefiniowane jako różnica 1-</a:t>
            </a:r>
            <a:r>
              <a:rPr lang="pl-PL" altLang="pl-PL" sz="2000" smtClean="0">
                <a:latin typeface="Symbol" pitchFamily="18" charset="2"/>
              </a:rPr>
              <a:t>a</a:t>
            </a:r>
            <a:r>
              <a:rPr lang="pl-PL" altLang="pl-PL" sz="2000" smtClean="0"/>
              <a:t> kwantyla IPTD i min IPTD</a:t>
            </a:r>
          </a:p>
          <a:p>
            <a:pPr lvl="1" eaLnBrk="1" hangingPunct="1">
              <a:lnSpc>
                <a:spcPct val="80000"/>
              </a:lnSpc>
            </a:pPr>
            <a:endParaRPr lang="pl-PL" altLang="pl-PL" sz="2000" smtClean="0"/>
          </a:p>
          <a:p>
            <a:pPr lvl="1" eaLnBrk="1" hangingPunct="1">
              <a:lnSpc>
                <a:spcPct val="80000"/>
              </a:lnSpc>
            </a:pPr>
            <a:r>
              <a:rPr lang="pl-PL" altLang="pl-PL" sz="2000" smtClean="0"/>
              <a:t>W IETF IPDV zdefiniowane jako średnia różnica opóźnienia OWD dwóch kolejnych pakietów w ramach strumienia</a:t>
            </a:r>
          </a:p>
          <a:p>
            <a:pPr eaLnBrk="1" hangingPunct="1">
              <a:lnSpc>
                <a:spcPct val="80000"/>
              </a:lnSpc>
            </a:pPr>
            <a:endParaRPr lang="en-GB" altLang="pl-PL" sz="24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24579"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A937622F-0602-4FFE-8B67-A697AA6DBF2A}" type="slidenum">
              <a:rPr lang="pl-PL" altLang="pl-PL" sz="1400"/>
              <a:pPr eaLnBrk="1" hangingPunct="1"/>
              <a:t>23</a:t>
            </a:fld>
            <a:endParaRPr lang="pl-PL" altLang="pl-PL" sz="1400"/>
          </a:p>
        </p:txBody>
      </p:sp>
      <p:sp>
        <p:nvSpPr>
          <p:cNvPr id="24580" name="Rectangle 2"/>
          <p:cNvSpPr>
            <a:spLocks noGrp="1" noChangeArrowheads="1"/>
          </p:cNvSpPr>
          <p:nvPr>
            <p:ph type="title"/>
          </p:nvPr>
        </p:nvSpPr>
        <p:spPr/>
        <p:txBody>
          <a:bodyPr/>
          <a:lstStyle/>
          <a:p>
            <a:pPr eaLnBrk="1" hangingPunct="1"/>
            <a:r>
              <a:rPr lang="pl-PL" altLang="pl-PL" sz="4000" smtClean="0"/>
              <a:t>Opóźnienie pakietów w pętli</a:t>
            </a:r>
            <a:endParaRPr lang="en-GB" altLang="pl-PL" sz="4000" smtClean="0"/>
          </a:p>
        </p:txBody>
      </p:sp>
      <p:sp>
        <p:nvSpPr>
          <p:cNvPr id="24581"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pl-PL" altLang="pl-PL" sz="2800" smtClean="0"/>
              <a:t>Round-Trip Delay metric (IETF RFC 2681)</a:t>
            </a:r>
          </a:p>
          <a:p>
            <a:pPr eaLnBrk="1" hangingPunct="1">
              <a:lnSpc>
                <a:spcPct val="90000"/>
              </a:lnSpc>
            </a:pPr>
            <a:endParaRPr lang="pl-PL" altLang="pl-PL" sz="2800" smtClean="0"/>
          </a:p>
          <a:p>
            <a:pPr eaLnBrk="1" hangingPunct="1">
              <a:lnSpc>
                <a:spcPct val="90000"/>
              </a:lnSpc>
            </a:pPr>
            <a:r>
              <a:rPr lang="pl-PL" altLang="pl-PL" sz="2800" smtClean="0"/>
              <a:t>Opóźnienie przekazu pakietu mierzone na drodze pomiędzy źródłem-przeznaczeniem-źródłem (w pętli)</a:t>
            </a:r>
          </a:p>
          <a:p>
            <a:pPr eaLnBrk="1" hangingPunct="1">
              <a:lnSpc>
                <a:spcPct val="90000"/>
              </a:lnSpc>
            </a:pPr>
            <a:endParaRPr lang="pl-PL" altLang="pl-PL" sz="2800" smtClean="0"/>
          </a:p>
          <a:p>
            <a:pPr eaLnBrk="1" hangingPunct="1">
              <a:lnSpc>
                <a:spcPct val="90000"/>
              </a:lnSpc>
            </a:pPr>
            <a:r>
              <a:rPr lang="pl-PL" altLang="pl-PL" sz="2800" smtClean="0"/>
              <a:t>Matryka ma wartość ΔT, jeśli źródło wysłało pierwszy bit danego pakietu w chwili T, urządzenie docelowe po odebraniu pakietu natychmiast odesłało pakiet do źródła a źródło odebrało ostatni bit tego pakietu w chwili T+ΔT</a:t>
            </a:r>
            <a:endParaRPr lang="en-GB" altLang="pl-PL" sz="28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25603"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D7E2372-8C4B-4D13-9DC0-1CEFA681D0DF}" type="slidenum">
              <a:rPr lang="pl-PL" altLang="pl-PL" sz="1400"/>
              <a:pPr eaLnBrk="1" hangingPunct="1"/>
              <a:t>24</a:t>
            </a:fld>
            <a:endParaRPr lang="pl-PL" altLang="pl-PL" sz="1400"/>
          </a:p>
        </p:txBody>
      </p:sp>
      <p:sp>
        <p:nvSpPr>
          <p:cNvPr id="25604" name="Rectangle 2"/>
          <p:cNvSpPr>
            <a:spLocks noGrp="1" noChangeArrowheads="1"/>
          </p:cNvSpPr>
          <p:nvPr>
            <p:ph type="title"/>
          </p:nvPr>
        </p:nvSpPr>
        <p:spPr/>
        <p:txBody>
          <a:bodyPr/>
          <a:lstStyle/>
          <a:p>
            <a:pPr eaLnBrk="1" hangingPunct="1"/>
            <a:r>
              <a:rPr lang="en-GB" altLang="pl-PL" sz="4000" smtClean="0"/>
              <a:t>Straty pakietów OWL</a:t>
            </a:r>
          </a:p>
        </p:txBody>
      </p:sp>
      <p:sp>
        <p:nvSpPr>
          <p:cNvPr id="25605"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pl-PL" altLang="pl-PL" sz="2000" smtClean="0"/>
              <a:t>One-Way Packet Loss metric (IETF RFC 2680)</a:t>
            </a:r>
          </a:p>
          <a:p>
            <a:pPr eaLnBrk="1" hangingPunct="1">
              <a:lnSpc>
                <a:spcPct val="80000"/>
              </a:lnSpc>
            </a:pPr>
            <a:endParaRPr lang="pl-PL" altLang="pl-PL" sz="2000" smtClean="0"/>
          </a:p>
          <a:p>
            <a:pPr eaLnBrk="1" hangingPunct="1">
              <a:lnSpc>
                <a:spcPct val="80000"/>
              </a:lnSpc>
            </a:pPr>
            <a:r>
              <a:rPr lang="pl-PL" altLang="pl-PL" sz="2000" b="1" smtClean="0"/>
              <a:t>Dla danego pakietu</a:t>
            </a:r>
            <a:r>
              <a:rPr lang="pl-PL" altLang="pl-PL" sz="2000" smtClean="0"/>
              <a:t> metryka ta przyjmuje wartość 0 w przypadku poprawnego odebrania pakietu lub wartość 1 w przeciwnym przypadku </a:t>
            </a:r>
          </a:p>
          <a:p>
            <a:pPr eaLnBrk="1" hangingPunct="1">
              <a:lnSpc>
                <a:spcPct val="80000"/>
              </a:lnSpc>
            </a:pPr>
            <a:endParaRPr lang="pl-PL" altLang="pl-PL" sz="2000" smtClean="0"/>
          </a:p>
          <a:p>
            <a:pPr eaLnBrk="1" hangingPunct="1">
              <a:lnSpc>
                <a:spcPct val="80000"/>
              </a:lnSpc>
            </a:pPr>
            <a:r>
              <a:rPr lang="pl-PL" altLang="pl-PL" sz="2000" smtClean="0"/>
              <a:t>Za stracone uznaje się pakiety pomiarowe które nie dotarły do odbiornika przed upływem czasu T</a:t>
            </a:r>
            <a:r>
              <a:rPr lang="pl-PL" altLang="pl-PL" sz="2000" baseline="-25000" smtClean="0"/>
              <a:t>max</a:t>
            </a:r>
            <a:endParaRPr lang="pl-PL" altLang="pl-PL" sz="2000" smtClean="0"/>
          </a:p>
          <a:p>
            <a:pPr eaLnBrk="1" hangingPunct="1">
              <a:lnSpc>
                <a:spcPct val="80000"/>
              </a:lnSpc>
            </a:pPr>
            <a:endParaRPr lang="pl-PL" altLang="pl-PL" sz="2000" smtClean="0"/>
          </a:p>
          <a:p>
            <a:pPr eaLnBrk="1" hangingPunct="1">
              <a:lnSpc>
                <a:spcPct val="80000"/>
              </a:lnSpc>
            </a:pPr>
            <a:r>
              <a:rPr lang="pl-PL" altLang="pl-PL" sz="2000" smtClean="0"/>
              <a:t>Wartości oczekiwana metryki OWL wyznaczona </a:t>
            </a:r>
            <a:r>
              <a:rPr lang="pl-PL" altLang="pl-PL" sz="2000" b="1" smtClean="0"/>
              <a:t>dla danej próbki</a:t>
            </a:r>
            <a:r>
              <a:rPr lang="pl-PL" altLang="pl-PL" sz="2000" smtClean="0"/>
              <a:t> oznacza poziom strat pakietów </a:t>
            </a:r>
          </a:p>
          <a:p>
            <a:pPr eaLnBrk="1" hangingPunct="1">
              <a:lnSpc>
                <a:spcPct val="80000"/>
              </a:lnSpc>
            </a:pPr>
            <a:endParaRPr lang="pl-PL" altLang="pl-PL" sz="2000" smtClean="0"/>
          </a:p>
          <a:p>
            <a:pPr eaLnBrk="1" hangingPunct="1">
              <a:lnSpc>
                <a:spcPct val="80000"/>
              </a:lnSpc>
            </a:pPr>
            <a:r>
              <a:rPr lang="pl-PL" altLang="pl-PL" sz="2000" smtClean="0"/>
              <a:t>Główne źródła błędów pomiaru</a:t>
            </a:r>
          </a:p>
          <a:p>
            <a:pPr lvl="1" eaLnBrk="1" hangingPunct="1">
              <a:lnSpc>
                <a:spcPct val="80000"/>
              </a:lnSpc>
            </a:pPr>
            <a:r>
              <a:rPr lang="pl-PL" altLang="pl-PL" sz="1800" smtClean="0"/>
              <a:t>Zbyt mała wartość T</a:t>
            </a:r>
            <a:r>
              <a:rPr lang="pl-PL" altLang="pl-PL" sz="1800" baseline="-25000" smtClean="0"/>
              <a:t>max</a:t>
            </a:r>
          </a:p>
          <a:p>
            <a:pPr lvl="1" eaLnBrk="1" hangingPunct="1">
              <a:lnSpc>
                <a:spcPct val="80000"/>
              </a:lnSpc>
            </a:pPr>
            <a:r>
              <a:rPr lang="pl-PL" altLang="pl-PL" sz="1800" smtClean="0"/>
              <a:t>Straty pakietów w nadajniku lub odbiorniku, spowodowane np. niewystarczającą wydajnością urządzeń pomiarowych</a:t>
            </a:r>
            <a:endParaRPr lang="en-GB" altLang="pl-PL" sz="18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26627"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17D92A8-FA5E-4CEA-9172-550E7B5B0D87}" type="slidenum">
              <a:rPr lang="pl-PL" altLang="pl-PL" sz="1400"/>
              <a:pPr eaLnBrk="1" hangingPunct="1"/>
              <a:t>25</a:t>
            </a:fld>
            <a:endParaRPr lang="pl-PL" altLang="pl-PL" sz="1400"/>
          </a:p>
        </p:txBody>
      </p:sp>
      <p:sp>
        <p:nvSpPr>
          <p:cNvPr id="26628" name="Rectangle 2"/>
          <p:cNvSpPr>
            <a:spLocks noGrp="1" noChangeArrowheads="1"/>
          </p:cNvSpPr>
          <p:nvPr>
            <p:ph type="title"/>
          </p:nvPr>
        </p:nvSpPr>
        <p:spPr>
          <a:xfrm>
            <a:off x="395288" y="404813"/>
            <a:ext cx="8305800" cy="685800"/>
          </a:xfrm>
        </p:spPr>
        <p:txBody>
          <a:bodyPr/>
          <a:lstStyle/>
          <a:p>
            <a:pPr eaLnBrk="1" hangingPunct="1"/>
            <a:r>
              <a:rPr lang="pl-PL" altLang="pl-PL" sz="3600" smtClean="0"/>
              <a:t>Struktura strat pakietów w ramach strumienia </a:t>
            </a:r>
            <a:endParaRPr lang="en-GB" altLang="pl-PL" sz="3600" smtClean="0"/>
          </a:p>
        </p:txBody>
      </p:sp>
      <p:sp>
        <p:nvSpPr>
          <p:cNvPr id="2662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sz="2800" smtClean="0"/>
              <a:t>One-Way Loss Pattern sample metrics (IETF RFC 3357)</a:t>
            </a:r>
          </a:p>
          <a:p>
            <a:pPr eaLnBrk="1" hangingPunct="1"/>
            <a:endParaRPr lang="pl-PL" altLang="pl-PL" sz="2800" smtClean="0"/>
          </a:p>
          <a:p>
            <a:pPr eaLnBrk="1" hangingPunct="1"/>
            <a:r>
              <a:rPr lang="pl-PL" altLang="pl-PL" sz="2800" smtClean="0"/>
              <a:t>Straty pakietów w ramach danego strumienia mogą występować pojedynczo lub w paczkach (loss burst)</a:t>
            </a:r>
          </a:p>
          <a:p>
            <a:pPr eaLnBrk="1" hangingPunct="1"/>
            <a:endParaRPr lang="pl-PL" altLang="pl-PL" sz="2800" smtClean="0"/>
          </a:p>
          <a:p>
            <a:pPr eaLnBrk="1" hangingPunct="1"/>
            <a:r>
              <a:rPr lang="pl-PL" altLang="pl-PL" sz="2800" smtClean="0"/>
              <a:t>Zestaw metryk określających sposób występowania strat pakietów w ramach strumienia</a:t>
            </a:r>
            <a:endParaRPr lang="en-GB" altLang="pl-PL" sz="28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27651"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C97A1B8-FCC3-47FA-9B39-7CBF61A4829F}" type="slidenum">
              <a:rPr lang="pl-PL" altLang="pl-PL" sz="1400"/>
              <a:pPr eaLnBrk="1" hangingPunct="1"/>
              <a:t>26</a:t>
            </a:fld>
            <a:endParaRPr lang="pl-PL" altLang="pl-PL" sz="1400"/>
          </a:p>
        </p:txBody>
      </p:sp>
      <p:sp>
        <p:nvSpPr>
          <p:cNvPr id="27652" name="Rectangle 2"/>
          <p:cNvSpPr>
            <a:spLocks noGrp="1" noChangeArrowheads="1"/>
          </p:cNvSpPr>
          <p:nvPr>
            <p:ph type="title"/>
          </p:nvPr>
        </p:nvSpPr>
        <p:spPr>
          <a:xfrm>
            <a:off x="395288" y="404813"/>
            <a:ext cx="8305800" cy="685800"/>
          </a:xfrm>
        </p:spPr>
        <p:txBody>
          <a:bodyPr/>
          <a:lstStyle/>
          <a:p>
            <a:pPr eaLnBrk="1" hangingPunct="1"/>
            <a:r>
              <a:rPr lang="pl-PL" altLang="pl-PL" sz="3600" smtClean="0"/>
              <a:t>Zmiana kolejności pakietów w ramach strumienia</a:t>
            </a:r>
            <a:endParaRPr lang="en-GB" altLang="pl-PL" sz="3600" smtClean="0"/>
          </a:p>
        </p:txBody>
      </p:sp>
      <p:sp>
        <p:nvSpPr>
          <p:cNvPr id="27653" name="Rectangle 3" descr="Rectangle: Click to edit Master text styles&#10;Second level&#10;Third level&#10;Fourth level&#10;Fifth level"/>
          <p:cNvSpPr>
            <a:spLocks noGrp="1" noChangeArrowheads="1"/>
          </p:cNvSpPr>
          <p:nvPr>
            <p:ph type="body" idx="1"/>
          </p:nvPr>
        </p:nvSpPr>
        <p:spPr>
          <a:xfrm>
            <a:off x="533400" y="1295400"/>
            <a:ext cx="8142288" cy="4941888"/>
          </a:xfrm>
        </p:spPr>
        <p:txBody>
          <a:bodyPr/>
          <a:lstStyle/>
          <a:p>
            <a:pPr eaLnBrk="1" hangingPunct="1">
              <a:lnSpc>
                <a:spcPct val="80000"/>
              </a:lnSpc>
            </a:pPr>
            <a:r>
              <a:rPr lang="pl-PL" altLang="pl-PL" sz="2400" dirty="0" err="1" smtClean="0"/>
              <a:t>Packet</a:t>
            </a:r>
            <a:r>
              <a:rPr lang="pl-PL" altLang="pl-PL" sz="2400" dirty="0" smtClean="0"/>
              <a:t> </a:t>
            </a:r>
            <a:r>
              <a:rPr lang="pl-PL" altLang="pl-PL" sz="2400" dirty="0" err="1" smtClean="0"/>
              <a:t>Reordering</a:t>
            </a:r>
            <a:r>
              <a:rPr lang="pl-PL" altLang="pl-PL" sz="2400" dirty="0" smtClean="0"/>
              <a:t> </a:t>
            </a:r>
            <a:r>
              <a:rPr lang="pl-PL" altLang="pl-PL" sz="2400" dirty="0" err="1" smtClean="0"/>
              <a:t>metric</a:t>
            </a:r>
            <a:r>
              <a:rPr lang="pl-PL" altLang="pl-PL" sz="2400" dirty="0" smtClean="0"/>
              <a:t> (IETF </a:t>
            </a:r>
            <a:r>
              <a:rPr lang="en-GB" altLang="pl-PL" sz="2400" dirty="0" smtClean="0"/>
              <a:t>draft-ietf-ippm-reordering-11.txt</a:t>
            </a:r>
            <a:r>
              <a:rPr lang="pl-PL" altLang="pl-PL" sz="2400" dirty="0" smtClean="0"/>
              <a:t>)</a:t>
            </a:r>
          </a:p>
          <a:p>
            <a:pPr eaLnBrk="1" hangingPunct="1">
              <a:lnSpc>
                <a:spcPct val="80000"/>
              </a:lnSpc>
            </a:pPr>
            <a:endParaRPr lang="pl-PL" altLang="pl-PL" sz="2400" dirty="0" smtClean="0"/>
          </a:p>
          <a:p>
            <a:pPr eaLnBrk="1" hangingPunct="1">
              <a:lnSpc>
                <a:spcPct val="80000"/>
              </a:lnSpc>
            </a:pPr>
            <a:r>
              <a:rPr lang="pl-PL" altLang="pl-PL" sz="2400" dirty="0" smtClean="0"/>
              <a:t>Uznaje się, że pakiet dotarł do odbiornika w niewłaściwej kolejności w ramach danego strumienia jeśli jego numer sekwencyjny jest </a:t>
            </a:r>
            <a:r>
              <a:rPr lang="pl-PL" altLang="pl-PL" sz="2400" i="1" dirty="0" smtClean="0"/>
              <a:t>mniejszy</a:t>
            </a:r>
            <a:r>
              <a:rPr lang="pl-PL" altLang="pl-PL" sz="2400" dirty="0" smtClean="0"/>
              <a:t> od numeru sekwencyjnego oczekiwanego przez odbiornik</a:t>
            </a:r>
          </a:p>
          <a:p>
            <a:pPr lvl="1" eaLnBrk="1" hangingPunct="1">
              <a:lnSpc>
                <a:spcPct val="80000"/>
              </a:lnSpc>
            </a:pPr>
            <a:r>
              <a:rPr lang="pl-PL" altLang="pl-PL" sz="2000" dirty="0" smtClean="0"/>
              <a:t>Przykład</a:t>
            </a:r>
          </a:p>
          <a:p>
            <a:pPr lvl="2" eaLnBrk="1" hangingPunct="1">
              <a:lnSpc>
                <a:spcPct val="80000"/>
              </a:lnSpc>
            </a:pPr>
            <a:r>
              <a:rPr lang="pl-PL" altLang="pl-PL" sz="1800" dirty="0" smtClean="0"/>
              <a:t>Sekwencja pakietów w odbiorniku: 1, 2, 3, 5, 4, 6</a:t>
            </a:r>
          </a:p>
          <a:p>
            <a:pPr lvl="2" eaLnBrk="1" hangingPunct="1">
              <a:lnSpc>
                <a:spcPct val="80000"/>
              </a:lnSpc>
            </a:pPr>
            <a:r>
              <a:rPr lang="pl-PL" altLang="pl-PL" sz="1800" dirty="0" smtClean="0"/>
              <a:t>Uznaje się, że pakiet nr. 4 dotarł w niewłaściwej kolejności</a:t>
            </a:r>
          </a:p>
          <a:p>
            <a:pPr eaLnBrk="1" hangingPunct="1">
              <a:lnSpc>
                <a:spcPct val="80000"/>
              </a:lnSpc>
            </a:pPr>
            <a:endParaRPr lang="pl-PL" altLang="pl-PL" sz="2400" dirty="0" smtClean="0"/>
          </a:p>
          <a:p>
            <a:pPr eaLnBrk="1" hangingPunct="1">
              <a:lnSpc>
                <a:spcPct val="80000"/>
              </a:lnSpc>
            </a:pPr>
            <a:r>
              <a:rPr lang="pl-PL" altLang="pl-PL" sz="2400" dirty="0" smtClean="0"/>
              <a:t>Metryka „</a:t>
            </a:r>
            <a:r>
              <a:rPr lang="pl-PL" altLang="pl-PL" sz="2400" dirty="0" err="1" smtClean="0"/>
              <a:t>Reorded</a:t>
            </a:r>
            <a:r>
              <a:rPr lang="pl-PL" altLang="pl-PL" sz="2400" dirty="0" smtClean="0"/>
              <a:t>-ratio-</a:t>
            </a:r>
            <a:r>
              <a:rPr lang="pl-PL" altLang="pl-PL" sz="2400" dirty="0" err="1" smtClean="0"/>
              <a:t>stream</a:t>
            </a:r>
            <a:r>
              <a:rPr lang="pl-PL" altLang="pl-PL" sz="2400" dirty="0" smtClean="0"/>
              <a:t>” jest zdefiniowana jako stosunek liczby pakietów które dotarły do odbiornika w niewłaściwej kolejności, do wszystkich odebranych pakietów </a:t>
            </a:r>
            <a:endParaRPr lang="en-GB" altLang="pl-PL"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28675"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1834F87-DBB8-4FF2-8F61-AD88DECBD499}" type="slidenum">
              <a:rPr lang="pl-PL" altLang="pl-PL" sz="1400"/>
              <a:pPr eaLnBrk="1" hangingPunct="1"/>
              <a:t>27</a:t>
            </a:fld>
            <a:endParaRPr lang="pl-PL" altLang="pl-PL" sz="1400"/>
          </a:p>
        </p:txBody>
      </p:sp>
      <p:sp>
        <p:nvSpPr>
          <p:cNvPr id="28676" name="Rectangle 2"/>
          <p:cNvSpPr>
            <a:spLocks noGrp="1" noChangeArrowheads="1"/>
          </p:cNvSpPr>
          <p:nvPr>
            <p:ph type="title"/>
          </p:nvPr>
        </p:nvSpPr>
        <p:spPr/>
        <p:txBody>
          <a:bodyPr/>
          <a:lstStyle/>
          <a:p>
            <a:pPr eaLnBrk="1" hangingPunct="1"/>
            <a:r>
              <a:rPr lang="pl-PL" altLang="pl-PL" sz="4000" smtClean="0"/>
              <a:t>Przepływność BTC</a:t>
            </a:r>
            <a:endParaRPr lang="en-GB" altLang="pl-PL" sz="4000" smtClean="0"/>
          </a:p>
        </p:txBody>
      </p:sp>
      <p:sp>
        <p:nvSpPr>
          <p:cNvPr id="28677"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pl-PL" altLang="pl-PL" sz="2400" smtClean="0"/>
              <a:t>Framework for defining Bulk Transfer Capacity metric (IETF RFC 3148)</a:t>
            </a:r>
          </a:p>
          <a:p>
            <a:pPr eaLnBrk="1" hangingPunct="1">
              <a:lnSpc>
                <a:spcPct val="90000"/>
              </a:lnSpc>
            </a:pPr>
            <a:endParaRPr lang="pl-PL" altLang="pl-PL" sz="2400" smtClean="0"/>
          </a:p>
          <a:p>
            <a:pPr eaLnBrk="1" hangingPunct="1">
              <a:lnSpc>
                <a:spcPct val="90000"/>
              </a:lnSpc>
            </a:pPr>
            <a:r>
              <a:rPr lang="pl-PL" altLang="pl-PL" sz="2400" smtClean="0"/>
              <a:t>Intuicyjnie, BTC jest określone jako długoterminowa średnia szybkość bitowa jaką może uzyskać pojedyncze połączenie TCP na rozważanej ścieżce</a:t>
            </a:r>
          </a:p>
          <a:p>
            <a:pPr eaLnBrk="1" hangingPunct="1">
              <a:lnSpc>
                <a:spcPct val="90000"/>
              </a:lnSpc>
            </a:pPr>
            <a:endParaRPr lang="pl-PL" altLang="pl-PL" sz="2400" smtClean="0"/>
          </a:p>
          <a:p>
            <a:pPr eaLnBrk="1" hangingPunct="1">
              <a:lnSpc>
                <a:spcPct val="90000"/>
              </a:lnSpc>
            </a:pPr>
            <a:r>
              <a:rPr lang="pl-PL" altLang="pl-PL" sz="2400" smtClean="0"/>
              <a:t>Różne implementacje TCP: Taho, Reno, New Reno, Sack, Vega,...</a:t>
            </a:r>
          </a:p>
          <a:p>
            <a:pPr eaLnBrk="1" hangingPunct="1">
              <a:lnSpc>
                <a:spcPct val="90000"/>
              </a:lnSpc>
            </a:pPr>
            <a:endParaRPr lang="pl-PL" altLang="pl-PL" sz="2400" smtClean="0"/>
          </a:p>
          <a:p>
            <a:pPr eaLnBrk="1" hangingPunct="1">
              <a:lnSpc>
                <a:spcPct val="90000"/>
              </a:lnSpc>
            </a:pPr>
            <a:r>
              <a:rPr lang="pl-PL" altLang="pl-PL" sz="2400" smtClean="0"/>
              <a:t>Poprawna i jednoznaczna definicja metryki jest trudna, właściwie niemożliwa</a:t>
            </a:r>
            <a:endParaRPr lang="en-GB" altLang="pl-PL" sz="24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29699"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87AD95E-C426-45EB-AAA1-A34529AA4110}" type="slidenum">
              <a:rPr lang="pl-PL" altLang="pl-PL" sz="1400"/>
              <a:pPr eaLnBrk="1" hangingPunct="1"/>
              <a:t>28</a:t>
            </a:fld>
            <a:endParaRPr lang="pl-PL" altLang="pl-PL" sz="1400"/>
          </a:p>
        </p:txBody>
      </p:sp>
      <p:sp>
        <p:nvSpPr>
          <p:cNvPr id="29700" name="Rectangle 2"/>
          <p:cNvSpPr>
            <a:spLocks noGrp="1" noChangeArrowheads="1"/>
          </p:cNvSpPr>
          <p:nvPr>
            <p:ph type="title"/>
          </p:nvPr>
        </p:nvSpPr>
        <p:spPr/>
        <p:txBody>
          <a:bodyPr/>
          <a:lstStyle/>
          <a:p>
            <a:pPr eaLnBrk="1" hangingPunct="1"/>
            <a:r>
              <a:rPr lang="pl-PL" altLang="pl-PL" smtClean="0"/>
              <a:t>Metryki związane z ruchem</a:t>
            </a:r>
            <a:endParaRPr lang="en-GB" altLang="pl-PL" smtClean="0"/>
          </a:p>
        </p:txBody>
      </p:sp>
      <p:sp>
        <p:nvSpPr>
          <p:cNvPr id="29701" name="Rectangle 3" descr="Rectangle: Click to edit Master text styles&#10;Second level&#10;Third level&#10;Fourth level&#10;Fifth level"/>
          <p:cNvSpPr>
            <a:spLocks noGrp="1" noChangeArrowheads="1"/>
          </p:cNvSpPr>
          <p:nvPr>
            <p:ph type="body" idx="1"/>
          </p:nvPr>
        </p:nvSpPr>
        <p:spPr/>
        <p:txBody>
          <a:bodyPr/>
          <a:lstStyle/>
          <a:p>
            <a:pPr algn="just" eaLnBrk="1" hangingPunct="1">
              <a:lnSpc>
                <a:spcPct val="96000"/>
              </a:lnSpc>
              <a:spcBef>
                <a:spcPts val="488"/>
              </a:spcBef>
            </a:pPr>
            <a:r>
              <a:rPr lang="pl-PL" altLang="pl-PL" sz="2800" b="1" smtClean="0"/>
              <a:t>Obciążenie łącza (</a:t>
            </a:r>
            <a:r>
              <a:rPr lang="en-GB" altLang="pl-PL" sz="2800" b="1" smtClean="0">
                <a:cs typeface="Times New Roman" pitchFamily="18" charset="0"/>
              </a:rPr>
              <a:t>Link load</a:t>
            </a:r>
            <a:r>
              <a:rPr lang="pl-PL" altLang="pl-PL" sz="2800" b="1" smtClean="0"/>
              <a:t>)</a:t>
            </a:r>
          </a:p>
          <a:p>
            <a:pPr algn="just" eaLnBrk="1" hangingPunct="1">
              <a:lnSpc>
                <a:spcPct val="96000"/>
              </a:lnSpc>
              <a:spcBef>
                <a:spcPts val="488"/>
              </a:spcBef>
            </a:pPr>
            <a:r>
              <a:rPr lang="en-GB" altLang="pl-PL" sz="1800" smtClean="0">
                <a:cs typeface="Times New Roman" pitchFamily="18" charset="0"/>
              </a:rPr>
              <a:t>metric </a:t>
            </a:r>
            <a:r>
              <a:rPr lang="pl-PL" altLang="pl-PL" sz="1800" smtClean="0"/>
              <a:t>is</a:t>
            </a:r>
            <a:r>
              <a:rPr lang="en-GB" altLang="pl-PL" sz="1800" smtClean="0">
                <a:cs typeface="Times New Roman" pitchFamily="18" charset="0"/>
              </a:rPr>
              <a:t> defined in terms of the statistical parameters, like the mean bit rate, maximum bit rate, or variance of the bit rate. Note, that the statistics can be defined over different time scales, i.e. from a sample collected within different time periods. Statistical metrics are obtained by the processing of the data obtained by passive monitoring.</a:t>
            </a:r>
          </a:p>
          <a:p>
            <a:pPr eaLnBrk="1" hangingPunct="1"/>
            <a:r>
              <a:rPr lang="pl-PL" altLang="pl-PL" sz="2800" b="1" smtClean="0"/>
              <a:t>Macierz ruchu (traffic matrics)</a:t>
            </a:r>
          </a:p>
        </p:txBody>
      </p:sp>
      <p:pic>
        <p:nvPicPr>
          <p:cNvPr id="1546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3652838"/>
            <a:ext cx="4824413" cy="320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15463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30723"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135EB8F-1608-4B8C-9996-6B23F9E93DD7}" type="slidenum">
              <a:rPr lang="pl-PL" altLang="pl-PL" sz="1400"/>
              <a:pPr eaLnBrk="1" hangingPunct="1"/>
              <a:t>29</a:t>
            </a:fld>
            <a:endParaRPr lang="pl-PL" altLang="pl-PL" sz="1400"/>
          </a:p>
        </p:txBody>
      </p:sp>
      <p:sp>
        <p:nvSpPr>
          <p:cNvPr id="30724" name="Rectangle 1026"/>
          <p:cNvSpPr>
            <a:spLocks noGrp="1" noChangeArrowheads="1"/>
          </p:cNvSpPr>
          <p:nvPr>
            <p:ph type="title"/>
          </p:nvPr>
        </p:nvSpPr>
        <p:spPr/>
        <p:txBody>
          <a:bodyPr/>
          <a:lstStyle/>
          <a:p>
            <a:pPr eaLnBrk="1" hangingPunct="1"/>
            <a:r>
              <a:rPr lang="pl-PL" altLang="pl-PL" smtClean="0"/>
              <a:t>Metryki związane z ruchem</a:t>
            </a:r>
            <a:endParaRPr lang="en-GB" altLang="pl-PL" smtClean="0"/>
          </a:p>
        </p:txBody>
      </p:sp>
      <p:sp>
        <p:nvSpPr>
          <p:cNvPr id="30725" name="Rectangle 1027" descr="Rectangle: Click to edit Master text styles&#10;Second level&#10;Third level&#10;Fourth level&#10;Fifth level"/>
          <p:cNvSpPr>
            <a:spLocks noGrp="1" noChangeArrowheads="1"/>
          </p:cNvSpPr>
          <p:nvPr>
            <p:ph type="body" idx="1"/>
          </p:nvPr>
        </p:nvSpPr>
        <p:spPr/>
        <p:txBody>
          <a:bodyPr/>
          <a:lstStyle/>
          <a:p>
            <a:pPr algn="just" eaLnBrk="1" hangingPunct="1">
              <a:lnSpc>
                <a:spcPct val="96000"/>
              </a:lnSpc>
              <a:spcBef>
                <a:spcPts val="488"/>
              </a:spcBef>
              <a:buFont typeface="Wingdings" pitchFamily="2" charset="2"/>
              <a:buNone/>
            </a:pPr>
            <a:r>
              <a:rPr lang="pl-PL" altLang="pl-PL" sz="2000" b="1" smtClean="0"/>
              <a:t>Dostępna przepustowość (Available bandwidth)</a:t>
            </a:r>
          </a:p>
          <a:p>
            <a:pPr algn="just" eaLnBrk="1" hangingPunct="1">
              <a:lnSpc>
                <a:spcPct val="96000"/>
              </a:lnSpc>
              <a:spcBef>
                <a:spcPts val="488"/>
              </a:spcBef>
              <a:buFont typeface="Wingdings" pitchFamily="2" charset="2"/>
              <a:buNone/>
            </a:pPr>
            <a:r>
              <a:rPr lang="pl-PL" altLang="pl-PL" sz="1800" smtClean="0"/>
              <a:t>	Metryka definiuje dostępną przepustowość łącza lub ścieżki</a:t>
            </a:r>
          </a:p>
          <a:p>
            <a:pPr algn="just" eaLnBrk="1" hangingPunct="1">
              <a:lnSpc>
                <a:spcPct val="96000"/>
              </a:lnSpc>
              <a:spcBef>
                <a:spcPts val="488"/>
              </a:spcBef>
              <a:buFont typeface="Wingdings" pitchFamily="2" charset="2"/>
              <a:buNone/>
            </a:pPr>
            <a:endParaRPr lang="pl-PL" altLang="pl-PL" sz="1800" smtClean="0"/>
          </a:p>
          <a:p>
            <a:pPr algn="just" eaLnBrk="1" hangingPunct="1">
              <a:lnSpc>
                <a:spcPct val="96000"/>
              </a:lnSpc>
              <a:spcBef>
                <a:spcPts val="488"/>
              </a:spcBef>
            </a:pPr>
            <a:r>
              <a:rPr lang="pl-PL" altLang="pl-PL" sz="2400" i="1" smtClean="0">
                <a:sym typeface="Symbol" pitchFamily="18" charset="2"/>
              </a:rPr>
              <a:t>dostępna przepustowość dla łącza </a:t>
            </a:r>
            <a:r>
              <a:rPr lang="en-US" altLang="pl-PL" sz="2400" i="1" smtClean="0">
                <a:sym typeface="Symbol" pitchFamily="18" charset="2"/>
              </a:rPr>
              <a:t> i</a:t>
            </a:r>
            <a:r>
              <a:rPr lang="en-US" altLang="pl-PL" sz="2400" smtClean="0">
                <a:sym typeface="Symbol" pitchFamily="18" charset="2"/>
              </a:rPr>
              <a:t>: </a:t>
            </a:r>
            <a:endParaRPr lang="pl-PL" altLang="pl-PL" sz="2400" smtClean="0">
              <a:sym typeface="Symbol" pitchFamily="18" charset="2"/>
            </a:endParaRPr>
          </a:p>
          <a:p>
            <a:pPr algn="just" eaLnBrk="1" hangingPunct="1">
              <a:lnSpc>
                <a:spcPct val="96000"/>
              </a:lnSpc>
              <a:spcBef>
                <a:spcPts val="488"/>
              </a:spcBef>
            </a:pPr>
            <a:endParaRPr lang="pl-PL" altLang="pl-PL" sz="2400" smtClean="0">
              <a:sym typeface="Symbol" pitchFamily="18" charset="2"/>
            </a:endParaRPr>
          </a:p>
          <a:p>
            <a:pPr eaLnBrk="1" hangingPunct="1"/>
            <a:endParaRPr lang="pl-PL" altLang="pl-PL" sz="2400" i="1" smtClean="0">
              <a:sym typeface="Symbol" pitchFamily="18" charset="2"/>
            </a:endParaRPr>
          </a:p>
          <a:p>
            <a:pPr eaLnBrk="1" hangingPunct="1"/>
            <a:r>
              <a:rPr lang="pl-PL" altLang="pl-PL" sz="2400" i="1" smtClean="0">
                <a:sym typeface="Symbol" pitchFamily="18" charset="2"/>
              </a:rPr>
              <a:t>dostępna przepustowość ścieżki</a:t>
            </a:r>
            <a:endParaRPr lang="en-US" altLang="pl-PL" sz="2400" smtClean="0">
              <a:sym typeface="Symbol" pitchFamily="18" charset="2"/>
            </a:endParaRPr>
          </a:p>
          <a:p>
            <a:pPr algn="just" eaLnBrk="1" hangingPunct="1">
              <a:lnSpc>
                <a:spcPct val="96000"/>
              </a:lnSpc>
              <a:spcBef>
                <a:spcPts val="488"/>
              </a:spcBef>
              <a:buFont typeface="Wingdings" pitchFamily="2" charset="2"/>
              <a:buNone/>
            </a:pPr>
            <a:endParaRPr lang="pl-PL" altLang="pl-PL" sz="1800" smtClean="0"/>
          </a:p>
          <a:p>
            <a:pPr algn="just" eaLnBrk="1" hangingPunct="1">
              <a:lnSpc>
                <a:spcPct val="96000"/>
              </a:lnSpc>
              <a:spcBef>
                <a:spcPts val="488"/>
              </a:spcBef>
            </a:pPr>
            <a:endParaRPr lang="pl-PL" altLang="pl-PL" sz="1800" smtClean="0">
              <a:cs typeface="Times New Roman" pitchFamily="18" charset="0"/>
            </a:endParaRPr>
          </a:p>
          <a:p>
            <a:pPr eaLnBrk="1" hangingPunct="1"/>
            <a:endParaRPr lang="en-GB" altLang="pl-PL" smtClean="0"/>
          </a:p>
        </p:txBody>
      </p:sp>
      <p:graphicFrame>
        <p:nvGraphicFramePr>
          <p:cNvPr id="30726" name="Object 1028"/>
          <p:cNvGraphicFramePr>
            <a:graphicFrameLocks noChangeAspect="1"/>
          </p:cNvGraphicFramePr>
          <p:nvPr/>
        </p:nvGraphicFramePr>
        <p:xfrm>
          <a:off x="1143000" y="4114800"/>
          <a:ext cx="2971800" cy="693738"/>
        </p:xfrm>
        <a:graphic>
          <a:graphicData uri="http://schemas.openxmlformats.org/presentationml/2006/ole">
            <mc:AlternateContent xmlns:mc="http://schemas.openxmlformats.org/markup-compatibility/2006">
              <mc:Choice xmlns:v="urn:schemas-microsoft-com:vml" Requires="v">
                <p:oleObj spid="_x0000_s30780" name="Równanie" r:id="rId3" imgW="1739900" imgH="406400" progId="Equation.3">
                  <p:embed/>
                </p:oleObj>
              </mc:Choice>
              <mc:Fallback>
                <p:oleObj name="Równanie" r:id="rId3" imgW="1739900" imgH="406400" progId="Equation.3">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114800"/>
                        <a:ext cx="2971800" cy="693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7" name="Text Box 1029"/>
          <p:cNvSpPr txBox="1">
            <a:spLocks noChangeArrowheads="1"/>
          </p:cNvSpPr>
          <p:nvPr/>
        </p:nvSpPr>
        <p:spPr bwMode="auto">
          <a:xfrm>
            <a:off x="5410200" y="2667000"/>
            <a:ext cx="3352800" cy="14366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pl-PL" altLang="pl-PL" sz="1600">
                <a:solidFill>
                  <a:srgbClr val="333333"/>
                </a:solidFill>
                <a:latin typeface="Times New Roman" pitchFamily="18" charset="0"/>
              </a:rPr>
              <a:t>C</a:t>
            </a:r>
            <a:r>
              <a:rPr lang="pl-PL" altLang="pl-PL" sz="1600" baseline="-25000">
                <a:solidFill>
                  <a:srgbClr val="333333"/>
                </a:solidFill>
                <a:latin typeface="Times New Roman" pitchFamily="18" charset="0"/>
              </a:rPr>
              <a:t>i</a:t>
            </a:r>
            <a:r>
              <a:rPr lang="pl-PL" altLang="pl-PL" sz="1600">
                <a:solidFill>
                  <a:srgbClr val="333333"/>
                </a:solidFill>
                <a:latin typeface="Times New Roman" pitchFamily="18" charset="0"/>
              </a:rPr>
              <a:t> – pojemność i-tego łącza</a:t>
            </a:r>
          </a:p>
          <a:p>
            <a:pPr>
              <a:spcBef>
                <a:spcPct val="50000"/>
              </a:spcBef>
            </a:pPr>
            <a:r>
              <a:rPr lang="pl-PL" altLang="pl-PL" sz="1600">
                <a:solidFill>
                  <a:srgbClr val="333333"/>
                </a:solidFill>
                <a:latin typeface="Times New Roman" pitchFamily="18" charset="0"/>
                <a:sym typeface="Symbol" pitchFamily="18" charset="2"/>
              </a:rPr>
              <a:t></a:t>
            </a:r>
            <a:r>
              <a:rPr lang="pl-PL" altLang="pl-PL" sz="1600" baseline="-25000">
                <a:solidFill>
                  <a:srgbClr val="333333"/>
                </a:solidFill>
                <a:latin typeface="Times New Roman" pitchFamily="18" charset="0"/>
                <a:sym typeface="Symbol" pitchFamily="18" charset="2"/>
              </a:rPr>
              <a:t>i</a:t>
            </a:r>
            <a:r>
              <a:rPr lang="pl-PL" altLang="pl-PL" sz="1600">
                <a:solidFill>
                  <a:srgbClr val="333333"/>
                </a:solidFill>
                <a:latin typeface="Times New Roman" pitchFamily="18" charset="0"/>
                <a:sym typeface="Symbol" pitchFamily="18" charset="2"/>
              </a:rPr>
              <a:t> – ruch przenoszony na i-tym łączu</a:t>
            </a:r>
            <a:endParaRPr lang="pl-PL" altLang="pl-PL" sz="1600">
              <a:solidFill>
                <a:srgbClr val="333333"/>
              </a:solidFill>
              <a:latin typeface="Times New Roman" pitchFamily="18" charset="0"/>
            </a:endParaRPr>
          </a:p>
          <a:p>
            <a:pPr>
              <a:spcBef>
                <a:spcPct val="50000"/>
              </a:spcBef>
            </a:pPr>
            <a:r>
              <a:rPr lang="pl-PL" altLang="pl-PL" sz="1600">
                <a:solidFill>
                  <a:srgbClr val="333333"/>
                </a:solidFill>
                <a:latin typeface="Times New Roman" pitchFamily="18" charset="0"/>
              </a:rPr>
              <a:t>H – liczba łączy na ścieżce</a:t>
            </a:r>
          </a:p>
          <a:p>
            <a:pPr>
              <a:spcBef>
                <a:spcPct val="50000"/>
              </a:spcBef>
            </a:pPr>
            <a:endParaRPr lang="en-GB" altLang="pl-PL" sz="1600">
              <a:solidFill>
                <a:srgbClr val="333333"/>
              </a:solidFill>
              <a:latin typeface="Times New Roman" pitchFamily="18" charset="0"/>
            </a:endParaRPr>
          </a:p>
        </p:txBody>
      </p:sp>
      <p:graphicFrame>
        <p:nvGraphicFramePr>
          <p:cNvPr id="30728" name="Object 1030"/>
          <p:cNvGraphicFramePr>
            <a:graphicFrameLocks noChangeAspect="1"/>
          </p:cNvGraphicFramePr>
          <p:nvPr/>
        </p:nvGraphicFramePr>
        <p:xfrm>
          <a:off x="1447800" y="2895600"/>
          <a:ext cx="2514600" cy="550863"/>
        </p:xfrm>
        <a:graphic>
          <a:graphicData uri="http://schemas.openxmlformats.org/presentationml/2006/ole">
            <mc:AlternateContent xmlns:mc="http://schemas.openxmlformats.org/markup-compatibility/2006">
              <mc:Choice xmlns:v="urn:schemas-microsoft-com:vml" Requires="v">
                <p:oleObj spid="_x0000_s30781" name="Równanie" r:id="rId5" imgW="1040948" imgH="228501" progId="Equation.3">
                  <p:embed/>
                </p:oleObj>
              </mc:Choice>
              <mc:Fallback>
                <p:oleObj name="Równanie" r:id="rId5" imgW="1040948" imgH="228501" progId="Equation.3">
                  <p:embed/>
                  <p:pic>
                    <p:nvPicPr>
                      <p:cNvPr id="0" name="Object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895600"/>
                        <a:ext cx="2514600" cy="5508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29" name="Group 1031"/>
          <p:cNvGrpSpPr>
            <a:grpSpLocks/>
          </p:cNvGrpSpPr>
          <p:nvPr/>
        </p:nvGrpSpPr>
        <p:grpSpPr bwMode="auto">
          <a:xfrm>
            <a:off x="1763713" y="4572000"/>
            <a:ext cx="6096000" cy="2133600"/>
            <a:chOff x="2780" y="5339"/>
            <a:chExt cx="8257" cy="3360"/>
          </a:xfrm>
        </p:grpSpPr>
        <p:sp>
          <p:nvSpPr>
            <p:cNvPr id="30730" name="Rectangle 1032"/>
            <p:cNvSpPr>
              <a:spLocks noChangeArrowheads="1"/>
            </p:cNvSpPr>
            <p:nvPr/>
          </p:nvSpPr>
          <p:spPr bwMode="auto">
            <a:xfrm>
              <a:off x="5523" y="6472"/>
              <a:ext cx="915" cy="372"/>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31" name="Rectangle 1033"/>
            <p:cNvSpPr>
              <a:spLocks noChangeArrowheads="1"/>
            </p:cNvSpPr>
            <p:nvPr/>
          </p:nvSpPr>
          <p:spPr bwMode="auto">
            <a:xfrm>
              <a:off x="5523" y="6844"/>
              <a:ext cx="915" cy="108"/>
            </a:xfrm>
            <a:prstGeom prst="rect">
              <a:avLst/>
            </a:prstGeom>
            <a:solidFill>
              <a:srgbClr val="808080"/>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32" name="Rectangle 1034"/>
            <p:cNvSpPr>
              <a:spLocks noChangeArrowheads="1"/>
            </p:cNvSpPr>
            <p:nvPr/>
          </p:nvSpPr>
          <p:spPr bwMode="auto">
            <a:xfrm>
              <a:off x="6440" y="5780"/>
              <a:ext cx="915" cy="89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33" name="Rectangle 1035"/>
            <p:cNvSpPr>
              <a:spLocks noChangeArrowheads="1"/>
            </p:cNvSpPr>
            <p:nvPr/>
          </p:nvSpPr>
          <p:spPr bwMode="auto">
            <a:xfrm>
              <a:off x="6440" y="6678"/>
              <a:ext cx="915" cy="820"/>
            </a:xfrm>
            <a:prstGeom prst="rect">
              <a:avLst/>
            </a:prstGeom>
            <a:solidFill>
              <a:srgbClr val="808080"/>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34" name="Rectangle 1036"/>
            <p:cNvSpPr>
              <a:spLocks noChangeArrowheads="1"/>
            </p:cNvSpPr>
            <p:nvPr/>
          </p:nvSpPr>
          <p:spPr bwMode="auto">
            <a:xfrm>
              <a:off x="7355" y="6390"/>
              <a:ext cx="915"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35" name="Rectangle 1037"/>
            <p:cNvSpPr>
              <a:spLocks noChangeArrowheads="1"/>
            </p:cNvSpPr>
            <p:nvPr/>
          </p:nvSpPr>
          <p:spPr bwMode="auto">
            <a:xfrm>
              <a:off x="7355" y="6509"/>
              <a:ext cx="915" cy="548"/>
            </a:xfrm>
            <a:prstGeom prst="rect">
              <a:avLst/>
            </a:prstGeom>
            <a:solidFill>
              <a:srgbClr val="808080"/>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36" name="Text Box 1038"/>
            <p:cNvSpPr txBox="1">
              <a:spLocks noChangeArrowheads="1"/>
            </p:cNvSpPr>
            <p:nvPr/>
          </p:nvSpPr>
          <p:spPr bwMode="auto">
            <a:xfrm>
              <a:off x="5608" y="7048"/>
              <a:ext cx="593"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200">
                  <a:solidFill>
                    <a:srgbClr val="FF0000"/>
                  </a:solidFill>
                  <a:latin typeface="Times New Roman" pitchFamily="18" charset="0"/>
                </a:rPr>
                <a:t>C2</a:t>
              </a:r>
            </a:p>
          </p:txBody>
        </p:sp>
        <p:sp>
          <p:nvSpPr>
            <p:cNvPr id="30737" name="Text Box 1039"/>
            <p:cNvSpPr txBox="1">
              <a:spLocks noChangeArrowheads="1"/>
            </p:cNvSpPr>
            <p:nvPr/>
          </p:nvSpPr>
          <p:spPr bwMode="auto">
            <a:xfrm>
              <a:off x="6558" y="5339"/>
              <a:ext cx="593"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200">
                  <a:latin typeface="Times New Roman" pitchFamily="18" charset="0"/>
                </a:rPr>
                <a:t>C3</a:t>
              </a:r>
            </a:p>
          </p:txBody>
        </p:sp>
        <p:sp>
          <p:nvSpPr>
            <p:cNvPr id="30738" name="Text Box 1040"/>
            <p:cNvSpPr txBox="1">
              <a:spLocks noChangeArrowheads="1"/>
            </p:cNvSpPr>
            <p:nvPr/>
          </p:nvSpPr>
          <p:spPr bwMode="auto">
            <a:xfrm>
              <a:off x="7507" y="6016"/>
              <a:ext cx="593"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200">
                  <a:solidFill>
                    <a:srgbClr val="0000FF"/>
                  </a:solidFill>
                  <a:latin typeface="Times New Roman" pitchFamily="18" charset="0"/>
                </a:rPr>
                <a:t>C4</a:t>
              </a:r>
            </a:p>
          </p:txBody>
        </p:sp>
        <p:sp>
          <p:nvSpPr>
            <p:cNvPr id="30739" name="Line 1041"/>
            <p:cNvSpPr>
              <a:spLocks noChangeShapeType="1"/>
            </p:cNvSpPr>
            <p:nvPr/>
          </p:nvSpPr>
          <p:spPr bwMode="auto">
            <a:xfrm>
              <a:off x="8521" y="5913"/>
              <a:ext cx="0" cy="474"/>
            </a:xfrm>
            <a:prstGeom prst="line">
              <a:avLst/>
            </a:prstGeom>
            <a:noFill/>
            <a:ln w="9525" cap="rnd">
              <a:solidFill>
                <a:srgbClr val="000000"/>
              </a:solidFill>
              <a:prstDash val="sysDot"/>
              <a:round/>
              <a:headEnd/>
              <a:tailEnd type="arrow" w="sm" len="lg"/>
            </a:ln>
            <a:extLst>
              <a:ext uri="{909E8E84-426E-40DD-AFC4-6F175D3DCCD1}">
                <a14:hiddenFill xmlns:a14="http://schemas.microsoft.com/office/drawing/2010/main">
                  <a:noFill/>
                </a14:hiddenFill>
              </a:ext>
            </a:extLst>
          </p:spPr>
          <p:txBody>
            <a:bodyPr/>
            <a:lstStyle/>
            <a:p>
              <a:endParaRPr lang="pl-PL"/>
            </a:p>
          </p:txBody>
        </p:sp>
        <p:sp>
          <p:nvSpPr>
            <p:cNvPr id="30740" name="Line 1042"/>
            <p:cNvSpPr>
              <a:spLocks noChangeShapeType="1"/>
            </p:cNvSpPr>
            <p:nvPr/>
          </p:nvSpPr>
          <p:spPr bwMode="auto">
            <a:xfrm flipV="1">
              <a:off x="6186" y="6966"/>
              <a:ext cx="0" cy="474"/>
            </a:xfrm>
            <a:prstGeom prst="line">
              <a:avLst/>
            </a:prstGeom>
            <a:noFill/>
            <a:ln w="9525" cap="rnd">
              <a:solidFill>
                <a:srgbClr val="000000"/>
              </a:solidFill>
              <a:prstDash val="sysDot"/>
              <a:round/>
              <a:headEnd/>
              <a:tailEnd type="arrow" w="sm" len="lg"/>
            </a:ln>
            <a:extLst>
              <a:ext uri="{909E8E84-426E-40DD-AFC4-6F175D3DCCD1}">
                <a14:hiddenFill xmlns:a14="http://schemas.microsoft.com/office/drawing/2010/main">
                  <a:noFill/>
                </a14:hiddenFill>
              </a:ext>
            </a:extLst>
          </p:spPr>
          <p:txBody>
            <a:bodyPr/>
            <a:lstStyle/>
            <a:p>
              <a:endParaRPr lang="pl-PL"/>
            </a:p>
          </p:txBody>
        </p:sp>
        <p:sp>
          <p:nvSpPr>
            <p:cNvPr id="30741" name="Line 1043"/>
            <p:cNvSpPr>
              <a:spLocks noChangeShapeType="1"/>
            </p:cNvSpPr>
            <p:nvPr/>
          </p:nvSpPr>
          <p:spPr bwMode="auto">
            <a:xfrm>
              <a:off x="8199" y="6387"/>
              <a:ext cx="355"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0742" name="Line 1044"/>
            <p:cNvSpPr>
              <a:spLocks noChangeShapeType="1"/>
            </p:cNvSpPr>
            <p:nvPr/>
          </p:nvSpPr>
          <p:spPr bwMode="auto">
            <a:xfrm flipV="1">
              <a:off x="8185" y="6508"/>
              <a:ext cx="355"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0743" name="Text Box 1045"/>
            <p:cNvSpPr txBox="1">
              <a:spLocks noChangeArrowheads="1"/>
            </p:cNvSpPr>
            <p:nvPr/>
          </p:nvSpPr>
          <p:spPr bwMode="auto">
            <a:xfrm>
              <a:off x="2780" y="6338"/>
              <a:ext cx="830" cy="389"/>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000">
                  <a:latin typeface="Times New Roman" pitchFamily="18" charset="0"/>
                </a:rPr>
                <a:t>źródło</a:t>
              </a:r>
            </a:p>
          </p:txBody>
        </p:sp>
        <p:sp>
          <p:nvSpPr>
            <p:cNvPr id="30744" name="Text Box 1046"/>
            <p:cNvSpPr txBox="1">
              <a:spLocks noChangeArrowheads="1"/>
            </p:cNvSpPr>
            <p:nvPr/>
          </p:nvSpPr>
          <p:spPr bwMode="auto">
            <a:xfrm>
              <a:off x="9357" y="6426"/>
              <a:ext cx="830" cy="389"/>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000">
                  <a:latin typeface="Times New Roman" pitchFamily="18" charset="0"/>
                </a:rPr>
                <a:t>ujście</a:t>
              </a:r>
            </a:p>
          </p:txBody>
        </p:sp>
        <p:sp>
          <p:nvSpPr>
            <p:cNvPr id="30745" name="Line 1047"/>
            <p:cNvSpPr>
              <a:spLocks noChangeShapeType="1"/>
            </p:cNvSpPr>
            <p:nvPr/>
          </p:nvSpPr>
          <p:spPr bwMode="auto">
            <a:xfrm>
              <a:off x="3760" y="6522"/>
              <a:ext cx="66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0746" name="Line 1048"/>
            <p:cNvSpPr>
              <a:spLocks noChangeShapeType="1"/>
            </p:cNvSpPr>
            <p:nvPr/>
          </p:nvSpPr>
          <p:spPr bwMode="auto">
            <a:xfrm>
              <a:off x="8642" y="6610"/>
              <a:ext cx="66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0747" name="Text Box 1049"/>
            <p:cNvSpPr txBox="1">
              <a:spLocks noChangeArrowheads="1"/>
            </p:cNvSpPr>
            <p:nvPr/>
          </p:nvSpPr>
          <p:spPr bwMode="auto">
            <a:xfrm>
              <a:off x="7781" y="5545"/>
              <a:ext cx="1490"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000">
                  <a:solidFill>
                    <a:srgbClr val="3366FF"/>
                  </a:solidFill>
                  <a:latin typeface="Times New Roman" pitchFamily="18" charset="0"/>
                </a:rPr>
                <a:t>tight link</a:t>
              </a:r>
            </a:p>
          </p:txBody>
        </p:sp>
        <p:sp>
          <p:nvSpPr>
            <p:cNvPr id="30748" name="Line 1050"/>
            <p:cNvSpPr>
              <a:spLocks noChangeShapeType="1"/>
            </p:cNvSpPr>
            <p:nvPr/>
          </p:nvSpPr>
          <p:spPr bwMode="auto">
            <a:xfrm>
              <a:off x="6185" y="6017"/>
              <a:ext cx="0" cy="474"/>
            </a:xfrm>
            <a:prstGeom prst="line">
              <a:avLst/>
            </a:prstGeom>
            <a:noFill/>
            <a:ln w="9525" cap="rnd">
              <a:solidFill>
                <a:srgbClr val="000000"/>
              </a:solidFill>
              <a:prstDash val="sysDot"/>
              <a:round/>
              <a:headEnd/>
              <a:tailEnd type="arrow" w="sm" len="lg"/>
            </a:ln>
            <a:extLst>
              <a:ext uri="{909E8E84-426E-40DD-AFC4-6F175D3DCCD1}">
                <a14:hiddenFill xmlns:a14="http://schemas.microsoft.com/office/drawing/2010/main">
                  <a:noFill/>
                </a14:hiddenFill>
              </a:ext>
            </a:extLst>
          </p:spPr>
          <p:txBody>
            <a:bodyPr/>
            <a:lstStyle/>
            <a:p>
              <a:endParaRPr lang="pl-PL"/>
            </a:p>
          </p:txBody>
        </p:sp>
        <p:sp>
          <p:nvSpPr>
            <p:cNvPr id="30749" name="Rectangle 1051"/>
            <p:cNvSpPr>
              <a:spLocks noChangeArrowheads="1"/>
            </p:cNvSpPr>
            <p:nvPr/>
          </p:nvSpPr>
          <p:spPr bwMode="auto">
            <a:xfrm>
              <a:off x="4631" y="6004"/>
              <a:ext cx="915" cy="627"/>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50" name="Rectangle 1052"/>
            <p:cNvSpPr>
              <a:spLocks noChangeArrowheads="1"/>
            </p:cNvSpPr>
            <p:nvPr/>
          </p:nvSpPr>
          <p:spPr bwMode="auto">
            <a:xfrm>
              <a:off x="4630" y="6461"/>
              <a:ext cx="915" cy="989"/>
            </a:xfrm>
            <a:prstGeom prst="rect">
              <a:avLst/>
            </a:prstGeom>
            <a:solidFill>
              <a:srgbClr val="808080"/>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51" name="Rectangle 1053"/>
            <p:cNvSpPr>
              <a:spLocks noChangeArrowheads="1"/>
            </p:cNvSpPr>
            <p:nvPr/>
          </p:nvSpPr>
          <p:spPr bwMode="auto">
            <a:xfrm>
              <a:off x="7849" y="8257"/>
              <a:ext cx="915" cy="379"/>
            </a:xfrm>
            <a:prstGeom prst="rect">
              <a:avLst/>
            </a:prstGeom>
            <a:solidFill>
              <a:srgbClr val="808080"/>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52" name="Rectangle 1054"/>
            <p:cNvSpPr>
              <a:spLocks noChangeArrowheads="1"/>
            </p:cNvSpPr>
            <p:nvPr/>
          </p:nvSpPr>
          <p:spPr bwMode="auto">
            <a:xfrm>
              <a:off x="7869" y="7803"/>
              <a:ext cx="915" cy="339"/>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53" name="Text Box 1055"/>
            <p:cNvSpPr txBox="1">
              <a:spLocks noChangeArrowheads="1"/>
            </p:cNvSpPr>
            <p:nvPr/>
          </p:nvSpPr>
          <p:spPr bwMode="auto">
            <a:xfrm>
              <a:off x="5463" y="7581"/>
              <a:ext cx="1490"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000">
                  <a:solidFill>
                    <a:srgbClr val="FF0000"/>
                  </a:solidFill>
                  <a:latin typeface="Times New Roman" pitchFamily="18" charset="0"/>
                </a:rPr>
                <a:t>narrow link</a:t>
              </a:r>
            </a:p>
          </p:txBody>
        </p:sp>
        <p:sp>
          <p:nvSpPr>
            <p:cNvPr id="30754" name="Text Box 1056"/>
            <p:cNvSpPr txBox="1">
              <a:spLocks noChangeArrowheads="1"/>
            </p:cNvSpPr>
            <p:nvPr/>
          </p:nvSpPr>
          <p:spPr bwMode="auto">
            <a:xfrm>
              <a:off x="8781" y="7815"/>
              <a:ext cx="2202"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000">
                  <a:latin typeface="Times New Roman" pitchFamily="18" charset="0"/>
                </a:rPr>
                <a:t>przepustowość łącza C</a:t>
              </a:r>
              <a:r>
                <a:rPr lang="pl-PL" altLang="pl-PL" sz="1000" baseline="-25000">
                  <a:latin typeface="Times New Roman" pitchFamily="18" charset="0"/>
                </a:rPr>
                <a:t>I</a:t>
              </a:r>
              <a:endParaRPr lang="pl-PL" altLang="pl-PL" sz="1000">
                <a:latin typeface="Times New Roman" pitchFamily="18" charset="0"/>
              </a:endParaRPr>
            </a:p>
          </p:txBody>
        </p:sp>
        <p:sp>
          <p:nvSpPr>
            <p:cNvPr id="30755" name="Text Box 1057"/>
            <p:cNvSpPr txBox="1">
              <a:spLocks noChangeArrowheads="1"/>
            </p:cNvSpPr>
            <p:nvPr/>
          </p:nvSpPr>
          <p:spPr bwMode="auto">
            <a:xfrm>
              <a:off x="8835" y="8208"/>
              <a:ext cx="2202"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000">
                  <a:latin typeface="Times New Roman" pitchFamily="18" charset="0"/>
                </a:rPr>
                <a:t>ruch na łączu C</a:t>
              </a:r>
              <a:r>
                <a:rPr lang="pl-PL" altLang="pl-PL" sz="1000" baseline="-25000">
                  <a:latin typeface="Times New Roman" pitchFamily="18" charset="0"/>
                </a:rPr>
                <a:t>I</a:t>
              </a:r>
              <a:endParaRPr lang="pl-PL" altLang="pl-PL" sz="1000">
                <a:latin typeface="Times New Roman" pitchFamily="18" charset="0"/>
              </a:endParaRPr>
            </a:p>
          </p:txBody>
        </p:sp>
        <p:sp>
          <p:nvSpPr>
            <p:cNvPr id="30756" name="Line 1058"/>
            <p:cNvSpPr>
              <a:spLocks noChangeShapeType="1"/>
            </p:cNvSpPr>
            <p:nvPr/>
          </p:nvSpPr>
          <p:spPr bwMode="auto">
            <a:xfrm flipV="1">
              <a:off x="8526" y="6512"/>
              <a:ext cx="0" cy="474"/>
            </a:xfrm>
            <a:prstGeom prst="line">
              <a:avLst/>
            </a:prstGeom>
            <a:noFill/>
            <a:ln w="9525" cap="rnd">
              <a:solidFill>
                <a:srgbClr val="000000"/>
              </a:solidFill>
              <a:prstDash val="sysDot"/>
              <a:round/>
              <a:headEnd/>
              <a:tailEnd type="arrow" w="sm" len="lg"/>
            </a:ln>
            <a:extLst>
              <a:ext uri="{909E8E84-426E-40DD-AFC4-6F175D3DCCD1}">
                <a14:hiddenFill xmlns:a14="http://schemas.microsoft.com/office/drawing/2010/main">
                  <a:noFill/>
                </a14:hiddenFill>
              </a:ext>
            </a:extLst>
          </p:spPr>
          <p:txBody>
            <a:bodyPr/>
            <a:lstStyle/>
            <a:p>
              <a:endParaRPr lang="pl-PL"/>
            </a:p>
          </p:txBody>
        </p:sp>
        <p:sp>
          <p:nvSpPr>
            <p:cNvPr id="30757" name="Text Box 1059"/>
            <p:cNvSpPr txBox="1">
              <a:spLocks noChangeArrowheads="1"/>
            </p:cNvSpPr>
            <p:nvPr/>
          </p:nvSpPr>
          <p:spPr bwMode="auto">
            <a:xfrm>
              <a:off x="4765" y="5376"/>
              <a:ext cx="593"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200">
                  <a:latin typeface="Times New Roman" pitchFamily="18" charset="0"/>
                </a:rPr>
                <a:t>C1</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4099"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E4BBCF9-581C-4EF2-9FC7-CACADC4446C2}" type="slidenum">
              <a:rPr lang="pl-PL" altLang="pl-PL" sz="1400"/>
              <a:pPr eaLnBrk="1" hangingPunct="1"/>
              <a:t>3</a:t>
            </a:fld>
            <a:endParaRPr lang="pl-PL" altLang="pl-PL" sz="1400"/>
          </a:p>
        </p:txBody>
      </p:sp>
      <p:sp>
        <p:nvSpPr>
          <p:cNvPr id="4100" name="Rectangle 2"/>
          <p:cNvSpPr>
            <a:spLocks noGrp="1" noChangeArrowheads="1"/>
          </p:cNvSpPr>
          <p:nvPr>
            <p:ph type="title"/>
          </p:nvPr>
        </p:nvSpPr>
        <p:spPr/>
        <p:txBody>
          <a:bodyPr/>
          <a:lstStyle/>
          <a:p>
            <a:pPr eaLnBrk="1" hangingPunct="1"/>
            <a:r>
              <a:rPr lang="pl-PL" altLang="pl-PL" sz="3600" smtClean="0"/>
              <a:t>Metryka pomiarowa</a:t>
            </a:r>
            <a:endParaRPr lang="en-GB" altLang="pl-PL" sz="3600" smtClean="0"/>
          </a:p>
        </p:txBody>
      </p:sp>
      <p:sp>
        <p:nvSpPr>
          <p:cNvPr id="410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sz="2400" b="1" smtClean="0"/>
              <a:t>Metric </a:t>
            </a:r>
            <a:r>
              <a:rPr lang="pl-PL" altLang="pl-PL" sz="2400" smtClean="0"/>
              <a:t>is the clearly specified quantity related with the performance and reliability of the Internet that we would like to know the value of. (IETF)</a:t>
            </a:r>
          </a:p>
          <a:p>
            <a:pPr lvl="1" eaLnBrk="1" hangingPunct="1">
              <a:lnSpc>
                <a:spcPct val="30000"/>
              </a:lnSpc>
            </a:pPr>
            <a:endParaRPr lang="pl-PL" altLang="pl-PL" sz="2000" b="1" smtClean="0"/>
          </a:p>
          <a:p>
            <a:pPr eaLnBrk="1" hangingPunct="1"/>
            <a:r>
              <a:rPr lang="en-GB" altLang="pl-PL" sz="2400" b="1" smtClean="0"/>
              <a:t>Metric</a:t>
            </a:r>
            <a:r>
              <a:rPr lang="en-GB" altLang="pl-PL" sz="2400" smtClean="0"/>
              <a:t> define</a:t>
            </a:r>
            <a:r>
              <a:rPr lang="pl-PL" altLang="pl-PL" sz="2400" smtClean="0"/>
              <a:t>s</a:t>
            </a:r>
            <a:r>
              <a:rPr lang="en-GB" altLang="pl-PL" sz="2400" smtClean="0"/>
              <a:t> what is to be measured. Metric </a:t>
            </a:r>
            <a:r>
              <a:rPr lang="pl-PL" altLang="pl-PL" sz="2400" smtClean="0"/>
              <a:t>is </a:t>
            </a:r>
            <a:r>
              <a:rPr lang="en-GB" altLang="pl-PL" sz="2400" smtClean="0"/>
              <a:t>a system of parameters or ways of quantitative assessment of a process that is to be measured, along with the processes to carry out such measurement.</a:t>
            </a:r>
            <a:endParaRPr lang="pl-PL" altLang="pl-PL" sz="2400" smtClean="0"/>
          </a:p>
          <a:p>
            <a:pPr lvl="1" eaLnBrk="1" hangingPunct="1">
              <a:lnSpc>
                <a:spcPct val="40000"/>
              </a:lnSpc>
            </a:pPr>
            <a:endParaRPr lang="pl-PL" altLang="pl-PL" sz="2000" smtClean="0"/>
          </a:p>
          <a:p>
            <a:pPr eaLnBrk="1" hangingPunct="1"/>
            <a:r>
              <a:rPr lang="pl-PL" altLang="pl-PL" sz="2400" b="1" smtClean="0"/>
              <a:t>M</a:t>
            </a:r>
            <a:r>
              <a:rPr lang="en-GB" altLang="pl-PL" sz="2400" b="1" smtClean="0"/>
              <a:t>etric</a:t>
            </a:r>
            <a:r>
              <a:rPr lang="en-GB" altLang="pl-PL" sz="2400" smtClean="0"/>
              <a:t> refers to the criteria used to evaluate the performance of the system</a:t>
            </a:r>
            <a:r>
              <a:rPr lang="pl-PL" altLang="pl-PL" sz="2400" smtClean="0"/>
              <a:t>.</a:t>
            </a:r>
          </a:p>
          <a:p>
            <a:pPr lvl="1" eaLnBrk="1" hangingPunct="1"/>
            <a:endParaRPr lang="pl-PL" altLang="pl-PL" sz="20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31747"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01C5A1F-C641-4207-857A-476E280B3CCA}" type="slidenum">
              <a:rPr lang="pl-PL" altLang="pl-PL" sz="1400"/>
              <a:pPr eaLnBrk="1" hangingPunct="1"/>
              <a:t>30</a:t>
            </a:fld>
            <a:endParaRPr lang="pl-PL" altLang="pl-PL" sz="1400"/>
          </a:p>
        </p:txBody>
      </p:sp>
      <p:sp>
        <p:nvSpPr>
          <p:cNvPr id="31748" name="Rectangle 2"/>
          <p:cNvSpPr>
            <a:spLocks noGrp="1" noChangeArrowheads="1"/>
          </p:cNvSpPr>
          <p:nvPr>
            <p:ph type="title"/>
          </p:nvPr>
        </p:nvSpPr>
        <p:spPr/>
        <p:txBody>
          <a:bodyPr/>
          <a:lstStyle/>
          <a:p>
            <a:pPr eaLnBrk="1" hangingPunct="1"/>
            <a:r>
              <a:rPr lang="pl-PL" altLang="pl-PL" smtClean="0"/>
              <a:t>Rodzaje metryk	</a:t>
            </a:r>
            <a:endParaRPr lang="en-GB" altLang="pl-PL" smtClean="0"/>
          </a:p>
        </p:txBody>
      </p:sp>
      <p:sp>
        <p:nvSpPr>
          <p:cNvPr id="3174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smtClean="0">
                <a:solidFill>
                  <a:schemeClr val="accent2"/>
                </a:solidFill>
              </a:rPr>
              <a:t>Metryki związane z poziomem pakietów</a:t>
            </a:r>
          </a:p>
          <a:p>
            <a:pPr lvl="1" eaLnBrk="1" hangingPunct="1"/>
            <a:r>
              <a:rPr lang="pl-PL" altLang="pl-PL" smtClean="0">
                <a:solidFill>
                  <a:schemeClr val="accent2"/>
                </a:solidFill>
              </a:rPr>
              <a:t>metryki ITU-T (Y.1541)</a:t>
            </a:r>
          </a:p>
          <a:p>
            <a:pPr lvl="1" eaLnBrk="1" hangingPunct="1"/>
            <a:r>
              <a:rPr lang="pl-PL" altLang="pl-PL" smtClean="0">
                <a:solidFill>
                  <a:schemeClr val="accent2"/>
                </a:solidFill>
              </a:rPr>
              <a:t>metryki IETF (IPPM group)</a:t>
            </a:r>
          </a:p>
          <a:p>
            <a:pPr lvl="1" eaLnBrk="1" hangingPunct="1"/>
            <a:endParaRPr lang="pl-PL" altLang="pl-PL" smtClean="0">
              <a:solidFill>
                <a:schemeClr val="accent2"/>
              </a:solidFill>
            </a:endParaRPr>
          </a:p>
          <a:p>
            <a:pPr eaLnBrk="1" hangingPunct="1"/>
            <a:r>
              <a:rPr lang="pl-PL" altLang="pl-PL" smtClean="0"/>
              <a:t>Metryki związane z poziomem „połączeń”</a:t>
            </a:r>
          </a:p>
          <a:p>
            <a:pPr eaLnBrk="1" hangingPunct="1"/>
            <a:endParaRPr lang="pl-PL" altLang="pl-PL" smtClean="0"/>
          </a:p>
          <a:p>
            <a:pPr eaLnBrk="1" hangingPunct="1"/>
            <a:r>
              <a:rPr lang="pl-PL" altLang="pl-PL" smtClean="0">
                <a:solidFill>
                  <a:schemeClr val="accent2"/>
                </a:solidFill>
              </a:rPr>
              <a:t>Metryki związane z poziomem użytkownika</a:t>
            </a:r>
            <a:endParaRPr lang="en-GB" altLang="pl-PL" smtClean="0">
              <a:solidFill>
                <a:schemeClr val="accent2"/>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32771"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2EE815C-3946-4710-A561-F75A8DB75931}" type="slidenum">
              <a:rPr lang="pl-PL" altLang="pl-PL" sz="1400"/>
              <a:pPr eaLnBrk="1" hangingPunct="1"/>
              <a:t>31</a:t>
            </a:fld>
            <a:endParaRPr lang="pl-PL" altLang="pl-PL" sz="1400"/>
          </a:p>
        </p:txBody>
      </p:sp>
      <p:sp>
        <p:nvSpPr>
          <p:cNvPr id="32772" name="Rectangle 2"/>
          <p:cNvSpPr>
            <a:spLocks noGrp="1" noChangeArrowheads="1"/>
          </p:cNvSpPr>
          <p:nvPr>
            <p:ph type="title"/>
          </p:nvPr>
        </p:nvSpPr>
        <p:spPr/>
        <p:txBody>
          <a:bodyPr/>
          <a:lstStyle/>
          <a:p>
            <a:pPr eaLnBrk="1" hangingPunct="1"/>
            <a:r>
              <a:rPr lang="pl-PL" altLang="pl-PL" sz="3600" smtClean="0"/>
              <a:t>Metryki poziomu połączeń (call level)</a:t>
            </a:r>
            <a:endParaRPr lang="en-GB" altLang="pl-PL" sz="3600" smtClean="0"/>
          </a:p>
        </p:txBody>
      </p:sp>
      <p:sp>
        <p:nvSpPr>
          <p:cNvPr id="32773" name="Rectangle 3" descr="Rectangle: Click to edit Master text styles&#10;Second level&#10;Third level&#10;Fourth level&#10;Fifth level"/>
          <p:cNvSpPr>
            <a:spLocks noGrp="1" noChangeArrowheads="1"/>
          </p:cNvSpPr>
          <p:nvPr>
            <p:ph type="body" idx="1"/>
          </p:nvPr>
        </p:nvSpPr>
        <p:spPr/>
        <p:txBody>
          <a:bodyPr/>
          <a:lstStyle/>
          <a:p>
            <a:pPr algn="just" eaLnBrk="1" hangingPunct="1">
              <a:lnSpc>
                <a:spcPct val="90000"/>
              </a:lnSpc>
              <a:spcBef>
                <a:spcPts val="338"/>
              </a:spcBef>
              <a:buSzPct val="37000"/>
              <a:buFont typeface="Wingdings" pitchFamily="2" charset="2"/>
              <a:buNone/>
            </a:pPr>
            <a:endParaRPr lang="en-GB" altLang="pl-PL" sz="1800" smtClean="0">
              <a:cs typeface="Times New Roman" pitchFamily="18" charset="0"/>
            </a:endParaRPr>
          </a:p>
          <a:p>
            <a:pPr algn="just" eaLnBrk="1" hangingPunct="1">
              <a:lnSpc>
                <a:spcPct val="90000"/>
              </a:lnSpc>
              <a:spcBef>
                <a:spcPts val="488"/>
              </a:spcBef>
            </a:pPr>
            <a:r>
              <a:rPr lang="en-GB" altLang="pl-PL" sz="2400" b="1" smtClean="0">
                <a:cs typeface="Times New Roman" pitchFamily="18" charset="0"/>
              </a:rPr>
              <a:t>Call blocking probability</a:t>
            </a:r>
            <a:r>
              <a:rPr lang="en-GB" altLang="pl-PL" sz="2400" smtClean="0">
                <a:cs typeface="Times New Roman" pitchFamily="18" charset="0"/>
              </a:rPr>
              <a:t> </a:t>
            </a:r>
          </a:p>
          <a:p>
            <a:pPr algn="just" eaLnBrk="1" hangingPunct="1">
              <a:lnSpc>
                <a:spcPct val="90000"/>
              </a:lnSpc>
              <a:spcBef>
                <a:spcPts val="338"/>
              </a:spcBef>
              <a:buSzPct val="37000"/>
              <a:buFont typeface="Wingdings" pitchFamily="2" charset="2"/>
              <a:buNone/>
            </a:pPr>
            <a:r>
              <a:rPr lang="en-GB" altLang="pl-PL" sz="1800" smtClean="0"/>
              <a:t>	</a:t>
            </a:r>
            <a:r>
              <a:rPr lang="pl-PL" altLang="pl-PL" sz="1800" smtClean="0"/>
              <a:t>metryka definiuje stosunek liczby niezrealizowanych połączeń do liczby prób zestawienia połączenia</a:t>
            </a:r>
            <a:r>
              <a:rPr lang="en-GB" altLang="pl-PL" sz="1800" smtClean="0">
                <a:cs typeface="Times New Roman" pitchFamily="18" charset="0"/>
              </a:rPr>
              <a:t> </a:t>
            </a:r>
            <a:endParaRPr lang="pl-PL" altLang="pl-PL" sz="1800" smtClean="0"/>
          </a:p>
          <a:p>
            <a:pPr algn="just" eaLnBrk="1" hangingPunct="1">
              <a:lnSpc>
                <a:spcPct val="90000"/>
              </a:lnSpc>
              <a:spcBef>
                <a:spcPts val="488"/>
              </a:spcBef>
              <a:buFont typeface="Wingdings" pitchFamily="2" charset="2"/>
              <a:buNone/>
            </a:pPr>
            <a:endParaRPr lang="pl-PL" altLang="pl-PL" sz="2400" b="1" smtClean="0"/>
          </a:p>
          <a:p>
            <a:pPr algn="just" eaLnBrk="1" hangingPunct="1">
              <a:lnSpc>
                <a:spcPct val="90000"/>
              </a:lnSpc>
              <a:spcBef>
                <a:spcPts val="488"/>
              </a:spcBef>
            </a:pPr>
            <a:r>
              <a:rPr lang="en-GB" altLang="pl-PL" sz="2400" b="1" smtClean="0">
                <a:cs typeface="Times New Roman" pitchFamily="18" charset="0"/>
              </a:rPr>
              <a:t>Call set-up </a:t>
            </a:r>
            <a:r>
              <a:rPr lang="pl-PL" altLang="pl-PL" sz="2400" b="1" smtClean="0"/>
              <a:t>latency (ITU Q.543)</a:t>
            </a:r>
            <a:endParaRPr lang="en-GB" altLang="pl-PL" sz="2400" b="1" smtClean="0"/>
          </a:p>
          <a:p>
            <a:pPr algn="just" eaLnBrk="1" hangingPunct="1">
              <a:lnSpc>
                <a:spcPct val="90000"/>
              </a:lnSpc>
              <a:spcBef>
                <a:spcPts val="338"/>
              </a:spcBef>
              <a:buSzPct val="37000"/>
              <a:buFont typeface="Wingdings" pitchFamily="2" charset="2"/>
              <a:buNone/>
            </a:pPr>
            <a:r>
              <a:rPr lang="en-GB" altLang="pl-PL" sz="2000" smtClean="0"/>
              <a:t>	</a:t>
            </a:r>
            <a:r>
              <a:rPr lang="en-US" altLang="pl-PL" sz="2000" smtClean="0"/>
              <a:t>The call set-up latency T</a:t>
            </a:r>
            <a:r>
              <a:rPr lang="en-US" altLang="pl-PL" sz="2000" baseline="-25000" smtClean="0"/>
              <a:t>set-up</a:t>
            </a:r>
            <a:r>
              <a:rPr lang="pl-PL" altLang="pl-PL" sz="2000" smtClean="0"/>
              <a:t> </a:t>
            </a:r>
            <a:r>
              <a:rPr lang="en-US" altLang="pl-PL" sz="2000" smtClean="0"/>
              <a:t>is</a:t>
            </a:r>
            <a:r>
              <a:rPr lang="pl-PL" altLang="pl-PL" sz="2000" smtClean="0"/>
              <a:t> </a:t>
            </a:r>
            <a:r>
              <a:rPr lang="en-US" altLang="pl-PL" sz="2000" smtClean="0"/>
              <a:t>defined as the time between submission of the first bit of </a:t>
            </a:r>
            <a:r>
              <a:rPr lang="en-US" altLang="pl-PL" sz="2000" i="1" smtClean="0"/>
              <a:t>set-up</a:t>
            </a:r>
            <a:r>
              <a:rPr lang="pl-PL" altLang="pl-PL" sz="2000" smtClean="0"/>
              <a:t> m</a:t>
            </a:r>
            <a:r>
              <a:rPr lang="en-US" altLang="pl-PL" sz="2000" smtClean="0"/>
              <a:t>essage send to network from the user terminal initialising a call and the</a:t>
            </a:r>
            <a:r>
              <a:rPr lang="pl-PL" altLang="pl-PL" sz="2000" smtClean="0"/>
              <a:t> </a:t>
            </a:r>
            <a:r>
              <a:rPr lang="en-US" altLang="pl-PL" sz="2000" smtClean="0"/>
              <a:t>receiving the last bit of the </a:t>
            </a:r>
            <a:r>
              <a:rPr lang="en-US" altLang="pl-PL" sz="2000" i="1" smtClean="0"/>
              <a:t>alerting</a:t>
            </a:r>
            <a:r>
              <a:rPr lang="en-US" altLang="pl-PL" sz="2000" smtClean="0"/>
              <a:t> message received from the</a:t>
            </a:r>
            <a:r>
              <a:rPr lang="pl-PL" altLang="pl-PL" sz="2000" smtClean="0"/>
              <a:t> </a:t>
            </a:r>
            <a:r>
              <a:rPr lang="en-US" altLang="pl-PL" sz="2000" smtClean="0"/>
              <a:t>network</a:t>
            </a:r>
            <a:r>
              <a:rPr lang="pl-PL" altLang="pl-PL" sz="2000" smtClean="0"/>
              <a:t>. It should be reported as mean &lt; 400ms  and quatile 95% &lt;600ms</a:t>
            </a:r>
          </a:p>
          <a:p>
            <a:pPr algn="just" eaLnBrk="1" hangingPunct="1">
              <a:lnSpc>
                <a:spcPct val="90000"/>
              </a:lnSpc>
              <a:spcBef>
                <a:spcPts val="338"/>
              </a:spcBef>
              <a:buSzPct val="37000"/>
              <a:buFont typeface="Wingdings" pitchFamily="2" charset="2"/>
              <a:buNone/>
            </a:pPr>
            <a:endParaRPr lang="pl-PL" altLang="pl-PL" sz="2000" smtClean="0"/>
          </a:p>
        </p:txBody>
      </p:sp>
      <p:pic>
        <p:nvPicPr>
          <p:cNvPr id="153604" name="Picture 4" descr="03set-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341438"/>
            <a:ext cx="6551612" cy="5278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04"/>
                                        </p:tgtEl>
                                        <p:attrNameLst>
                                          <p:attrName>style.visibility</p:attrName>
                                        </p:attrNameLst>
                                      </p:cBhvr>
                                      <p:to>
                                        <p:strVal val="visible"/>
                                      </p:to>
                                    </p:set>
                                    <p:anim calcmode="lin" valueType="num">
                                      <p:cBhvr additive="base">
                                        <p:cTn id="7" dur="500" fill="hold"/>
                                        <p:tgtEl>
                                          <p:spTgt spid="153604"/>
                                        </p:tgtEl>
                                        <p:attrNameLst>
                                          <p:attrName>ppt_x</p:attrName>
                                        </p:attrNameLst>
                                      </p:cBhvr>
                                      <p:tavLst>
                                        <p:tav tm="0">
                                          <p:val>
                                            <p:strVal val="#ppt_x"/>
                                          </p:val>
                                        </p:tav>
                                        <p:tav tm="100000">
                                          <p:val>
                                            <p:strVal val="#ppt_x"/>
                                          </p:val>
                                        </p:tav>
                                      </p:tavLst>
                                    </p:anim>
                                    <p:anim calcmode="lin" valueType="num">
                                      <p:cBhvr additive="base">
                                        <p:cTn id="8" dur="500" fill="hold"/>
                                        <p:tgtEl>
                                          <p:spTgt spid="1536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33795"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A4B88B3-1142-446C-A283-2B67EA00E9BA}" type="slidenum">
              <a:rPr lang="pl-PL" altLang="pl-PL" sz="1400"/>
              <a:pPr eaLnBrk="1" hangingPunct="1"/>
              <a:t>32</a:t>
            </a:fld>
            <a:endParaRPr lang="pl-PL" altLang="pl-PL" sz="1400"/>
          </a:p>
        </p:txBody>
      </p:sp>
      <p:sp>
        <p:nvSpPr>
          <p:cNvPr id="33796" name="Rectangle 2"/>
          <p:cNvSpPr>
            <a:spLocks noGrp="1" noChangeArrowheads="1"/>
          </p:cNvSpPr>
          <p:nvPr>
            <p:ph type="title"/>
          </p:nvPr>
        </p:nvSpPr>
        <p:spPr/>
        <p:txBody>
          <a:bodyPr/>
          <a:lstStyle/>
          <a:p>
            <a:pPr eaLnBrk="1" hangingPunct="1"/>
            <a:r>
              <a:rPr lang="pl-PL" altLang="pl-PL" sz="3600" smtClean="0"/>
              <a:t>Metryki poziomu połączeń (call level)</a:t>
            </a:r>
            <a:endParaRPr lang="en-GB" altLang="pl-PL" sz="3600" smtClean="0"/>
          </a:p>
        </p:txBody>
      </p:sp>
      <p:sp>
        <p:nvSpPr>
          <p:cNvPr id="33797" name="Rectangle 3" descr="Rectangle: Click to edit Master text styles&#10;Second level&#10;Third level&#10;Fourth level&#10;Fifth level"/>
          <p:cNvSpPr>
            <a:spLocks noGrp="1" noChangeArrowheads="1"/>
          </p:cNvSpPr>
          <p:nvPr>
            <p:ph type="body" idx="1"/>
          </p:nvPr>
        </p:nvSpPr>
        <p:spPr/>
        <p:txBody>
          <a:bodyPr/>
          <a:lstStyle/>
          <a:p>
            <a:pPr algn="just" eaLnBrk="1" hangingPunct="1">
              <a:lnSpc>
                <a:spcPct val="90000"/>
              </a:lnSpc>
              <a:spcBef>
                <a:spcPts val="338"/>
              </a:spcBef>
              <a:buSzPct val="37000"/>
              <a:buFont typeface="Wingdings" pitchFamily="2" charset="2"/>
              <a:buNone/>
            </a:pPr>
            <a:r>
              <a:rPr lang="en-GB" altLang="pl-PL" sz="2400" b="1" smtClean="0">
                <a:cs typeface="Times New Roman" pitchFamily="18" charset="0"/>
              </a:rPr>
              <a:t>Call </a:t>
            </a:r>
            <a:r>
              <a:rPr lang="pl-PL" altLang="pl-PL" sz="2400" b="1" smtClean="0"/>
              <a:t>release latency (ITU Q.543)</a:t>
            </a:r>
          </a:p>
          <a:p>
            <a:pPr lvl="1" algn="just" eaLnBrk="1" hangingPunct="1">
              <a:lnSpc>
                <a:spcPct val="90000"/>
              </a:lnSpc>
              <a:spcBef>
                <a:spcPts val="488"/>
              </a:spcBef>
            </a:pPr>
            <a:r>
              <a:rPr lang="en-US" altLang="pl-PL" sz="2000" b="1" smtClean="0"/>
              <a:t>Call release latency</a:t>
            </a:r>
            <a:r>
              <a:rPr lang="pl-PL" altLang="pl-PL" sz="2000" b="1" smtClean="0"/>
              <a:t> </a:t>
            </a:r>
            <a:r>
              <a:rPr lang="en-US" altLang="pl-PL" sz="2000" b="1" smtClean="0"/>
              <a:t>T</a:t>
            </a:r>
            <a:r>
              <a:rPr lang="en-US" altLang="pl-PL" sz="2000" b="1" baseline="-25000" smtClean="0"/>
              <a:t>release</a:t>
            </a:r>
            <a:r>
              <a:rPr lang="en-US" altLang="pl-PL" sz="2000" b="1" smtClean="0"/>
              <a:t> is defined</a:t>
            </a:r>
            <a:r>
              <a:rPr lang="pl-PL" altLang="pl-PL" sz="2000" b="1" smtClean="0"/>
              <a:t> </a:t>
            </a:r>
            <a:r>
              <a:rPr lang="en-US" altLang="pl-PL" sz="2000" b="1" smtClean="0"/>
              <a:t>as the time interval from submission the first bit of the </a:t>
            </a:r>
            <a:r>
              <a:rPr lang="en-US" altLang="pl-PL" sz="2000" b="1" i="1" smtClean="0"/>
              <a:t>release</a:t>
            </a:r>
            <a:r>
              <a:rPr lang="pl-PL" altLang="pl-PL" sz="2000" b="1" i="1" smtClean="0"/>
              <a:t> </a:t>
            </a:r>
            <a:r>
              <a:rPr lang="en-US" altLang="pl-PL" sz="2000" b="1" smtClean="0"/>
              <a:t>message to the network by the user terminal which terminates the call until the</a:t>
            </a:r>
            <a:r>
              <a:rPr lang="pl-PL" altLang="pl-PL" sz="2000" b="1" smtClean="0"/>
              <a:t> </a:t>
            </a:r>
            <a:r>
              <a:rPr lang="en-US" altLang="pl-PL" sz="2000" b="1" smtClean="0"/>
              <a:t>last bit of the </a:t>
            </a:r>
            <a:r>
              <a:rPr lang="en-US" altLang="pl-PL" sz="2000" b="1" i="1" smtClean="0"/>
              <a:t>release_ack</a:t>
            </a:r>
            <a:r>
              <a:rPr lang="en-US" altLang="pl-PL" sz="2000" b="1" smtClean="0"/>
              <a:t> message is received by the same terminal.</a:t>
            </a:r>
          </a:p>
          <a:p>
            <a:pPr algn="just" eaLnBrk="1" hangingPunct="1">
              <a:lnSpc>
                <a:spcPct val="90000"/>
              </a:lnSpc>
              <a:spcBef>
                <a:spcPts val="488"/>
              </a:spcBef>
            </a:pPr>
            <a:endParaRPr lang="pl-PL" altLang="pl-PL" sz="2400" b="1" smtClean="0"/>
          </a:p>
          <a:p>
            <a:pPr algn="just" eaLnBrk="1" hangingPunct="1">
              <a:lnSpc>
                <a:spcPct val="90000"/>
              </a:lnSpc>
              <a:spcBef>
                <a:spcPts val="488"/>
              </a:spcBef>
            </a:pPr>
            <a:endParaRPr lang="pl-PL" altLang="pl-PL" sz="2400" b="1" smtClean="0"/>
          </a:p>
          <a:p>
            <a:pPr algn="just" eaLnBrk="1" hangingPunct="1">
              <a:lnSpc>
                <a:spcPct val="90000"/>
              </a:lnSpc>
              <a:spcBef>
                <a:spcPts val="488"/>
              </a:spcBef>
            </a:pPr>
            <a:endParaRPr lang="pl-PL" altLang="pl-PL" sz="2400" b="1" smtClean="0"/>
          </a:p>
          <a:p>
            <a:pPr algn="just" eaLnBrk="1" hangingPunct="1">
              <a:lnSpc>
                <a:spcPct val="90000"/>
              </a:lnSpc>
              <a:spcBef>
                <a:spcPts val="488"/>
              </a:spcBef>
            </a:pPr>
            <a:endParaRPr lang="pl-PL" altLang="pl-PL" sz="2400" b="1" smtClean="0"/>
          </a:p>
          <a:p>
            <a:pPr algn="just" eaLnBrk="1" hangingPunct="1">
              <a:lnSpc>
                <a:spcPct val="90000"/>
              </a:lnSpc>
              <a:spcBef>
                <a:spcPts val="488"/>
              </a:spcBef>
            </a:pPr>
            <a:endParaRPr lang="pl-PL" altLang="pl-PL" sz="2400" b="1" smtClean="0"/>
          </a:p>
          <a:p>
            <a:pPr algn="just" eaLnBrk="1" hangingPunct="1">
              <a:lnSpc>
                <a:spcPct val="90000"/>
              </a:lnSpc>
              <a:spcBef>
                <a:spcPts val="488"/>
              </a:spcBef>
            </a:pPr>
            <a:r>
              <a:rPr lang="en-GB" altLang="pl-PL" sz="2400" b="1" smtClean="0"/>
              <a:t>Busy Hour Call Attempt (BHCA)</a:t>
            </a:r>
            <a:endParaRPr lang="pl-PL" altLang="pl-PL" sz="2400" b="1" smtClean="0"/>
          </a:p>
          <a:p>
            <a:pPr lvl="1" algn="just" eaLnBrk="1" hangingPunct="1">
              <a:lnSpc>
                <a:spcPct val="90000"/>
              </a:lnSpc>
              <a:spcBef>
                <a:spcPts val="488"/>
              </a:spcBef>
            </a:pPr>
            <a:r>
              <a:rPr lang="pl-PL" altLang="pl-PL" sz="2000" b="1" smtClean="0"/>
              <a:t>A maximum number of call attempts the exchange can handle</a:t>
            </a:r>
          </a:p>
          <a:p>
            <a:pPr algn="just" eaLnBrk="1" hangingPunct="1">
              <a:lnSpc>
                <a:spcPct val="90000"/>
              </a:lnSpc>
              <a:spcBef>
                <a:spcPts val="488"/>
              </a:spcBef>
              <a:buFont typeface="Wingdings" pitchFamily="2" charset="2"/>
              <a:buNone/>
            </a:pPr>
            <a:endParaRPr lang="en-GB" altLang="pl-PL" sz="3600" smtClean="0"/>
          </a:p>
        </p:txBody>
      </p:sp>
      <p:grpSp>
        <p:nvGrpSpPr>
          <p:cNvPr id="159750" name="Group 6"/>
          <p:cNvGrpSpPr>
            <a:grpSpLocks/>
          </p:cNvGrpSpPr>
          <p:nvPr/>
        </p:nvGrpSpPr>
        <p:grpSpPr bwMode="auto">
          <a:xfrm>
            <a:off x="755650" y="2276475"/>
            <a:ext cx="7848600" cy="2535238"/>
            <a:chOff x="385" y="1525"/>
            <a:chExt cx="4944" cy="1597"/>
          </a:xfrm>
        </p:grpSpPr>
        <p:pic>
          <p:nvPicPr>
            <p:cNvPr id="33799" name="Picture 4" descr="03releas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1525"/>
              <a:ext cx="2699" cy="140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3800" name="Picture 5" descr="03releas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1" y="1525"/>
              <a:ext cx="2268" cy="15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9750"/>
                                        </p:tgtEl>
                                        <p:attrNameLst>
                                          <p:attrName>style.visibility</p:attrName>
                                        </p:attrNameLst>
                                      </p:cBhvr>
                                      <p:to>
                                        <p:strVal val="visible"/>
                                      </p:to>
                                    </p:set>
                                    <p:anim calcmode="lin" valueType="num">
                                      <p:cBhvr additive="base">
                                        <p:cTn id="7" dur="500" fill="hold"/>
                                        <p:tgtEl>
                                          <p:spTgt spid="159750"/>
                                        </p:tgtEl>
                                        <p:attrNameLst>
                                          <p:attrName>ppt_x</p:attrName>
                                        </p:attrNameLst>
                                      </p:cBhvr>
                                      <p:tavLst>
                                        <p:tav tm="0">
                                          <p:val>
                                            <p:strVal val="#ppt_x"/>
                                          </p:val>
                                        </p:tav>
                                        <p:tav tm="100000">
                                          <p:val>
                                            <p:strVal val="#ppt_x"/>
                                          </p:val>
                                        </p:tav>
                                      </p:tavLst>
                                    </p:anim>
                                    <p:anim calcmode="lin" valueType="num">
                                      <p:cBhvr additive="base">
                                        <p:cTn id="8" dur="500" fill="hold"/>
                                        <p:tgtEl>
                                          <p:spTgt spid="159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34819"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AB532B82-7375-459E-B8C7-11515541ECD3}" type="slidenum">
              <a:rPr lang="pl-PL" altLang="pl-PL" sz="1400"/>
              <a:pPr eaLnBrk="1" hangingPunct="1"/>
              <a:t>33</a:t>
            </a:fld>
            <a:endParaRPr lang="pl-PL" altLang="pl-PL" sz="1400"/>
          </a:p>
        </p:txBody>
      </p:sp>
      <p:sp>
        <p:nvSpPr>
          <p:cNvPr id="34820" name="Rectangle 2"/>
          <p:cNvSpPr>
            <a:spLocks noGrp="1" noChangeArrowheads="1"/>
          </p:cNvSpPr>
          <p:nvPr>
            <p:ph type="title"/>
          </p:nvPr>
        </p:nvSpPr>
        <p:spPr/>
        <p:txBody>
          <a:bodyPr/>
          <a:lstStyle/>
          <a:p>
            <a:pPr eaLnBrk="1" hangingPunct="1"/>
            <a:r>
              <a:rPr lang="pl-PL" altLang="pl-PL" smtClean="0"/>
              <a:t>Rodzaje metryk	</a:t>
            </a:r>
            <a:endParaRPr lang="en-GB" altLang="pl-PL" smtClean="0"/>
          </a:p>
        </p:txBody>
      </p:sp>
      <p:sp>
        <p:nvSpPr>
          <p:cNvPr id="3482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smtClean="0">
                <a:solidFill>
                  <a:schemeClr val="accent2"/>
                </a:solidFill>
              </a:rPr>
              <a:t>Metryki związane z poziomem pakietów</a:t>
            </a:r>
          </a:p>
          <a:p>
            <a:pPr lvl="1" eaLnBrk="1" hangingPunct="1"/>
            <a:endParaRPr lang="pl-PL" altLang="pl-PL" smtClean="0">
              <a:solidFill>
                <a:schemeClr val="accent2"/>
              </a:solidFill>
            </a:endParaRPr>
          </a:p>
          <a:p>
            <a:pPr eaLnBrk="1" hangingPunct="1"/>
            <a:r>
              <a:rPr lang="pl-PL" altLang="pl-PL" smtClean="0">
                <a:solidFill>
                  <a:schemeClr val="accent2"/>
                </a:solidFill>
              </a:rPr>
              <a:t>Metryki związane z poziomem „połączeń”</a:t>
            </a:r>
          </a:p>
          <a:p>
            <a:pPr eaLnBrk="1" hangingPunct="1"/>
            <a:endParaRPr lang="pl-PL" altLang="pl-PL" smtClean="0">
              <a:solidFill>
                <a:schemeClr val="accent2"/>
              </a:solidFill>
            </a:endParaRPr>
          </a:p>
          <a:p>
            <a:pPr eaLnBrk="1" hangingPunct="1"/>
            <a:r>
              <a:rPr lang="pl-PL" altLang="pl-PL" smtClean="0"/>
              <a:t>Metryki związane z poziomem użytkownika</a:t>
            </a:r>
            <a:endParaRPr lang="en-GB" altLang="pl-PL"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35843"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AD03F34-D406-43BB-836F-3EBDE95EBE44}" type="slidenum">
              <a:rPr lang="pl-PL" altLang="pl-PL" sz="1400"/>
              <a:pPr eaLnBrk="1" hangingPunct="1"/>
              <a:t>34</a:t>
            </a:fld>
            <a:endParaRPr lang="pl-PL" altLang="pl-PL" sz="1400"/>
          </a:p>
        </p:txBody>
      </p:sp>
      <p:sp>
        <p:nvSpPr>
          <p:cNvPr id="35844" name="Rectangle 2"/>
          <p:cNvSpPr>
            <a:spLocks noGrp="1" noChangeArrowheads="1"/>
          </p:cNvSpPr>
          <p:nvPr>
            <p:ph type="title"/>
          </p:nvPr>
        </p:nvSpPr>
        <p:spPr/>
        <p:txBody>
          <a:bodyPr/>
          <a:lstStyle/>
          <a:p>
            <a:pPr eaLnBrk="1" hangingPunct="1"/>
            <a:r>
              <a:rPr lang="pl-PL" altLang="pl-PL" sz="3200" smtClean="0"/>
              <a:t>Metryki związane z poziomem użytkownika</a:t>
            </a:r>
            <a:endParaRPr lang="en-GB" altLang="pl-PL" sz="3200" smtClean="0"/>
          </a:p>
        </p:txBody>
      </p:sp>
      <p:sp>
        <p:nvSpPr>
          <p:cNvPr id="35845" name="Rectangle 3" descr="Rectangle: Click to edit Master text styles&#10;Second level&#10;Third level&#10;Fourth level&#10;Fifth level"/>
          <p:cNvSpPr>
            <a:spLocks noGrp="1" noChangeArrowheads="1"/>
          </p:cNvSpPr>
          <p:nvPr>
            <p:ph type="body" idx="1"/>
          </p:nvPr>
        </p:nvSpPr>
        <p:spPr>
          <a:xfrm>
            <a:off x="533400" y="1295400"/>
            <a:ext cx="8077200" cy="3200400"/>
          </a:xfrm>
        </p:spPr>
        <p:txBody>
          <a:bodyPr/>
          <a:lstStyle/>
          <a:p>
            <a:pPr eaLnBrk="1" hangingPunct="1">
              <a:lnSpc>
                <a:spcPct val="90000"/>
              </a:lnSpc>
            </a:pPr>
            <a:r>
              <a:rPr lang="pl-PL" altLang="pl-PL" smtClean="0"/>
              <a:t>MOS (Mean Opinion Score) wg. </a:t>
            </a:r>
            <a:r>
              <a:rPr lang="en-GB" altLang="pl-PL" smtClean="0">
                <a:cs typeface="Times New Roman" pitchFamily="18" charset="0"/>
              </a:rPr>
              <a:t>ITU-T Rec. P.10</a:t>
            </a:r>
            <a:endParaRPr lang="pl-PL" altLang="pl-PL" smtClean="0"/>
          </a:p>
          <a:p>
            <a:pPr eaLnBrk="1" hangingPunct="1">
              <a:lnSpc>
                <a:spcPct val="90000"/>
              </a:lnSpc>
              <a:buFont typeface="Wingdings" pitchFamily="2" charset="2"/>
              <a:buNone/>
            </a:pPr>
            <a:r>
              <a:rPr lang="en-GB" altLang="pl-PL" sz="2000" smtClean="0">
                <a:cs typeface="Times New Roman" pitchFamily="18" charset="0"/>
              </a:rPr>
              <a:t>“The mean of opinion scores i.e., of the values on predefined scale that subjects assign to their opinion of the performance of the telephone transmission system used either for conversation or for listening to spoken material”.</a:t>
            </a:r>
            <a:r>
              <a:rPr lang="en-GB" altLang="pl-PL" sz="2000" smtClean="0"/>
              <a:t> </a:t>
            </a:r>
            <a:endParaRPr lang="pl-PL" altLang="pl-PL" sz="2000" smtClean="0"/>
          </a:p>
          <a:p>
            <a:pPr eaLnBrk="1" hangingPunct="1">
              <a:lnSpc>
                <a:spcPct val="90000"/>
              </a:lnSpc>
              <a:buFont typeface="Wingdings" pitchFamily="2" charset="2"/>
              <a:buNone/>
            </a:pPr>
            <a:endParaRPr lang="pl-PL" altLang="pl-PL" sz="2000" smtClean="0"/>
          </a:p>
          <a:p>
            <a:pPr eaLnBrk="1" hangingPunct="1">
              <a:lnSpc>
                <a:spcPct val="90000"/>
              </a:lnSpc>
            </a:pPr>
            <a:r>
              <a:rPr lang="pl-PL" altLang="pl-PL" sz="2800" smtClean="0"/>
              <a:t>Wartości MOS: </a:t>
            </a:r>
            <a:r>
              <a:rPr lang="en-GB" altLang="pl-PL" sz="2800" smtClean="0">
                <a:cs typeface="Times New Roman" pitchFamily="18" charset="0"/>
              </a:rPr>
              <a:t>5 – excellent, 4 – good, 3 – fair, 2- poor, 1- bad</a:t>
            </a:r>
          </a:p>
          <a:p>
            <a:pPr lvl="1" eaLnBrk="1" hangingPunct="1">
              <a:lnSpc>
                <a:spcPct val="90000"/>
              </a:lnSpc>
              <a:buFont typeface="Wingdings" pitchFamily="2" charset="2"/>
              <a:buNone/>
            </a:pPr>
            <a:endParaRPr lang="en-GB" altLang="pl-PL" sz="1800" smtClean="0"/>
          </a:p>
        </p:txBody>
      </p:sp>
      <p:graphicFrame>
        <p:nvGraphicFramePr>
          <p:cNvPr id="35846" name="Object 163"/>
          <p:cNvGraphicFramePr>
            <a:graphicFrameLocks noChangeAspect="1"/>
          </p:cNvGraphicFramePr>
          <p:nvPr/>
        </p:nvGraphicFramePr>
        <p:xfrm>
          <a:off x="1547813" y="4749800"/>
          <a:ext cx="5599112" cy="2135188"/>
        </p:xfrm>
        <a:graphic>
          <a:graphicData uri="http://schemas.openxmlformats.org/presentationml/2006/ole">
            <mc:AlternateContent xmlns:mc="http://schemas.openxmlformats.org/markup-compatibility/2006">
              <mc:Choice xmlns:v="urn:schemas-microsoft-com:vml" Requires="v">
                <p:oleObj spid="_x0000_s35858" name="Dokument" r:id="rId3" imgW="3448812" imgH="1417320" progId="Word.Document.8">
                  <p:embed/>
                </p:oleObj>
              </mc:Choice>
              <mc:Fallback>
                <p:oleObj name="Dokument" r:id="rId3" imgW="3448812" imgH="1417320" progId="Word.Document.8">
                  <p:embed/>
                  <p:pic>
                    <p:nvPicPr>
                      <p:cNvPr id="0" name="Object 1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749800"/>
                        <a:ext cx="5599112" cy="2135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36867"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20A2F4A-D387-4A9D-961E-EF3E7B5D7332}" type="slidenum">
              <a:rPr lang="pl-PL" altLang="pl-PL" sz="1400"/>
              <a:pPr eaLnBrk="1" hangingPunct="1"/>
              <a:t>35</a:t>
            </a:fld>
            <a:endParaRPr lang="pl-PL" altLang="pl-PL" sz="1400"/>
          </a:p>
        </p:txBody>
      </p:sp>
      <p:sp>
        <p:nvSpPr>
          <p:cNvPr id="36868" name="Rectangle 2"/>
          <p:cNvSpPr>
            <a:spLocks noGrp="1" noChangeArrowheads="1"/>
          </p:cNvSpPr>
          <p:nvPr>
            <p:ph type="title"/>
          </p:nvPr>
        </p:nvSpPr>
        <p:spPr/>
        <p:txBody>
          <a:bodyPr/>
          <a:lstStyle/>
          <a:p>
            <a:pPr eaLnBrk="1" hangingPunct="1"/>
            <a:r>
              <a:rPr lang="pl-PL" altLang="pl-PL" smtClean="0"/>
              <a:t>Metody pomiaru MOS (1)</a:t>
            </a:r>
            <a:endParaRPr lang="en-GB" altLang="pl-PL" smtClean="0"/>
          </a:p>
        </p:txBody>
      </p:sp>
      <p:sp>
        <p:nvSpPr>
          <p:cNvPr id="36869" name="Rectangle 3" descr="Rectangle: Click to edit Master text styles&#10;Second level&#10;Third level&#10;Fourth level&#10;Fifth level"/>
          <p:cNvSpPr>
            <a:spLocks noGrp="1" noChangeArrowheads="1"/>
          </p:cNvSpPr>
          <p:nvPr>
            <p:ph type="body" idx="1"/>
          </p:nvPr>
        </p:nvSpPr>
        <p:spPr>
          <a:xfrm>
            <a:off x="533400" y="1295400"/>
            <a:ext cx="8077200" cy="3200400"/>
          </a:xfrm>
        </p:spPr>
        <p:txBody>
          <a:bodyPr/>
          <a:lstStyle/>
          <a:p>
            <a:pPr eaLnBrk="1" hangingPunct="1"/>
            <a:r>
              <a:rPr lang="pl-PL" altLang="pl-PL" sz="2400" b="1" smtClean="0"/>
              <a:t>Subiektywne</a:t>
            </a:r>
            <a:r>
              <a:rPr lang="pl-PL" altLang="pl-PL" sz="2400" smtClean="0"/>
              <a:t> – oparte na ocenie jakości przez użytkowników</a:t>
            </a:r>
          </a:p>
          <a:p>
            <a:pPr eaLnBrk="1" hangingPunct="1"/>
            <a:r>
              <a:rPr lang="pl-PL" altLang="pl-PL" sz="2400" b="1" smtClean="0"/>
              <a:t>Obiektywne</a:t>
            </a:r>
            <a:r>
              <a:rPr lang="pl-PL" altLang="pl-PL" sz="2400" smtClean="0"/>
              <a:t> – wyznaczające wartość MOS przez porównanie próbek mowy nadanej z odebranymi - ITU </a:t>
            </a:r>
            <a:r>
              <a:rPr lang="en-GB" altLang="pl-PL" sz="2400" smtClean="0">
                <a:cs typeface="Times New Roman" pitchFamily="18" charset="0"/>
              </a:rPr>
              <a:t>P.862</a:t>
            </a:r>
            <a:r>
              <a:rPr lang="pl-PL" altLang="pl-PL" sz="2400" smtClean="0"/>
              <a:t> PESQ (</a:t>
            </a:r>
            <a:r>
              <a:rPr lang="en-GB" altLang="pl-PL" sz="2400" smtClean="0">
                <a:cs typeface="Times New Roman" pitchFamily="18" charset="0"/>
              </a:rPr>
              <a:t>Perceptual evaluation of speech quality</a:t>
            </a:r>
            <a:r>
              <a:rPr lang="pl-PL" altLang="pl-PL" sz="2400" smtClean="0"/>
              <a:t>)</a:t>
            </a:r>
          </a:p>
          <a:p>
            <a:pPr eaLnBrk="1" hangingPunct="1"/>
            <a:r>
              <a:rPr lang="pl-PL" altLang="pl-PL" sz="2400" b="1" smtClean="0"/>
              <a:t>Estymowane</a:t>
            </a:r>
            <a:r>
              <a:rPr lang="pl-PL" altLang="pl-PL" sz="2400" smtClean="0"/>
              <a:t> – obliczają wartość MOS na podstawie metryk opóźnienia, zmienności opóźnienia, poziomu strat, kodeka itd. np.  za pomocą E-modelu (ITU G.107)</a:t>
            </a:r>
            <a:endParaRPr lang="en-GB" altLang="pl-PL" sz="1800" smtClean="0"/>
          </a:p>
        </p:txBody>
      </p:sp>
      <p:graphicFrame>
        <p:nvGraphicFramePr>
          <p:cNvPr id="36870" name="Object 5"/>
          <p:cNvGraphicFramePr>
            <a:graphicFrameLocks noChangeAspect="1"/>
          </p:cNvGraphicFramePr>
          <p:nvPr/>
        </p:nvGraphicFramePr>
        <p:xfrm>
          <a:off x="0" y="4746625"/>
          <a:ext cx="7010400" cy="2111375"/>
        </p:xfrm>
        <a:graphic>
          <a:graphicData uri="http://schemas.openxmlformats.org/presentationml/2006/ole">
            <mc:AlternateContent xmlns:mc="http://schemas.openxmlformats.org/markup-compatibility/2006">
              <mc:Choice xmlns:v="urn:schemas-microsoft-com:vml" Requires="v">
                <p:oleObj spid="_x0000_s36883" name="Dokument" r:id="rId3" imgW="3732276" imgH="1289304" progId="Word.Document.8">
                  <p:embed/>
                </p:oleObj>
              </mc:Choice>
              <mc:Fallback>
                <p:oleObj name="Dokument" r:id="rId3" imgW="3732276" imgH="1289304"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746625"/>
                        <a:ext cx="7010400" cy="2111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1" name="Text Box 6"/>
          <p:cNvSpPr txBox="1">
            <a:spLocks noChangeArrowheads="1"/>
          </p:cNvSpPr>
          <p:nvPr/>
        </p:nvSpPr>
        <p:spPr bwMode="auto">
          <a:xfrm>
            <a:off x="7086600" y="5181600"/>
            <a:ext cx="2057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GB" altLang="pl-PL" sz="1200" b="1"/>
              <a:t>LQ- Listening Quality</a:t>
            </a:r>
          </a:p>
          <a:p>
            <a:pPr eaLnBrk="1" hangingPunct="1">
              <a:spcBef>
                <a:spcPct val="50000"/>
              </a:spcBef>
            </a:pPr>
            <a:r>
              <a:rPr lang="en-GB" altLang="pl-PL" sz="1200" b="1"/>
              <a:t>CQ – Conversational Quality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ymbol zastępczy daty 2"/>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37891" name="Symbol zastępczy numeru slajdu 4"/>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017106C-8675-4446-A3F2-7FF97E1F507A}" type="slidenum">
              <a:rPr lang="pl-PL" altLang="pl-PL" sz="1400"/>
              <a:pPr eaLnBrk="1" hangingPunct="1"/>
              <a:t>36</a:t>
            </a:fld>
            <a:endParaRPr lang="pl-PL" altLang="pl-PL" sz="1400"/>
          </a:p>
        </p:txBody>
      </p:sp>
      <p:sp>
        <p:nvSpPr>
          <p:cNvPr id="37892" name="Rectangle 2"/>
          <p:cNvSpPr>
            <a:spLocks noGrp="1" noChangeArrowheads="1"/>
          </p:cNvSpPr>
          <p:nvPr>
            <p:ph type="title"/>
          </p:nvPr>
        </p:nvSpPr>
        <p:spPr/>
        <p:txBody>
          <a:bodyPr/>
          <a:lstStyle/>
          <a:p>
            <a:pPr eaLnBrk="1" hangingPunct="1"/>
            <a:r>
              <a:rPr lang="pl-PL" altLang="pl-PL" smtClean="0"/>
              <a:t>Metody pomiaru MOS (2)</a:t>
            </a:r>
            <a:endParaRPr lang="en-GB" altLang="pl-PL" smtClean="0"/>
          </a:p>
        </p:txBody>
      </p:sp>
      <p:pic>
        <p:nvPicPr>
          <p:cNvPr id="3789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3" y="1181100"/>
            <a:ext cx="8853487"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38915"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A243FEE0-6054-41EA-91DF-49ABA1049245}" type="slidenum">
              <a:rPr lang="pl-PL" altLang="pl-PL" sz="1400"/>
              <a:pPr eaLnBrk="1" hangingPunct="1"/>
              <a:t>37</a:t>
            </a:fld>
            <a:endParaRPr lang="pl-PL" altLang="pl-PL" sz="1400"/>
          </a:p>
        </p:txBody>
      </p:sp>
      <p:sp>
        <p:nvSpPr>
          <p:cNvPr id="38916" name="Rectangle 2"/>
          <p:cNvSpPr>
            <a:spLocks noGrp="1" noChangeArrowheads="1"/>
          </p:cNvSpPr>
          <p:nvPr>
            <p:ph type="title"/>
          </p:nvPr>
        </p:nvSpPr>
        <p:spPr/>
        <p:txBody>
          <a:bodyPr/>
          <a:lstStyle/>
          <a:p>
            <a:pPr eaLnBrk="1" hangingPunct="1"/>
            <a:r>
              <a:rPr lang="pl-PL" altLang="pl-PL" smtClean="0"/>
              <a:t>Metoda subiektywna MOS-LQS</a:t>
            </a:r>
            <a:endParaRPr lang="en-GB" altLang="pl-PL" smtClean="0"/>
          </a:p>
        </p:txBody>
      </p:sp>
      <p:sp>
        <p:nvSpPr>
          <p:cNvPr id="3891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smtClean="0"/>
              <a:t>Wyrazistość logatomowa</a:t>
            </a:r>
          </a:p>
          <a:p>
            <a:pPr lvl="1" eaLnBrk="1" hangingPunct="1"/>
            <a:r>
              <a:rPr lang="pl-PL" altLang="pl-PL" sz="2400" smtClean="0"/>
              <a:t>Logatom to charakterystyczne dla danego języka złożenie  fonemów nie posiadające znaczenia</a:t>
            </a:r>
            <a:endParaRPr lang="en-GB" altLang="pl-PL" sz="2400" smtClean="0"/>
          </a:p>
        </p:txBody>
      </p:sp>
      <p:graphicFrame>
        <p:nvGraphicFramePr>
          <p:cNvPr id="38918" name="Object 4"/>
          <p:cNvGraphicFramePr>
            <a:graphicFrameLocks noChangeAspect="1"/>
          </p:cNvGraphicFramePr>
          <p:nvPr/>
        </p:nvGraphicFramePr>
        <p:xfrm>
          <a:off x="990600" y="2971800"/>
          <a:ext cx="7489825" cy="3752850"/>
        </p:xfrm>
        <a:graphic>
          <a:graphicData uri="http://schemas.openxmlformats.org/presentationml/2006/ole">
            <mc:AlternateContent xmlns:mc="http://schemas.openxmlformats.org/markup-compatibility/2006">
              <mc:Choice xmlns:v="urn:schemas-microsoft-com:vml" Requires="v">
                <p:oleObj spid="_x0000_s38930" name="Dokument" r:id="rId3" imgW="6033516" imgH="3028188" progId="Word.Document.8">
                  <p:embed/>
                </p:oleObj>
              </mc:Choice>
              <mc:Fallback>
                <p:oleObj name="Dokument" r:id="rId3" imgW="6033516" imgH="302818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971800"/>
                        <a:ext cx="7489825" cy="37528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39939"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E5E1C0F-07B2-4757-A89F-158582E8A275}" type="slidenum">
              <a:rPr lang="pl-PL" altLang="pl-PL" sz="1400"/>
              <a:pPr eaLnBrk="1" hangingPunct="1"/>
              <a:t>38</a:t>
            </a:fld>
            <a:endParaRPr lang="pl-PL" altLang="pl-PL" sz="1400"/>
          </a:p>
        </p:txBody>
      </p:sp>
      <p:sp>
        <p:nvSpPr>
          <p:cNvPr id="39940" name="Rectangle 2"/>
          <p:cNvSpPr>
            <a:spLocks noGrp="1" noChangeArrowheads="1"/>
          </p:cNvSpPr>
          <p:nvPr>
            <p:ph type="title"/>
          </p:nvPr>
        </p:nvSpPr>
        <p:spPr/>
        <p:txBody>
          <a:bodyPr/>
          <a:lstStyle/>
          <a:p>
            <a:pPr eaLnBrk="1" hangingPunct="1"/>
            <a:r>
              <a:rPr lang="pl-PL" altLang="pl-PL" smtClean="0"/>
              <a:t>Metoda subiektywna MOS-LQS</a:t>
            </a:r>
            <a:endParaRPr lang="en-GB" altLang="pl-PL" smtClean="0"/>
          </a:p>
        </p:txBody>
      </p:sp>
      <p:sp>
        <p:nvSpPr>
          <p:cNvPr id="39941" name="Rectangle 3" descr="Rectangle: Click to edit Master text styles&#10;Second level&#10;Third level&#10;Fourth level&#10;Fifth level"/>
          <p:cNvSpPr>
            <a:spLocks noGrp="1" noChangeArrowheads="1"/>
          </p:cNvSpPr>
          <p:nvPr>
            <p:ph type="body" idx="1"/>
          </p:nvPr>
        </p:nvSpPr>
        <p:spPr>
          <a:xfrm>
            <a:off x="533400" y="1295400"/>
            <a:ext cx="8382000" cy="5181600"/>
          </a:xfrm>
        </p:spPr>
        <p:txBody>
          <a:bodyPr/>
          <a:lstStyle/>
          <a:p>
            <a:pPr eaLnBrk="1" hangingPunct="1">
              <a:lnSpc>
                <a:spcPct val="90000"/>
              </a:lnSpc>
            </a:pPr>
            <a:r>
              <a:rPr lang="pl-PL" altLang="pl-PL" smtClean="0"/>
              <a:t>Metoda pomiaru:</a:t>
            </a:r>
          </a:p>
          <a:p>
            <a:pPr lvl="1" eaLnBrk="1" hangingPunct="1">
              <a:lnSpc>
                <a:spcPct val="90000"/>
              </a:lnSpc>
            </a:pPr>
            <a:r>
              <a:rPr lang="pl-PL" altLang="pl-PL" sz="2400" smtClean="0"/>
              <a:t>Lektor odczytuje list logatomowe (po 100 logatomów)</a:t>
            </a:r>
          </a:p>
          <a:p>
            <a:pPr lvl="1" eaLnBrk="1" hangingPunct="1">
              <a:lnSpc>
                <a:spcPct val="90000"/>
              </a:lnSpc>
            </a:pPr>
            <a:r>
              <a:rPr lang="pl-PL" altLang="pl-PL" sz="2400" smtClean="0"/>
              <a:t>Słuchacze zapisują usłyszane logatomy</a:t>
            </a:r>
          </a:p>
          <a:p>
            <a:pPr lvl="1" eaLnBrk="1" hangingPunct="1">
              <a:lnSpc>
                <a:spcPct val="90000"/>
              </a:lnSpc>
            </a:pPr>
            <a:endParaRPr lang="pl-PL" altLang="pl-PL" sz="2400" smtClean="0"/>
          </a:p>
          <a:p>
            <a:pPr lvl="1" eaLnBrk="1" hangingPunct="1">
              <a:lnSpc>
                <a:spcPct val="90000"/>
              </a:lnSpc>
            </a:pPr>
            <a:endParaRPr lang="pl-PL" altLang="pl-PL" sz="2400" smtClean="0"/>
          </a:p>
          <a:p>
            <a:pPr lvl="1" eaLnBrk="1" hangingPunct="1">
              <a:lnSpc>
                <a:spcPct val="90000"/>
              </a:lnSpc>
            </a:pPr>
            <a:endParaRPr lang="pl-PL" altLang="pl-PL" sz="2400" smtClean="0"/>
          </a:p>
          <a:p>
            <a:pPr lvl="1" eaLnBrk="1" hangingPunct="1">
              <a:lnSpc>
                <a:spcPct val="90000"/>
              </a:lnSpc>
            </a:pPr>
            <a:endParaRPr lang="pl-PL" altLang="pl-PL" sz="2400" smtClean="0"/>
          </a:p>
          <a:p>
            <a:pPr lvl="1" eaLnBrk="1" hangingPunct="1">
              <a:lnSpc>
                <a:spcPct val="90000"/>
              </a:lnSpc>
            </a:pPr>
            <a:endParaRPr lang="pl-PL" altLang="pl-PL" sz="2400" smtClean="0"/>
          </a:p>
          <a:p>
            <a:pPr lvl="1" eaLnBrk="1" hangingPunct="1">
              <a:lnSpc>
                <a:spcPct val="90000"/>
              </a:lnSpc>
            </a:pPr>
            <a:endParaRPr lang="pl-PL" altLang="pl-PL" sz="2400" smtClean="0"/>
          </a:p>
          <a:p>
            <a:pPr lvl="1" eaLnBrk="1" hangingPunct="1">
              <a:lnSpc>
                <a:spcPct val="90000"/>
              </a:lnSpc>
            </a:pPr>
            <a:endParaRPr lang="pl-PL" altLang="pl-PL" sz="2400" smtClean="0"/>
          </a:p>
          <a:p>
            <a:pPr lvl="1" eaLnBrk="1" hangingPunct="1">
              <a:lnSpc>
                <a:spcPct val="90000"/>
              </a:lnSpc>
            </a:pPr>
            <a:r>
              <a:rPr lang="pl-PL" altLang="pl-PL" sz="2400" smtClean="0"/>
              <a:t>Każdy pomiar powinien być poprzedzony sekwencją treningową</a:t>
            </a:r>
          </a:p>
        </p:txBody>
      </p:sp>
      <p:graphicFrame>
        <p:nvGraphicFramePr>
          <p:cNvPr id="39942" name="Object 5"/>
          <p:cNvGraphicFramePr>
            <a:graphicFrameLocks noChangeAspect="1"/>
          </p:cNvGraphicFramePr>
          <p:nvPr/>
        </p:nvGraphicFramePr>
        <p:xfrm>
          <a:off x="1143000" y="2895600"/>
          <a:ext cx="7662863" cy="2395538"/>
        </p:xfrm>
        <a:graphic>
          <a:graphicData uri="http://schemas.openxmlformats.org/presentationml/2006/ole">
            <mc:AlternateContent xmlns:mc="http://schemas.openxmlformats.org/markup-compatibility/2006">
              <mc:Choice xmlns:v="urn:schemas-microsoft-com:vml" Requires="v">
                <p:oleObj spid="_x0000_s39954" name="Visio" r:id="rId3" imgW="6656527" imgH="2258263" progId="Visio.Drawing.11">
                  <p:embed/>
                </p:oleObj>
              </mc:Choice>
              <mc:Fallback>
                <p:oleObj name="Visio" r:id="rId3" imgW="6656527" imgH="2258263"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895600"/>
                        <a:ext cx="7662863" cy="239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40963"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F396E60-F66B-4749-9E39-2D2EEC83B4A5}" type="slidenum">
              <a:rPr lang="pl-PL" altLang="pl-PL" sz="1400"/>
              <a:pPr eaLnBrk="1" hangingPunct="1"/>
              <a:t>39</a:t>
            </a:fld>
            <a:endParaRPr lang="pl-PL" altLang="pl-PL" sz="1400"/>
          </a:p>
        </p:txBody>
      </p:sp>
      <p:sp>
        <p:nvSpPr>
          <p:cNvPr id="40964" name="Rectangle 2"/>
          <p:cNvSpPr>
            <a:spLocks noGrp="1" noChangeArrowheads="1"/>
          </p:cNvSpPr>
          <p:nvPr>
            <p:ph type="title"/>
          </p:nvPr>
        </p:nvSpPr>
        <p:spPr/>
        <p:txBody>
          <a:bodyPr/>
          <a:lstStyle/>
          <a:p>
            <a:pPr eaLnBrk="1" hangingPunct="1"/>
            <a:r>
              <a:rPr lang="pl-PL" altLang="pl-PL" smtClean="0"/>
              <a:t>Metoda subiektywna MOS-LQS</a:t>
            </a:r>
            <a:endParaRPr lang="en-GB" altLang="pl-PL" smtClean="0"/>
          </a:p>
        </p:txBody>
      </p:sp>
      <p:sp>
        <p:nvSpPr>
          <p:cNvPr id="40965" name="Rectangle 3" descr="Rectangle: Click to edit Master text styles&#10;Second level&#10;Third level&#10;Fourth level&#10;Fifth level"/>
          <p:cNvSpPr>
            <a:spLocks noGrp="1" noChangeArrowheads="1"/>
          </p:cNvSpPr>
          <p:nvPr>
            <p:ph type="body" idx="1"/>
          </p:nvPr>
        </p:nvSpPr>
        <p:spPr>
          <a:xfrm>
            <a:off x="533400" y="1295400"/>
            <a:ext cx="8382000" cy="4724400"/>
          </a:xfrm>
        </p:spPr>
        <p:txBody>
          <a:bodyPr/>
          <a:lstStyle/>
          <a:p>
            <a:pPr eaLnBrk="1" hangingPunct="1">
              <a:lnSpc>
                <a:spcPct val="90000"/>
              </a:lnSpc>
            </a:pPr>
            <a:r>
              <a:rPr lang="pl-PL" altLang="pl-PL" sz="2400" smtClean="0"/>
              <a:t>Następnie obliczana jest średnia wyrazistość logatomowa dla dla k-tej listy i n-tego słuchacza :</a:t>
            </a:r>
          </a:p>
          <a:p>
            <a:pPr lvl="1" eaLnBrk="1" hangingPunct="1">
              <a:lnSpc>
                <a:spcPct val="90000"/>
              </a:lnSpc>
            </a:pPr>
            <a:endParaRPr lang="pl-PL" altLang="pl-PL" sz="2000" smtClean="0"/>
          </a:p>
          <a:p>
            <a:pPr lvl="1" eaLnBrk="1" hangingPunct="1">
              <a:lnSpc>
                <a:spcPct val="90000"/>
              </a:lnSpc>
            </a:pPr>
            <a:endParaRPr lang="pl-PL" altLang="pl-PL" sz="2000" smtClean="0"/>
          </a:p>
          <a:p>
            <a:pPr eaLnBrk="1" hangingPunct="1">
              <a:lnSpc>
                <a:spcPct val="90000"/>
              </a:lnSpc>
            </a:pPr>
            <a:endParaRPr lang="pl-PL" altLang="pl-PL" sz="2400" smtClean="0"/>
          </a:p>
          <a:p>
            <a:pPr eaLnBrk="1" hangingPunct="1">
              <a:lnSpc>
                <a:spcPct val="90000"/>
              </a:lnSpc>
            </a:pPr>
            <a:endParaRPr lang="pl-PL" altLang="pl-PL" sz="2400" smtClean="0"/>
          </a:p>
          <a:p>
            <a:pPr eaLnBrk="1" hangingPunct="1">
              <a:lnSpc>
                <a:spcPct val="90000"/>
              </a:lnSpc>
            </a:pPr>
            <a:r>
              <a:rPr lang="pl-PL" altLang="pl-PL" sz="2400" smtClean="0"/>
              <a:t>Oraz odchylenie średniokwadratowe wyrazistości</a:t>
            </a:r>
          </a:p>
          <a:p>
            <a:pPr eaLnBrk="1" hangingPunct="1">
              <a:lnSpc>
                <a:spcPct val="90000"/>
              </a:lnSpc>
            </a:pPr>
            <a:endParaRPr lang="pl-PL" altLang="pl-PL" sz="2400" smtClean="0"/>
          </a:p>
          <a:p>
            <a:pPr eaLnBrk="1" hangingPunct="1">
              <a:lnSpc>
                <a:spcPct val="90000"/>
              </a:lnSpc>
            </a:pPr>
            <a:endParaRPr lang="pl-PL" altLang="pl-PL" sz="2400" smtClean="0"/>
          </a:p>
          <a:p>
            <a:pPr eaLnBrk="1" hangingPunct="1">
              <a:lnSpc>
                <a:spcPct val="90000"/>
              </a:lnSpc>
            </a:pPr>
            <a:endParaRPr lang="pl-PL" altLang="pl-PL" sz="2400" smtClean="0"/>
          </a:p>
          <a:p>
            <a:pPr eaLnBrk="1" hangingPunct="1">
              <a:lnSpc>
                <a:spcPct val="90000"/>
              </a:lnSpc>
            </a:pPr>
            <a:r>
              <a:rPr lang="pl-PL" altLang="pl-PL" sz="2400" smtClean="0"/>
              <a:t>Na tej podstawie jest oszacowana wartość MOS (inne wartości dla różnego języka)</a:t>
            </a:r>
            <a:endParaRPr lang="en-GB" altLang="pl-PL" sz="1800" smtClean="0"/>
          </a:p>
        </p:txBody>
      </p:sp>
      <p:graphicFrame>
        <p:nvGraphicFramePr>
          <p:cNvPr id="40966" name="Object 5"/>
          <p:cNvGraphicFramePr>
            <a:graphicFrameLocks noChangeAspect="1"/>
          </p:cNvGraphicFramePr>
          <p:nvPr/>
        </p:nvGraphicFramePr>
        <p:xfrm>
          <a:off x="5867400" y="2362200"/>
          <a:ext cx="2514600" cy="857250"/>
        </p:xfrm>
        <a:graphic>
          <a:graphicData uri="http://schemas.openxmlformats.org/presentationml/2006/ole">
            <mc:AlternateContent xmlns:mc="http://schemas.openxmlformats.org/markup-compatibility/2006">
              <mc:Choice xmlns:v="urn:schemas-microsoft-com:vml" Requires="v">
                <p:oleObj spid="_x0000_s41002" r:id="rId3" imgW="1257300" imgH="431800" progId="Equation.2">
                  <p:embed/>
                </p:oleObj>
              </mc:Choice>
              <mc:Fallback>
                <p:oleObj r:id="rId3" imgW="1257300" imgH="431800" progId="Equation.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362200"/>
                        <a:ext cx="2514600" cy="857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7" name="Object 6"/>
          <p:cNvGraphicFramePr>
            <a:graphicFrameLocks noChangeAspect="1"/>
          </p:cNvGraphicFramePr>
          <p:nvPr/>
        </p:nvGraphicFramePr>
        <p:xfrm>
          <a:off x="1295400" y="2286000"/>
          <a:ext cx="3810000" cy="914400"/>
        </p:xfrm>
        <a:graphic>
          <a:graphicData uri="http://schemas.openxmlformats.org/presentationml/2006/ole">
            <mc:AlternateContent xmlns:mc="http://schemas.openxmlformats.org/markup-compatibility/2006">
              <mc:Choice xmlns:v="urn:schemas-microsoft-com:vml" Requires="v">
                <p:oleObj spid="_x0000_s41003" r:id="rId5" imgW="1905000" imgH="457200" progId="Equation.3">
                  <p:embed/>
                </p:oleObj>
              </mc:Choice>
              <mc:Fallback>
                <p:oleObj r:id="rId5" imgW="19050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286000"/>
                        <a:ext cx="38100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8" name="Object 7"/>
          <p:cNvGraphicFramePr>
            <a:graphicFrameLocks noChangeAspect="1"/>
          </p:cNvGraphicFramePr>
          <p:nvPr/>
        </p:nvGraphicFramePr>
        <p:xfrm>
          <a:off x="1981200" y="3954463"/>
          <a:ext cx="5181600" cy="846137"/>
        </p:xfrm>
        <a:graphic>
          <a:graphicData uri="http://schemas.openxmlformats.org/presentationml/2006/ole">
            <mc:AlternateContent xmlns:mc="http://schemas.openxmlformats.org/markup-compatibility/2006">
              <mc:Choice xmlns:v="urn:schemas-microsoft-com:vml" Requires="v">
                <p:oleObj spid="_x0000_s41004" r:id="rId7" imgW="2743200" imgH="444500" progId="Equation.3">
                  <p:embed/>
                </p:oleObj>
              </mc:Choice>
              <mc:Fallback>
                <p:oleObj r:id="rId7" imgW="2743200" imgH="4445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3954463"/>
                        <a:ext cx="5181600"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5123"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12A93FD-3EC8-478E-957F-424A2226D6C6}" type="slidenum">
              <a:rPr lang="pl-PL" altLang="pl-PL" sz="1400"/>
              <a:pPr eaLnBrk="1" hangingPunct="1"/>
              <a:t>4</a:t>
            </a:fld>
            <a:endParaRPr lang="pl-PL" altLang="pl-PL" sz="1400"/>
          </a:p>
        </p:txBody>
      </p:sp>
      <p:sp>
        <p:nvSpPr>
          <p:cNvPr id="5124" name="Rectangle 2"/>
          <p:cNvSpPr>
            <a:spLocks noGrp="1" noChangeArrowheads="1"/>
          </p:cNvSpPr>
          <p:nvPr>
            <p:ph type="title"/>
          </p:nvPr>
        </p:nvSpPr>
        <p:spPr/>
        <p:txBody>
          <a:bodyPr/>
          <a:lstStyle/>
          <a:p>
            <a:pPr eaLnBrk="1" hangingPunct="1"/>
            <a:r>
              <a:rPr lang="pl-PL" altLang="pl-PL" sz="3600" smtClean="0"/>
              <a:t>Właściwości metryki (IETF)</a:t>
            </a:r>
            <a:endParaRPr lang="en-GB" altLang="pl-PL" sz="3600" smtClean="0"/>
          </a:p>
        </p:txBody>
      </p:sp>
      <p:sp>
        <p:nvSpPr>
          <p:cNvPr id="5125"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pl-PL" altLang="pl-PL" sz="2000" dirty="0" smtClean="0"/>
              <a:t>Właściwości metryki (IETF RFC 2330): </a:t>
            </a:r>
          </a:p>
          <a:p>
            <a:pPr lvl="1" eaLnBrk="1" hangingPunct="1">
              <a:lnSpc>
                <a:spcPct val="130000"/>
              </a:lnSpc>
            </a:pPr>
            <a:r>
              <a:rPr lang="en-GB" altLang="pl-PL" sz="1800" dirty="0" smtClean="0"/>
              <a:t>The metrics must be concrete and well-defined</a:t>
            </a:r>
          </a:p>
          <a:p>
            <a:pPr lvl="1" eaLnBrk="1" hangingPunct="1">
              <a:lnSpc>
                <a:spcPct val="130000"/>
              </a:lnSpc>
            </a:pPr>
            <a:r>
              <a:rPr lang="en-GB" altLang="pl-PL" sz="1800" dirty="0" smtClean="0"/>
              <a:t>A methodology for a metric should have the property that it is repeatable: if the methodology is used multiple times under identical conditions, the measurements should result in the same values. </a:t>
            </a:r>
          </a:p>
          <a:p>
            <a:pPr lvl="1" eaLnBrk="1" hangingPunct="1">
              <a:lnSpc>
                <a:spcPct val="130000"/>
              </a:lnSpc>
            </a:pPr>
            <a:r>
              <a:rPr lang="en-GB" altLang="pl-PL" sz="1800" dirty="0" smtClean="0"/>
              <a:t>The metrics must exhibit no bias for IP clouds implemented with identical technology</a:t>
            </a:r>
          </a:p>
          <a:p>
            <a:pPr lvl="1" eaLnBrk="1" hangingPunct="1">
              <a:lnSpc>
                <a:spcPct val="130000"/>
              </a:lnSpc>
            </a:pPr>
            <a:r>
              <a:rPr lang="en-GB" altLang="pl-PL" sz="1800" dirty="0" smtClean="0"/>
              <a:t>The metrics must exhibit understood and fair bias for IP clouds      implemented with non-identical technology</a:t>
            </a:r>
          </a:p>
          <a:p>
            <a:pPr lvl="1" eaLnBrk="1" hangingPunct="1">
              <a:lnSpc>
                <a:spcPct val="130000"/>
              </a:lnSpc>
            </a:pPr>
            <a:r>
              <a:rPr lang="en-GB" altLang="pl-PL" sz="1800" dirty="0" smtClean="0"/>
              <a:t>The metrics must be useful to users and providers in understanding the performance they experience or provide</a:t>
            </a:r>
          </a:p>
          <a:p>
            <a:pPr lvl="1" eaLnBrk="1" hangingPunct="1">
              <a:lnSpc>
                <a:spcPct val="130000"/>
              </a:lnSpc>
            </a:pPr>
            <a:r>
              <a:rPr lang="en-GB" altLang="pl-PL" sz="1800" dirty="0" smtClean="0"/>
              <a:t>The metrics must avoid inducing artificial performance goals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41987"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C1CAE14-4B2E-46CA-847A-B1A9E3D9CF85}" type="slidenum">
              <a:rPr lang="pl-PL" altLang="pl-PL" sz="1400"/>
              <a:pPr eaLnBrk="1" hangingPunct="1"/>
              <a:t>40</a:t>
            </a:fld>
            <a:endParaRPr lang="pl-PL" altLang="pl-PL" sz="1400"/>
          </a:p>
        </p:txBody>
      </p:sp>
      <p:sp>
        <p:nvSpPr>
          <p:cNvPr id="41988" name="Rectangle 2"/>
          <p:cNvSpPr>
            <a:spLocks noGrp="1" noChangeArrowheads="1"/>
          </p:cNvSpPr>
          <p:nvPr>
            <p:ph type="title"/>
          </p:nvPr>
        </p:nvSpPr>
        <p:spPr/>
        <p:txBody>
          <a:bodyPr/>
          <a:lstStyle/>
          <a:p>
            <a:pPr eaLnBrk="1" hangingPunct="1"/>
            <a:r>
              <a:rPr lang="pl-PL" altLang="pl-PL" sz="4000" smtClean="0"/>
              <a:t>Metoda obiektywna - MOS-LQO</a:t>
            </a:r>
          </a:p>
        </p:txBody>
      </p:sp>
      <p:sp>
        <p:nvSpPr>
          <p:cNvPr id="41989" name="Rectangle 3" descr="Rectangle: Click to edit Master text styles&#10;Second level&#10;Third level&#10;Fourth level&#10;Fifth level"/>
          <p:cNvSpPr>
            <a:spLocks noGrp="1" noChangeArrowheads="1"/>
          </p:cNvSpPr>
          <p:nvPr>
            <p:ph type="body" idx="1"/>
          </p:nvPr>
        </p:nvSpPr>
        <p:spPr>
          <a:xfrm>
            <a:off x="533400" y="1295400"/>
            <a:ext cx="8077200" cy="1196975"/>
          </a:xfrm>
        </p:spPr>
        <p:txBody>
          <a:bodyPr/>
          <a:lstStyle/>
          <a:p>
            <a:pPr eaLnBrk="1" hangingPunct="1"/>
            <a:r>
              <a:rPr lang="en-GB" altLang="pl-PL" sz="2400" smtClean="0">
                <a:cs typeface="Times New Roman" pitchFamily="18" charset="0"/>
              </a:rPr>
              <a:t>P.862</a:t>
            </a:r>
            <a:r>
              <a:rPr lang="pl-PL" altLang="pl-PL" sz="2400" smtClean="0"/>
              <a:t> PESQ (</a:t>
            </a:r>
            <a:r>
              <a:rPr lang="en-GB" altLang="pl-PL" sz="2400" smtClean="0">
                <a:cs typeface="Times New Roman" pitchFamily="18" charset="0"/>
              </a:rPr>
              <a:t>Perceptual evaluation of speech quality</a:t>
            </a:r>
            <a:r>
              <a:rPr lang="pl-PL" altLang="pl-PL" sz="2400" smtClean="0"/>
              <a:t>)</a:t>
            </a:r>
          </a:p>
          <a:p>
            <a:pPr eaLnBrk="1" hangingPunct="1"/>
            <a:endParaRPr lang="pl-PL" altLang="pl-PL" sz="2400" smtClean="0"/>
          </a:p>
        </p:txBody>
      </p:sp>
      <p:sp>
        <p:nvSpPr>
          <p:cNvPr id="41990" name="Rectangle 5"/>
          <p:cNvSpPr>
            <a:spLocks noChangeArrowheads="1"/>
          </p:cNvSpPr>
          <p:nvPr/>
        </p:nvSpPr>
        <p:spPr bwMode="auto">
          <a:xfrm>
            <a:off x="0" y="752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pic>
        <p:nvPicPr>
          <p:cNvPr id="4199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205038"/>
            <a:ext cx="7069138" cy="366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8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968500"/>
            <a:ext cx="8640762" cy="422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62824"/>
                                        </p:tgtEl>
                                        <p:attrNameLst>
                                          <p:attrName>style.visibility</p:attrName>
                                        </p:attrNameLst>
                                      </p:cBhvr>
                                      <p:to>
                                        <p:strVal val="visible"/>
                                      </p:to>
                                    </p:set>
                                    <p:animEffect transition="in" filter="checkerboard(across)">
                                      <p:cBhvr>
                                        <p:cTn id="7" dur="500"/>
                                        <p:tgtEl>
                                          <p:spTgt spid="162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43011"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D8EEC15-F7DC-4BBA-9E64-4A39721B84FB}" type="slidenum">
              <a:rPr lang="pl-PL" altLang="pl-PL" sz="1400"/>
              <a:pPr eaLnBrk="1" hangingPunct="1"/>
              <a:t>41</a:t>
            </a:fld>
            <a:endParaRPr lang="pl-PL" altLang="pl-PL" sz="1400"/>
          </a:p>
        </p:txBody>
      </p:sp>
      <p:sp>
        <p:nvSpPr>
          <p:cNvPr id="43012" name="Rectangle 2"/>
          <p:cNvSpPr>
            <a:spLocks noGrp="1" noChangeArrowheads="1"/>
          </p:cNvSpPr>
          <p:nvPr>
            <p:ph type="title"/>
          </p:nvPr>
        </p:nvSpPr>
        <p:spPr/>
        <p:txBody>
          <a:bodyPr/>
          <a:lstStyle/>
          <a:p>
            <a:pPr eaLnBrk="1" hangingPunct="1"/>
            <a:r>
              <a:rPr lang="pl-PL" altLang="pl-PL" sz="4000" smtClean="0"/>
              <a:t>Metoda estymowana - MOS-LQE (1)</a:t>
            </a:r>
          </a:p>
        </p:txBody>
      </p:sp>
      <p:sp>
        <p:nvSpPr>
          <p:cNvPr id="43013" name="Rectangle 3" descr="Rectangle: Click to edit Master text styles&#10;Second level&#10;Third level&#10;Fourth level&#10;Fifth level"/>
          <p:cNvSpPr>
            <a:spLocks noGrp="1" noChangeArrowheads="1"/>
          </p:cNvSpPr>
          <p:nvPr>
            <p:ph type="body" idx="1"/>
          </p:nvPr>
        </p:nvSpPr>
        <p:spPr>
          <a:xfrm>
            <a:off x="533400" y="1295400"/>
            <a:ext cx="8077200" cy="2925763"/>
          </a:xfrm>
        </p:spPr>
        <p:txBody>
          <a:bodyPr/>
          <a:lstStyle/>
          <a:p>
            <a:pPr eaLnBrk="1" hangingPunct="1">
              <a:buFont typeface="Wingdings" pitchFamily="2" charset="2"/>
              <a:buNone/>
            </a:pPr>
            <a:r>
              <a:rPr lang="pl-PL" altLang="pl-PL" sz="2800" smtClean="0"/>
              <a:t>E-model (G.107) zakłada, że wartość metryki  MOS jest obliczana podstawie wartości R  wyznaczanej z parametrów systemu</a:t>
            </a:r>
          </a:p>
        </p:txBody>
      </p:sp>
      <p:pic>
        <p:nvPicPr>
          <p:cNvPr id="430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3656013"/>
            <a:ext cx="4391025"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Rectangle 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graphicFrame>
        <p:nvGraphicFramePr>
          <p:cNvPr id="43016" name="Object 5"/>
          <p:cNvGraphicFramePr>
            <a:graphicFrameLocks noChangeAspect="1"/>
          </p:cNvGraphicFramePr>
          <p:nvPr/>
        </p:nvGraphicFramePr>
        <p:xfrm>
          <a:off x="1835150" y="2781300"/>
          <a:ext cx="5259388" cy="531813"/>
        </p:xfrm>
        <a:graphic>
          <a:graphicData uri="http://schemas.openxmlformats.org/presentationml/2006/ole">
            <mc:AlternateContent xmlns:mc="http://schemas.openxmlformats.org/markup-compatibility/2006">
              <mc:Choice xmlns:v="urn:schemas-microsoft-com:vml" Requires="v">
                <p:oleObj spid="_x0000_s43029" name="Równanie" r:id="rId4" imgW="1968500" imgH="203200" progId="Equation.3">
                  <p:embed/>
                </p:oleObj>
              </mc:Choice>
              <mc:Fallback>
                <p:oleObj name="Równanie" r:id="rId4" imgW="1968500" imgH="203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2781300"/>
                        <a:ext cx="5259388"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7" name="Text Box 7"/>
          <p:cNvSpPr txBox="1">
            <a:spLocks noChangeArrowheads="1"/>
          </p:cNvSpPr>
          <p:nvPr/>
        </p:nvSpPr>
        <p:spPr bwMode="auto">
          <a:xfrm>
            <a:off x="827088" y="4076700"/>
            <a:ext cx="3527425" cy="226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lnSpc>
                <a:spcPct val="90000"/>
              </a:lnSpc>
            </a:pPr>
            <a:r>
              <a:rPr lang="pl-PL" altLang="pl-PL" sz="1600" i="1"/>
              <a:t>Ro</a:t>
            </a:r>
            <a:r>
              <a:rPr lang="pl-PL" altLang="pl-PL" sz="1600"/>
              <a:t> – stosunek sygnał-szum</a:t>
            </a:r>
          </a:p>
          <a:p>
            <a:pPr eaLnBrk="1" hangingPunct="1"/>
            <a:r>
              <a:rPr lang="pl-PL" altLang="pl-PL" sz="1600"/>
              <a:t>Is - czynniki zniekształcajace  transmisje głosu</a:t>
            </a:r>
          </a:p>
          <a:p>
            <a:pPr eaLnBrk="1" hangingPunct="1"/>
            <a:r>
              <a:rPr lang="pl-PL" altLang="pl-PL" sz="1600"/>
              <a:t>Id -  czynniki wynikające z opóźnienia </a:t>
            </a:r>
          </a:p>
          <a:p>
            <a:pPr eaLnBrk="1" hangingPunct="1"/>
            <a:r>
              <a:rPr lang="pl-PL" altLang="pl-PL" sz="1600"/>
              <a:t>Ie_eff - czynniki związane ze stratami</a:t>
            </a:r>
          </a:p>
          <a:p>
            <a:pPr eaLnBrk="1" hangingPunct="1"/>
            <a:r>
              <a:rPr lang="pl-PL" altLang="pl-PL" sz="1600"/>
              <a:t>A – współczynnik korygujący związany z użytecznością sygnału</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44035"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ACDDA694-3015-43C7-BB2B-AA57126F7660}" type="slidenum">
              <a:rPr lang="pl-PL" altLang="pl-PL" sz="1400"/>
              <a:pPr eaLnBrk="1" hangingPunct="1"/>
              <a:t>42</a:t>
            </a:fld>
            <a:endParaRPr lang="pl-PL" altLang="pl-PL" sz="1400"/>
          </a:p>
        </p:txBody>
      </p:sp>
      <p:sp>
        <p:nvSpPr>
          <p:cNvPr id="44036" name="Rectangle 2"/>
          <p:cNvSpPr>
            <a:spLocks noGrp="1" noChangeArrowheads="1"/>
          </p:cNvSpPr>
          <p:nvPr>
            <p:ph type="title"/>
          </p:nvPr>
        </p:nvSpPr>
        <p:spPr/>
        <p:txBody>
          <a:bodyPr/>
          <a:lstStyle/>
          <a:p>
            <a:pPr eaLnBrk="1" hangingPunct="1"/>
            <a:r>
              <a:rPr lang="pl-PL" altLang="pl-PL" sz="4000" smtClean="0"/>
              <a:t>Metoda estymowana - MOS-LQE (2)</a:t>
            </a:r>
          </a:p>
        </p:txBody>
      </p:sp>
      <p:sp>
        <p:nvSpPr>
          <p:cNvPr id="44037" name="Rectangle 3" descr="Rectangle: Click to edit Master text styles&#10;Second level&#10;Third level&#10;Fourth level&#10;Fifth level"/>
          <p:cNvSpPr>
            <a:spLocks noGrp="1" noChangeArrowheads="1"/>
          </p:cNvSpPr>
          <p:nvPr>
            <p:ph type="body" idx="1"/>
          </p:nvPr>
        </p:nvSpPr>
        <p:spPr>
          <a:xfrm>
            <a:off x="533400" y="1295400"/>
            <a:ext cx="8077200" cy="2420938"/>
          </a:xfrm>
        </p:spPr>
        <p:txBody>
          <a:bodyPr/>
          <a:lstStyle/>
          <a:p>
            <a:pPr eaLnBrk="1" hangingPunct="1"/>
            <a:r>
              <a:rPr lang="pl-PL" altLang="pl-PL" sz="2800" smtClean="0"/>
              <a:t>Dla domyślnych wartości kodeka i toru, wartość R możemy wyznaczyć:</a:t>
            </a:r>
          </a:p>
          <a:p>
            <a:pPr eaLnBrk="1" hangingPunct="1"/>
            <a:endParaRPr lang="pl-PL" altLang="pl-PL" sz="2800" smtClean="0"/>
          </a:p>
          <a:p>
            <a:pPr eaLnBrk="1" hangingPunct="1"/>
            <a:endParaRPr lang="pl-PL" altLang="pl-PL" sz="2800" smtClean="0"/>
          </a:p>
          <a:p>
            <a:pPr lvl="1" eaLnBrk="1" hangingPunct="1"/>
            <a:r>
              <a:rPr lang="pl-PL" altLang="pl-PL" sz="2400" smtClean="0"/>
              <a:t>gdzie:</a:t>
            </a:r>
          </a:p>
        </p:txBody>
      </p:sp>
      <p:sp>
        <p:nvSpPr>
          <p:cNvPr id="44038" name="Rectangle 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graphicFrame>
        <p:nvGraphicFramePr>
          <p:cNvPr id="44039" name="Object 5"/>
          <p:cNvGraphicFramePr>
            <a:graphicFrameLocks noChangeAspect="1"/>
          </p:cNvGraphicFramePr>
          <p:nvPr/>
        </p:nvGraphicFramePr>
        <p:xfrm>
          <a:off x="2051050" y="2420938"/>
          <a:ext cx="4679950" cy="650875"/>
        </p:xfrm>
        <a:graphic>
          <a:graphicData uri="http://schemas.openxmlformats.org/presentationml/2006/ole">
            <mc:AlternateContent xmlns:mc="http://schemas.openxmlformats.org/markup-compatibility/2006">
              <mc:Choice xmlns:v="urn:schemas-microsoft-com:vml" Requires="v">
                <p:oleObj spid="_x0000_s44076" name="Równanie" r:id="rId3" imgW="1435100" imgH="203200" progId="Equation.3">
                  <p:embed/>
                </p:oleObj>
              </mc:Choice>
              <mc:Fallback>
                <p:oleObj name="Równanie" r:id="rId3" imgW="1435100" imgH="203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420938"/>
                        <a:ext cx="467995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0" name="Object 7"/>
          <p:cNvGraphicFramePr>
            <a:graphicFrameLocks noChangeAspect="1"/>
          </p:cNvGraphicFramePr>
          <p:nvPr/>
        </p:nvGraphicFramePr>
        <p:xfrm>
          <a:off x="611188" y="3716338"/>
          <a:ext cx="8172450" cy="1798637"/>
        </p:xfrm>
        <a:graphic>
          <a:graphicData uri="http://schemas.openxmlformats.org/presentationml/2006/ole">
            <mc:AlternateContent xmlns:mc="http://schemas.openxmlformats.org/markup-compatibility/2006">
              <mc:Choice xmlns:v="urn:schemas-microsoft-com:vml" Requires="v">
                <p:oleObj spid="_x0000_s44077" name="Równanie" r:id="rId5" imgW="5321300" imgH="1168400" progId="Equation.3">
                  <p:embed/>
                </p:oleObj>
              </mc:Choice>
              <mc:Fallback>
                <p:oleObj name="Równanie" r:id="rId5" imgW="5321300" imgH="1168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716338"/>
                        <a:ext cx="8172450"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1" name="Rectangle 10"/>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graphicFrame>
        <p:nvGraphicFramePr>
          <p:cNvPr id="44042" name="Object 9"/>
          <p:cNvGraphicFramePr>
            <a:graphicFrameLocks noChangeAspect="1"/>
          </p:cNvGraphicFramePr>
          <p:nvPr/>
        </p:nvGraphicFramePr>
        <p:xfrm>
          <a:off x="468313" y="5589588"/>
          <a:ext cx="3382962" cy="742950"/>
        </p:xfrm>
        <a:graphic>
          <a:graphicData uri="http://schemas.openxmlformats.org/presentationml/2006/ole">
            <mc:AlternateContent xmlns:mc="http://schemas.openxmlformats.org/markup-compatibility/2006">
              <mc:Choice xmlns:v="urn:schemas-microsoft-com:vml" Requires="v">
                <p:oleObj spid="_x0000_s44078" name="Równanie" r:id="rId7" imgW="1777229" imgH="393529" progId="Equation.3">
                  <p:embed/>
                </p:oleObj>
              </mc:Choice>
              <mc:Fallback>
                <p:oleObj name="Równanie" r:id="rId7" imgW="1777229" imgH="393529"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5589588"/>
                        <a:ext cx="338296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ymbol zastępczy daty 4"/>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45059" name="Symbol zastępczy numeru slajdu 6"/>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15DDDCA-5148-4136-8D90-DA9B6F2C9863}" type="slidenum">
              <a:rPr lang="pl-PL" altLang="pl-PL" sz="1400"/>
              <a:pPr eaLnBrk="1" hangingPunct="1"/>
              <a:t>43</a:t>
            </a:fld>
            <a:endParaRPr lang="pl-PL" altLang="pl-PL" sz="1400"/>
          </a:p>
        </p:txBody>
      </p:sp>
      <p:sp>
        <p:nvSpPr>
          <p:cNvPr id="45060" name="Rectangle 2"/>
          <p:cNvSpPr>
            <a:spLocks noGrp="1" noChangeArrowheads="1"/>
          </p:cNvSpPr>
          <p:nvPr>
            <p:ph type="title"/>
          </p:nvPr>
        </p:nvSpPr>
        <p:spPr/>
        <p:txBody>
          <a:bodyPr/>
          <a:lstStyle/>
          <a:p>
            <a:pPr eaLnBrk="1" hangingPunct="1"/>
            <a:r>
              <a:rPr lang="pl-PL" altLang="pl-PL" sz="4000" smtClean="0"/>
              <a:t>Metoda estymowana - MOS-LQE (3)</a:t>
            </a:r>
          </a:p>
        </p:txBody>
      </p:sp>
      <p:sp>
        <p:nvSpPr>
          <p:cNvPr id="45061" name="Rectangle 3" descr="Rectangle: Click to edit Master text styles&#10;Second level&#10;Third level&#10;Fourth level&#10;Fifth level"/>
          <p:cNvSpPr>
            <a:spLocks noGrp="1" noChangeArrowheads="1"/>
          </p:cNvSpPr>
          <p:nvPr>
            <p:ph type="body" sz="half" idx="1"/>
          </p:nvPr>
        </p:nvSpPr>
        <p:spPr>
          <a:xfrm>
            <a:off x="533400" y="1295400"/>
            <a:ext cx="8070850" cy="4724400"/>
          </a:xfrm>
        </p:spPr>
        <p:txBody>
          <a:bodyPr/>
          <a:lstStyle/>
          <a:p>
            <a:pPr eaLnBrk="1" hangingPunct="1"/>
            <a:r>
              <a:rPr lang="pl-PL" altLang="pl-PL" sz="2800" smtClean="0"/>
              <a:t>Wartość MOS wyznaczamy jako empiryczną funkcję parametru R</a:t>
            </a:r>
          </a:p>
          <a:p>
            <a:pPr eaLnBrk="1" hangingPunct="1">
              <a:buFont typeface="Wingdings" pitchFamily="2" charset="2"/>
              <a:buNone/>
            </a:pPr>
            <a:endParaRPr lang="pl-PL" altLang="pl-PL" sz="2800" smtClean="0"/>
          </a:p>
        </p:txBody>
      </p:sp>
      <p:sp>
        <p:nvSpPr>
          <p:cNvPr id="45062" name="Rectangle 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graphicFrame>
        <p:nvGraphicFramePr>
          <p:cNvPr id="45063" name="Object 9"/>
          <p:cNvGraphicFramePr>
            <a:graphicFrameLocks noGrp="1" noChangeAspect="1"/>
          </p:cNvGraphicFramePr>
          <p:nvPr>
            <p:ph sz="half" idx="2"/>
          </p:nvPr>
        </p:nvGraphicFramePr>
        <p:xfrm>
          <a:off x="971550" y="2349500"/>
          <a:ext cx="7416800" cy="1384300"/>
        </p:xfrm>
        <a:graphic>
          <a:graphicData uri="http://schemas.openxmlformats.org/presentationml/2006/ole">
            <mc:AlternateContent xmlns:mc="http://schemas.openxmlformats.org/markup-compatibility/2006">
              <mc:Choice xmlns:v="urn:schemas-microsoft-com:vml" Requires="v">
                <p:oleObj spid="_x0000_s45076" name="Równanie" r:id="rId3" imgW="3810000" imgH="711200" progId="Equation.3">
                  <p:embed/>
                </p:oleObj>
              </mc:Choice>
              <mc:Fallback>
                <p:oleObj name="Równanie" r:id="rId3" imgW="3810000" imgH="7112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349500"/>
                        <a:ext cx="7416800" cy="138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506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3716338"/>
            <a:ext cx="4824412" cy="297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6147"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054A1B2-E8AD-4EAC-B652-E6966861E2B1}" type="slidenum">
              <a:rPr lang="pl-PL" altLang="pl-PL" sz="1400"/>
              <a:pPr eaLnBrk="1" hangingPunct="1"/>
              <a:t>5</a:t>
            </a:fld>
            <a:endParaRPr lang="pl-PL" altLang="pl-PL" sz="1400"/>
          </a:p>
        </p:txBody>
      </p:sp>
      <p:sp>
        <p:nvSpPr>
          <p:cNvPr id="6148" name="Rectangle 2"/>
          <p:cNvSpPr>
            <a:spLocks noGrp="1" noChangeArrowheads="1"/>
          </p:cNvSpPr>
          <p:nvPr>
            <p:ph type="title"/>
          </p:nvPr>
        </p:nvSpPr>
        <p:spPr/>
        <p:txBody>
          <a:bodyPr/>
          <a:lstStyle/>
          <a:p>
            <a:pPr eaLnBrk="1" hangingPunct="1"/>
            <a:r>
              <a:rPr lang="pl-PL" altLang="pl-PL" sz="4000" smtClean="0"/>
              <a:t>Standaryzacja metryk</a:t>
            </a:r>
            <a:endParaRPr lang="en-GB" altLang="pl-PL" sz="4000" smtClean="0"/>
          </a:p>
        </p:txBody>
      </p:sp>
      <p:sp>
        <p:nvSpPr>
          <p:cNvPr id="6149"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pl-PL" altLang="pl-PL" sz="2800" dirty="0" smtClean="0"/>
              <a:t>Narzędzia pomiarowe mierzą zestandaryzowane metryki (zgodnie z definicjami)</a:t>
            </a:r>
          </a:p>
          <a:p>
            <a:pPr eaLnBrk="1" hangingPunct="1">
              <a:lnSpc>
                <a:spcPct val="80000"/>
              </a:lnSpc>
            </a:pPr>
            <a:endParaRPr lang="pl-PL" altLang="pl-PL" sz="2800" dirty="0" smtClean="0"/>
          </a:p>
          <a:p>
            <a:pPr eaLnBrk="1" hangingPunct="1">
              <a:lnSpc>
                <a:spcPct val="80000"/>
              </a:lnSpc>
            </a:pPr>
            <a:r>
              <a:rPr lang="pl-PL" altLang="pl-PL" sz="2800" dirty="0" smtClean="0"/>
              <a:t>Większa </a:t>
            </a:r>
            <a:r>
              <a:rPr lang="pl-PL" altLang="pl-PL" sz="2800" i="1" dirty="0" smtClean="0"/>
              <a:t>wiarygodność</a:t>
            </a:r>
            <a:r>
              <a:rPr lang="pl-PL" altLang="pl-PL" sz="2800" dirty="0" smtClean="0"/>
              <a:t> raportowanych wyników i możliwość </a:t>
            </a:r>
            <a:r>
              <a:rPr lang="pl-PL" altLang="pl-PL" sz="2800" i="1" dirty="0" smtClean="0"/>
              <a:t>porównywania</a:t>
            </a:r>
            <a:r>
              <a:rPr lang="pl-PL" altLang="pl-PL" sz="2800" dirty="0" smtClean="0"/>
              <a:t> pomiarów wykonanych za pomocą różnych narzędzi</a:t>
            </a:r>
          </a:p>
          <a:p>
            <a:pPr eaLnBrk="1" hangingPunct="1">
              <a:lnSpc>
                <a:spcPct val="80000"/>
              </a:lnSpc>
            </a:pPr>
            <a:endParaRPr lang="pl-PL" altLang="pl-PL" sz="2800" dirty="0" smtClean="0"/>
          </a:p>
          <a:p>
            <a:pPr eaLnBrk="1" hangingPunct="1">
              <a:lnSpc>
                <a:spcPct val="80000"/>
              </a:lnSpc>
            </a:pPr>
            <a:r>
              <a:rPr lang="pl-PL" altLang="pl-PL" sz="2800" dirty="0" smtClean="0"/>
              <a:t>Prace standaryzacyjne prowadzone w ramach organizacji ITU-T i IETF</a:t>
            </a:r>
          </a:p>
          <a:p>
            <a:pPr lvl="1" eaLnBrk="1" hangingPunct="1">
              <a:lnSpc>
                <a:spcPct val="80000"/>
              </a:lnSpc>
            </a:pPr>
            <a:r>
              <a:rPr lang="pl-PL" altLang="pl-PL" sz="2400" dirty="0" smtClean="0"/>
              <a:t>Mimo pewnych różnic w definicjach metryk ogólne zasady są podobne</a:t>
            </a:r>
          </a:p>
          <a:p>
            <a:pPr eaLnBrk="1" hangingPunct="1">
              <a:lnSpc>
                <a:spcPct val="80000"/>
              </a:lnSpc>
            </a:pPr>
            <a:endParaRPr lang="pl-PL" altLang="pl-PL"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7171"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3649B1A-38EC-4510-8777-9915BC25787A}" type="slidenum">
              <a:rPr lang="pl-PL" altLang="pl-PL" sz="1400"/>
              <a:pPr eaLnBrk="1" hangingPunct="1"/>
              <a:t>6</a:t>
            </a:fld>
            <a:endParaRPr lang="pl-PL" altLang="pl-PL" sz="1400"/>
          </a:p>
        </p:txBody>
      </p:sp>
      <p:sp>
        <p:nvSpPr>
          <p:cNvPr id="7172" name="Rectangle 2"/>
          <p:cNvSpPr>
            <a:spLocks noGrp="1" noChangeArrowheads="1"/>
          </p:cNvSpPr>
          <p:nvPr>
            <p:ph type="title"/>
          </p:nvPr>
        </p:nvSpPr>
        <p:spPr/>
        <p:txBody>
          <a:bodyPr/>
          <a:lstStyle/>
          <a:p>
            <a:pPr eaLnBrk="1" hangingPunct="1"/>
            <a:r>
              <a:rPr lang="pl-PL" altLang="pl-PL" smtClean="0"/>
              <a:t>Rodzaje metryk	</a:t>
            </a:r>
            <a:endParaRPr lang="en-GB" altLang="pl-PL" smtClean="0"/>
          </a:p>
        </p:txBody>
      </p:sp>
      <p:sp>
        <p:nvSpPr>
          <p:cNvPr id="7173" name="Rectangle 3" descr="Rectangle: Click to edit Master text styles&#10;Second level&#10;Third level&#10;Fourth level&#10;Fifth level"/>
          <p:cNvSpPr>
            <a:spLocks noGrp="1" noChangeArrowheads="1"/>
          </p:cNvSpPr>
          <p:nvPr>
            <p:ph type="body" idx="1"/>
          </p:nvPr>
        </p:nvSpPr>
        <p:spPr>
          <a:xfrm>
            <a:off x="533400" y="1295400"/>
            <a:ext cx="8077200" cy="1557338"/>
          </a:xfrm>
        </p:spPr>
        <p:txBody>
          <a:bodyPr/>
          <a:lstStyle/>
          <a:p>
            <a:pPr eaLnBrk="1" hangingPunct="1"/>
            <a:r>
              <a:rPr lang="pl-PL" altLang="pl-PL" sz="2800" dirty="0" smtClean="0"/>
              <a:t>Metryki związane z poziomem pakietów</a:t>
            </a:r>
          </a:p>
          <a:p>
            <a:pPr eaLnBrk="1" hangingPunct="1"/>
            <a:r>
              <a:rPr lang="pl-PL" altLang="pl-PL" sz="2800" dirty="0" smtClean="0"/>
              <a:t>Metryki związane z poziomem „połączeń”</a:t>
            </a:r>
            <a:endParaRPr lang="en-GB" altLang="pl-PL" sz="2800" dirty="0" smtClean="0"/>
          </a:p>
          <a:p>
            <a:pPr eaLnBrk="1" hangingPunct="1"/>
            <a:r>
              <a:rPr lang="pl-PL" altLang="pl-PL" sz="2800" dirty="0" smtClean="0"/>
              <a:t>Metryki związane z poziomem użytkownika</a:t>
            </a:r>
          </a:p>
        </p:txBody>
      </p:sp>
      <p:grpSp>
        <p:nvGrpSpPr>
          <p:cNvPr id="7174" name="Group 4"/>
          <p:cNvGrpSpPr>
            <a:grpSpLocks/>
          </p:cNvGrpSpPr>
          <p:nvPr/>
        </p:nvGrpSpPr>
        <p:grpSpPr bwMode="auto">
          <a:xfrm>
            <a:off x="1403350" y="3213100"/>
            <a:ext cx="6784975" cy="3457575"/>
            <a:chOff x="528" y="1392"/>
            <a:chExt cx="4274" cy="2178"/>
          </a:xfrm>
        </p:grpSpPr>
        <p:sp>
          <p:nvSpPr>
            <p:cNvPr id="7175" name="Rectangle 5"/>
            <p:cNvSpPr>
              <a:spLocks noChangeArrowheads="1"/>
            </p:cNvSpPr>
            <p:nvPr/>
          </p:nvSpPr>
          <p:spPr bwMode="auto">
            <a:xfrm>
              <a:off x="528" y="3426"/>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500">
                  <a:solidFill>
                    <a:srgbClr val="000000"/>
                  </a:solidFill>
                  <a:latin typeface="Times New Roman" pitchFamily="18" charset="0"/>
                </a:rPr>
                <a:t> </a:t>
              </a:r>
              <a:endParaRPr lang="en-GB" altLang="pl-PL"/>
            </a:p>
          </p:txBody>
        </p:sp>
        <p:sp>
          <p:nvSpPr>
            <p:cNvPr id="7176" name="Rectangle 6"/>
            <p:cNvSpPr>
              <a:spLocks noChangeArrowheads="1"/>
            </p:cNvSpPr>
            <p:nvPr/>
          </p:nvSpPr>
          <p:spPr bwMode="auto">
            <a:xfrm>
              <a:off x="551" y="1392"/>
              <a:ext cx="1602" cy="598"/>
            </a:xfrm>
            <a:prstGeom prst="rect">
              <a:avLst/>
            </a:prstGeom>
            <a:solidFill>
              <a:srgbClr val="808080"/>
            </a:solidFill>
            <a:ln w="11113">
              <a:solidFill>
                <a:srgbClr val="80808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77" name="Rectangle 7"/>
            <p:cNvSpPr>
              <a:spLocks noChangeArrowheads="1"/>
            </p:cNvSpPr>
            <p:nvPr/>
          </p:nvSpPr>
          <p:spPr bwMode="auto">
            <a:xfrm>
              <a:off x="3185" y="1407"/>
              <a:ext cx="1602" cy="597"/>
            </a:xfrm>
            <a:prstGeom prst="rect">
              <a:avLst/>
            </a:prstGeom>
            <a:solidFill>
              <a:srgbClr val="808080"/>
            </a:solidFill>
            <a:ln w="11113">
              <a:solidFill>
                <a:srgbClr val="80808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78" name="Rectangle 8"/>
            <p:cNvSpPr>
              <a:spLocks noChangeArrowheads="1"/>
            </p:cNvSpPr>
            <p:nvPr/>
          </p:nvSpPr>
          <p:spPr bwMode="auto">
            <a:xfrm>
              <a:off x="535" y="2991"/>
              <a:ext cx="4244" cy="423"/>
            </a:xfrm>
            <a:prstGeom prst="rect">
              <a:avLst/>
            </a:prstGeom>
            <a:solidFill>
              <a:srgbClr val="969696"/>
            </a:solidFill>
            <a:ln w="11113">
              <a:solidFill>
                <a:srgbClr val="969696"/>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79" name="Rectangle 9"/>
            <p:cNvSpPr>
              <a:spLocks noChangeArrowheads="1"/>
            </p:cNvSpPr>
            <p:nvPr/>
          </p:nvSpPr>
          <p:spPr bwMode="auto">
            <a:xfrm>
              <a:off x="3177" y="2005"/>
              <a:ext cx="1602" cy="956"/>
            </a:xfrm>
            <a:prstGeom prst="rect">
              <a:avLst/>
            </a:prstGeom>
            <a:solidFill>
              <a:srgbClr val="C0C0C0"/>
            </a:solidFill>
            <a:ln w="11113">
              <a:solidFill>
                <a:srgbClr val="C0C0C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80" name="Rectangle 10"/>
            <p:cNvSpPr>
              <a:spLocks noChangeArrowheads="1"/>
            </p:cNvSpPr>
            <p:nvPr/>
          </p:nvSpPr>
          <p:spPr bwMode="auto">
            <a:xfrm>
              <a:off x="543" y="1998"/>
              <a:ext cx="1601" cy="985"/>
            </a:xfrm>
            <a:prstGeom prst="rect">
              <a:avLst/>
            </a:prstGeom>
            <a:solidFill>
              <a:srgbClr val="C0C0C0"/>
            </a:solidFill>
            <a:ln w="11113">
              <a:solidFill>
                <a:srgbClr val="C0C0C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81" name="Rectangle 11"/>
            <p:cNvSpPr>
              <a:spLocks noChangeArrowheads="1"/>
            </p:cNvSpPr>
            <p:nvPr/>
          </p:nvSpPr>
          <p:spPr bwMode="auto">
            <a:xfrm>
              <a:off x="1214" y="1735"/>
              <a:ext cx="749" cy="190"/>
            </a:xfrm>
            <a:prstGeom prst="rect">
              <a:avLst/>
            </a:prstGeom>
            <a:solidFill>
              <a:srgbClr val="FFFFFF"/>
            </a:solidFill>
            <a:ln w="11113">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82" name="Rectangle 12"/>
            <p:cNvSpPr>
              <a:spLocks noChangeArrowheads="1"/>
            </p:cNvSpPr>
            <p:nvPr/>
          </p:nvSpPr>
          <p:spPr bwMode="auto">
            <a:xfrm>
              <a:off x="1499" y="1776"/>
              <a:ext cx="18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user</a:t>
              </a:r>
              <a:endParaRPr lang="en-GB" altLang="pl-PL"/>
            </a:p>
          </p:txBody>
        </p:sp>
        <p:sp>
          <p:nvSpPr>
            <p:cNvPr id="7183" name="Rectangle 13"/>
            <p:cNvSpPr>
              <a:spLocks noChangeArrowheads="1"/>
            </p:cNvSpPr>
            <p:nvPr/>
          </p:nvSpPr>
          <p:spPr bwMode="auto">
            <a:xfrm>
              <a:off x="1686" y="1776"/>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184" name="Rectangle 14"/>
            <p:cNvSpPr>
              <a:spLocks noChangeArrowheads="1"/>
            </p:cNvSpPr>
            <p:nvPr/>
          </p:nvSpPr>
          <p:spPr bwMode="auto">
            <a:xfrm>
              <a:off x="3271" y="1728"/>
              <a:ext cx="757" cy="188"/>
            </a:xfrm>
            <a:prstGeom prst="rect">
              <a:avLst/>
            </a:prstGeom>
            <a:solidFill>
              <a:srgbClr val="FFFFFF"/>
            </a:solidFill>
            <a:ln w="11113">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85" name="Rectangle 15"/>
            <p:cNvSpPr>
              <a:spLocks noChangeArrowheads="1"/>
            </p:cNvSpPr>
            <p:nvPr/>
          </p:nvSpPr>
          <p:spPr bwMode="auto">
            <a:xfrm>
              <a:off x="3559" y="1769"/>
              <a:ext cx="18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user</a:t>
              </a:r>
              <a:endParaRPr lang="en-GB" altLang="pl-PL"/>
            </a:p>
          </p:txBody>
        </p:sp>
        <p:sp>
          <p:nvSpPr>
            <p:cNvPr id="7186" name="Rectangle 16"/>
            <p:cNvSpPr>
              <a:spLocks noChangeArrowheads="1"/>
            </p:cNvSpPr>
            <p:nvPr/>
          </p:nvSpPr>
          <p:spPr bwMode="auto">
            <a:xfrm>
              <a:off x="3746" y="1769"/>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187" name="Rectangle 17"/>
            <p:cNvSpPr>
              <a:spLocks noChangeArrowheads="1"/>
            </p:cNvSpPr>
            <p:nvPr/>
          </p:nvSpPr>
          <p:spPr bwMode="auto">
            <a:xfrm>
              <a:off x="1214" y="2137"/>
              <a:ext cx="756" cy="188"/>
            </a:xfrm>
            <a:prstGeom prst="rect">
              <a:avLst/>
            </a:prstGeom>
            <a:solidFill>
              <a:srgbClr val="FFFFFF"/>
            </a:solidFill>
            <a:ln w="11113">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88" name="Rectangle 18"/>
            <p:cNvSpPr>
              <a:spLocks noChangeArrowheads="1"/>
            </p:cNvSpPr>
            <p:nvPr/>
          </p:nvSpPr>
          <p:spPr bwMode="auto">
            <a:xfrm>
              <a:off x="1468" y="2178"/>
              <a:ext cx="25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codec</a:t>
              </a:r>
              <a:endParaRPr lang="en-GB" altLang="pl-PL"/>
            </a:p>
          </p:txBody>
        </p:sp>
        <p:sp>
          <p:nvSpPr>
            <p:cNvPr id="7189" name="Rectangle 19"/>
            <p:cNvSpPr>
              <a:spLocks noChangeArrowheads="1"/>
            </p:cNvSpPr>
            <p:nvPr/>
          </p:nvSpPr>
          <p:spPr bwMode="auto">
            <a:xfrm>
              <a:off x="1724" y="2178"/>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190" name="Rectangle 20"/>
            <p:cNvSpPr>
              <a:spLocks noChangeArrowheads="1"/>
            </p:cNvSpPr>
            <p:nvPr/>
          </p:nvSpPr>
          <p:spPr bwMode="auto">
            <a:xfrm>
              <a:off x="3277" y="2173"/>
              <a:ext cx="758" cy="190"/>
            </a:xfrm>
            <a:prstGeom prst="rect">
              <a:avLst/>
            </a:prstGeom>
            <a:solidFill>
              <a:srgbClr val="FFFFFF"/>
            </a:solidFill>
            <a:ln w="11113">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91" name="Rectangle 21"/>
            <p:cNvSpPr>
              <a:spLocks noChangeArrowheads="1"/>
            </p:cNvSpPr>
            <p:nvPr/>
          </p:nvSpPr>
          <p:spPr bwMode="auto">
            <a:xfrm>
              <a:off x="3533" y="2214"/>
              <a:ext cx="25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codec</a:t>
              </a:r>
              <a:endParaRPr lang="en-GB" altLang="pl-PL"/>
            </a:p>
          </p:txBody>
        </p:sp>
        <p:sp>
          <p:nvSpPr>
            <p:cNvPr id="7192" name="Rectangle 22"/>
            <p:cNvSpPr>
              <a:spLocks noChangeArrowheads="1"/>
            </p:cNvSpPr>
            <p:nvPr/>
          </p:nvSpPr>
          <p:spPr bwMode="auto">
            <a:xfrm>
              <a:off x="3789" y="2214"/>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193" name="Rectangle 23"/>
            <p:cNvSpPr>
              <a:spLocks noChangeArrowheads="1"/>
            </p:cNvSpPr>
            <p:nvPr/>
          </p:nvSpPr>
          <p:spPr bwMode="auto">
            <a:xfrm>
              <a:off x="1214" y="2538"/>
              <a:ext cx="764" cy="313"/>
            </a:xfrm>
            <a:prstGeom prst="rect">
              <a:avLst/>
            </a:prstGeom>
            <a:solidFill>
              <a:srgbClr val="FFFFFF"/>
            </a:solidFill>
            <a:ln w="11113">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94" name="Rectangle 24"/>
            <p:cNvSpPr>
              <a:spLocks noChangeArrowheads="1"/>
            </p:cNvSpPr>
            <p:nvPr/>
          </p:nvSpPr>
          <p:spPr bwMode="auto">
            <a:xfrm>
              <a:off x="1389" y="2581"/>
              <a:ext cx="44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Additional </a:t>
              </a:r>
              <a:endParaRPr lang="en-GB" altLang="pl-PL"/>
            </a:p>
          </p:txBody>
        </p:sp>
        <p:sp>
          <p:nvSpPr>
            <p:cNvPr id="7195" name="Rectangle 25"/>
            <p:cNvSpPr>
              <a:spLocks noChangeArrowheads="1"/>
            </p:cNvSpPr>
            <p:nvPr/>
          </p:nvSpPr>
          <p:spPr bwMode="auto">
            <a:xfrm>
              <a:off x="1329" y="2691"/>
              <a:ext cx="53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mechanisms</a:t>
              </a:r>
              <a:endParaRPr lang="en-GB" altLang="pl-PL"/>
            </a:p>
          </p:txBody>
        </p:sp>
        <p:sp>
          <p:nvSpPr>
            <p:cNvPr id="7196" name="Rectangle 26"/>
            <p:cNvSpPr>
              <a:spLocks noChangeArrowheads="1"/>
            </p:cNvSpPr>
            <p:nvPr/>
          </p:nvSpPr>
          <p:spPr bwMode="auto">
            <a:xfrm>
              <a:off x="1871" y="2691"/>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197" name="Rectangle 27"/>
            <p:cNvSpPr>
              <a:spLocks noChangeArrowheads="1"/>
            </p:cNvSpPr>
            <p:nvPr/>
          </p:nvSpPr>
          <p:spPr bwMode="auto">
            <a:xfrm>
              <a:off x="3271" y="2560"/>
              <a:ext cx="1175" cy="313"/>
            </a:xfrm>
            <a:prstGeom prst="rect">
              <a:avLst/>
            </a:prstGeom>
            <a:solidFill>
              <a:srgbClr val="FFFFFF"/>
            </a:solidFill>
            <a:ln w="11113">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98" name="Rectangle 28"/>
            <p:cNvSpPr>
              <a:spLocks noChangeArrowheads="1"/>
            </p:cNvSpPr>
            <p:nvPr/>
          </p:nvSpPr>
          <p:spPr bwMode="auto">
            <a:xfrm>
              <a:off x="3366" y="2602"/>
              <a:ext cx="101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Additional mechanisms </a:t>
              </a:r>
              <a:endParaRPr lang="en-GB" altLang="pl-PL"/>
            </a:p>
          </p:txBody>
        </p:sp>
        <p:sp>
          <p:nvSpPr>
            <p:cNvPr id="7199" name="Rectangle 29"/>
            <p:cNvSpPr>
              <a:spLocks noChangeArrowheads="1"/>
            </p:cNvSpPr>
            <p:nvPr/>
          </p:nvSpPr>
          <p:spPr bwMode="auto">
            <a:xfrm>
              <a:off x="3409" y="2713"/>
              <a:ext cx="90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(e.g. playback buffer)</a:t>
              </a:r>
              <a:endParaRPr lang="en-GB" altLang="pl-PL"/>
            </a:p>
          </p:txBody>
        </p:sp>
        <p:sp>
          <p:nvSpPr>
            <p:cNvPr id="7200" name="Rectangle 30"/>
            <p:cNvSpPr>
              <a:spLocks noChangeArrowheads="1"/>
            </p:cNvSpPr>
            <p:nvPr/>
          </p:nvSpPr>
          <p:spPr bwMode="auto">
            <a:xfrm>
              <a:off x="4314" y="2713"/>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201" name="Rectangle 31"/>
            <p:cNvSpPr>
              <a:spLocks noChangeArrowheads="1"/>
            </p:cNvSpPr>
            <p:nvPr/>
          </p:nvSpPr>
          <p:spPr bwMode="auto">
            <a:xfrm>
              <a:off x="1199" y="3093"/>
              <a:ext cx="764" cy="313"/>
            </a:xfrm>
            <a:prstGeom prst="rect">
              <a:avLst/>
            </a:prstGeom>
            <a:solidFill>
              <a:srgbClr val="FFFFFF"/>
            </a:solidFill>
            <a:ln w="11113">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202" name="Rectangle 32"/>
            <p:cNvSpPr>
              <a:spLocks noChangeArrowheads="1"/>
            </p:cNvSpPr>
            <p:nvPr/>
          </p:nvSpPr>
          <p:spPr bwMode="auto">
            <a:xfrm>
              <a:off x="1409" y="3136"/>
              <a:ext cx="37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Network </a:t>
              </a:r>
              <a:endParaRPr lang="en-GB" altLang="pl-PL"/>
            </a:p>
          </p:txBody>
        </p:sp>
        <p:sp>
          <p:nvSpPr>
            <p:cNvPr id="7203" name="Rectangle 33"/>
            <p:cNvSpPr>
              <a:spLocks noChangeArrowheads="1"/>
            </p:cNvSpPr>
            <p:nvPr/>
          </p:nvSpPr>
          <p:spPr bwMode="auto">
            <a:xfrm>
              <a:off x="1402" y="3246"/>
              <a:ext cx="36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interface</a:t>
              </a:r>
              <a:endParaRPr lang="en-GB" altLang="pl-PL"/>
            </a:p>
          </p:txBody>
        </p:sp>
        <p:sp>
          <p:nvSpPr>
            <p:cNvPr id="7204" name="Rectangle 34"/>
            <p:cNvSpPr>
              <a:spLocks noChangeArrowheads="1"/>
            </p:cNvSpPr>
            <p:nvPr/>
          </p:nvSpPr>
          <p:spPr bwMode="auto">
            <a:xfrm>
              <a:off x="1771" y="3246"/>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205" name="Rectangle 35"/>
            <p:cNvSpPr>
              <a:spLocks noChangeArrowheads="1"/>
            </p:cNvSpPr>
            <p:nvPr/>
          </p:nvSpPr>
          <p:spPr bwMode="auto">
            <a:xfrm>
              <a:off x="3277" y="3086"/>
              <a:ext cx="765" cy="313"/>
            </a:xfrm>
            <a:prstGeom prst="rect">
              <a:avLst/>
            </a:prstGeom>
            <a:solidFill>
              <a:srgbClr val="FFFFFF"/>
            </a:solidFill>
            <a:ln w="11113">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206" name="Rectangle 36"/>
            <p:cNvSpPr>
              <a:spLocks noChangeArrowheads="1"/>
            </p:cNvSpPr>
            <p:nvPr/>
          </p:nvSpPr>
          <p:spPr bwMode="auto">
            <a:xfrm>
              <a:off x="3488" y="3128"/>
              <a:ext cx="37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Network </a:t>
              </a:r>
              <a:endParaRPr lang="en-GB" altLang="pl-PL"/>
            </a:p>
          </p:txBody>
        </p:sp>
        <p:sp>
          <p:nvSpPr>
            <p:cNvPr id="7207" name="Rectangle 37"/>
            <p:cNvSpPr>
              <a:spLocks noChangeArrowheads="1"/>
            </p:cNvSpPr>
            <p:nvPr/>
          </p:nvSpPr>
          <p:spPr bwMode="auto">
            <a:xfrm>
              <a:off x="3481" y="3239"/>
              <a:ext cx="36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interface</a:t>
              </a:r>
              <a:endParaRPr lang="en-GB" altLang="pl-PL"/>
            </a:p>
          </p:txBody>
        </p:sp>
        <p:sp>
          <p:nvSpPr>
            <p:cNvPr id="7208" name="Rectangle 38"/>
            <p:cNvSpPr>
              <a:spLocks noChangeArrowheads="1"/>
            </p:cNvSpPr>
            <p:nvPr/>
          </p:nvSpPr>
          <p:spPr bwMode="auto">
            <a:xfrm>
              <a:off x="3849" y="3239"/>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209" name="Rectangle 39"/>
            <p:cNvSpPr>
              <a:spLocks noChangeArrowheads="1"/>
            </p:cNvSpPr>
            <p:nvPr/>
          </p:nvSpPr>
          <p:spPr bwMode="auto">
            <a:xfrm>
              <a:off x="529" y="2290"/>
              <a:ext cx="69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210" name="Rectangle 40"/>
            <p:cNvSpPr>
              <a:spLocks noChangeArrowheads="1"/>
            </p:cNvSpPr>
            <p:nvPr/>
          </p:nvSpPr>
          <p:spPr bwMode="auto">
            <a:xfrm>
              <a:off x="643" y="2329"/>
              <a:ext cx="49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Application </a:t>
              </a:r>
              <a:endParaRPr lang="en-GB" altLang="pl-PL"/>
            </a:p>
          </p:txBody>
        </p:sp>
        <p:sp>
          <p:nvSpPr>
            <p:cNvPr id="7211" name="Rectangle 41"/>
            <p:cNvSpPr>
              <a:spLocks noChangeArrowheads="1"/>
            </p:cNvSpPr>
            <p:nvPr/>
          </p:nvSpPr>
          <p:spPr bwMode="auto">
            <a:xfrm>
              <a:off x="781" y="2440"/>
              <a:ext cx="1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level</a:t>
              </a:r>
              <a:endParaRPr lang="en-GB" altLang="pl-PL"/>
            </a:p>
          </p:txBody>
        </p:sp>
        <p:sp>
          <p:nvSpPr>
            <p:cNvPr id="7212" name="Rectangle 42"/>
            <p:cNvSpPr>
              <a:spLocks noChangeArrowheads="1"/>
            </p:cNvSpPr>
            <p:nvPr/>
          </p:nvSpPr>
          <p:spPr bwMode="auto">
            <a:xfrm>
              <a:off x="977" y="2440"/>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213" name="Rectangle 43"/>
            <p:cNvSpPr>
              <a:spLocks noChangeArrowheads="1"/>
            </p:cNvSpPr>
            <p:nvPr/>
          </p:nvSpPr>
          <p:spPr bwMode="auto">
            <a:xfrm>
              <a:off x="4109" y="2057"/>
              <a:ext cx="69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214" name="Rectangle 44"/>
            <p:cNvSpPr>
              <a:spLocks noChangeArrowheads="1"/>
            </p:cNvSpPr>
            <p:nvPr/>
          </p:nvSpPr>
          <p:spPr bwMode="auto">
            <a:xfrm>
              <a:off x="4223" y="2095"/>
              <a:ext cx="49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Application </a:t>
              </a:r>
              <a:endParaRPr lang="en-GB" altLang="pl-PL"/>
            </a:p>
          </p:txBody>
        </p:sp>
        <p:sp>
          <p:nvSpPr>
            <p:cNvPr id="7215" name="Rectangle 45"/>
            <p:cNvSpPr>
              <a:spLocks noChangeArrowheads="1"/>
            </p:cNvSpPr>
            <p:nvPr/>
          </p:nvSpPr>
          <p:spPr bwMode="auto">
            <a:xfrm>
              <a:off x="4361" y="2206"/>
              <a:ext cx="1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level</a:t>
              </a:r>
              <a:endParaRPr lang="en-GB" altLang="pl-PL"/>
            </a:p>
          </p:txBody>
        </p:sp>
        <p:sp>
          <p:nvSpPr>
            <p:cNvPr id="7216" name="Rectangle 46"/>
            <p:cNvSpPr>
              <a:spLocks noChangeArrowheads="1"/>
            </p:cNvSpPr>
            <p:nvPr/>
          </p:nvSpPr>
          <p:spPr bwMode="auto">
            <a:xfrm>
              <a:off x="4557" y="2206"/>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217" name="Freeform 47"/>
            <p:cNvSpPr>
              <a:spLocks/>
            </p:cNvSpPr>
            <p:nvPr/>
          </p:nvSpPr>
          <p:spPr bwMode="auto">
            <a:xfrm>
              <a:off x="2048" y="1856"/>
              <a:ext cx="34" cy="7"/>
            </a:xfrm>
            <a:custGeom>
              <a:avLst/>
              <a:gdLst>
                <a:gd name="T0" fmla="*/ 4 w 34"/>
                <a:gd name="T1" fmla="*/ 0 h 7"/>
                <a:gd name="T2" fmla="*/ 3 w 34"/>
                <a:gd name="T3" fmla="*/ 0 h 7"/>
                <a:gd name="T4" fmla="*/ 2 w 34"/>
                <a:gd name="T5" fmla="*/ 1 h 7"/>
                <a:gd name="T6" fmla="*/ 1 w 34"/>
                <a:gd name="T7" fmla="*/ 2 h 7"/>
                <a:gd name="T8" fmla="*/ 0 w 34"/>
                <a:gd name="T9" fmla="*/ 3 h 7"/>
                <a:gd name="T10" fmla="*/ 0 w 34"/>
                <a:gd name="T11" fmla="*/ 3 h 7"/>
                <a:gd name="T12" fmla="*/ 1 w 34"/>
                <a:gd name="T13" fmla="*/ 4 h 7"/>
                <a:gd name="T14" fmla="*/ 2 w 34"/>
                <a:gd name="T15" fmla="*/ 6 h 7"/>
                <a:gd name="T16" fmla="*/ 3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4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4" y="0"/>
                  </a:moveTo>
                  <a:lnTo>
                    <a:pt x="3" y="0"/>
                  </a:lnTo>
                  <a:lnTo>
                    <a:pt x="2" y="1"/>
                  </a:lnTo>
                  <a:lnTo>
                    <a:pt x="1" y="2"/>
                  </a:lnTo>
                  <a:lnTo>
                    <a:pt x="0" y="3"/>
                  </a:lnTo>
                  <a:lnTo>
                    <a:pt x="1" y="4"/>
                  </a:lnTo>
                  <a:lnTo>
                    <a:pt x="2" y="6"/>
                  </a:lnTo>
                  <a:lnTo>
                    <a:pt x="3" y="7"/>
                  </a:lnTo>
                  <a:lnTo>
                    <a:pt x="30" y="7"/>
                  </a:lnTo>
                  <a:lnTo>
                    <a:pt x="31" y="7"/>
                  </a:lnTo>
                  <a:lnTo>
                    <a:pt x="32" y="7"/>
                  </a:lnTo>
                  <a:lnTo>
                    <a:pt x="33" y="6"/>
                  </a:lnTo>
                  <a:lnTo>
                    <a:pt x="34" y="4"/>
                  </a:lnTo>
                  <a:lnTo>
                    <a:pt x="34" y="3"/>
                  </a:lnTo>
                  <a:lnTo>
                    <a:pt x="33" y="2"/>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18" name="Freeform 48"/>
            <p:cNvSpPr>
              <a:spLocks/>
            </p:cNvSpPr>
            <p:nvPr/>
          </p:nvSpPr>
          <p:spPr bwMode="auto">
            <a:xfrm>
              <a:off x="2096"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19" name="Freeform 49"/>
            <p:cNvSpPr>
              <a:spLocks/>
            </p:cNvSpPr>
            <p:nvPr/>
          </p:nvSpPr>
          <p:spPr bwMode="auto">
            <a:xfrm>
              <a:off x="2145"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0" name="Freeform 50"/>
            <p:cNvSpPr>
              <a:spLocks/>
            </p:cNvSpPr>
            <p:nvPr/>
          </p:nvSpPr>
          <p:spPr bwMode="auto">
            <a:xfrm>
              <a:off x="2193"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1" name="Freeform 51"/>
            <p:cNvSpPr>
              <a:spLocks/>
            </p:cNvSpPr>
            <p:nvPr/>
          </p:nvSpPr>
          <p:spPr bwMode="auto">
            <a:xfrm>
              <a:off x="2242"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2" name="Freeform 52"/>
            <p:cNvSpPr>
              <a:spLocks/>
            </p:cNvSpPr>
            <p:nvPr/>
          </p:nvSpPr>
          <p:spPr bwMode="auto">
            <a:xfrm>
              <a:off x="2290"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3" name="Freeform 53"/>
            <p:cNvSpPr>
              <a:spLocks/>
            </p:cNvSpPr>
            <p:nvPr/>
          </p:nvSpPr>
          <p:spPr bwMode="auto">
            <a:xfrm>
              <a:off x="2339"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4" name="Freeform 54"/>
            <p:cNvSpPr>
              <a:spLocks/>
            </p:cNvSpPr>
            <p:nvPr/>
          </p:nvSpPr>
          <p:spPr bwMode="auto">
            <a:xfrm>
              <a:off x="2387"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5" name="Freeform 55"/>
            <p:cNvSpPr>
              <a:spLocks/>
            </p:cNvSpPr>
            <p:nvPr/>
          </p:nvSpPr>
          <p:spPr bwMode="auto">
            <a:xfrm>
              <a:off x="2436"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6" name="Freeform 56"/>
            <p:cNvSpPr>
              <a:spLocks/>
            </p:cNvSpPr>
            <p:nvPr/>
          </p:nvSpPr>
          <p:spPr bwMode="auto">
            <a:xfrm>
              <a:off x="2484"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7" name="Freeform 57"/>
            <p:cNvSpPr>
              <a:spLocks/>
            </p:cNvSpPr>
            <p:nvPr/>
          </p:nvSpPr>
          <p:spPr bwMode="auto">
            <a:xfrm>
              <a:off x="2533"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8" name="Freeform 58"/>
            <p:cNvSpPr>
              <a:spLocks/>
            </p:cNvSpPr>
            <p:nvPr/>
          </p:nvSpPr>
          <p:spPr bwMode="auto">
            <a:xfrm>
              <a:off x="2581"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9" name="Freeform 59"/>
            <p:cNvSpPr>
              <a:spLocks/>
            </p:cNvSpPr>
            <p:nvPr/>
          </p:nvSpPr>
          <p:spPr bwMode="auto">
            <a:xfrm>
              <a:off x="2630"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0" name="Freeform 60"/>
            <p:cNvSpPr>
              <a:spLocks/>
            </p:cNvSpPr>
            <p:nvPr/>
          </p:nvSpPr>
          <p:spPr bwMode="auto">
            <a:xfrm>
              <a:off x="2678"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1" name="Freeform 61"/>
            <p:cNvSpPr>
              <a:spLocks/>
            </p:cNvSpPr>
            <p:nvPr/>
          </p:nvSpPr>
          <p:spPr bwMode="auto">
            <a:xfrm>
              <a:off x="2727"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2" name="Freeform 62"/>
            <p:cNvSpPr>
              <a:spLocks/>
            </p:cNvSpPr>
            <p:nvPr/>
          </p:nvSpPr>
          <p:spPr bwMode="auto">
            <a:xfrm>
              <a:off x="2775"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3" name="Freeform 63"/>
            <p:cNvSpPr>
              <a:spLocks/>
            </p:cNvSpPr>
            <p:nvPr/>
          </p:nvSpPr>
          <p:spPr bwMode="auto">
            <a:xfrm>
              <a:off x="2824"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4" name="Freeform 64"/>
            <p:cNvSpPr>
              <a:spLocks/>
            </p:cNvSpPr>
            <p:nvPr/>
          </p:nvSpPr>
          <p:spPr bwMode="auto">
            <a:xfrm>
              <a:off x="2872"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5" name="Freeform 65"/>
            <p:cNvSpPr>
              <a:spLocks/>
            </p:cNvSpPr>
            <p:nvPr/>
          </p:nvSpPr>
          <p:spPr bwMode="auto">
            <a:xfrm>
              <a:off x="2921"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6" name="Freeform 66"/>
            <p:cNvSpPr>
              <a:spLocks/>
            </p:cNvSpPr>
            <p:nvPr/>
          </p:nvSpPr>
          <p:spPr bwMode="auto">
            <a:xfrm>
              <a:off x="2969"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7" name="Freeform 67"/>
            <p:cNvSpPr>
              <a:spLocks/>
            </p:cNvSpPr>
            <p:nvPr/>
          </p:nvSpPr>
          <p:spPr bwMode="auto">
            <a:xfrm>
              <a:off x="3018"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8" name="Freeform 68"/>
            <p:cNvSpPr>
              <a:spLocks/>
            </p:cNvSpPr>
            <p:nvPr/>
          </p:nvSpPr>
          <p:spPr bwMode="auto">
            <a:xfrm>
              <a:off x="3066"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9" name="Freeform 69"/>
            <p:cNvSpPr>
              <a:spLocks/>
            </p:cNvSpPr>
            <p:nvPr/>
          </p:nvSpPr>
          <p:spPr bwMode="auto">
            <a:xfrm>
              <a:off x="3115"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0" name="Freeform 70"/>
            <p:cNvSpPr>
              <a:spLocks/>
            </p:cNvSpPr>
            <p:nvPr/>
          </p:nvSpPr>
          <p:spPr bwMode="auto">
            <a:xfrm>
              <a:off x="3163" y="1856"/>
              <a:ext cx="31" cy="7"/>
            </a:xfrm>
            <a:custGeom>
              <a:avLst/>
              <a:gdLst>
                <a:gd name="T0" fmla="*/ 4 w 31"/>
                <a:gd name="T1" fmla="*/ 0 h 7"/>
                <a:gd name="T2" fmla="*/ 2 w 31"/>
                <a:gd name="T3" fmla="*/ 0 h 7"/>
                <a:gd name="T4" fmla="*/ 1 w 31"/>
                <a:gd name="T5" fmla="*/ 1 h 7"/>
                <a:gd name="T6" fmla="*/ 0 w 31"/>
                <a:gd name="T7" fmla="*/ 2 h 7"/>
                <a:gd name="T8" fmla="*/ 0 w 31"/>
                <a:gd name="T9" fmla="*/ 3 h 7"/>
                <a:gd name="T10" fmla="*/ 0 w 31"/>
                <a:gd name="T11" fmla="*/ 4 h 7"/>
                <a:gd name="T12" fmla="*/ 0 w 31"/>
                <a:gd name="T13" fmla="*/ 6 h 7"/>
                <a:gd name="T14" fmla="*/ 1 w 31"/>
                <a:gd name="T15" fmla="*/ 7 h 7"/>
                <a:gd name="T16" fmla="*/ 2 w 31"/>
                <a:gd name="T17" fmla="*/ 7 h 7"/>
                <a:gd name="T18" fmla="*/ 28 w 31"/>
                <a:gd name="T19" fmla="*/ 7 h 7"/>
                <a:gd name="T20" fmla="*/ 28 w 31"/>
                <a:gd name="T21" fmla="*/ 7 h 7"/>
                <a:gd name="T22" fmla="*/ 29 w 31"/>
                <a:gd name="T23" fmla="*/ 6 h 7"/>
                <a:gd name="T24" fmla="*/ 30 w 31"/>
                <a:gd name="T25" fmla="*/ 4 h 7"/>
                <a:gd name="T26" fmla="*/ 31 w 31"/>
                <a:gd name="T27" fmla="*/ 3 h 7"/>
                <a:gd name="T28" fmla="*/ 31 w 31"/>
                <a:gd name="T29" fmla="*/ 3 h 7"/>
                <a:gd name="T30" fmla="*/ 30 w 31"/>
                <a:gd name="T31" fmla="*/ 2 h 7"/>
                <a:gd name="T32" fmla="*/ 29 w 31"/>
                <a:gd name="T33" fmla="*/ 1 h 7"/>
                <a:gd name="T34" fmla="*/ 29 w 31"/>
                <a:gd name="T35" fmla="*/ 0 h 7"/>
                <a:gd name="T36" fmla="*/ 4 w 31"/>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 h="7">
                  <a:moveTo>
                    <a:pt x="4" y="0"/>
                  </a:moveTo>
                  <a:lnTo>
                    <a:pt x="2" y="0"/>
                  </a:lnTo>
                  <a:lnTo>
                    <a:pt x="1" y="1"/>
                  </a:lnTo>
                  <a:lnTo>
                    <a:pt x="0" y="2"/>
                  </a:lnTo>
                  <a:lnTo>
                    <a:pt x="0" y="3"/>
                  </a:lnTo>
                  <a:lnTo>
                    <a:pt x="0" y="4"/>
                  </a:lnTo>
                  <a:lnTo>
                    <a:pt x="0" y="6"/>
                  </a:lnTo>
                  <a:lnTo>
                    <a:pt x="1" y="7"/>
                  </a:lnTo>
                  <a:lnTo>
                    <a:pt x="2" y="7"/>
                  </a:lnTo>
                  <a:lnTo>
                    <a:pt x="28" y="7"/>
                  </a:lnTo>
                  <a:lnTo>
                    <a:pt x="29" y="6"/>
                  </a:lnTo>
                  <a:lnTo>
                    <a:pt x="30" y="4"/>
                  </a:lnTo>
                  <a:lnTo>
                    <a:pt x="31" y="3"/>
                  </a:lnTo>
                  <a:lnTo>
                    <a:pt x="30" y="2"/>
                  </a:lnTo>
                  <a:lnTo>
                    <a:pt x="29" y="1"/>
                  </a:lnTo>
                  <a:lnTo>
                    <a:pt x="29"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1" name="Freeform 71"/>
            <p:cNvSpPr>
              <a:spLocks/>
            </p:cNvSpPr>
            <p:nvPr/>
          </p:nvSpPr>
          <p:spPr bwMode="auto">
            <a:xfrm>
              <a:off x="1978" y="1835"/>
              <a:ext cx="77" cy="50"/>
            </a:xfrm>
            <a:custGeom>
              <a:avLst/>
              <a:gdLst>
                <a:gd name="T0" fmla="*/ 77 w 77"/>
                <a:gd name="T1" fmla="*/ 0 h 50"/>
                <a:gd name="T2" fmla="*/ 0 w 77"/>
                <a:gd name="T3" fmla="*/ 24 h 50"/>
                <a:gd name="T4" fmla="*/ 77 w 77"/>
                <a:gd name="T5" fmla="*/ 50 h 50"/>
                <a:gd name="T6" fmla="*/ 77 w 77"/>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 h="50">
                  <a:moveTo>
                    <a:pt x="77" y="0"/>
                  </a:moveTo>
                  <a:lnTo>
                    <a:pt x="0" y="24"/>
                  </a:lnTo>
                  <a:lnTo>
                    <a:pt x="77" y="50"/>
                  </a:lnTo>
                  <a:lnTo>
                    <a:pt x="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2" name="Freeform 72"/>
            <p:cNvSpPr>
              <a:spLocks/>
            </p:cNvSpPr>
            <p:nvPr/>
          </p:nvSpPr>
          <p:spPr bwMode="auto">
            <a:xfrm>
              <a:off x="3189" y="1835"/>
              <a:ext cx="76" cy="50"/>
            </a:xfrm>
            <a:custGeom>
              <a:avLst/>
              <a:gdLst>
                <a:gd name="T0" fmla="*/ 0 w 76"/>
                <a:gd name="T1" fmla="*/ 50 h 50"/>
                <a:gd name="T2" fmla="*/ 76 w 76"/>
                <a:gd name="T3" fmla="*/ 24 h 50"/>
                <a:gd name="T4" fmla="*/ 0 w 76"/>
                <a:gd name="T5" fmla="*/ 0 h 50"/>
                <a:gd name="T6" fmla="*/ 0 w 76"/>
                <a:gd name="T7" fmla="*/ 5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 h="50">
                  <a:moveTo>
                    <a:pt x="0" y="50"/>
                  </a:moveTo>
                  <a:lnTo>
                    <a:pt x="76" y="24"/>
                  </a:lnTo>
                  <a:lnTo>
                    <a:pt x="0" y="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3" name="Freeform 73"/>
            <p:cNvSpPr>
              <a:spLocks/>
            </p:cNvSpPr>
            <p:nvPr/>
          </p:nvSpPr>
          <p:spPr bwMode="auto">
            <a:xfrm>
              <a:off x="2070" y="2089"/>
              <a:ext cx="34" cy="7"/>
            </a:xfrm>
            <a:custGeom>
              <a:avLst/>
              <a:gdLst>
                <a:gd name="T0" fmla="*/ 4 w 34"/>
                <a:gd name="T1" fmla="*/ 0 h 7"/>
                <a:gd name="T2" fmla="*/ 3 w 34"/>
                <a:gd name="T3" fmla="*/ 0 h 7"/>
                <a:gd name="T4" fmla="*/ 2 w 34"/>
                <a:gd name="T5" fmla="*/ 1 h 7"/>
                <a:gd name="T6" fmla="*/ 1 w 34"/>
                <a:gd name="T7" fmla="*/ 3 h 7"/>
                <a:gd name="T8" fmla="*/ 0 w 34"/>
                <a:gd name="T9" fmla="*/ 4 h 7"/>
                <a:gd name="T10" fmla="*/ 0 w 34"/>
                <a:gd name="T11" fmla="*/ 4 h 7"/>
                <a:gd name="T12" fmla="*/ 1 w 34"/>
                <a:gd name="T13" fmla="*/ 5 h 7"/>
                <a:gd name="T14" fmla="*/ 2 w 34"/>
                <a:gd name="T15" fmla="*/ 6 h 7"/>
                <a:gd name="T16" fmla="*/ 3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4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4" y="0"/>
                  </a:moveTo>
                  <a:lnTo>
                    <a:pt x="3" y="0"/>
                  </a:lnTo>
                  <a:lnTo>
                    <a:pt x="2" y="1"/>
                  </a:lnTo>
                  <a:lnTo>
                    <a:pt x="1" y="3"/>
                  </a:lnTo>
                  <a:lnTo>
                    <a:pt x="0" y="4"/>
                  </a:lnTo>
                  <a:lnTo>
                    <a:pt x="1" y="5"/>
                  </a:lnTo>
                  <a:lnTo>
                    <a:pt x="2" y="6"/>
                  </a:lnTo>
                  <a:lnTo>
                    <a:pt x="3" y="7"/>
                  </a:lnTo>
                  <a:lnTo>
                    <a:pt x="30" y="7"/>
                  </a:lnTo>
                  <a:lnTo>
                    <a:pt x="31" y="7"/>
                  </a:lnTo>
                  <a:lnTo>
                    <a:pt x="32" y="7"/>
                  </a:lnTo>
                  <a:lnTo>
                    <a:pt x="33" y="6"/>
                  </a:lnTo>
                  <a:lnTo>
                    <a:pt x="34" y="5"/>
                  </a:lnTo>
                  <a:lnTo>
                    <a:pt x="34" y="4"/>
                  </a:lnTo>
                  <a:lnTo>
                    <a:pt x="33"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4" name="Freeform 74"/>
            <p:cNvSpPr>
              <a:spLocks/>
            </p:cNvSpPr>
            <p:nvPr/>
          </p:nvSpPr>
          <p:spPr bwMode="auto">
            <a:xfrm>
              <a:off x="2118"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5" name="Freeform 75"/>
            <p:cNvSpPr>
              <a:spLocks/>
            </p:cNvSpPr>
            <p:nvPr/>
          </p:nvSpPr>
          <p:spPr bwMode="auto">
            <a:xfrm>
              <a:off x="2167"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6" name="Freeform 76"/>
            <p:cNvSpPr>
              <a:spLocks/>
            </p:cNvSpPr>
            <p:nvPr/>
          </p:nvSpPr>
          <p:spPr bwMode="auto">
            <a:xfrm>
              <a:off x="2215"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7" name="Freeform 77"/>
            <p:cNvSpPr>
              <a:spLocks/>
            </p:cNvSpPr>
            <p:nvPr/>
          </p:nvSpPr>
          <p:spPr bwMode="auto">
            <a:xfrm>
              <a:off x="2264"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8" name="Freeform 78"/>
            <p:cNvSpPr>
              <a:spLocks/>
            </p:cNvSpPr>
            <p:nvPr/>
          </p:nvSpPr>
          <p:spPr bwMode="auto">
            <a:xfrm>
              <a:off x="2312"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9" name="Freeform 79"/>
            <p:cNvSpPr>
              <a:spLocks/>
            </p:cNvSpPr>
            <p:nvPr/>
          </p:nvSpPr>
          <p:spPr bwMode="auto">
            <a:xfrm>
              <a:off x="2361"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0" name="Freeform 80"/>
            <p:cNvSpPr>
              <a:spLocks/>
            </p:cNvSpPr>
            <p:nvPr/>
          </p:nvSpPr>
          <p:spPr bwMode="auto">
            <a:xfrm>
              <a:off x="2409"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1" name="Freeform 81"/>
            <p:cNvSpPr>
              <a:spLocks/>
            </p:cNvSpPr>
            <p:nvPr/>
          </p:nvSpPr>
          <p:spPr bwMode="auto">
            <a:xfrm>
              <a:off x="2458"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2" name="Freeform 82"/>
            <p:cNvSpPr>
              <a:spLocks/>
            </p:cNvSpPr>
            <p:nvPr/>
          </p:nvSpPr>
          <p:spPr bwMode="auto">
            <a:xfrm>
              <a:off x="2506"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3" name="Freeform 83"/>
            <p:cNvSpPr>
              <a:spLocks/>
            </p:cNvSpPr>
            <p:nvPr/>
          </p:nvSpPr>
          <p:spPr bwMode="auto">
            <a:xfrm>
              <a:off x="2555"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4" name="Freeform 84"/>
            <p:cNvSpPr>
              <a:spLocks/>
            </p:cNvSpPr>
            <p:nvPr/>
          </p:nvSpPr>
          <p:spPr bwMode="auto">
            <a:xfrm>
              <a:off x="2603"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5" name="Freeform 85"/>
            <p:cNvSpPr>
              <a:spLocks/>
            </p:cNvSpPr>
            <p:nvPr/>
          </p:nvSpPr>
          <p:spPr bwMode="auto">
            <a:xfrm>
              <a:off x="2652"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6" name="Freeform 86"/>
            <p:cNvSpPr>
              <a:spLocks/>
            </p:cNvSpPr>
            <p:nvPr/>
          </p:nvSpPr>
          <p:spPr bwMode="auto">
            <a:xfrm>
              <a:off x="2700"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7" name="Freeform 87"/>
            <p:cNvSpPr>
              <a:spLocks/>
            </p:cNvSpPr>
            <p:nvPr/>
          </p:nvSpPr>
          <p:spPr bwMode="auto">
            <a:xfrm>
              <a:off x="2749"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8" name="Freeform 88"/>
            <p:cNvSpPr>
              <a:spLocks/>
            </p:cNvSpPr>
            <p:nvPr/>
          </p:nvSpPr>
          <p:spPr bwMode="auto">
            <a:xfrm>
              <a:off x="2797"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9" name="Freeform 89"/>
            <p:cNvSpPr>
              <a:spLocks/>
            </p:cNvSpPr>
            <p:nvPr/>
          </p:nvSpPr>
          <p:spPr bwMode="auto">
            <a:xfrm>
              <a:off x="2846"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0" name="Freeform 90"/>
            <p:cNvSpPr>
              <a:spLocks/>
            </p:cNvSpPr>
            <p:nvPr/>
          </p:nvSpPr>
          <p:spPr bwMode="auto">
            <a:xfrm>
              <a:off x="2894"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1" name="Freeform 91"/>
            <p:cNvSpPr>
              <a:spLocks/>
            </p:cNvSpPr>
            <p:nvPr/>
          </p:nvSpPr>
          <p:spPr bwMode="auto">
            <a:xfrm>
              <a:off x="2943"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2" name="Freeform 92"/>
            <p:cNvSpPr>
              <a:spLocks/>
            </p:cNvSpPr>
            <p:nvPr/>
          </p:nvSpPr>
          <p:spPr bwMode="auto">
            <a:xfrm>
              <a:off x="2991"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3" name="Freeform 93"/>
            <p:cNvSpPr>
              <a:spLocks/>
            </p:cNvSpPr>
            <p:nvPr/>
          </p:nvSpPr>
          <p:spPr bwMode="auto">
            <a:xfrm>
              <a:off x="3040"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4" name="Freeform 94"/>
            <p:cNvSpPr>
              <a:spLocks/>
            </p:cNvSpPr>
            <p:nvPr/>
          </p:nvSpPr>
          <p:spPr bwMode="auto">
            <a:xfrm>
              <a:off x="3088"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5" name="Freeform 95"/>
            <p:cNvSpPr>
              <a:spLocks/>
            </p:cNvSpPr>
            <p:nvPr/>
          </p:nvSpPr>
          <p:spPr bwMode="auto">
            <a:xfrm>
              <a:off x="3137"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6" name="Freeform 96"/>
            <p:cNvSpPr>
              <a:spLocks/>
            </p:cNvSpPr>
            <p:nvPr/>
          </p:nvSpPr>
          <p:spPr bwMode="auto">
            <a:xfrm>
              <a:off x="3185" y="2089"/>
              <a:ext cx="30" cy="7"/>
            </a:xfrm>
            <a:custGeom>
              <a:avLst/>
              <a:gdLst>
                <a:gd name="T0" fmla="*/ 4 w 30"/>
                <a:gd name="T1" fmla="*/ 0 h 7"/>
                <a:gd name="T2" fmla="*/ 2 w 30"/>
                <a:gd name="T3" fmla="*/ 0 h 7"/>
                <a:gd name="T4" fmla="*/ 1 w 30"/>
                <a:gd name="T5" fmla="*/ 1 h 7"/>
                <a:gd name="T6" fmla="*/ 0 w 30"/>
                <a:gd name="T7" fmla="*/ 3 h 7"/>
                <a:gd name="T8" fmla="*/ 0 w 30"/>
                <a:gd name="T9" fmla="*/ 4 h 7"/>
                <a:gd name="T10" fmla="*/ 0 w 30"/>
                <a:gd name="T11" fmla="*/ 5 h 7"/>
                <a:gd name="T12" fmla="*/ 0 w 30"/>
                <a:gd name="T13" fmla="*/ 6 h 7"/>
                <a:gd name="T14" fmla="*/ 1 w 30"/>
                <a:gd name="T15" fmla="*/ 7 h 7"/>
                <a:gd name="T16" fmla="*/ 2 w 30"/>
                <a:gd name="T17" fmla="*/ 7 h 7"/>
                <a:gd name="T18" fmla="*/ 27 w 30"/>
                <a:gd name="T19" fmla="*/ 7 h 7"/>
                <a:gd name="T20" fmla="*/ 27 w 30"/>
                <a:gd name="T21" fmla="*/ 7 h 7"/>
                <a:gd name="T22" fmla="*/ 28 w 30"/>
                <a:gd name="T23" fmla="*/ 6 h 7"/>
                <a:gd name="T24" fmla="*/ 29 w 30"/>
                <a:gd name="T25" fmla="*/ 5 h 7"/>
                <a:gd name="T26" fmla="*/ 30 w 30"/>
                <a:gd name="T27" fmla="*/ 4 h 7"/>
                <a:gd name="T28" fmla="*/ 30 w 30"/>
                <a:gd name="T29" fmla="*/ 4 h 7"/>
                <a:gd name="T30" fmla="*/ 29 w 30"/>
                <a:gd name="T31" fmla="*/ 3 h 7"/>
                <a:gd name="T32" fmla="*/ 28 w 30"/>
                <a:gd name="T33" fmla="*/ 1 h 7"/>
                <a:gd name="T34" fmla="*/ 28 w 30"/>
                <a:gd name="T35" fmla="*/ 0 h 7"/>
                <a:gd name="T36" fmla="*/ 4 w 30"/>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 h="7">
                  <a:moveTo>
                    <a:pt x="4" y="0"/>
                  </a:moveTo>
                  <a:lnTo>
                    <a:pt x="2" y="0"/>
                  </a:lnTo>
                  <a:lnTo>
                    <a:pt x="1" y="1"/>
                  </a:lnTo>
                  <a:lnTo>
                    <a:pt x="0" y="3"/>
                  </a:lnTo>
                  <a:lnTo>
                    <a:pt x="0" y="4"/>
                  </a:lnTo>
                  <a:lnTo>
                    <a:pt x="0" y="5"/>
                  </a:lnTo>
                  <a:lnTo>
                    <a:pt x="0" y="6"/>
                  </a:lnTo>
                  <a:lnTo>
                    <a:pt x="1" y="7"/>
                  </a:lnTo>
                  <a:lnTo>
                    <a:pt x="2" y="7"/>
                  </a:lnTo>
                  <a:lnTo>
                    <a:pt x="27" y="7"/>
                  </a:lnTo>
                  <a:lnTo>
                    <a:pt x="28" y="6"/>
                  </a:lnTo>
                  <a:lnTo>
                    <a:pt x="29" y="5"/>
                  </a:lnTo>
                  <a:lnTo>
                    <a:pt x="30" y="4"/>
                  </a:lnTo>
                  <a:lnTo>
                    <a:pt x="29" y="3"/>
                  </a:lnTo>
                  <a:lnTo>
                    <a:pt x="28" y="1"/>
                  </a:lnTo>
                  <a:lnTo>
                    <a:pt x="28"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7" name="Freeform 97"/>
            <p:cNvSpPr>
              <a:spLocks/>
            </p:cNvSpPr>
            <p:nvPr/>
          </p:nvSpPr>
          <p:spPr bwMode="auto">
            <a:xfrm>
              <a:off x="2001" y="2068"/>
              <a:ext cx="76" cy="51"/>
            </a:xfrm>
            <a:custGeom>
              <a:avLst/>
              <a:gdLst>
                <a:gd name="T0" fmla="*/ 76 w 76"/>
                <a:gd name="T1" fmla="*/ 0 h 51"/>
                <a:gd name="T2" fmla="*/ 0 w 76"/>
                <a:gd name="T3" fmla="*/ 25 h 51"/>
                <a:gd name="T4" fmla="*/ 76 w 76"/>
                <a:gd name="T5" fmla="*/ 51 h 51"/>
                <a:gd name="T6" fmla="*/ 76 w 76"/>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 h="51">
                  <a:moveTo>
                    <a:pt x="76" y="0"/>
                  </a:moveTo>
                  <a:lnTo>
                    <a:pt x="0" y="25"/>
                  </a:lnTo>
                  <a:lnTo>
                    <a:pt x="76" y="51"/>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8" name="Freeform 98"/>
            <p:cNvSpPr>
              <a:spLocks/>
            </p:cNvSpPr>
            <p:nvPr/>
          </p:nvSpPr>
          <p:spPr bwMode="auto">
            <a:xfrm>
              <a:off x="3209" y="2068"/>
              <a:ext cx="77" cy="51"/>
            </a:xfrm>
            <a:custGeom>
              <a:avLst/>
              <a:gdLst>
                <a:gd name="T0" fmla="*/ 0 w 77"/>
                <a:gd name="T1" fmla="*/ 51 h 51"/>
                <a:gd name="T2" fmla="*/ 77 w 77"/>
                <a:gd name="T3" fmla="*/ 25 h 51"/>
                <a:gd name="T4" fmla="*/ 0 w 77"/>
                <a:gd name="T5" fmla="*/ 0 h 51"/>
                <a:gd name="T6" fmla="*/ 0 w 77"/>
                <a:gd name="T7" fmla="*/ 51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 h="51">
                  <a:moveTo>
                    <a:pt x="0" y="51"/>
                  </a:moveTo>
                  <a:lnTo>
                    <a:pt x="77" y="25"/>
                  </a:lnTo>
                  <a:lnTo>
                    <a:pt x="0" y="0"/>
                  </a:ln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9" name="Line 99"/>
            <p:cNvSpPr>
              <a:spLocks noChangeShapeType="1"/>
            </p:cNvSpPr>
            <p:nvPr/>
          </p:nvSpPr>
          <p:spPr bwMode="auto">
            <a:xfrm>
              <a:off x="1589" y="1954"/>
              <a:ext cx="1" cy="10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7270" name="Freeform 100"/>
            <p:cNvSpPr>
              <a:spLocks/>
            </p:cNvSpPr>
            <p:nvPr/>
          </p:nvSpPr>
          <p:spPr bwMode="auto">
            <a:xfrm>
              <a:off x="1565" y="2060"/>
              <a:ext cx="50" cy="77"/>
            </a:xfrm>
            <a:custGeom>
              <a:avLst/>
              <a:gdLst>
                <a:gd name="T0" fmla="*/ 0 w 50"/>
                <a:gd name="T1" fmla="*/ 0 h 77"/>
                <a:gd name="T2" fmla="*/ 25 w 50"/>
                <a:gd name="T3" fmla="*/ 77 h 77"/>
                <a:gd name="T4" fmla="*/ 50 w 50"/>
                <a:gd name="T5" fmla="*/ 0 h 77"/>
                <a:gd name="T6" fmla="*/ 0 w 50"/>
                <a:gd name="T7" fmla="*/ 0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77">
                  <a:moveTo>
                    <a:pt x="0" y="0"/>
                  </a:moveTo>
                  <a:lnTo>
                    <a:pt x="25" y="77"/>
                  </a:lnTo>
                  <a:lnTo>
                    <a:pt x="5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71" name="Line 101"/>
            <p:cNvSpPr>
              <a:spLocks noChangeShapeType="1"/>
            </p:cNvSpPr>
            <p:nvPr/>
          </p:nvSpPr>
          <p:spPr bwMode="auto">
            <a:xfrm>
              <a:off x="1596" y="2349"/>
              <a:ext cx="1" cy="10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7272" name="Freeform 102"/>
            <p:cNvSpPr>
              <a:spLocks/>
            </p:cNvSpPr>
            <p:nvPr/>
          </p:nvSpPr>
          <p:spPr bwMode="auto">
            <a:xfrm>
              <a:off x="1572" y="2455"/>
              <a:ext cx="50" cy="77"/>
            </a:xfrm>
            <a:custGeom>
              <a:avLst/>
              <a:gdLst>
                <a:gd name="T0" fmla="*/ 0 w 50"/>
                <a:gd name="T1" fmla="*/ 0 h 77"/>
                <a:gd name="T2" fmla="*/ 25 w 50"/>
                <a:gd name="T3" fmla="*/ 77 h 77"/>
                <a:gd name="T4" fmla="*/ 50 w 50"/>
                <a:gd name="T5" fmla="*/ 0 h 77"/>
                <a:gd name="T6" fmla="*/ 0 w 50"/>
                <a:gd name="T7" fmla="*/ 0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77">
                  <a:moveTo>
                    <a:pt x="0" y="0"/>
                  </a:moveTo>
                  <a:lnTo>
                    <a:pt x="25" y="77"/>
                  </a:lnTo>
                  <a:lnTo>
                    <a:pt x="5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73" name="Line 103"/>
            <p:cNvSpPr>
              <a:spLocks noChangeShapeType="1"/>
            </p:cNvSpPr>
            <p:nvPr/>
          </p:nvSpPr>
          <p:spPr bwMode="auto">
            <a:xfrm>
              <a:off x="1589" y="2866"/>
              <a:ext cx="1" cy="13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7274" name="Freeform 104"/>
            <p:cNvSpPr>
              <a:spLocks/>
            </p:cNvSpPr>
            <p:nvPr/>
          </p:nvSpPr>
          <p:spPr bwMode="auto">
            <a:xfrm>
              <a:off x="1565" y="3003"/>
              <a:ext cx="50" cy="76"/>
            </a:xfrm>
            <a:custGeom>
              <a:avLst/>
              <a:gdLst>
                <a:gd name="T0" fmla="*/ 0 w 50"/>
                <a:gd name="T1" fmla="*/ 0 h 76"/>
                <a:gd name="T2" fmla="*/ 25 w 50"/>
                <a:gd name="T3" fmla="*/ 76 h 76"/>
                <a:gd name="T4" fmla="*/ 50 w 50"/>
                <a:gd name="T5" fmla="*/ 0 h 76"/>
                <a:gd name="T6" fmla="*/ 0 w 50"/>
                <a:gd name="T7" fmla="*/ 0 h 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76">
                  <a:moveTo>
                    <a:pt x="0" y="0"/>
                  </a:moveTo>
                  <a:lnTo>
                    <a:pt x="25" y="76"/>
                  </a:lnTo>
                  <a:lnTo>
                    <a:pt x="5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75" name="Line 105"/>
            <p:cNvSpPr>
              <a:spLocks noChangeShapeType="1"/>
            </p:cNvSpPr>
            <p:nvPr/>
          </p:nvSpPr>
          <p:spPr bwMode="auto">
            <a:xfrm>
              <a:off x="1978" y="3283"/>
              <a:ext cx="120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7276" name="Freeform 106"/>
            <p:cNvSpPr>
              <a:spLocks/>
            </p:cNvSpPr>
            <p:nvPr/>
          </p:nvSpPr>
          <p:spPr bwMode="auto">
            <a:xfrm>
              <a:off x="3180" y="3258"/>
              <a:ext cx="76" cy="51"/>
            </a:xfrm>
            <a:custGeom>
              <a:avLst/>
              <a:gdLst>
                <a:gd name="T0" fmla="*/ 0 w 76"/>
                <a:gd name="T1" fmla="*/ 51 h 51"/>
                <a:gd name="T2" fmla="*/ 76 w 76"/>
                <a:gd name="T3" fmla="*/ 26 h 51"/>
                <a:gd name="T4" fmla="*/ 0 w 76"/>
                <a:gd name="T5" fmla="*/ 0 h 51"/>
                <a:gd name="T6" fmla="*/ 0 w 76"/>
                <a:gd name="T7" fmla="*/ 51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 h="51">
                  <a:moveTo>
                    <a:pt x="0" y="51"/>
                  </a:moveTo>
                  <a:lnTo>
                    <a:pt x="76" y="26"/>
                  </a:lnTo>
                  <a:lnTo>
                    <a:pt x="0" y="0"/>
                  </a:ln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77" name="Freeform 107"/>
            <p:cNvSpPr>
              <a:spLocks/>
            </p:cNvSpPr>
            <p:nvPr/>
          </p:nvSpPr>
          <p:spPr bwMode="auto">
            <a:xfrm>
              <a:off x="2048" y="3148"/>
              <a:ext cx="34" cy="7"/>
            </a:xfrm>
            <a:custGeom>
              <a:avLst/>
              <a:gdLst>
                <a:gd name="T0" fmla="*/ 4 w 34"/>
                <a:gd name="T1" fmla="*/ 0 h 7"/>
                <a:gd name="T2" fmla="*/ 3 w 34"/>
                <a:gd name="T3" fmla="*/ 0 h 7"/>
                <a:gd name="T4" fmla="*/ 2 w 34"/>
                <a:gd name="T5" fmla="*/ 1 h 7"/>
                <a:gd name="T6" fmla="*/ 1 w 34"/>
                <a:gd name="T7" fmla="*/ 2 h 7"/>
                <a:gd name="T8" fmla="*/ 0 w 34"/>
                <a:gd name="T9" fmla="*/ 3 h 7"/>
                <a:gd name="T10" fmla="*/ 0 w 34"/>
                <a:gd name="T11" fmla="*/ 3 h 7"/>
                <a:gd name="T12" fmla="*/ 1 w 34"/>
                <a:gd name="T13" fmla="*/ 4 h 7"/>
                <a:gd name="T14" fmla="*/ 2 w 34"/>
                <a:gd name="T15" fmla="*/ 5 h 7"/>
                <a:gd name="T16" fmla="*/ 3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4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4" y="0"/>
                  </a:moveTo>
                  <a:lnTo>
                    <a:pt x="3" y="0"/>
                  </a:lnTo>
                  <a:lnTo>
                    <a:pt x="2" y="1"/>
                  </a:lnTo>
                  <a:lnTo>
                    <a:pt x="1" y="2"/>
                  </a:lnTo>
                  <a:lnTo>
                    <a:pt x="0" y="3"/>
                  </a:lnTo>
                  <a:lnTo>
                    <a:pt x="1" y="4"/>
                  </a:lnTo>
                  <a:lnTo>
                    <a:pt x="2" y="5"/>
                  </a:lnTo>
                  <a:lnTo>
                    <a:pt x="3" y="7"/>
                  </a:lnTo>
                  <a:lnTo>
                    <a:pt x="30" y="7"/>
                  </a:lnTo>
                  <a:lnTo>
                    <a:pt x="31" y="7"/>
                  </a:lnTo>
                  <a:lnTo>
                    <a:pt x="32" y="7"/>
                  </a:lnTo>
                  <a:lnTo>
                    <a:pt x="33" y="5"/>
                  </a:lnTo>
                  <a:lnTo>
                    <a:pt x="34" y="4"/>
                  </a:lnTo>
                  <a:lnTo>
                    <a:pt x="34" y="3"/>
                  </a:lnTo>
                  <a:lnTo>
                    <a:pt x="33" y="2"/>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78" name="Freeform 108"/>
            <p:cNvSpPr>
              <a:spLocks/>
            </p:cNvSpPr>
            <p:nvPr/>
          </p:nvSpPr>
          <p:spPr bwMode="auto">
            <a:xfrm>
              <a:off x="2096"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79" name="Freeform 109"/>
            <p:cNvSpPr>
              <a:spLocks/>
            </p:cNvSpPr>
            <p:nvPr/>
          </p:nvSpPr>
          <p:spPr bwMode="auto">
            <a:xfrm>
              <a:off x="2145"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0" name="Freeform 110"/>
            <p:cNvSpPr>
              <a:spLocks/>
            </p:cNvSpPr>
            <p:nvPr/>
          </p:nvSpPr>
          <p:spPr bwMode="auto">
            <a:xfrm>
              <a:off x="2193"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1" name="Freeform 111"/>
            <p:cNvSpPr>
              <a:spLocks/>
            </p:cNvSpPr>
            <p:nvPr/>
          </p:nvSpPr>
          <p:spPr bwMode="auto">
            <a:xfrm>
              <a:off x="2242"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2" name="Freeform 112"/>
            <p:cNvSpPr>
              <a:spLocks/>
            </p:cNvSpPr>
            <p:nvPr/>
          </p:nvSpPr>
          <p:spPr bwMode="auto">
            <a:xfrm>
              <a:off x="2290"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3" name="Freeform 113"/>
            <p:cNvSpPr>
              <a:spLocks/>
            </p:cNvSpPr>
            <p:nvPr/>
          </p:nvSpPr>
          <p:spPr bwMode="auto">
            <a:xfrm>
              <a:off x="2339"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4" name="Freeform 114"/>
            <p:cNvSpPr>
              <a:spLocks/>
            </p:cNvSpPr>
            <p:nvPr/>
          </p:nvSpPr>
          <p:spPr bwMode="auto">
            <a:xfrm>
              <a:off x="2387"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5" name="Freeform 115"/>
            <p:cNvSpPr>
              <a:spLocks/>
            </p:cNvSpPr>
            <p:nvPr/>
          </p:nvSpPr>
          <p:spPr bwMode="auto">
            <a:xfrm>
              <a:off x="2436"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6" name="Freeform 116"/>
            <p:cNvSpPr>
              <a:spLocks/>
            </p:cNvSpPr>
            <p:nvPr/>
          </p:nvSpPr>
          <p:spPr bwMode="auto">
            <a:xfrm>
              <a:off x="2484"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7" name="Freeform 117"/>
            <p:cNvSpPr>
              <a:spLocks/>
            </p:cNvSpPr>
            <p:nvPr/>
          </p:nvSpPr>
          <p:spPr bwMode="auto">
            <a:xfrm>
              <a:off x="2533"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8" name="Freeform 118"/>
            <p:cNvSpPr>
              <a:spLocks/>
            </p:cNvSpPr>
            <p:nvPr/>
          </p:nvSpPr>
          <p:spPr bwMode="auto">
            <a:xfrm>
              <a:off x="2581"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9" name="Freeform 119"/>
            <p:cNvSpPr>
              <a:spLocks/>
            </p:cNvSpPr>
            <p:nvPr/>
          </p:nvSpPr>
          <p:spPr bwMode="auto">
            <a:xfrm>
              <a:off x="2630"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0" name="Freeform 120"/>
            <p:cNvSpPr>
              <a:spLocks/>
            </p:cNvSpPr>
            <p:nvPr/>
          </p:nvSpPr>
          <p:spPr bwMode="auto">
            <a:xfrm>
              <a:off x="2678"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1" name="Freeform 121"/>
            <p:cNvSpPr>
              <a:spLocks/>
            </p:cNvSpPr>
            <p:nvPr/>
          </p:nvSpPr>
          <p:spPr bwMode="auto">
            <a:xfrm>
              <a:off x="2727"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2" name="Freeform 122"/>
            <p:cNvSpPr>
              <a:spLocks/>
            </p:cNvSpPr>
            <p:nvPr/>
          </p:nvSpPr>
          <p:spPr bwMode="auto">
            <a:xfrm>
              <a:off x="2775"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3" name="Freeform 123"/>
            <p:cNvSpPr>
              <a:spLocks/>
            </p:cNvSpPr>
            <p:nvPr/>
          </p:nvSpPr>
          <p:spPr bwMode="auto">
            <a:xfrm>
              <a:off x="2824"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4" name="Freeform 124"/>
            <p:cNvSpPr>
              <a:spLocks/>
            </p:cNvSpPr>
            <p:nvPr/>
          </p:nvSpPr>
          <p:spPr bwMode="auto">
            <a:xfrm>
              <a:off x="2872"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5" name="Freeform 125"/>
            <p:cNvSpPr>
              <a:spLocks/>
            </p:cNvSpPr>
            <p:nvPr/>
          </p:nvSpPr>
          <p:spPr bwMode="auto">
            <a:xfrm>
              <a:off x="2921"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6" name="Freeform 126"/>
            <p:cNvSpPr>
              <a:spLocks/>
            </p:cNvSpPr>
            <p:nvPr/>
          </p:nvSpPr>
          <p:spPr bwMode="auto">
            <a:xfrm>
              <a:off x="2969"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7" name="Freeform 127"/>
            <p:cNvSpPr>
              <a:spLocks/>
            </p:cNvSpPr>
            <p:nvPr/>
          </p:nvSpPr>
          <p:spPr bwMode="auto">
            <a:xfrm>
              <a:off x="3018"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8" name="Freeform 128"/>
            <p:cNvSpPr>
              <a:spLocks/>
            </p:cNvSpPr>
            <p:nvPr/>
          </p:nvSpPr>
          <p:spPr bwMode="auto">
            <a:xfrm>
              <a:off x="3066"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9" name="Freeform 129"/>
            <p:cNvSpPr>
              <a:spLocks/>
            </p:cNvSpPr>
            <p:nvPr/>
          </p:nvSpPr>
          <p:spPr bwMode="auto">
            <a:xfrm>
              <a:off x="3115"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300" name="Freeform 130"/>
            <p:cNvSpPr>
              <a:spLocks/>
            </p:cNvSpPr>
            <p:nvPr/>
          </p:nvSpPr>
          <p:spPr bwMode="auto">
            <a:xfrm>
              <a:off x="3163" y="3148"/>
              <a:ext cx="31" cy="7"/>
            </a:xfrm>
            <a:custGeom>
              <a:avLst/>
              <a:gdLst>
                <a:gd name="T0" fmla="*/ 4 w 31"/>
                <a:gd name="T1" fmla="*/ 0 h 7"/>
                <a:gd name="T2" fmla="*/ 2 w 31"/>
                <a:gd name="T3" fmla="*/ 0 h 7"/>
                <a:gd name="T4" fmla="*/ 1 w 31"/>
                <a:gd name="T5" fmla="*/ 1 h 7"/>
                <a:gd name="T6" fmla="*/ 0 w 31"/>
                <a:gd name="T7" fmla="*/ 2 h 7"/>
                <a:gd name="T8" fmla="*/ 0 w 31"/>
                <a:gd name="T9" fmla="*/ 3 h 7"/>
                <a:gd name="T10" fmla="*/ 0 w 31"/>
                <a:gd name="T11" fmla="*/ 4 h 7"/>
                <a:gd name="T12" fmla="*/ 0 w 31"/>
                <a:gd name="T13" fmla="*/ 5 h 7"/>
                <a:gd name="T14" fmla="*/ 1 w 31"/>
                <a:gd name="T15" fmla="*/ 7 h 7"/>
                <a:gd name="T16" fmla="*/ 2 w 31"/>
                <a:gd name="T17" fmla="*/ 7 h 7"/>
                <a:gd name="T18" fmla="*/ 28 w 31"/>
                <a:gd name="T19" fmla="*/ 7 h 7"/>
                <a:gd name="T20" fmla="*/ 28 w 31"/>
                <a:gd name="T21" fmla="*/ 7 h 7"/>
                <a:gd name="T22" fmla="*/ 29 w 31"/>
                <a:gd name="T23" fmla="*/ 5 h 7"/>
                <a:gd name="T24" fmla="*/ 30 w 31"/>
                <a:gd name="T25" fmla="*/ 4 h 7"/>
                <a:gd name="T26" fmla="*/ 31 w 31"/>
                <a:gd name="T27" fmla="*/ 3 h 7"/>
                <a:gd name="T28" fmla="*/ 31 w 31"/>
                <a:gd name="T29" fmla="*/ 3 h 7"/>
                <a:gd name="T30" fmla="*/ 30 w 31"/>
                <a:gd name="T31" fmla="*/ 2 h 7"/>
                <a:gd name="T32" fmla="*/ 29 w 31"/>
                <a:gd name="T33" fmla="*/ 1 h 7"/>
                <a:gd name="T34" fmla="*/ 29 w 31"/>
                <a:gd name="T35" fmla="*/ 0 h 7"/>
                <a:gd name="T36" fmla="*/ 4 w 31"/>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 h="7">
                  <a:moveTo>
                    <a:pt x="4" y="0"/>
                  </a:moveTo>
                  <a:lnTo>
                    <a:pt x="2" y="0"/>
                  </a:lnTo>
                  <a:lnTo>
                    <a:pt x="1" y="1"/>
                  </a:lnTo>
                  <a:lnTo>
                    <a:pt x="0" y="2"/>
                  </a:lnTo>
                  <a:lnTo>
                    <a:pt x="0" y="3"/>
                  </a:lnTo>
                  <a:lnTo>
                    <a:pt x="0" y="4"/>
                  </a:lnTo>
                  <a:lnTo>
                    <a:pt x="0" y="5"/>
                  </a:lnTo>
                  <a:lnTo>
                    <a:pt x="1" y="7"/>
                  </a:lnTo>
                  <a:lnTo>
                    <a:pt x="2" y="7"/>
                  </a:lnTo>
                  <a:lnTo>
                    <a:pt x="28" y="7"/>
                  </a:lnTo>
                  <a:lnTo>
                    <a:pt x="29" y="5"/>
                  </a:lnTo>
                  <a:lnTo>
                    <a:pt x="30" y="4"/>
                  </a:lnTo>
                  <a:lnTo>
                    <a:pt x="31" y="3"/>
                  </a:lnTo>
                  <a:lnTo>
                    <a:pt x="30" y="2"/>
                  </a:lnTo>
                  <a:lnTo>
                    <a:pt x="29" y="1"/>
                  </a:lnTo>
                  <a:lnTo>
                    <a:pt x="29"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301" name="Freeform 131"/>
            <p:cNvSpPr>
              <a:spLocks/>
            </p:cNvSpPr>
            <p:nvPr/>
          </p:nvSpPr>
          <p:spPr bwMode="auto">
            <a:xfrm>
              <a:off x="1978" y="3127"/>
              <a:ext cx="77" cy="50"/>
            </a:xfrm>
            <a:custGeom>
              <a:avLst/>
              <a:gdLst>
                <a:gd name="T0" fmla="*/ 77 w 77"/>
                <a:gd name="T1" fmla="*/ 0 h 50"/>
                <a:gd name="T2" fmla="*/ 0 w 77"/>
                <a:gd name="T3" fmla="*/ 24 h 50"/>
                <a:gd name="T4" fmla="*/ 77 w 77"/>
                <a:gd name="T5" fmla="*/ 50 h 50"/>
                <a:gd name="T6" fmla="*/ 77 w 77"/>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 h="50">
                  <a:moveTo>
                    <a:pt x="77" y="0"/>
                  </a:moveTo>
                  <a:lnTo>
                    <a:pt x="0" y="24"/>
                  </a:lnTo>
                  <a:lnTo>
                    <a:pt x="77" y="50"/>
                  </a:lnTo>
                  <a:lnTo>
                    <a:pt x="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302" name="Freeform 132"/>
            <p:cNvSpPr>
              <a:spLocks/>
            </p:cNvSpPr>
            <p:nvPr/>
          </p:nvSpPr>
          <p:spPr bwMode="auto">
            <a:xfrm>
              <a:off x="3189" y="3127"/>
              <a:ext cx="76" cy="50"/>
            </a:xfrm>
            <a:custGeom>
              <a:avLst/>
              <a:gdLst>
                <a:gd name="T0" fmla="*/ 0 w 76"/>
                <a:gd name="T1" fmla="*/ 50 h 50"/>
                <a:gd name="T2" fmla="*/ 76 w 76"/>
                <a:gd name="T3" fmla="*/ 24 h 50"/>
                <a:gd name="T4" fmla="*/ 0 w 76"/>
                <a:gd name="T5" fmla="*/ 0 h 50"/>
                <a:gd name="T6" fmla="*/ 0 w 76"/>
                <a:gd name="T7" fmla="*/ 5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 h="50">
                  <a:moveTo>
                    <a:pt x="0" y="50"/>
                  </a:moveTo>
                  <a:lnTo>
                    <a:pt x="76" y="24"/>
                  </a:lnTo>
                  <a:lnTo>
                    <a:pt x="0" y="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303" name="Line 133"/>
            <p:cNvSpPr>
              <a:spLocks noChangeShapeType="1"/>
            </p:cNvSpPr>
            <p:nvPr/>
          </p:nvSpPr>
          <p:spPr bwMode="auto">
            <a:xfrm>
              <a:off x="3660" y="2962"/>
              <a:ext cx="1" cy="13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7304" name="Freeform 134"/>
            <p:cNvSpPr>
              <a:spLocks/>
            </p:cNvSpPr>
            <p:nvPr/>
          </p:nvSpPr>
          <p:spPr bwMode="auto">
            <a:xfrm>
              <a:off x="3635" y="2889"/>
              <a:ext cx="50" cy="76"/>
            </a:xfrm>
            <a:custGeom>
              <a:avLst/>
              <a:gdLst>
                <a:gd name="T0" fmla="*/ 50 w 50"/>
                <a:gd name="T1" fmla="*/ 76 h 76"/>
                <a:gd name="T2" fmla="*/ 25 w 50"/>
                <a:gd name="T3" fmla="*/ 0 h 76"/>
                <a:gd name="T4" fmla="*/ 0 w 50"/>
                <a:gd name="T5" fmla="*/ 76 h 76"/>
                <a:gd name="T6" fmla="*/ 50 w 50"/>
                <a:gd name="T7" fmla="*/ 76 h 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76">
                  <a:moveTo>
                    <a:pt x="50" y="76"/>
                  </a:moveTo>
                  <a:lnTo>
                    <a:pt x="25" y="0"/>
                  </a:lnTo>
                  <a:lnTo>
                    <a:pt x="0" y="76"/>
                  </a:lnTo>
                  <a:lnTo>
                    <a:pt x="5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305" name="Line 135"/>
            <p:cNvSpPr>
              <a:spLocks noChangeShapeType="1"/>
            </p:cNvSpPr>
            <p:nvPr/>
          </p:nvSpPr>
          <p:spPr bwMode="auto">
            <a:xfrm>
              <a:off x="3646" y="2451"/>
              <a:ext cx="1" cy="10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7306" name="Freeform 136"/>
            <p:cNvSpPr>
              <a:spLocks/>
            </p:cNvSpPr>
            <p:nvPr/>
          </p:nvSpPr>
          <p:spPr bwMode="auto">
            <a:xfrm>
              <a:off x="3622" y="2378"/>
              <a:ext cx="49" cy="77"/>
            </a:xfrm>
            <a:custGeom>
              <a:avLst/>
              <a:gdLst>
                <a:gd name="T0" fmla="*/ 49 w 49"/>
                <a:gd name="T1" fmla="*/ 77 h 77"/>
                <a:gd name="T2" fmla="*/ 24 w 49"/>
                <a:gd name="T3" fmla="*/ 0 h 77"/>
                <a:gd name="T4" fmla="*/ 0 w 49"/>
                <a:gd name="T5" fmla="*/ 77 h 77"/>
                <a:gd name="T6" fmla="*/ 49 w 49"/>
                <a:gd name="T7" fmla="*/ 77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7">
                  <a:moveTo>
                    <a:pt x="49" y="77"/>
                  </a:moveTo>
                  <a:lnTo>
                    <a:pt x="24" y="0"/>
                  </a:lnTo>
                  <a:lnTo>
                    <a:pt x="0" y="77"/>
                  </a:lnTo>
                  <a:lnTo>
                    <a:pt x="49"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307" name="Line 137"/>
            <p:cNvSpPr>
              <a:spLocks noChangeShapeType="1"/>
            </p:cNvSpPr>
            <p:nvPr/>
          </p:nvSpPr>
          <p:spPr bwMode="auto">
            <a:xfrm>
              <a:off x="3660" y="2034"/>
              <a:ext cx="1" cy="13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7308" name="Freeform 138"/>
            <p:cNvSpPr>
              <a:spLocks/>
            </p:cNvSpPr>
            <p:nvPr/>
          </p:nvSpPr>
          <p:spPr bwMode="auto">
            <a:xfrm>
              <a:off x="3635" y="1962"/>
              <a:ext cx="50" cy="76"/>
            </a:xfrm>
            <a:custGeom>
              <a:avLst/>
              <a:gdLst>
                <a:gd name="T0" fmla="*/ 50 w 50"/>
                <a:gd name="T1" fmla="*/ 76 h 76"/>
                <a:gd name="T2" fmla="*/ 25 w 50"/>
                <a:gd name="T3" fmla="*/ 0 h 76"/>
                <a:gd name="T4" fmla="*/ 0 w 50"/>
                <a:gd name="T5" fmla="*/ 76 h 76"/>
                <a:gd name="T6" fmla="*/ 50 w 50"/>
                <a:gd name="T7" fmla="*/ 76 h 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76">
                  <a:moveTo>
                    <a:pt x="50" y="76"/>
                  </a:moveTo>
                  <a:lnTo>
                    <a:pt x="25" y="0"/>
                  </a:lnTo>
                  <a:lnTo>
                    <a:pt x="0" y="76"/>
                  </a:lnTo>
                  <a:lnTo>
                    <a:pt x="5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309" name="Rectangle 139"/>
            <p:cNvSpPr>
              <a:spLocks noChangeArrowheads="1"/>
            </p:cNvSpPr>
            <p:nvPr/>
          </p:nvSpPr>
          <p:spPr bwMode="auto">
            <a:xfrm>
              <a:off x="2260" y="1918"/>
              <a:ext cx="69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310" name="Rectangle 140"/>
            <p:cNvSpPr>
              <a:spLocks noChangeArrowheads="1"/>
            </p:cNvSpPr>
            <p:nvPr/>
          </p:nvSpPr>
          <p:spPr bwMode="auto">
            <a:xfrm>
              <a:off x="2362" y="1955"/>
              <a:ext cx="4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ITU G.1010</a:t>
              </a:r>
              <a:endParaRPr lang="en-GB" altLang="pl-PL"/>
            </a:p>
          </p:txBody>
        </p:sp>
        <p:sp>
          <p:nvSpPr>
            <p:cNvPr id="7311" name="Rectangle 141"/>
            <p:cNvSpPr>
              <a:spLocks noChangeArrowheads="1"/>
            </p:cNvSpPr>
            <p:nvPr/>
          </p:nvSpPr>
          <p:spPr bwMode="auto">
            <a:xfrm>
              <a:off x="2858" y="1955"/>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312" name="Rectangle 142"/>
            <p:cNvSpPr>
              <a:spLocks noChangeArrowheads="1"/>
            </p:cNvSpPr>
            <p:nvPr/>
          </p:nvSpPr>
          <p:spPr bwMode="auto">
            <a:xfrm>
              <a:off x="2283" y="2962"/>
              <a:ext cx="69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313" name="Rectangle 143"/>
            <p:cNvSpPr>
              <a:spLocks noChangeArrowheads="1"/>
            </p:cNvSpPr>
            <p:nvPr/>
          </p:nvSpPr>
          <p:spPr bwMode="auto">
            <a:xfrm>
              <a:off x="2389" y="2999"/>
              <a:ext cx="4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ITU Y.1541</a:t>
              </a:r>
              <a:endParaRPr lang="pl-PL" altLang="pl-PL" sz="1200">
                <a:solidFill>
                  <a:srgbClr val="000000"/>
                </a:solidFill>
                <a:latin typeface="Arial" charset="0"/>
              </a:endParaRPr>
            </a:p>
            <a:p>
              <a:pPr eaLnBrk="1" hangingPunct="1"/>
              <a:r>
                <a:rPr lang="pl-PL" altLang="pl-PL" sz="1200">
                  <a:solidFill>
                    <a:srgbClr val="000000"/>
                  </a:solidFill>
                  <a:latin typeface="Arial" charset="0"/>
                </a:rPr>
                <a:t>IETF IPPM</a:t>
              </a:r>
              <a:endParaRPr lang="en-GB" altLang="pl-PL"/>
            </a:p>
          </p:txBody>
        </p:sp>
        <p:sp>
          <p:nvSpPr>
            <p:cNvPr id="7314" name="Rectangle 144"/>
            <p:cNvSpPr>
              <a:spLocks noChangeArrowheads="1"/>
            </p:cNvSpPr>
            <p:nvPr/>
          </p:nvSpPr>
          <p:spPr bwMode="auto">
            <a:xfrm>
              <a:off x="2876" y="2999"/>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315" name="Rectangle 145"/>
            <p:cNvSpPr>
              <a:spLocks noChangeArrowheads="1"/>
            </p:cNvSpPr>
            <p:nvPr/>
          </p:nvSpPr>
          <p:spPr bwMode="auto">
            <a:xfrm>
              <a:off x="2290" y="1524"/>
              <a:ext cx="69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316" name="Rectangle 146"/>
            <p:cNvSpPr>
              <a:spLocks noChangeArrowheads="1"/>
            </p:cNvSpPr>
            <p:nvPr/>
          </p:nvSpPr>
          <p:spPr bwMode="auto">
            <a:xfrm>
              <a:off x="2418" y="1563"/>
              <a:ext cx="22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pl-PL" altLang="pl-PL" sz="1200">
                  <a:solidFill>
                    <a:srgbClr val="000000"/>
                  </a:solidFill>
                  <a:latin typeface="Arial" charset="0"/>
                </a:rPr>
                <a:t>User</a:t>
              </a:r>
              <a:r>
                <a:rPr lang="en-GB" altLang="pl-PL" sz="1200">
                  <a:solidFill>
                    <a:srgbClr val="000000"/>
                  </a:solidFill>
                  <a:latin typeface="Arial" charset="0"/>
                </a:rPr>
                <a:t> </a:t>
              </a:r>
              <a:endParaRPr lang="en-GB" altLang="pl-PL"/>
            </a:p>
          </p:txBody>
        </p:sp>
        <p:sp>
          <p:nvSpPr>
            <p:cNvPr id="7317" name="Rectangle 147"/>
            <p:cNvSpPr>
              <a:spLocks noChangeArrowheads="1"/>
            </p:cNvSpPr>
            <p:nvPr/>
          </p:nvSpPr>
          <p:spPr bwMode="auto">
            <a:xfrm>
              <a:off x="2383" y="1672"/>
              <a:ext cx="25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asses</a:t>
              </a:r>
              <a:endParaRPr lang="en-GB" altLang="pl-PL"/>
            </a:p>
          </p:txBody>
        </p:sp>
        <p:sp>
          <p:nvSpPr>
            <p:cNvPr id="7318" name="Rectangle 148"/>
            <p:cNvSpPr>
              <a:spLocks noChangeArrowheads="1"/>
            </p:cNvSpPr>
            <p:nvPr/>
          </p:nvSpPr>
          <p:spPr bwMode="auto">
            <a:xfrm>
              <a:off x="2634" y="1672"/>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sment</a:t>
              </a:r>
              <a:endParaRPr lang="en-GB" altLang="pl-PL"/>
            </a:p>
          </p:txBody>
        </p:sp>
        <p:sp>
          <p:nvSpPr>
            <p:cNvPr id="7319" name="Rectangle 149"/>
            <p:cNvSpPr>
              <a:spLocks noChangeArrowheads="1"/>
            </p:cNvSpPr>
            <p:nvPr/>
          </p:nvSpPr>
          <p:spPr bwMode="auto">
            <a:xfrm>
              <a:off x="2896" y="1672"/>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320" name="Rectangle 150"/>
            <p:cNvSpPr>
              <a:spLocks noChangeArrowheads="1"/>
            </p:cNvSpPr>
            <p:nvPr/>
          </p:nvSpPr>
          <p:spPr bwMode="auto">
            <a:xfrm>
              <a:off x="566" y="3020"/>
              <a:ext cx="69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321" name="Rectangle 151"/>
            <p:cNvSpPr>
              <a:spLocks noChangeArrowheads="1"/>
            </p:cNvSpPr>
            <p:nvPr/>
          </p:nvSpPr>
          <p:spPr bwMode="auto">
            <a:xfrm>
              <a:off x="739" y="3059"/>
              <a:ext cx="37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Network </a:t>
              </a:r>
              <a:endParaRPr lang="en-GB" altLang="pl-PL"/>
            </a:p>
          </p:txBody>
        </p:sp>
        <p:sp>
          <p:nvSpPr>
            <p:cNvPr id="7322" name="Rectangle 152"/>
            <p:cNvSpPr>
              <a:spLocks noChangeArrowheads="1"/>
            </p:cNvSpPr>
            <p:nvPr/>
          </p:nvSpPr>
          <p:spPr bwMode="auto">
            <a:xfrm>
              <a:off x="818" y="3170"/>
              <a:ext cx="1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level</a:t>
              </a:r>
              <a:endParaRPr lang="en-GB" altLang="pl-PL"/>
            </a:p>
          </p:txBody>
        </p:sp>
        <p:sp>
          <p:nvSpPr>
            <p:cNvPr id="7323" name="Rectangle 153"/>
            <p:cNvSpPr>
              <a:spLocks noChangeArrowheads="1"/>
            </p:cNvSpPr>
            <p:nvPr/>
          </p:nvSpPr>
          <p:spPr bwMode="auto">
            <a:xfrm>
              <a:off x="1014" y="3170"/>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324" name="Rectangle 154"/>
            <p:cNvSpPr>
              <a:spLocks noChangeArrowheads="1"/>
            </p:cNvSpPr>
            <p:nvPr/>
          </p:nvSpPr>
          <p:spPr bwMode="auto">
            <a:xfrm>
              <a:off x="4095" y="3072"/>
              <a:ext cx="69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325" name="Rectangle 155"/>
            <p:cNvSpPr>
              <a:spLocks noChangeArrowheads="1"/>
            </p:cNvSpPr>
            <p:nvPr/>
          </p:nvSpPr>
          <p:spPr bwMode="auto">
            <a:xfrm>
              <a:off x="4268" y="3110"/>
              <a:ext cx="37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Network </a:t>
              </a:r>
              <a:endParaRPr lang="en-GB" altLang="pl-PL"/>
            </a:p>
          </p:txBody>
        </p:sp>
        <p:sp>
          <p:nvSpPr>
            <p:cNvPr id="7326" name="Rectangle 156"/>
            <p:cNvSpPr>
              <a:spLocks noChangeArrowheads="1"/>
            </p:cNvSpPr>
            <p:nvPr/>
          </p:nvSpPr>
          <p:spPr bwMode="auto">
            <a:xfrm>
              <a:off x="4347" y="3220"/>
              <a:ext cx="1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level</a:t>
              </a:r>
              <a:endParaRPr lang="en-GB" altLang="pl-PL"/>
            </a:p>
          </p:txBody>
        </p:sp>
        <p:sp>
          <p:nvSpPr>
            <p:cNvPr id="7327" name="Rectangle 157"/>
            <p:cNvSpPr>
              <a:spLocks noChangeArrowheads="1"/>
            </p:cNvSpPr>
            <p:nvPr/>
          </p:nvSpPr>
          <p:spPr bwMode="auto">
            <a:xfrm>
              <a:off x="4543" y="3220"/>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328" name="Rectangle 158"/>
            <p:cNvSpPr>
              <a:spLocks noChangeArrowheads="1"/>
            </p:cNvSpPr>
            <p:nvPr/>
          </p:nvSpPr>
          <p:spPr bwMode="auto">
            <a:xfrm>
              <a:off x="4073" y="1545"/>
              <a:ext cx="69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329" name="Rectangle 159"/>
            <p:cNvSpPr>
              <a:spLocks noChangeArrowheads="1"/>
            </p:cNvSpPr>
            <p:nvPr/>
          </p:nvSpPr>
          <p:spPr bwMode="auto">
            <a:xfrm>
              <a:off x="4209" y="1582"/>
              <a:ext cx="42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User level</a:t>
              </a:r>
              <a:endParaRPr lang="en-GB" altLang="pl-PL"/>
            </a:p>
          </p:txBody>
        </p:sp>
        <p:sp>
          <p:nvSpPr>
            <p:cNvPr id="7330" name="Rectangle 160"/>
            <p:cNvSpPr>
              <a:spLocks noChangeArrowheads="1"/>
            </p:cNvSpPr>
            <p:nvPr/>
          </p:nvSpPr>
          <p:spPr bwMode="auto">
            <a:xfrm>
              <a:off x="4637" y="1582"/>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331" name="Rectangle 161"/>
            <p:cNvSpPr>
              <a:spLocks noChangeArrowheads="1"/>
            </p:cNvSpPr>
            <p:nvPr/>
          </p:nvSpPr>
          <p:spPr bwMode="auto">
            <a:xfrm>
              <a:off x="551" y="1480"/>
              <a:ext cx="69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332" name="Rectangle 162"/>
            <p:cNvSpPr>
              <a:spLocks noChangeArrowheads="1"/>
            </p:cNvSpPr>
            <p:nvPr/>
          </p:nvSpPr>
          <p:spPr bwMode="auto">
            <a:xfrm>
              <a:off x="687" y="1517"/>
              <a:ext cx="42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User level</a:t>
              </a:r>
              <a:endParaRPr lang="en-GB" altLang="pl-PL"/>
            </a:p>
          </p:txBody>
        </p:sp>
        <p:sp>
          <p:nvSpPr>
            <p:cNvPr id="7333" name="Rectangle 163"/>
            <p:cNvSpPr>
              <a:spLocks noChangeArrowheads="1"/>
            </p:cNvSpPr>
            <p:nvPr/>
          </p:nvSpPr>
          <p:spPr bwMode="auto">
            <a:xfrm>
              <a:off x="1115" y="1517"/>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8195"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1C91841-99C0-4642-B386-8270025F81D6}" type="slidenum">
              <a:rPr lang="pl-PL" altLang="pl-PL" sz="1400"/>
              <a:pPr eaLnBrk="1" hangingPunct="1"/>
              <a:t>7</a:t>
            </a:fld>
            <a:endParaRPr lang="pl-PL" altLang="pl-PL" sz="1400"/>
          </a:p>
        </p:txBody>
      </p:sp>
      <p:sp>
        <p:nvSpPr>
          <p:cNvPr id="8196" name="Rectangle 2"/>
          <p:cNvSpPr>
            <a:spLocks noGrp="1" noChangeArrowheads="1"/>
          </p:cNvSpPr>
          <p:nvPr>
            <p:ph type="title"/>
          </p:nvPr>
        </p:nvSpPr>
        <p:spPr/>
        <p:txBody>
          <a:bodyPr/>
          <a:lstStyle/>
          <a:p>
            <a:pPr eaLnBrk="1" hangingPunct="1"/>
            <a:r>
              <a:rPr lang="pl-PL" altLang="pl-PL" smtClean="0"/>
              <a:t>Rodzaje metryk	</a:t>
            </a:r>
            <a:endParaRPr lang="en-GB" altLang="pl-PL" smtClean="0"/>
          </a:p>
        </p:txBody>
      </p:sp>
      <p:sp>
        <p:nvSpPr>
          <p:cNvPr id="819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smtClean="0"/>
              <a:t>Metryki związane z poziomem pakietów</a:t>
            </a:r>
          </a:p>
          <a:p>
            <a:pPr lvl="1" eaLnBrk="1" hangingPunct="1"/>
            <a:r>
              <a:rPr lang="pl-PL" altLang="pl-PL" smtClean="0"/>
              <a:t>metryki ITU-T (Y.1540)</a:t>
            </a:r>
          </a:p>
          <a:p>
            <a:pPr lvl="1" eaLnBrk="1" hangingPunct="1"/>
            <a:r>
              <a:rPr lang="pl-PL" altLang="pl-PL" smtClean="0"/>
              <a:t>metryki IETF (IPPM group)</a:t>
            </a:r>
          </a:p>
          <a:p>
            <a:pPr lvl="1" eaLnBrk="1" hangingPunct="1"/>
            <a:endParaRPr lang="pl-PL" altLang="pl-PL" smtClean="0"/>
          </a:p>
          <a:p>
            <a:pPr eaLnBrk="1" hangingPunct="1"/>
            <a:r>
              <a:rPr lang="pl-PL" altLang="pl-PL" smtClean="0">
                <a:solidFill>
                  <a:schemeClr val="accent2"/>
                </a:solidFill>
              </a:rPr>
              <a:t>Metryki związane z poziomem „połączeń”</a:t>
            </a:r>
          </a:p>
          <a:p>
            <a:pPr eaLnBrk="1" hangingPunct="1"/>
            <a:endParaRPr lang="pl-PL" altLang="pl-PL" smtClean="0">
              <a:solidFill>
                <a:schemeClr val="accent2"/>
              </a:solidFill>
            </a:endParaRPr>
          </a:p>
          <a:p>
            <a:pPr eaLnBrk="1" hangingPunct="1"/>
            <a:r>
              <a:rPr lang="pl-PL" altLang="pl-PL" smtClean="0">
                <a:solidFill>
                  <a:schemeClr val="accent2"/>
                </a:solidFill>
              </a:rPr>
              <a:t>Metryki związane z poziomem użytkownika</a:t>
            </a:r>
            <a:endParaRPr lang="en-GB" altLang="pl-PL" smtClean="0">
              <a:solidFill>
                <a:schemeClr val="accent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9219"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58299F4F-FF27-4771-92ED-C4677C4499AF}" type="slidenum">
              <a:rPr lang="pl-PL" altLang="pl-PL" sz="1400"/>
              <a:pPr eaLnBrk="1" hangingPunct="1"/>
              <a:t>8</a:t>
            </a:fld>
            <a:endParaRPr lang="pl-PL" altLang="pl-PL" sz="1400"/>
          </a:p>
        </p:txBody>
      </p:sp>
      <p:sp>
        <p:nvSpPr>
          <p:cNvPr id="9220" name="Rectangle 2"/>
          <p:cNvSpPr>
            <a:spLocks noGrp="1" noChangeArrowheads="1"/>
          </p:cNvSpPr>
          <p:nvPr>
            <p:ph type="title"/>
          </p:nvPr>
        </p:nvSpPr>
        <p:spPr/>
        <p:txBody>
          <a:bodyPr/>
          <a:lstStyle/>
          <a:p>
            <a:pPr eaLnBrk="1" hangingPunct="1"/>
            <a:r>
              <a:rPr lang="pl-PL" altLang="pl-PL" sz="4000" smtClean="0"/>
              <a:t>Zalecenia ITU-T - Y.1540</a:t>
            </a:r>
            <a:endParaRPr lang="en-GB" altLang="pl-PL" sz="4000" smtClean="0"/>
          </a:p>
        </p:txBody>
      </p:sp>
      <p:sp>
        <p:nvSpPr>
          <p:cNvPr id="922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sz="2800" smtClean="0"/>
              <a:t>Zalecenie Y.1540: </a:t>
            </a:r>
            <a:r>
              <a:rPr lang="en-GB" altLang="pl-PL" sz="2800" smtClean="0"/>
              <a:t>Internet protocol data communication service –</a:t>
            </a:r>
            <a:r>
              <a:rPr lang="pl-PL" altLang="pl-PL" sz="2800" smtClean="0"/>
              <a:t> </a:t>
            </a:r>
            <a:r>
              <a:rPr lang="en-GB" altLang="pl-PL" sz="2800" smtClean="0"/>
              <a:t>IP packet transfer and availability performance</a:t>
            </a:r>
            <a:r>
              <a:rPr lang="pl-PL" altLang="pl-PL" sz="2800" smtClean="0"/>
              <a:t> </a:t>
            </a:r>
            <a:r>
              <a:rPr lang="en-GB" altLang="pl-PL" sz="2800" smtClean="0"/>
              <a:t>parameters</a:t>
            </a:r>
            <a:endParaRPr lang="pl-PL" altLang="pl-PL" sz="2800" smtClean="0"/>
          </a:p>
          <a:p>
            <a:pPr eaLnBrk="1" hangingPunct="1"/>
            <a:endParaRPr lang="pl-PL" altLang="pl-PL" sz="2800" smtClean="0"/>
          </a:p>
          <a:p>
            <a:pPr eaLnBrk="1" hangingPunct="1"/>
            <a:r>
              <a:rPr lang="pl-PL" altLang="pl-PL" sz="2800" smtClean="0"/>
              <a:t>Metryki </a:t>
            </a:r>
            <a:r>
              <a:rPr lang="pl-PL" altLang="pl-PL" sz="2800" b="1" smtClean="0"/>
              <a:t>dla pojedynczych pakietów pomiarowych</a:t>
            </a:r>
            <a:r>
              <a:rPr lang="pl-PL" altLang="pl-PL" sz="2800" smtClean="0"/>
              <a:t> (ang. singleton)</a:t>
            </a:r>
          </a:p>
          <a:p>
            <a:pPr eaLnBrk="1" hangingPunct="1"/>
            <a:endParaRPr lang="pl-PL" altLang="pl-PL" sz="2800" smtClean="0"/>
          </a:p>
          <a:p>
            <a:pPr eaLnBrk="1" hangingPunct="1"/>
            <a:r>
              <a:rPr lang="pl-PL" altLang="pl-PL" sz="2800" smtClean="0"/>
              <a:t>Metryki określone </a:t>
            </a:r>
            <a:r>
              <a:rPr lang="pl-PL" altLang="pl-PL" sz="2800" b="1" smtClean="0"/>
              <a:t>dla pewnej liczby pakietów</a:t>
            </a:r>
            <a:r>
              <a:rPr lang="pl-PL" altLang="pl-PL" sz="2800" smtClean="0"/>
              <a:t> pomiarowych (parametry statystyczne próby)</a:t>
            </a:r>
            <a:endParaRPr lang="en-GB" altLang="pl-PL" sz="28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MOPS </a:t>
            </a:r>
            <a:r>
              <a:rPr lang="pl-PL" altLang="pl-PL" sz="1400" dirty="0" smtClean="0"/>
              <a:t>2014</a:t>
            </a:r>
            <a:endParaRPr lang="pl-PL" altLang="pl-PL" sz="1400" dirty="0"/>
          </a:p>
        </p:txBody>
      </p:sp>
      <p:sp>
        <p:nvSpPr>
          <p:cNvPr id="10243"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7B6610D-A50D-4055-A50A-654B42857DF9}" type="slidenum">
              <a:rPr lang="pl-PL" altLang="pl-PL" sz="1400"/>
              <a:pPr eaLnBrk="1" hangingPunct="1"/>
              <a:t>9</a:t>
            </a:fld>
            <a:endParaRPr lang="pl-PL" altLang="pl-PL" sz="1400"/>
          </a:p>
        </p:txBody>
      </p:sp>
      <p:sp>
        <p:nvSpPr>
          <p:cNvPr id="10244" name="Rectangle 2"/>
          <p:cNvSpPr>
            <a:spLocks noGrp="1" noChangeArrowheads="1"/>
          </p:cNvSpPr>
          <p:nvPr>
            <p:ph type="title"/>
          </p:nvPr>
        </p:nvSpPr>
        <p:spPr>
          <a:xfrm>
            <a:off x="323850" y="333375"/>
            <a:ext cx="8305800" cy="685800"/>
          </a:xfrm>
        </p:spPr>
        <p:txBody>
          <a:bodyPr/>
          <a:lstStyle/>
          <a:p>
            <a:pPr eaLnBrk="1" hangingPunct="1"/>
            <a:r>
              <a:rPr lang="pl-PL" altLang="pl-PL" sz="3600" smtClean="0"/>
              <a:t>Opóźnienie przekazu pakietów  IPTD</a:t>
            </a:r>
            <a:endParaRPr lang="en-GB" altLang="pl-PL" sz="3600" smtClean="0"/>
          </a:p>
        </p:txBody>
      </p:sp>
      <p:sp>
        <p:nvSpPr>
          <p:cNvPr id="10245" name="Rectangle 3" descr="Rectangle: Click to edit Master text styles&#10;Second level&#10;Third level&#10;Fourth level&#10;Fifth level"/>
          <p:cNvSpPr>
            <a:spLocks noGrp="1" noChangeArrowheads="1"/>
          </p:cNvSpPr>
          <p:nvPr>
            <p:ph type="body" idx="1"/>
          </p:nvPr>
        </p:nvSpPr>
        <p:spPr>
          <a:xfrm>
            <a:off x="323850" y="1484313"/>
            <a:ext cx="7981950" cy="4654550"/>
          </a:xfrm>
        </p:spPr>
        <p:txBody>
          <a:bodyPr/>
          <a:lstStyle/>
          <a:p>
            <a:pPr eaLnBrk="1" hangingPunct="1">
              <a:lnSpc>
                <a:spcPct val="80000"/>
              </a:lnSpc>
            </a:pPr>
            <a:r>
              <a:rPr lang="pl-PL" altLang="pl-PL" sz="2000" dirty="0" smtClean="0"/>
              <a:t>IP </a:t>
            </a:r>
            <a:r>
              <a:rPr lang="pl-PL" altLang="pl-PL" sz="2000" dirty="0" err="1" smtClean="0"/>
              <a:t>Packet</a:t>
            </a:r>
            <a:r>
              <a:rPr lang="pl-PL" altLang="pl-PL" sz="2000" dirty="0" smtClean="0"/>
              <a:t> Transfer </a:t>
            </a:r>
            <a:r>
              <a:rPr lang="pl-PL" altLang="pl-PL" sz="2000" dirty="0" err="1" smtClean="0"/>
              <a:t>Delay</a:t>
            </a:r>
            <a:r>
              <a:rPr lang="pl-PL" altLang="pl-PL" sz="2000" dirty="0" smtClean="0"/>
              <a:t> (ITU Y.1540)</a:t>
            </a:r>
          </a:p>
          <a:p>
            <a:pPr eaLnBrk="1" hangingPunct="1">
              <a:lnSpc>
                <a:spcPct val="80000"/>
              </a:lnSpc>
            </a:pPr>
            <a:endParaRPr lang="pl-PL" altLang="pl-PL" sz="2000" dirty="0" smtClean="0"/>
          </a:p>
          <a:p>
            <a:pPr eaLnBrk="1" hangingPunct="1">
              <a:lnSpc>
                <a:spcPct val="80000"/>
              </a:lnSpc>
            </a:pPr>
            <a:r>
              <a:rPr lang="pl-PL" altLang="pl-PL" sz="2000" b="1" dirty="0" smtClean="0"/>
              <a:t>Dla danego pakietu</a:t>
            </a:r>
            <a:r>
              <a:rPr lang="pl-PL" altLang="pl-PL" sz="2000" dirty="0" smtClean="0"/>
              <a:t> jest to czas upływający pomiędzy chwilą wysłania pierwszego bitu a momentem odebrania ostatniego bitu danego pakietu w mierzonej sieci lub jej części</a:t>
            </a:r>
          </a:p>
          <a:p>
            <a:pPr eaLnBrk="1" hangingPunct="1">
              <a:lnSpc>
                <a:spcPct val="80000"/>
              </a:lnSpc>
            </a:pPr>
            <a:endParaRPr lang="pl-PL" altLang="pl-PL" sz="2000" dirty="0" smtClean="0"/>
          </a:p>
          <a:p>
            <a:pPr eaLnBrk="1" hangingPunct="1">
              <a:lnSpc>
                <a:spcPct val="80000"/>
              </a:lnSpc>
            </a:pPr>
            <a:r>
              <a:rPr lang="pl-PL" altLang="pl-PL" sz="2000" b="1" dirty="0" smtClean="0"/>
              <a:t>Parametry statystyczne</a:t>
            </a:r>
            <a:r>
              <a:rPr lang="pl-PL" altLang="pl-PL" sz="2000" dirty="0" smtClean="0"/>
              <a:t> próby</a:t>
            </a:r>
          </a:p>
          <a:p>
            <a:pPr lvl="1" eaLnBrk="1" hangingPunct="1">
              <a:lnSpc>
                <a:spcPct val="80000"/>
              </a:lnSpc>
            </a:pPr>
            <a:r>
              <a:rPr lang="pl-PL" altLang="pl-PL" sz="1800" dirty="0" smtClean="0"/>
              <a:t>minimalne opóźnienie (min IPTD),</a:t>
            </a:r>
          </a:p>
          <a:p>
            <a:pPr lvl="1" eaLnBrk="1" hangingPunct="1">
              <a:lnSpc>
                <a:spcPct val="80000"/>
              </a:lnSpc>
            </a:pPr>
            <a:r>
              <a:rPr lang="pl-PL" altLang="pl-PL" sz="1800" dirty="0" smtClean="0"/>
              <a:t>maksymalne opóźnienie (max IPTD), </a:t>
            </a:r>
          </a:p>
          <a:p>
            <a:pPr lvl="1" eaLnBrk="1" hangingPunct="1">
              <a:lnSpc>
                <a:spcPct val="80000"/>
              </a:lnSpc>
            </a:pPr>
            <a:r>
              <a:rPr lang="pl-PL" altLang="pl-PL" sz="1800" dirty="0" smtClean="0"/>
              <a:t>średnie opóźnienie (</a:t>
            </a:r>
            <a:r>
              <a:rPr lang="pl-PL" altLang="pl-PL" sz="1800" dirty="0" err="1" smtClean="0"/>
              <a:t>mean</a:t>
            </a:r>
            <a:r>
              <a:rPr lang="pl-PL" altLang="pl-PL" sz="1800" dirty="0" smtClean="0"/>
              <a:t> IPTD)</a:t>
            </a:r>
          </a:p>
          <a:p>
            <a:pPr eaLnBrk="1" hangingPunct="1">
              <a:lnSpc>
                <a:spcPct val="80000"/>
              </a:lnSpc>
            </a:pPr>
            <a:endParaRPr lang="en-GB" altLang="pl-PL" sz="1800" dirty="0" smtClean="0"/>
          </a:p>
        </p:txBody>
      </p:sp>
      <p:pic>
        <p:nvPicPr>
          <p:cNvPr id="1024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267200"/>
            <a:ext cx="4105275" cy="241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lan">
  <a:themeElements>
    <a:clrScheme name="Plan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Plan">
      <a:majorFont>
        <a:latin typeface="Tahoma"/>
        <a:ea typeface=""/>
        <a:cs typeface=""/>
      </a:majorFont>
      <a:minorFont>
        <a:latin typeface="Tahoma"/>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Plan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Plan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Plan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Plan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Plan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Plan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Plan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Plan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Designs\Plan.pot</Template>
  <TotalTime>6558</TotalTime>
  <Words>2263</Words>
  <Application>Microsoft Office PowerPoint</Application>
  <PresentationFormat>Pokaz na ekranie (4:3)</PresentationFormat>
  <Paragraphs>435</Paragraphs>
  <Slides>43</Slides>
  <Notes>0</Notes>
  <HiddenSlides>0</HiddenSlides>
  <MMClips>0</MMClips>
  <ScaleCrop>false</ScaleCrop>
  <HeadingPairs>
    <vt:vector size="6" baseType="variant">
      <vt:variant>
        <vt:lpstr>Motyw</vt:lpstr>
      </vt:variant>
      <vt:variant>
        <vt:i4>1</vt:i4>
      </vt:variant>
      <vt:variant>
        <vt:lpstr>Osadzone serwery OLE</vt:lpstr>
      </vt:variant>
      <vt:variant>
        <vt:i4>6</vt:i4>
      </vt:variant>
      <vt:variant>
        <vt:lpstr>Tytuły slajdów</vt:lpstr>
      </vt:variant>
      <vt:variant>
        <vt:i4>43</vt:i4>
      </vt:variant>
    </vt:vector>
  </HeadingPairs>
  <TitlesOfParts>
    <vt:vector size="50" baseType="lpstr">
      <vt:lpstr>Plan</vt:lpstr>
      <vt:lpstr>Obraz</vt:lpstr>
      <vt:lpstr>Równanie</vt:lpstr>
      <vt:lpstr>Dokument</vt:lpstr>
      <vt:lpstr>Visio</vt:lpstr>
      <vt:lpstr>Microsoft Equation 2.0</vt:lpstr>
      <vt:lpstr>Microsoft Equation 3.0</vt:lpstr>
      <vt:lpstr>Monitorowanie i pomiary  w sieciach IP (MOPS)  wykład 2: Metryki pomiarowe </vt:lpstr>
      <vt:lpstr>Plan wykładu</vt:lpstr>
      <vt:lpstr>Metryka pomiarowa</vt:lpstr>
      <vt:lpstr>Właściwości metryki (IETF)</vt:lpstr>
      <vt:lpstr>Standaryzacja metryk</vt:lpstr>
      <vt:lpstr>Rodzaje metryk </vt:lpstr>
      <vt:lpstr>Rodzaje metryk </vt:lpstr>
      <vt:lpstr>Zalecenia ITU-T - Y.1540</vt:lpstr>
      <vt:lpstr>Opóźnienie przekazu pakietów  IPTD</vt:lpstr>
      <vt:lpstr>Zmienność opóźnienia przekazu pakietów IPDV (1)</vt:lpstr>
      <vt:lpstr>Zmienność opóźnienia przekazu pakietów IPDV (2)</vt:lpstr>
      <vt:lpstr>Poziom strat pakietów IPLR</vt:lpstr>
      <vt:lpstr>Poziom błędnych pakietów IPER</vt:lpstr>
      <vt:lpstr>Przepływność na poziomie pakietów IPPT</vt:lpstr>
      <vt:lpstr>Przepływność bajtowa IPOT</vt:lpstr>
      <vt:lpstr>Dostępność usługi</vt:lpstr>
      <vt:lpstr>Zalecenia IETF - IPPM </vt:lpstr>
      <vt:lpstr>Dostępność</vt:lpstr>
      <vt:lpstr>Opóźnienie w jednym kierunku OWD (1)</vt:lpstr>
      <vt:lpstr>Opóźnienie w jednym kierunku OWD (2)</vt:lpstr>
      <vt:lpstr>Zmienność opóźnienia przekazu pakietów IPDV (1)</vt:lpstr>
      <vt:lpstr>Zmienność opóźnienia przekazu pakietów IPDV (2)</vt:lpstr>
      <vt:lpstr>Opóźnienie pakietów w pętli</vt:lpstr>
      <vt:lpstr>Straty pakietów OWL</vt:lpstr>
      <vt:lpstr>Struktura strat pakietów w ramach strumienia </vt:lpstr>
      <vt:lpstr>Zmiana kolejności pakietów w ramach strumienia</vt:lpstr>
      <vt:lpstr>Przepływność BTC</vt:lpstr>
      <vt:lpstr>Metryki związane z ruchem</vt:lpstr>
      <vt:lpstr>Metryki związane z ruchem</vt:lpstr>
      <vt:lpstr>Rodzaje metryk </vt:lpstr>
      <vt:lpstr>Metryki poziomu połączeń (call level)</vt:lpstr>
      <vt:lpstr>Metryki poziomu połączeń (call level)</vt:lpstr>
      <vt:lpstr>Rodzaje metryk </vt:lpstr>
      <vt:lpstr>Metryki związane z poziomem użytkownika</vt:lpstr>
      <vt:lpstr>Metody pomiaru MOS (1)</vt:lpstr>
      <vt:lpstr>Metody pomiaru MOS (2)</vt:lpstr>
      <vt:lpstr>Metoda subiektywna MOS-LQS</vt:lpstr>
      <vt:lpstr>Metoda subiektywna MOS-LQS</vt:lpstr>
      <vt:lpstr>Metoda subiektywna MOS-LQS</vt:lpstr>
      <vt:lpstr>Metoda obiektywna - MOS-LQO</vt:lpstr>
      <vt:lpstr>Metoda estymowana - MOS-LQE (1)</vt:lpstr>
      <vt:lpstr>Metoda estymowana - MOS-LQE (2)</vt:lpstr>
      <vt:lpstr>Metoda estymowana - MOS-LQE (3)</vt:lpstr>
    </vt:vector>
  </TitlesOfParts>
  <Company>Instytut Telekomunikacji PW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MOPS: Metryki pomiarowe</dc:title>
  <dc:creator>Andrzej Bęben</dc:creator>
  <cp:lastModifiedBy>abeben</cp:lastModifiedBy>
  <cp:revision>191</cp:revision>
  <dcterms:created xsi:type="dcterms:W3CDTF">2005-01-21T11:15:17Z</dcterms:created>
  <dcterms:modified xsi:type="dcterms:W3CDTF">2014-10-14T14:03:43Z</dcterms:modified>
</cp:coreProperties>
</file>