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3" r:id="rId3"/>
    <p:sldId id="300" r:id="rId4"/>
    <p:sldId id="295" r:id="rId5"/>
    <p:sldId id="296" r:id="rId6"/>
    <p:sldId id="294" r:id="rId7"/>
    <p:sldId id="297" r:id="rId8"/>
    <p:sldId id="298" r:id="rId9"/>
    <p:sldId id="302" r:id="rId10"/>
    <p:sldId id="299" r:id="rId11"/>
    <p:sldId id="307" r:id="rId12"/>
    <p:sldId id="308" r:id="rId13"/>
    <p:sldId id="309" r:id="rId14"/>
    <p:sldId id="301" r:id="rId15"/>
    <p:sldId id="303" r:id="rId16"/>
    <p:sldId id="304" r:id="rId17"/>
    <p:sldId id="305" r:id="rId18"/>
    <p:sldId id="306" r:id="rId19"/>
    <p:sldId id="310" r:id="rId20"/>
    <p:sldId id="311" r:id="rId21"/>
    <p:sldId id="312" r:id="rId22"/>
    <p:sldId id="313" r:id="rId23"/>
    <p:sldId id="316" r:id="rId24"/>
    <p:sldId id="317" r:id="rId25"/>
    <p:sldId id="318" r:id="rId26"/>
    <p:sldId id="319" r:id="rId27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9" autoAdjust="0"/>
  </p:normalViewPr>
  <p:slideViewPr>
    <p:cSldViewPr>
      <p:cViewPr varScale="1">
        <p:scale>
          <a:sx n="70" d="100"/>
          <a:sy n="70" d="100"/>
        </p:scale>
        <p:origin x="-9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defTabSz="938213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defTabSz="938213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AED6D44F-69FB-4BF8-81DE-F8FDB0D815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57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118D50-E6E3-4F32-B587-8E640A4F99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712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102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1030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7" name="Line 1081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59" name="Group 1097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1083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1" name="Line 1084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2" name="Line 1085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3" name="Arc 1086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64" name="Group 1096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1088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6" name="Line 1089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7" name="Arc 1090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928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 smtClean="0"/>
              <a:t>Kliknij, aby edytować styl wzorca tytułu</a:t>
            </a:r>
          </a:p>
        </p:txBody>
      </p:sp>
      <p:sp>
        <p:nvSpPr>
          <p:cNvPr id="928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sp>
        <p:nvSpPr>
          <p:cNvPr id="68" name="Rectangle 1093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0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05F4DE-F024-4960-A19C-12DB6E509EF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1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9A33-D188-4707-A87B-4744CE08FD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4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B27A3-ECA8-4D0F-BB33-A1728DD78A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75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ytuł, clipart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clipart 2"/>
          <p:cNvSpPr>
            <a:spLocks noGrp="1"/>
          </p:cNvSpPr>
          <p:nvPr>
            <p:ph type="clipArt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D616-EF02-44F1-BF18-BB0282AEC51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04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ytuł, zawartość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FAEEF-04DF-45BB-928F-D066523E01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187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ytuł i zawartość nad tek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8077200" cy="2286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33400" y="3733800"/>
            <a:ext cx="8077200" cy="2286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8A78-998A-401C-B8DB-4229F994FBF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05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D52B6-B637-44AF-AE17-203DE7FFFB8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1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MOPS 2009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B896-2BDC-47D4-B0CA-E984E3FC1A5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2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53E12-0D1B-4F8C-9BD6-70CFE49A91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6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5870-B0B5-4C92-A737-A7DDA4D654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21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1E63-6A87-4A55-88AB-04C9CCCAEDC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5C010-F879-4A5E-AFA5-C17EAAC6A1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2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45E99-26F2-4BBE-96A4-BE978F30DE4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1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96759-1244-4FD7-99E7-32E967E936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08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2009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E6733-E714-40A4-9357-8218C3D7DAF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6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pl-PL" dirty="0" smtClean="0"/>
              <a:t>MOPS 2014</a:t>
            </a:r>
            <a:endParaRPr lang="pl-PL" dirty="0"/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1A945AA-AD7C-4D8C-99AA-8AA2A31D7D9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eben@tele.pw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-net.osdl.org/index.php/Iproute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620000" cy="2438400"/>
          </a:xfrm>
        </p:spPr>
        <p:txBody>
          <a:bodyPr/>
          <a:lstStyle/>
          <a:p>
            <a:pPr algn="ctr" eaLnBrk="1" hangingPunct="1"/>
            <a:r>
              <a:rPr lang="pl-PL" altLang="pl-PL" sz="3600" b="1" dirty="0" smtClean="0"/>
              <a:t>Monitorowanie i pomiary </a:t>
            </a:r>
            <a:br>
              <a:rPr lang="pl-PL" altLang="pl-PL" sz="3600" b="1" dirty="0" smtClean="0"/>
            </a:br>
            <a:r>
              <a:rPr lang="pl-PL" altLang="pl-PL" sz="3600" b="1" dirty="0" smtClean="0"/>
              <a:t>w sieciach IP (MOPS)</a:t>
            </a:r>
            <a:br>
              <a:rPr lang="pl-PL" altLang="pl-PL" sz="3600" b="1" dirty="0" smtClean="0"/>
            </a:br>
            <a:r>
              <a:rPr lang="pl-PL" altLang="pl-PL" sz="3600" b="1" dirty="0" smtClean="0"/>
              <a:t/>
            </a:r>
            <a:br>
              <a:rPr lang="pl-PL" altLang="pl-PL" sz="3600" b="1" dirty="0" smtClean="0"/>
            </a:br>
            <a:r>
              <a:rPr lang="pl-PL" altLang="pl-PL" sz="2400" b="1" dirty="0" smtClean="0"/>
              <a:t>wykład 4: Przygotowanie sieci testowej</a:t>
            </a:r>
            <a:br>
              <a:rPr lang="pl-PL" altLang="pl-PL" sz="2400" b="1" dirty="0" smtClean="0"/>
            </a:br>
            <a:endParaRPr lang="pl-PL" altLang="pl-PL" sz="2400" b="1" dirty="0" smtClean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96200" cy="1905000"/>
          </a:xfrm>
        </p:spPr>
        <p:txBody>
          <a:bodyPr/>
          <a:lstStyle/>
          <a:p>
            <a:pPr eaLnBrk="1" hangingPunct="1"/>
            <a:r>
              <a:rPr lang="pl-PL" altLang="pl-PL" sz="1800" b="1" dirty="0" smtClean="0"/>
              <a:t>dr inż. </a:t>
            </a:r>
            <a:r>
              <a:rPr lang="en-GB" altLang="pl-PL" sz="1800" b="1" dirty="0" err="1" smtClean="0"/>
              <a:t>Andr</a:t>
            </a:r>
            <a:r>
              <a:rPr lang="pl-PL" altLang="pl-PL" sz="1800" b="1" dirty="0" smtClean="0"/>
              <a:t>z</a:t>
            </a:r>
            <a:r>
              <a:rPr lang="en-GB" altLang="pl-PL" sz="1800" b="1" dirty="0" err="1" smtClean="0"/>
              <a:t>ej</a:t>
            </a:r>
            <a:r>
              <a:rPr lang="en-GB" altLang="pl-PL" sz="1800" b="1" dirty="0" smtClean="0"/>
              <a:t> B</a:t>
            </a:r>
            <a:r>
              <a:rPr lang="pl-PL" altLang="pl-PL" sz="1800" b="1" dirty="0" smtClean="0"/>
              <a:t>ę</a:t>
            </a:r>
            <a:r>
              <a:rPr lang="en-GB" altLang="pl-PL" sz="1800" b="1" dirty="0" smtClean="0"/>
              <a:t>be</a:t>
            </a:r>
            <a:r>
              <a:rPr lang="pl-PL" altLang="pl-PL" sz="1800" b="1" dirty="0" smtClean="0"/>
              <a:t>n, pok. </a:t>
            </a:r>
            <a:r>
              <a:rPr lang="pl-PL" altLang="pl-PL" sz="1800" b="1" dirty="0" smtClean="0"/>
              <a:t>331 </a:t>
            </a:r>
            <a:r>
              <a:rPr lang="pl-PL" altLang="pl-PL" sz="1800" b="1" dirty="0" smtClean="0"/>
              <a:t>(</a:t>
            </a:r>
            <a:r>
              <a:rPr lang="pl-PL" altLang="pl-PL" sz="1800" b="1" dirty="0" smtClean="0">
                <a:hlinkClick r:id="rId2"/>
              </a:rPr>
              <a:t>abeben@tele.pw.edu.pl</a:t>
            </a:r>
            <a:r>
              <a:rPr lang="pl-PL" altLang="pl-PL" sz="1800" b="1" dirty="0" smtClean="0"/>
              <a:t>) </a:t>
            </a:r>
          </a:p>
          <a:p>
            <a:pPr eaLnBrk="1" hangingPunct="1"/>
            <a:endParaRPr lang="pl-PL" altLang="pl-PL" sz="1800" b="1" dirty="0" smtClean="0"/>
          </a:p>
        </p:txBody>
      </p:sp>
      <p:sp>
        <p:nvSpPr>
          <p:cNvPr id="30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2000" b="1"/>
              <a:t>Zespół Technik Sieciowych (tnt.tele.pw.edu.pl)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22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421A80A-AB02-478D-B884-6FE1A5750470}" type="slidenum">
              <a:rPr lang="pl-PL" altLang="pl-PL" sz="1400"/>
              <a:pPr eaLnBrk="1" hangingPunct="1"/>
              <a:t>10</a:t>
            </a:fld>
            <a:endParaRPr lang="pl-PL" altLang="pl-P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Konfiguracja warstwy łącza danych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mtClean="0"/>
              <a:t>Celem jest zapewnienie możliwości komunikacji na poziomie sieci IP pomiędzy sąsiednimi elementami</a:t>
            </a:r>
          </a:p>
          <a:p>
            <a:pPr eaLnBrk="1" hangingPunct="1">
              <a:lnSpc>
                <a:spcPct val="90000"/>
              </a:lnSpc>
            </a:pPr>
            <a:endParaRPr lang="pl-PL" altLang="pl-PL" smtClean="0"/>
          </a:p>
          <a:p>
            <a:pPr eaLnBrk="1" hangingPunct="1">
              <a:lnSpc>
                <a:spcPct val="90000"/>
              </a:lnSpc>
            </a:pPr>
            <a:r>
              <a:rPr lang="pl-PL" altLang="pl-PL" smtClean="0"/>
              <a:t>Wymaga konfiguracji obu interfejsów</a:t>
            </a:r>
          </a:p>
          <a:p>
            <a:pPr eaLnBrk="1" hangingPunct="1">
              <a:lnSpc>
                <a:spcPct val="90000"/>
              </a:lnSpc>
            </a:pPr>
            <a:endParaRPr lang="pl-PL" altLang="pl-PL" smtClean="0"/>
          </a:p>
          <a:p>
            <a:pPr eaLnBrk="1" hangingPunct="1">
              <a:lnSpc>
                <a:spcPct val="90000"/>
              </a:lnSpc>
            </a:pPr>
            <a:r>
              <a:rPr lang="pl-PL" altLang="pl-PL" smtClean="0"/>
              <a:t>Dwa rodzaje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Dedykowany kanał fizyczny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Współdzielony kanał fizyczny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331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6AD083-0ED2-4EDC-B187-ACA065CCF9B6}" type="slidenum">
              <a:rPr lang="pl-PL" altLang="pl-PL" sz="1400"/>
              <a:pPr eaLnBrk="1" hangingPunct="1"/>
              <a:t>11</a:t>
            </a:fld>
            <a:endParaRPr lang="pl-PL" altLang="pl-PL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Przykład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Przykłady dla systemu operacyjnego Linux z wykorzystaniem narzędzi „iproute2”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„iproute2” jest zestawem narzędzi do komunikacji z częścią sieciową jądra systemu Linux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Analogiczną konfigurację można przeprowadzić dla: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JUNOS (Juniper)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IOS (Cisco)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433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CA61C6-6165-45AC-9434-02E5796523EA}" type="slidenum">
              <a:rPr lang="pl-PL" altLang="pl-PL" sz="1400"/>
              <a:pPr eaLnBrk="1" hangingPunct="1"/>
              <a:t>12</a:t>
            </a:fld>
            <a:endParaRPr lang="pl-PL" altLang="pl-PL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iproute2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>
                <a:hlinkClick r:id="rId2"/>
              </a:rPr>
              <a:t>http://linux-net.osdl.org/index.php/Iproute2</a:t>
            </a:r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r>
              <a:rPr lang="pl-PL" altLang="pl-PL" sz="2800" smtClean="0"/>
              <a:t>Trzy narzędzia</a:t>
            </a:r>
          </a:p>
          <a:p>
            <a:pPr lvl="1" eaLnBrk="1" hangingPunct="1"/>
            <a:r>
              <a:rPr lang="pl-PL" altLang="pl-PL" sz="2400" smtClean="0"/>
              <a:t>ip</a:t>
            </a:r>
          </a:p>
          <a:p>
            <a:pPr lvl="2" eaLnBrk="1" hangingPunct="1"/>
            <a:r>
              <a:rPr lang="pl-PL" altLang="pl-PL" sz="2000" smtClean="0"/>
              <a:t>konfiguracja adresacji, rutingu i stanu łączy</a:t>
            </a:r>
          </a:p>
          <a:p>
            <a:pPr lvl="1" eaLnBrk="1" hangingPunct="1"/>
            <a:r>
              <a:rPr lang="pl-PL" altLang="pl-PL" sz="2400" smtClean="0"/>
              <a:t>tc</a:t>
            </a:r>
          </a:p>
          <a:p>
            <a:pPr lvl="2" eaLnBrk="1" hangingPunct="1"/>
            <a:r>
              <a:rPr lang="pl-PL" altLang="pl-PL" sz="2000" smtClean="0"/>
              <a:t>konfiguracja kolejek i mechanizmów na interfejsach</a:t>
            </a:r>
          </a:p>
          <a:p>
            <a:pPr lvl="1" eaLnBrk="1" hangingPunct="1"/>
            <a:r>
              <a:rPr lang="pl-PL" altLang="pl-PL" sz="2400" smtClean="0"/>
              <a:t>ss</a:t>
            </a:r>
          </a:p>
          <a:p>
            <a:pPr lvl="2" eaLnBrk="1" hangingPunct="1"/>
            <a:r>
              <a:rPr lang="pl-PL" altLang="pl-PL" sz="2000" smtClean="0"/>
              <a:t>obserwacja stanu protokołów sieciowych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536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0122A1-83F4-4E16-ABF3-FB39A2FDA335}" type="slidenum">
              <a:rPr lang="pl-PL" altLang="pl-PL" sz="1400"/>
              <a:pPr eaLnBrk="1" hangingPunct="1"/>
              <a:t>13</a:t>
            </a:fld>
            <a:endParaRPr lang="pl-PL" altLang="pl-PL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iproute2 - ip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link – zarządzanie łączem danych</a:t>
            </a:r>
          </a:p>
          <a:p>
            <a:pPr eaLnBrk="1" hangingPunct="1"/>
            <a:r>
              <a:rPr lang="pl-PL" altLang="pl-PL" sz="2800" smtClean="0"/>
              <a:t>addr(ess) – zarządzanie adresami i protkołami</a:t>
            </a:r>
          </a:p>
          <a:p>
            <a:pPr eaLnBrk="1" hangingPunct="1"/>
            <a:r>
              <a:rPr lang="pl-PL" altLang="pl-PL" sz="2800" smtClean="0"/>
              <a:t>route – zarządzanie tablicami rutingu</a:t>
            </a:r>
          </a:p>
          <a:p>
            <a:pPr eaLnBrk="1" hangingPunct="1"/>
            <a:r>
              <a:rPr lang="pl-PL" altLang="pl-PL" sz="2800" smtClean="0"/>
              <a:t>rule – zarządzanie „policy routing”</a:t>
            </a:r>
          </a:p>
          <a:p>
            <a:pPr eaLnBrk="1" hangingPunct="1"/>
            <a:r>
              <a:rPr lang="pl-PL" altLang="pl-PL" sz="2800" smtClean="0"/>
              <a:t>neigh(bour) – zarządzanie powiązania adresacji MAC z adresacją IP</a:t>
            </a:r>
          </a:p>
          <a:p>
            <a:pPr eaLnBrk="1" hangingPunct="1"/>
            <a:r>
              <a:rPr lang="pl-PL" altLang="pl-PL" sz="2800" smtClean="0"/>
              <a:t>tunnel – zarządzanie tunelami IP</a:t>
            </a:r>
          </a:p>
          <a:p>
            <a:pPr eaLnBrk="1" hangingPunct="1"/>
            <a:endParaRPr lang="pl-PL" altLang="pl-P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6387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8C199B-B3F8-4FA2-8097-EAF96299CCA4}" type="slidenum">
              <a:rPr lang="pl-PL" altLang="pl-PL" sz="1400"/>
              <a:pPr eaLnBrk="1" hangingPunct="1"/>
              <a:t>14</a:t>
            </a:fld>
            <a:endParaRPr lang="pl-PL" altLang="pl-PL" sz="14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Łącze danych (1)</a:t>
            </a:r>
          </a:p>
        </p:txBody>
      </p:sp>
      <p:graphicFrame>
        <p:nvGraphicFramePr>
          <p:cNvPr id="16389" name="Object 15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395288" y="1593850"/>
          <a:ext cx="4176712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3" imgW="3754755" imgH="3718865" progId="Visio.Drawing.11">
                  <p:embed/>
                </p:oleObj>
              </mc:Choice>
              <mc:Fallback>
                <p:oleObj name="Visio" r:id="rId3" imgW="3754755" imgH="371886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93850"/>
                        <a:ext cx="4176712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1600" smtClean="0"/>
              <a:t>T1: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ip addr add 192.168.0.1 peer 192.168.0.254 dev eth0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</a:t>
            </a:r>
            <a:r>
              <a:rPr lang="en-US" altLang="pl-PL" sz="1600" smtClean="0"/>
              <a:t>ip link set eth0 up</a:t>
            </a:r>
            <a:endParaRPr lang="pl-PL" altLang="pl-PL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l-PL" altLang="pl-PL" sz="16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1600" smtClean="0"/>
              <a:t>T2: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ip addr add 192.168.0.2 peer 192.168.0.254 dev eth0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</a:t>
            </a:r>
            <a:r>
              <a:rPr lang="en-US" altLang="pl-PL" sz="1600" smtClean="0"/>
              <a:t>ip link set eth0 up</a:t>
            </a:r>
            <a:endParaRPr lang="pl-PL" altLang="pl-PL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l-PL" altLang="pl-PL" sz="16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1600" smtClean="0"/>
              <a:t>R1: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ip addr add 192.168.0.254 peer 192.168.0.1 dev eth0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</a:t>
            </a:r>
            <a:r>
              <a:rPr lang="en-US" altLang="pl-PL" sz="1600" smtClean="0"/>
              <a:t>ip link set eth0 up</a:t>
            </a:r>
            <a:endParaRPr lang="pl-PL" altLang="pl-PL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ip addr add 192.168.0.254 peer 192.168.0.2 dev eth1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# </a:t>
            </a:r>
            <a:r>
              <a:rPr lang="en-US" altLang="pl-PL" sz="1600" smtClean="0"/>
              <a:t>ip link set eth</a:t>
            </a:r>
            <a:r>
              <a:rPr lang="pl-PL" altLang="pl-PL" sz="1600" smtClean="0"/>
              <a:t>1</a:t>
            </a:r>
            <a:r>
              <a:rPr lang="en-US" altLang="pl-PL" sz="1600" smtClean="0"/>
              <a:t> up</a:t>
            </a:r>
            <a:endParaRPr lang="pl-PL" altLang="pl-PL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7411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CA1867-945A-4758-938B-4C44896FC64B}" type="slidenum">
              <a:rPr lang="pl-PL" altLang="pl-PL" sz="1400"/>
              <a:pPr eaLnBrk="1" hangingPunct="1"/>
              <a:t>15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Łącze danych (2)</a:t>
            </a:r>
          </a:p>
        </p:txBody>
      </p:sp>
      <p:graphicFrame>
        <p:nvGraphicFramePr>
          <p:cNvPr id="1741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2511425"/>
          <a:ext cx="338455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3" imgW="3142869" imgH="1702918" progId="Visio.Drawing.11">
                  <p:embed/>
                </p:oleObj>
              </mc:Choice>
              <mc:Fallback>
                <p:oleObj name="Visio" r:id="rId3" imgW="3142869" imgH="170291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11425"/>
                        <a:ext cx="338455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2205038"/>
            <a:ext cx="3962400" cy="3141662"/>
          </a:xfrm>
        </p:spPr>
        <p:txBody>
          <a:bodyPr/>
          <a:lstStyle/>
          <a:p>
            <a:pPr eaLnBrk="1" hangingPunct="1"/>
            <a:r>
              <a:rPr lang="pl-PL" altLang="pl-PL" sz="1800" smtClean="0"/>
              <a:t>R1: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ip addr add 10.0.0.1 peer 10.0.0.2 dev ppp0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</a:t>
            </a:r>
            <a:r>
              <a:rPr lang="en-US" altLang="pl-PL" sz="1800" smtClean="0"/>
              <a:t>ip link set </a:t>
            </a:r>
            <a:r>
              <a:rPr lang="pl-PL" altLang="pl-PL" sz="1800" smtClean="0"/>
              <a:t>ppp0</a:t>
            </a:r>
            <a:r>
              <a:rPr lang="en-US" altLang="pl-PL" sz="1800" smtClean="0"/>
              <a:t> up</a:t>
            </a:r>
            <a:endParaRPr lang="pl-PL" altLang="pl-PL" sz="1800" smtClean="0"/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  <a:p>
            <a:pPr eaLnBrk="1" hangingPunct="1"/>
            <a:r>
              <a:rPr lang="pl-PL" altLang="pl-PL" sz="1800" smtClean="0"/>
              <a:t>R2: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ip addr add 10.0.0.2 peer 10.0.0.1 dev ppp0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</a:t>
            </a:r>
            <a:r>
              <a:rPr lang="en-US" altLang="pl-PL" sz="1800" smtClean="0"/>
              <a:t>ip link set </a:t>
            </a:r>
            <a:r>
              <a:rPr lang="pl-PL" altLang="pl-PL" sz="1800" smtClean="0"/>
              <a:t>ppp0</a:t>
            </a:r>
            <a:r>
              <a:rPr lang="en-US" altLang="pl-PL" sz="1800" smtClean="0"/>
              <a:t> up</a:t>
            </a:r>
            <a:endParaRPr lang="pl-PL" altLang="pl-PL" sz="1800" smtClean="0"/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8435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0A4769-C8C1-47E0-80DA-695C3C26745B}" type="slidenum">
              <a:rPr lang="pl-PL" altLang="pl-PL" sz="1400"/>
              <a:pPr eaLnBrk="1" hangingPunct="1"/>
              <a:t>16</a:t>
            </a:fld>
            <a:endParaRPr lang="pl-PL" altLang="pl-PL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Łącze danych (3)</a:t>
            </a:r>
          </a:p>
        </p:txBody>
      </p:sp>
      <p:sp>
        <p:nvSpPr>
          <p:cNvPr id="1843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27488" cy="4941888"/>
          </a:xfrm>
        </p:spPr>
        <p:txBody>
          <a:bodyPr/>
          <a:lstStyle/>
          <a:p>
            <a:pPr eaLnBrk="1" hangingPunct="1"/>
            <a:r>
              <a:rPr lang="pl-PL" altLang="pl-PL" sz="1800" smtClean="0"/>
              <a:t>T3: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ip addr add 192.168.1.1/24 dev eth0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</a:t>
            </a:r>
            <a:r>
              <a:rPr lang="en-US" altLang="pl-PL" sz="1800" smtClean="0"/>
              <a:t>ip link set </a:t>
            </a:r>
            <a:r>
              <a:rPr lang="pl-PL" altLang="pl-PL" sz="1800" smtClean="0"/>
              <a:t>eth0</a:t>
            </a:r>
            <a:r>
              <a:rPr lang="en-US" altLang="pl-PL" sz="1800" smtClean="0"/>
              <a:t> up</a:t>
            </a:r>
            <a:endParaRPr lang="pl-PL" altLang="pl-PL" sz="1800" smtClean="0"/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  <a:p>
            <a:pPr eaLnBrk="1" hangingPunct="1"/>
            <a:r>
              <a:rPr lang="pl-PL" altLang="pl-PL" sz="1800" smtClean="0"/>
              <a:t>T4: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ip addr add 192.168.1.2/24 dev eth0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</a:t>
            </a:r>
            <a:r>
              <a:rPr lang="en-US" altLang="pl-PL" sz="1800" smtClean="0"/>
              <a:t>ip link set </a:t>
            </a:r>
            <a:r>
              <a:rPr lang="pl-PL" altLang="pl-PL" sz="1800" smtClean="0"/>
              <a:t>eth0</a:t>
            </a:r>
            <a:r>
              <a:rPr lang="en-US" altLang="pl-PL" sz="1800" smtClean="0"/>
              <a:t> up</a:t>
            </a:r>
            <a:endParaRPr lang="pl-PL" altLang="pl-PL" sz="1800" smtClean="0"/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  <a:p>
            <a:pPr eaLnBrk="1" hangingPunct="1"/>
            <a:r>
              <a:rPr lang="pl-PL" altLang="pl-PL" sz="1800" smtClean="0"/>
              <a:t>R2: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ip addr add 192.168.1.254/24 dev eth0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</a:t>
            </a:r>
            <a:r>
              <a:rPr lang="en-US" altLang="pl-PL" sz="1800" smtClean="0"/>
              <a:t>ip link set </a:t>
            </a:r>
            <a:r>
              <a:rPr lang="pl-PL" altLang="pl-PL" sz="1800" smtClean="0"/>
              <a:t>eth0</a:t>
            </a:r>
            <a:r>
              <a:rPr lang="en-US" altLang="pl-PL" sz="1800" smtClean="0"/>
              <a:t> up</a:t>
            </a:r>
            <a:endParaRPr lang="pl-PL" altLang="pl-PL" sz="1800" smtClean="0"/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</p:txBody>
      </p:sp>
      <p:graphicFrame>
        <p:nvGraphicFramePr>
          <p:cNvPr id="18438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793875"/>
          <a:ext cx="396240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4029075" imgH="3790798" progId="Visio.Drawing.11">
                  <p:embed/>
                </p:oleObj>
              </mc:Choice>
              <mc:Fallback>
                <p:oleObj name="Visio" r:id="rId3" imgW="4029075" imgH="379079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93875"/>
                        <a:ext cx="396240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9F5FCF0-7FFC-4DC2-A49C-E7DC5C8765C7}" type="slidenum">
              <a:rPr lang="pl-PL" altLang="pl-PL" sz="1400"/>
              <a:pPr eaLnBrk="1" hangingPunct="1"/>
              <a:t>17</a:t>
            </a:fld>
            <a:endParaRPr lang="pl-PL" altLang="pl-PL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Weryfikacja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Narzędzie „ping”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Wykorzystuje implementacje protokołu ICMP w stosie IP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altLang="pl-PL" sz="2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Problem z filtrowaniem pakietów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Firewall ICMP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Przykład dla R1 i R2: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altLang="pl-PL" sz="1600" smtClean="0"/>
              <a:t># </a:t>
            </a:r>
            <a:r>
              <a:rPr lang="pl-PL" altLang="pl-PL" sz="1800" smtClean="0"/>
              <a:t>ping 10.0.0.2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l-PL" sz="1800" smtClean="0"/>
              <a:t>PING 10.0.0.</a:t>
            </a:r>
            <a:r>
              <a:rPr lang="pl-PL" altLang="pl-PL" sz="1800" smtClean="0"/>
              <a:t>2</a:t>
            </a:r>
            <a:r>
              <a:rPr lang="en-US" altLang="pl-PL" sz="1800" smtClean="0"/>
              <a:t> (10.0.0.</a:t>
            </a:r>
            <a:r>
              <a:rPr lang="pl-PL" altLang="pl-PL" sz="1800" smtClean="0"/>
              <a:t>2</a:t>
            </a:r>
            <a:r>
              <a:rPr lang="en-US" altLang="pl-PL" sz="1800" smtClean="0"/>
              <a:t>) 56(84) bytes of data.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l-PL" sz="1800" smtClean="0"/>
              <a:t>64 bytes from 10.0.0.</a:t>
            </a:r>
            <a:r>
              <a:rPr lang="pl-PL" altLang="pl-PL" sz="1800" smtClean="0"/>
              <a:t>2</a:t>
            </a:r>
            <a:r>
              <a:rPr lang="en-US" altLang="pl-PL" sz="1800" smtClean="0"/>
              <a:t>: icmp_seq=1 ttl=64 time=</a:t>
            </a:r>
            <a:r>
              <a:rPr lang="pl-PL" altLang="pl-PL" sz="1800" smtClean="0"/>
              <a:t>0</a:t>
            </a:r>
            <a:r>
              <a:rPr lang="en-US" altLang="pl-PL" sz="1800" smtClean="0"/>
              <a:t>.</a:t>
            </a:r>
            <a:r>
              <a:rPr lang="pl-PL" altLang="pl-PL" sz="1800" smtClean="0"/>
              <a:t>505</a:t>
            </a:r>
            <a:r>
              <a:rPr lang="en-US" altLang="pl-PL" sz="1800" smtClean="0"/>
              <a:t> 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l-PL" sz="1800" smtClean="0"/>
              <a:t>64 bytes from 10.0.0.</a:t>
            </a:r>
            <a:r>
              <a:rPr lang="pl-PL" altLang="pl-PL" sz="1800" smtClean="0"/>
              <a:t>2</a:t>
            </a:r>
            <a:r>
              <a:rPr lang="en-US" altLang="pl-PL" sz="1800" smtClean="0"/>
              <a:t>: icmp_seq=2 ttl=64 time=</a:t>
            </a:r>
            <a:r>
              <a:rPr lang="pl-PL" altLang="pl-PL" sz="1800" smtClean="0"/>
              <a:t>0</a:t>
            </a:r>
            <a:r>
              <a:rPr lang="en-US" altLang="pl-PL" sz="1800" smtClean="0"/>
              <a:t>.</a:t>
            </a:r>
            <a:r>
              <a:rPr lang="pl-PL" altLang="pl-PL" sz="1800" smtClean="0"/>
              <a:t>273</a:t>
            </a:r>
            <a:r>
              <a:rPr lang="en-US" altLang="pl-PL" sz="1800" smtClean="0"/>
              <a:t> ms</a:t>
            </a:r>
            <a:endParaRPr lang="pl-PL" altLang="pl-PL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altLang="pl-PL" sz="1800" smtClean="0"/>
              <a:t>…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619250" y="4430713"/>
            <a:ext cx="6842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8A49053-4FC1-4061-9CA1-58764BEE864C}" type="slidenum">
              <a:rPr lang="pl-PL" altLang="pl-PL" sz="1400"/>
              <a:pPr eaLnBrk="1" hangingPunct="1"/>
              <a:t>18</a:t>
            </a:fld>
            <a:endParaRPr lang="pl-PL" altLang="pl-PL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Konfiguracja warstwy sieci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Celem jest zapewnienie możliwości komunikacji na poziomie sieci IP pomiędzy wszystkimi elementami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Wymaga konfiguracji rutingu w ruterach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smtClean="0"/>
              <a:t>W sieciach testowych zazwyczaj stosuje się ruting statyczny w przypadku gdy celem badań nie jest badanie protokołów rutingu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W terminalach konfiguracja polega na ustaleniu adresu bramy domyślnej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smtClean="0"/>
              <a:t>Brama domyślna musi być osiągalna w istniejącej już konfiguracji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smtClean="0"/>
              <a:t>Brama domyślna musi być wybierana zawsze jako ostatnia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DB5DA3-4307-4682-9536-FA84A798A91B}" type="slidenum">
              <a:rPr lang="pl-PL" altLang="pl-PL" sz="1400"/>
              <a:pPr eaLnBrk="1" hangingPunct="1"/>
              <a:t>19</a:t>
            </a:fld>
            <a:endParaRPr lang="pl-PL" altLang="pl-PL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Bramy domyślne dla terminali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0113" y="4292600"/>
            <a:ext cx="3317875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1800" smtClean="0"/>
              <a:t>T1: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800" smtClean="0"/>
              <a:t># ip route add 0.0.0.0/0 via 192.168.0.254 metric 1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1800" smtClean="0"/>
              <a:t>T2: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altLang="pl-PL" sz="1800" smtClean="0"/>
              <a:t># ip route add 0.0.0.0/0 via 192.168.0.254 metric 1</a:t>
            </a:r>
            <a:endParaRPr lang="pl-PL" altLang="pl-PL" sz="2400" smtClean="0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116013" y="1341438"/>
          <a:ext cx="2663825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3" imgW="3754755" imgH="3718865" progId="Visio.Drawing.11">
                  <p:embed/>
                </p:oleObj>
              </mc:Choice>
              <mc:Fallback>
                <p:oleObj name="Visio" r:id="rId3" imgW="3754755" imgH="371886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2663825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5076825" y="1444625"/>
          <a:ext cx="2951163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5" imgW="4029075" imgH="3790798" progId="Visio.Drawing.11">
                  <p:embed/>
                </p:oleObj>
              </mc:Choice>
              <mc:Fallback>
                <p:oleObj name="Visio" r:id="rId5" imgW="4029075" imgH="37907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44625"/>
                        <a:ext cx="2951163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54575" y="4294188"/>
            <a:ext cx="40386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7"/>
              </a:buBlip>
            </a:pPr>
            <a:r>
              <a:rPr lang="pl-PL" altLang="pl-PL" sz="1800"/>
              <a:t>T3: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1800"/>
              <a:t># ip route add 0.0.0.0/0 via 192.168.1.254 metric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7"/>
              </a:buBlip>
            </a:pPr>
            <a:r>
              <a:rPr lang="pl-PL" altLang="pl-PL" sz="1800"/>
              <a:t>T4: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1800"/>
              <a:t># ip route add 0.0.0.0/0 via 192.168.1.254 metric 1</a:t>
            </a:r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40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19BC677-04EB-41C5-945F-6C51FAC21BD7}" type="slidenum">
              <a:rPr lang="pl-PL" altLang="pl-PL" sz="1400"/>
              <a:pPr eaLnBrk="1" hangingPunct="1"/>
              <a:t>2</a:t>
            </a:fld>
            <a:endParaRPr lang="pl-PL" altLang="pl-PL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Plan wykładu</a:t>
            </a:r>
            <a:endParaRPr lang="en-GB" altLang="pl-PL" sz="4000" smtClean="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Wstęp</a:t>
            </a:r>
          </a:p>
          <a:p>
            <a:pPr eaLnBrk="1" hangingPunct="1"/>
            <a:endParaRPr lang="pl-PL" altLang="pl-PL" smtClean="0"/>
          </a:p>
          <a:p>
            <a:pPr eaLnBrk="1" hangingPunct="1"/>
            <a:r>
              <a:rPr lang="pl-PL" altLang="pl-PL" smtClean="0"/>
              <a:t>Sprzęt</a:t>
            </a:r>
          </a:p>
          <a:p>
            <a:pPr eaLnBrk="1" hangingPunct="1"/>
            <a:endParaRPr lang="pl-PL" altLang="pl-PL" smtClean="0"/>
          </a:p>
          <a:p>
            <a:pPr eaLnBrk="1" hangingPunct="1"/>
            <a:r>
              <a:rPr lang="pl-PL" altLang="pl-PL" smtClean="0"/>
              <a:t>Warstwa łącza danych</a:t>
            </a:r>
          </a:p>
          <a:p>
            <a:pPr eaLnBrk="1" hangingPunct="1"/>
            <a:endParaRPr lang="pl-PL" altLang="pl-PL" smtClean="0"/>
          </a:p>
          <a:p>
            <a:pPr eaLnBrk="1" hangingPunct="1"/>
            <a:r>
              <a:rPr lang="pl-PL" altLang="pl-PL" smtClean="0"/>
              <a:t>Warstwa sieci</a:t>
            </a:r>
          </a:p>
          <a:p>
            <a:pPr eaLnBrk="1" hangingPunct="1"/>
            <a:endParaRPr lang="en-GB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05AA69-0E49-4451-BD8F-E8FB9FBF6ADF}" type="slidenum">
              <a:rPr lang="pl-PL" altLang="pl-PL" sz="1400"/>
              <a:pPr eaLnBrk="1" hangingPunct="1"/>
              <a:t>20</a:t>
            </a:fld>
            <a:endParaRPr lang="pl-PL" altLang="pl-PL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Weryfikacja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1800" smtClean="0"/>
              <a:t>T1 – przed dodaniem bramy domyślnej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ping 1.1.1.1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connect: Network is unreachable</a:t>
            </a:r>
          </a:p>
          <a:p>
            <a:pPr eaLnBrk="1" hangingPunct="1">
              <a:buFont typeface="Wingdings" pitchFamily="2" charset="2"/>
              <a:buNone/>
            </a:pPr>
            <a:endParaRPr lang="pl-PL" altLang="pl-PL" sz="1800" smtClean="0"/>
          </a:p>
          <a:p>
            <a:pPr eaLnBrk="1" hangingPunct="1"/>
            <a:r>
              <a:rPr lang="pl-PL" altLang="pl-PL" sz="1800" smtClean="0"/>
              <a:t>T1 – po dodaniu bramy domyślnej: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ping 1.1.1.1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PING 1.1.1.1 (1.1.1.1) 56(84) bytes of data.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From 192.168.0.254 icmp_seq=1 Destination Net Unreachable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From 192.168.0.254 icmp_seq=2 Destination Net Unreachable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…</a:t>
            </a:r>
          </a:p>
          <a:p>
            <a:pPr eaLnBrk="1" hangingPunct="1"/>
            <a:endParaRPr lang="pl-PL" altLang="pl-P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3555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698AE98-65AB-4150-8677-53FEA6127E2A}" type="slidenum">
              <a:rPr lang="pl-PL" altLang="pl-PL" sz="1400"/>
              <a:pPr eaLnBrk="1" hangingPunct="1"/>
              <a:t>21</a:t>
            </a:fld>
            <a:endParaRPr lang="pl-PL" altLang="pl-PL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Połączenie podsieci</a:t>
            </a:r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068638"/>
            <a:ext cx="8077200" cy="2951162"/>
          </a:xfrm>
        </p:spPr>
        <p:txBody>
          <a:bodyPr/>
          <a:lstStyle/>
          <a:p>
            <a:pPr eaLnBrk="1" hangingPunct="1"/>
            <a:r>
              <a:rPr lang="pl-PL" altLang="pl-PL" sz="2000" smtClean="0"/>
              <a:t>R1: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2000" smtClean="0"/>
              <a:t># ip route add 192.168.1.0/24 via 10.0.0.2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2000" smtClean="0"/>
              <a:t>albo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2000" smtClean="0"/>
              <a:t># ip route add 192.168.1.0/24 dev ppp0</a:t>
            </a:r>
          </a:p>
          <a:p>
            <a:pPr eaLnBrk="1" hangingPunct="1">
              <a:buFont typeface="Wingdings" pitchFamily="2" charset="2"/>
              <a:buNone/>
            </a:pPr>
            <a:endParaRPr lang="pl-PL" altLang="pl-PL" sz="2000" smtClean="0"/>
          </a:p>
          <a:p>
            <a:pPr eaLnBrk="1" hangingPunct="1"/>
            <a:r>
              <a:rPr lang="pl-PL" altLang="pl-PL" sz="2000" smtClean="0"/>
              <a:t>R2: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2000" smtClean="0"/>
              <a:t># ip route add 192.168.0.0/24 via 10.0.0.1</a:t>
            </a:r>
            <a:endParaRPr lang="pl-PL" altLang="pl-PL" sz="2800" smtClean="0"/>
          </a:p>
          <a:p>
            <a:pPr eaLnBrk="1" hangingPunct="1"/>
            <a:endParaRPr lang="pl-PL" altLang="pl-PL" sz="2800" smtClean="0"/>
          </a:p>
        </p:txBody>
      </p:sp>
      <p:graphicFrame>
        <p:nvGraphicFramePr>
          <p:cNvPr id="235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000375" y="1125538"/>
          <a:ext cx="31432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Visio" r:id="rId3" imgW="3142869" imgH="1702918" progId="Visio.Drawing.11">
                  <p:embed/>
                </p:oleObj>
              </mc:Choice>
              <mc:Fallback>
                <p:oleObj name="Visio" r:id="rId3" imgW="3142869" imgH="170291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125538"/>
                        <a:ext cx="31432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3EDD83-350D-456B-946C-F97B5C86EC50}" type="slidenum">
              <a:rPr lang="pl-PL" altLang="pl-PL" sz="1400"/>
              <a:pPr eaLnBrk="1" hangingPunct="1"/>
              <a:t>22</a:t>
            </a:fld>
            <a:endParaRPr lang="pl-PL" altLang="pl-PL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Weryfikacja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1800" smtClean="0"/>
              <a:t>T1 – przed konfiguracją rutingu: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ping 192.168.1.1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PING 192.168.1.1 (192.168.1.1) 56(84) bytes of data.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From 192.168.0.254 icmp_seq=1 Destination Net Unreachable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From 192.168.0.254 icmp_seq=2 Destination Net Unreachable</a:t>
            </a:r>
          </a:p>
          <a:p>
            <a:pPr eaLnBrk="1" hangingPunct="1"/>
            <a:endParaRPr lang="pl-PL" altLang="pl-PL" sz="1800" smtClean="0"/>
          </a:p>
          <a:p>
            <a:pPr eaLnBrk="1" hangingPunct="1"/>
            <a:r>
              <a:rPr lang="pl-PL" altLang="pl-PL" sz="1800" smtClean="0"/>
              <a:t>T1 - po skonfigurowaniu rutingu: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# ping 192.168.1.1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1800" smtClean="0"/>
              <a:t>PING 192.168.1.1 (192.168.1.1) 56(84) bytes of data.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l-PL" sz="1800" smtClean="0"/>
              <a:t>64 bytes from </a:t>
            </a:r>
            <a:r>
              <a:rPr lang="pl-PL" altLang="pl-PL" sz="1800" smtClean="0"/>
              <a:t>192.168.1.1 </a:t>
            </a:r>
            <a:r>
              <a:rPr lang="en-US" altLang="pl-PL" sz="1800" smtClean="0"/>
              <a:t>: icmp_seq=1 ttl=6</a:t>
            </a:r>
            <a:r>
              <a:rPr lang="pl-PL" altLang="pl-PL" sz="1800" smtClean="0"/>
              <a:t>2</a:t>
            </a:r>
            <a:r>
              <a:rPr lang="en-US" altLang="pl-PL" sz="1800" smtClean="0"/>
              <a:t> time=</a:t>
            </a:r>
            <a:r>
              <a:rPr lang="pl-PL" altLang="pl-PL" sz="1800" smtClean="0"/>
              <a:t>0</a:t>
            </a:r>
            <a:r>
              <a:rPr lang="en-US" altLang="pl-PL" sz="1800" smtClean="0"/>
              <a:t>.</a:t>
            </a:r>
            <a:r>
              <a:rPr lang="pl-PL" altLang="pl-PL" sz="1800" smtClean="0"/>
              <a:t>505</a:t>
            </a:r>
            <a:r>
              <a:rPr lang="en-US" altLang="pl-PL" sz="1800" smtClean="0"/>
              <a:t> 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l-PL" sz="1800" smtClean="0"/>
              <a:t>64 bytes from </a:t>
            </a:r>
            <a:r>
              <a:rPr lang="pl-PL" altLang="pl-PL" sz="1800" smtClean="0"/>
              <a:t>192.168.1.1 </a:t>
            </a:r>
            <a:r>
              <a:rPr lang="en-US" altLang="pl-PL" sz="1800" smtClean="0"/>
              <a:t>: icmp_seq=2 ttl=6</a:t>
            </a:r>
            <a:r>
              <a:rPr lang="pl-PL" altLang="pl-PL" sz="1800" smtClean="0"/>
              <a:t>2</a:t>
            </a:r>
            <a:r>
              <a:rPr lang="en-US" altLang="pl-PL" sz="1800" smtClean="0"/>
              <a:t> time=</a:t>
            </a:r>
            <a:r>
              <a:rPr lang="pl-PL" altLang="pl-PL" sz="1800" smtClean="0"/>
              <a:t>0</a:t>
            </a:r>
            <a:r>
              <a:rPr lang="en-US" altLang="pl-PL" sz="1800" smtClean="0"/>
              <a:t>.</a:t>
            </a:r>
            <a:r>
              <a:rPr lang="pl-PL" altLang="pl-PL" sz="1800" smtClean="0"/>
              <a:t>273</a:t>
            </a:r>
            <a:r>
              <a:rPr lang="en-US" altLang="pl-PL" sz="1800" smtClean="0"/>
              <a:t> ms</a:t>
            </a:r>
            <a:endParaRPr lang="pl-PL" altLang="pl-PL" sz="1800" smtClean="0"/>
          </a:p>
          <a:p>
            <a:pPr eaLnBrk="1" hangingPunct="1"/>
            <a:endParaRPr lang="pl-PL" altLang="pl-PL" sz="1800" smtClean="0"/>
          </a:p>
          <a:p>
            <a:pPr eaLnBrk="1" hangingPunct="1"/>
            <a:r>
              <a:rPr lang="pl-PL" altLang="pl-PL" sz="1800" smtClean="0"/>
              <a:t>Dodatkowo w celu wykrycia błędów można skorzystać z narzedzia „traceroute”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560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007046-A003-45A6-AE20-E3BF854F48CA}" type="slidenum">
              <a:rPr lang="pl-PL" altLang="pl-PL" sz="1400"/>
              <a:pPr eaLnBrk="1" hangingPunct="1"/>
              <a:t>23</a:t>
            </a:fld>
            <a:endParaRPr lang="pl-PL" altLang="pl-PL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Synchronizacja czasu</a:t>
            </a:r>
            <a:endParaRPr lang="en-GB" altLang="pl-PL" sz="4000" smtClean="0"/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Wspólna podstawa czasu we wszystkich punktach pomiarowych</a:t>
            </a:r>
          </a:p>
          <a:p>
            <a:pPr eaLnBrk="1" hangingPunct="1"/>
            <a:r>
              <a:rPr lang="pl-PL" altLang="pl-PL" sz="2800" smtClean="0"/>
              <a:t>Kluczowa dla zapewnienia poprawnego pomiaru parametrów opóźnienia</a:t>
            </a:r>
            <a:endParaRPr lang="en-GB" altLang="pl-PL" sz="2800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84525"/>
            <a:ext cx="42481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932363" y="3789363"/>
            <a:ext cx="3384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/>
              <a:t>Przykład: </a:t>
            </a:r>
            <a:r>
              <a:rPr lang="pl-PL" altLang="pl-PL" b="1"/>
              <a:t>nieprawidłowy</a:t>
            </a:r>
            <a:r>
              <a:rPr lang="pl-PL" altLang="pl-PL"/>
              <a:t> wynik z powodu niewłaściwej synchronizacji zegarów!</a:t>
            </a:r>
            <a:endParaRPr lang="en-GB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662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621128-4165-41BF-8BEA-ECF2BDFFE953}" type="slidenum">
              <a:rPr lang="pl-PL" altLang="pl-PL" sz="1400"/>
              <a:pPr eaLnBrk="1" hangingPunct="1"/>
              <a:t>24</a:t>
            </a:fld>
            <a:endParaRPr lang="pl-PL" altLang="pl-PL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System GPS (Global Positioning System)</a:t>
            </a:r>
            <a:endParaRPr lang="en-GB" altLang="pl-PL" sz="3600" smtClean="0"/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3101975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21 satelitów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Zegary atomowe na wszystkich satelitach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Jednoczesny odbiór sygnału z co najmniej 4 satelitów pozwala synchronizować zegar odbiornika z podstawą czasu GPS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Dokładność rzędu ~100ns </a:t>
            </a:r>
            <a:endParaRPr lang="en-GB" altLang="pl-PL" sz="2000" smtClean="0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00213"/>
            <a:ext cx="5654675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7651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CED426-7B61-46CC-8687-13B2E9CE5AFF}" type="slidenum">
              <a:rPr lang="pl-PL" altLang="pl-PL" sz="1400"/>
              <a:pPr eaLnBrk="1" hangingPunct="1"/>
              <a:t>25</a:t>
            </a:fld>
            <a:endParaRPr lang="pl-PL" altLang="pl-PL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Protokół NTP (Network Time Protocol)</a:t>
            </a:r>
            <a:endParaRPr lang="en-GB" altLang="pl-PL" sz="3600" smtClean="0"/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183063" cy="5013325"/>
          </a:xfrm>
        </p:spPr>
        <p:txBody>
          <a:bodyPr/>
          <a:lstStyle/>
          <a:p>
            <a:pPr eaLnBrk="1" hangingPunct="1"/>
            <a:r>
              <a:rPr lang="pl-PL" altLang="pl-PL" sz="2000" smtClean="0"/>
              <a:t>Przesyłanie aktualnego czasu pomiędzy klientem NTP i serwerem NTP</a:t>
            </a:r>
          </a:p>
          <a:p>
            <a:pPr eaLnBrk="1" hangingPunct="1"/>
            <a:endParaRPr lang="pl-PL" altLang="pl-PL" sz="2000" smtClean="0"/>
          </a:p>
          <a:p>
            <a:pPr eaLnBrk="1" hangingPunct="1"/>
            <a:r>
              <a:rPr lang="pl-PL" altLang="pl-PL" sz="2000" smtClean="0"/>
              <a:t>Estymacja opóźnienia pomiędzy klientem i serwerem</a:t>
            </a:r>
          </a:p>
          <a:p>
            <a:pPr eaLnBrk="1" hangingPunct="1"/>
            <a:endParaRPr lang="pl-PL" altLang="pl-PL" sz="2000" smtClean="0"/>
          </a:p>
          <a:p>
            <a:pPr eaLnBrk="1" hangingPunct="1"/>
            <a:r>
              <a:rPr lang="pl-PL" altLang="pl-PL" sz="2000" smtClean="0"/>
              <a:t>Uaktualnienie zegara klienta</a:t>
            </a:r>
          </a:p>
          <a:p>
            <a:pPr eaLnBrk="1" hangingPunct="1"/>
            <a:endParaRPr lang="pl-PL" altLang="pl-PL" sz="2000" smtClean="0"/>
          </a:p>
          <a:p>
            <a:pPr eaLnBrk="1" hangingPunct="1"/>
            <a:r>
              <a:rPr lang="pl-PL" altLang="pl-PL" sz="2000" smtClean="0"/>
              <a:t>Dokładność rzędu ~1ms</a:t>
            </a:r>
          </a:p>
          <a:p>
            <a:pPr eaLnBrk="1" hangingPunct="1"/>
            <a:endParaRPr lang="pl-PL" altLang="pl-PL" sz="2000" smtClean="0"/>
          </a:p>
          <a:p>
            <a:pPr eaLnBrk="1" hangingPunct="1"/>
            <a:r>
              <a:rPr lang="en-GB" altLang="pl-PL" sz="2000" smtClean="0"/>
              <a:t>http://ntp.isc.org/bin/view/Main/DocumentationIndex</a:t>
            </a:r>
          </a:p>
        </p:txBody>
      </p:sp>
      <p:graphicFrame>
        <p:nvGraphicFramePr>
          <p:cNvPr id="2765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46563" y="1916113"/>
          <a:ext cx="4897437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Visio" r:id="rId3" imgW="7698943" imgH="4608271" progId="Visio.Drawing.11">
                  <p:embed/>
                </p:oleObj>
              </mc:Choice>
              <mc:Fallback>
                <p:oleObj name="Visio" r:id="rId3" imgW="7698943" imgH="46082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916113"/>
                        <a:ext cx="4897437" cy="293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2867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1F91F04-60E7-4A17-91E1-C1B83349EB27}" type="slidenum">
              <a:rPr lang="pl-PL" altLang="pl-PL" sz="1400"/>
              <a:pPr eaLnBrk="1" hangingPunct="1"/>
              <a:t>26</a:t>
            </a:fld>
            <a:endParaRPr lang="pl-PL" altLang="pl-PL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Dokładność znacznika czasu</a:t>
            </a:r>
            <a:endParaRPr lang="en-GB" altLang="pl-PL" sz="4000" smtClean="0"/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15313" cy="4870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Typowa sekwencja zdarzeń w systemie operacyjnym w odbiorniku pakietów pomiarowych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Wykrycie przychodzącego pakietu na karcie sieciowej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Pobranie pakietu do pamięci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Obsługa w stosie IP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Przekazanie do procesu narzędzia pomiarowego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Uruchomienie procesu narzędzia pomiarowego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Pobranie czasu systemowego za pomocą wywołania </a:t>
            </a:r>
            <a:r>
              <a:rPr lang="pl-PL" altLang="pl-PL" sz="1800" i="1" smtClean="0"/>
              <a:t>gettimeofday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Czas wykonania poszczególnych operacji zależy od architektury sprzętowej i systemu operacyjnego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1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Wykorzystanie systemów operacyjnych czasu rzeczywistego bądź dedykowanych urządzeń sprzętowych (np. karty DAG) pozwala zoptymalizować ten proces i zwiększyć dokładność znaczników czasowych</a:t>
            </a:r>
          </a:p>
          <a:p>
            <a:pPr eaLnBrk="1" hangingPunct="1">
              <a:lnSpc>
                <a:spcPct val="80000"/>
              </a:lnSpc>
            </a:pPr>
            <a:endParaRPr lang="en-GB" altLang="pl-P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51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7DF9C9-4A1C-44C6-A9C5-742A37C60332}" type="slidenum">
              <a:rPr lang="pl-PL" altLang="pl-PL" sz="1400"/>
              <a:pPr eaLnBrk="1" hangingPunct="1"/>
              <a:t>3</a:t>
            </a:fld>
            <a:endParaRPr lang="pl-PL" altLang="pl-PL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Kroki konfiguracji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Zlokalizowanie urządzeń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pl-PL" altLang="pl-PL" sz="2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Połączenie urządzeń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pl-PL" altLang="pl-PL" sz="2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Ustalenie adresacji IP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pl-PL" altLang="pl-PL" sz="2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Konfiguracja warstwy łącza danych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pl-PL" altLang="pl-PL" sz="2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Konfiguracja warstwy sieci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pl-PL" altLang="pl-PL" sz="2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l-PL" altLang="pl-PL" sz="2800" smtClean="0"/>
              <a:t>Testy osiągalności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614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7415FF-1CE6-4044-B481-38CBB33E8F33}" type="slidenum">
              <a:rPr lang="pl-PL" altLang="pl-PL" sz="1400"/>
              <a:pPr eaLnBrk="1" hangingPunct="1"/>
              <a:t>4</a:t>
            </a:fld>
            <a:endParaRPr lang="pl-PL" altLang="pl-PL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Sieć testowa (testbed)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mtClean="0"/>
              <a:t>Podział ze względu na lokalizację i funkcję</a:t>
            </a:r>
          </a:p>
          <a:p>
            <a:pPr eaLnBrk="1" hangingPunct="1">
              <a:lnSpc>
                <a:spcPct val="90000"/>
              </a:lnSpc>
            </a:pPr>
            <a:endParaRPr lang="pl-PL" altLang="pl-PL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Elementy końcowe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mtClean="0"/>
              <a:t>Uproszczona funkcja rutingu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Elementy sieciowe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mtClean="0"/>
              <a:t>Pełna funkcja rutingu</a:t>
            </a:r>
          </a:p>
          <a:p>
            <a:pPr lvl="3" eaLnBrk="1" hangingPunct="1">
              <a:lnSpc>
                <a:spcPct val="90000"/>
              </a:lnSpc>
            </a:pPr>
            <a:r>
              <a:rPr lang="pl-PL" altLang="pl-PL" smtClean="0"/>
              <a:t>Podejmowanie decyzji o wyborze dróg</a:t>
            </a:r>
          </a:p>
          <a:p>
            <a:pPr lvl="3" eaLnBrk="1" hangingPunct="1">
              <a:lnSpc>
                <a:spcPct val="90000"/>
              </a:lnSpc>
            </a:pPr>
            <a:r>
              <a:rPr lang="pl-PL" altLang="pl-PL" smtClean="0"/>
              <a:t>Wiedza o sieci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daty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7171" name="Symbol zastępczy numeru slajd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77CDDB-F330-4006-8970-340AD1F99CDC}" type="slidenum">
              <a:rPr lang="pl-PL" altLang="pl-PL" sz="1400"/>
              <a:pPr eaLnBrk="1" hangingPunct="1"/>
              <a:t>5</a:t>
            </a:fld>
            <a:endParaRPr lang="pl-PL" altLang="pl-PL" sz="1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Elementy końcowe i elementy sieci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12775" y="1989138"/>
          <a:ext cx="7704138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6075807" imgH="2790139" progId="Visio.Drawing.11">
                  <p:embed/>
                </p:oleObj>
              </mc:Choice>
              <mc:Fallback>
                <p:oleObj name="Visio" r:id="rId3" imgW="6075807" imgH="27901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989138"/>
                        <a:ext cx="7704138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81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131867-F555-4C59-9133-66F636AC1D6D}" type="slidenum">
              <a:rPr lang="pl-PL" altLang="pl-PL" sz="1400"/>
              <a:pPr eaLnBrk="1" hangingPunct="1"/>
              <a:t>6</a:t>
            </a:fld>
            <a:endParaRPr lang="pl-PL" altLang="pl-PL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Elementy końcowe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mtClean="0"/>
              <a:t>Terminal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Komputer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Telefon IP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Telefon 2G/3G/…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???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mtClean="0"/>
          </a:p>
          <a:p>
            <a:pPr eaLnBrk="1" hangingPunct="1">
              <a:lnSpc>
                <a:spcPct val="90000"/>
              </a:lnSpc>
            </a:pPr>
            <a:r>
              <a:rPr lang="pl-PL" altLang="pl-PL" smtClean="0"/>
              <a:t>Punkt pomiarowy (końcowy)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Komputer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mtClean="0"/>
              <a:t>Specjalne urządzenie pomiarowe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92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F13D10-667A-455F-B336-FB9A585E94CA}" type="slidenum">
              <a:rPr lang="pl-PL" altLang="pl-PL" sz="1400"/>
              <a:pPr eaLnBrk="1" hangingPunct="1"/>
              <a:t>7</a:t>
            </a:fld>
            <a:endParaRPr lang="pl-PL" altLang="pl-PL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Elementy sieciowe (1)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Warstwa łącza danych</a:t>
            </a:r>
          </a:p>
          <a:p>
            <a:pPr lvl="1" eaLnBrk="1" hangingPunct="1"/>
            <a:r>
              <a:rPr lang="pl-PL" altLang="pl-PL" sz="2400" smtClean="0"/>
              <a:t>Ethernet switch </a:t>
            </a:r>
          </a:p>
          <a:p>
            <a:pPr lvl="2" eaLnBrk="1" hangingPunct="1"/>
            <a:r>
              <a:rPr lang="pl-PL" altLang="pl-PL" sz="2000" smtClean="0"/>
              <a:t>zarządzany lub nie</a:t>
            </a:r>
          </a:p>
          <a:p>
            <a:pPr lvl="1" eaLnBrk="1" hangingPunct="1"/>
            <a:r>
              <a:rPr lang="pl-PL" altLang="pl-PL" sz="2400" smtClean="0"/>
              <a:t>Access Point</a:t>
            </a:r>
          </a:p>
          <a:p>
            <a:pPr lvl="2" eaLnBrk="1" hangingPunct="1"/>
            <a:r>
              <a:rPr lang="pl-PL" altLang="pl-PL" sz="2000" smtClean="0"/>
              <a:t>bezprzewodowy LAN</a:t>
            </a:r>
          </a:p>
          <a:p>
            <a:pPr lvl="1" eaLnBrk="1" hangingPunct="1"/>
            <a:r>
              <a:rPr lang="pl-PL" altLang="pl-PL" sz="2400" smtClean="0"/>
              <a:t>PPP over X</a:t>
            </a:r>
          </a:p>
          <a:p>
            <a:pPr lvl="2" eaLnBrk="1" hangingPunct="1"/>
            <a:r>
              <a:rPr lang="pl-PL" altLang="pl-PL" sz="2000" smtClean="0"/>
              <a:t>połączenie punkt-punkt poprzez dowolną warstwę fizyczną</a:t>
            </a:r>
          </a:p>
          <a:p>
            <a:pPr lvl="1" eaLnBrk="1" hangingPunct="1"/>
            <a:r>
              <a:rPr lang="pl-PL" altLang="pl-PL" sz="2400" smtClean="0"/>
              <a:t>DSLAM</a:t>
            </a:r>
          </a:p>
          <a:p>
            <a:pPr lvl="2" eaLnBrk="1" hangingPunct="1"/>
            <a:r>
              <a:rPr lang="pl-PL" altLang="pl-PL" sz="2000" smtClean="0"/>
              <a:t>Sieci xDSL</a:t>
            </a:r>
          </a:p>
          <a:p>
            <a:pPr lvl="2" eaLnBrk="1" hangingPunct="1"/>
            <a:r>
              <a:rPr lang="pl-PL" altLang="pl-PL" sz="2000" smtClean="0"/>
              <a:t>ATM lub Ethernet</a:t>
            </a:r>
          </a:p>
          <a:p>
            <a:pPr lvl="1" eaLnBrk="1" hangingPunct="1"/>
            <a:r>
              <a:rPr lang="pl-PL" altLang="pl-PL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024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D5B14F-F098-41A5-A81C-F56FE9AC50E8}" type="slidenum">
              <a:rPr lang="pl-PL" altLang="pl-PL" sz="1400"/>
              <a:pPr eaLnBrk="1" hangingPunct="1"/>
              <a:t>8</a:t>
            </a:fld>
            <a:endParaRPr lang="pl-PL" altLang="pl-PL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Elementy sieciowe (2)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Router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Rodzaje interfejsów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Ethernet 10/100/1G/10/40/100G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POS (</a:t>
            </a:r>
            <a:r>
              <a:rPr lang="pl-PL" altLang="pl-PL" sz="2000" dirty="0" err="1" smtClean="0"/>
              <a:t>Packet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over</a:t>
            </a:r>
            <a:r>
              <a:rPr lang="pl-PL" altLang="pl-PL" sz="2000" dirty="0" smtClean="0"/>
              <a:t> Sonet)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Port szeregowy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ATM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err="1" smtClean="0"/>
              <a:t>Packet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over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fiber</a:t>
            </a:r>
            <a:r>
              <a:rPr lang="pl-PL" altLang="pl-PL" sz="20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Producenci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Cisco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err="1" smtClean="0"/>
              <a:t>Juniper</a:t>
            </a:r>
            <a:endParaRPr lang="pl-PL" altLang="pl-PL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Linux/Unix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Wirtualne rutery: Intel, HP, …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MOPS </a:t>
            </a:r>
            <a:r>
              <a:rPr lang="pl-PL" altLang="pl-PL" sz="1400" dirty="0" smtClean="0"/>
              <a:t>2014</a:t>
            </a:r>
            <a:endParaRPr lang="pl-PL" altLang="pl-PL" sz="1400" dirty="0"/>
          </a:p>
        </p:txBody>
      </p:sp>
      <p:sp>
        <p:nvSpPr>
          <p:cNvPr id="1126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E09EB42-490D-4202-A9B9-3AA66CA63F74}" type="slidenum">
              <a:rPr lang="pl-PL" altLang="pl-PL" sz="1400"/>
              <a:pPr eaLnBrk="1" hangingPunct="1"/>
              <a:t>9</a:t>
            </a:fld>
            <a:endParaRPr lang="pl-PL" altLang="pl-PL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Adresacja IP</a:t>
            </a:r>
          </a:p>
        </p:txBody>
      </p:sp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393700" y="1530350"/>
          <a:ext cx="8358188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9011051" imgH="3970872" progId="Visio.Drawing.11">
                  <p:embed/>
                </p:oleObj>
              </mc:Choice>
              <mc:Fallback>
                <p:oleObj name="Visio" r:id="rId3" imgW="9011051" imgH="397087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530350"/>
                        <a:ext cx="8358188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5542</TotalTime>
  <Words>1070</Words>
  <Application>Microsoft Office PowerPoint</Application>
  <PresentationFormat>Pokaz na ekranie 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Plan</vt:lpstr>
      <vt:lpstr>Visio</vt:lpstr>
      <vt:lpstr>Monitorowanie i pomiary  w sieciach IP (MOPS)  wykład 4: Przygotowanie sieci testowej </vt:lpstr>
      <vt:lpstr>Plan wykładu</vt:lpstr>
      <vt:lpstr>Kroki konfiguracji</vt:lpstr>
      <vt:lpstr>Sieć testowa (testbed)</vt:lpstr>
      <vt:lpstr>Elementy końcowe i elementy sieci</vt:lpstr>
      <vt:lpstr>Elementy końcowe</vt:lpstr>
      <vt:lpstr>Elementy sieciowe (1)</vt:lpstr>
      <vt:lpstr>Elementy sieciowe (2)</vt:lpstr>
      <vt:lpstr>Adresacja IP</vt:lpstr>
      <vt:lpstr>Konfiguracja warstwy łącza danych</vt:lpstr>
      <vt:lpstr>Przykład</vt:lpstr>
      <vt:lpstr>iproute2</vt:lpstr>
      <vt:lpstr>iproute2 - ip</vt:lpstr>
      <vt:lpstr>Łącze danych (1)</vt:lpstr>
      <vt:lpstr>Łącze danych (2)</vt:lpstr>
      <vt:lpstr>Łącze danych (3)</vt:lpstr>
      <vt:lpstr>Weryfikacja</vt:lpstr>
      <vt:lpstr>Konfiguracja warstwy sieci</vt:lpstr>
      <vt:lpstr>Bramy domyślne dla terminali</vt:lpstr>
      <vt:lpstr>Weryfikacja</vt:lpstr>
      <vt:lpstr>Połączenie podsieci</vt:lpstr>
      <vt:lpstr>Weryfikacja</vt:lpstr>
      <vt:lpstr>Synchronizacja czasu</vt:lpstr>
      <vt:lpstr>System GPS (Global Positioning System)</vt:lpstr>
      <vt:lpstr>Protokół NTP (Network Time Protocol)</vt:lpstr>
      <vt:lpstr>Dokładność znacznika czasu</vt:lpstr>
    </vt:vector>
  </TitlesOfParts>
  <Company>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Monitorowanie i pomiary  w sieciach IP (MOPS)  wykład 5: Podstawy testowania</dc:title>
  <dc:creator>Andrzej Bęben</dc:creator>
  <cp:lastModifiedBy>abeben</cp:lastModifiedBy>
  <cp:revision>346</cp:revision>
  <dcterms:created xsi:type="dcterms:W3CDTF">2005-01-21T11:15:17Z</dcterms:created>
  <dcterms:modified xsi:type="dcterms:W3CDTF">2014-10-28T12:41:51Z</dcterms:modified>
</cp:coreProperties>
</file>