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27"/>
  </p:notesMasterIdLst>
  <p:handoutMasterIdLst>
    <p:handoutMasterId r:id="rId28"/>
  </p:handoutMasterIdLst>
  <p:sldIdLst>
    <p:sldId id="256" r:id="rId2"/>
    <p:sldId id="304" r:id="rId3"/>
    <p:sldId id="305" r:id="rId4"/>
    <p:sldId id="306" r:id="rId5"/>
    <p:sldId id="307" r:id="rId6"/>
    <p:sldId id="314" r:id="rId7"/>
    <p:sldId id="315" r:id="rId8"/>
    <p:sldId id="317" r:id="rId9"/>
    <p:sldId id="316" r:id="rId10"/>
    <p:sldId id="318" r:id="rId11"/>
    <p:sldId id="319" r:id="rId12"/>
    <p:sldId id="321" r:id="rId13"/>
    <p:sldId id="322" r:id="rId14"/>
    <p:sldId id="323" r:id="rId15"/>
    <p:sldId id="326" r:id="rId16"/>
    <p:sldId id="325" r:id="rId17"/>
    <p:sldId id="327" r:id="rId18"/>
    <p:sldId id="328" r:id="rId19"/>
    <p:sldId id="329" r:id="rId20"/>
    <p:sldId id="330" r:id="rId21"/>
    <p:sldId id="331" r:id="rId22"/>
    <p:sldId id="332" r:id="rId23"/>
    <p:sldId id="333" r:id="rId24"/>
    <p:sldId id="334" r:id="rId25"/>
    <p:sldId id="324" r:id="rId26"/>
  </p:sldIdLst>
  <p:sldSz cx="9144000" cy="6858000" type="screen4x3"/>
  <p:notesSz cx="6669088" cy="9753600"/>
  <p:defaultTextStyle>
    <a:defPPr>
      <a:defRPr lang="en-GB"/>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00" autoAdjust="0"/>
    <p:restoredTop sz="89482" autoAdjust="0"/>
  </p:normalViewPr>
  <p:slideViewPr>
    <p:cSldViewPr>
      <p:cViewPr>
        <p:scale>
          <a:sx n="66" d="100"/>
          <a:sy n="66" d="100"/>
        </p:scale>
        <p:origin x="-83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890838"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32" tIns="46916" rIns="93832" bIns="46916" numCol="1" anchor="t" anchorCtr="0" compatLnSpc="1">
            <a:prstTxWarp prst="textNoShape">
              <a:avLst/>
            </a:prstTxWarp>
          </a:bodyPr>
          <a:lstStyle>
            <a:lvl1pPr defTabSz="938213">
              <a:defRPr sz="1200"/>
            </a:lvl1pPr>
          </a:lstStyle>
          <a:p>
            <a:pPr>
              <a:defRPr/>
            </a:pPr>
            <a:endParaRPr lang="pl-PL"/>
          </a:p>
        </p:txBody>
      </p:sp>
      <p:sp>
        <p:nvSpPr>
          <p:cNvPr id="37891" name="Rectangle 3"/>
          <p:cNvSpPr>
            <a:spLocks noGrp="1" noChangeArrowheads="1"/>
          </p:cNvSpPr>
          <p:nvPr>
            <p:ph type="dt" sz="quarter" idx="1"/>
          </p:nvPr>
        </p:nvSpPr>
        <p:spPr bwMode="auto">
          <a:xfrm>
            <a:off x="3778250" y="0"/>
            <a:ext cx="2890838"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32" tIns="46916" rIns="93832" bIns="46916" numCol="1" anchor="t" anchorCtr="0" compatLnSpc="1">
            <a:prstTxWarp prst="textNoShape">
              <a:avLst/>
            </a:prstTxWarp>
          </a:bodyPr>
          <a:lstStyle>
            <a:lvl1pPr algn="r" defTabSz="938213">
              <a:defRPr sz="1200"/>
            </a:lvl1pPr>
          </a:lstStyle>
          <a:p>
            <a:pPr>
              <a:defRPr/>
            </a:pPr>
            <a:endParaRPr lang="pl-PL"/>
          </a:p>
        </p:txBody>
      </p:sp>
      <p:sp>
        <p:nvSpPr>
          <p:cNvPr id="37892" name="Rectangle 4"/>
          <p:cNvSpPr>
            <a:spLocks noGrp="1" noChangeArrowheads="1"/>
          </p:cNvSpPr>
          <p:nvPr>
            <p:ph type="ftr" sz="quarter" idx="2"/>
          </p:nvPr>
        </p:nvSpPr>
        <p:spPr bwMode="auto">
          <a:xfrm>
            <a:off x="0" y="9266238"/>
            <a:ext cx="2890838"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32" tIns="46916" rIns="93832" bIns="46916" numCol="1" anchor="b" anchorCtr="0" compatLnSpc="1">
            <a:prstTxWarp prst="textNoShape">
              <a:avLst/>
            </a:prstTxWarp>
          </a:bodyPr>
          <a:lstStyle>
            <a:lvl1pPr defTabSz="938213">
              <a:defRPr sz="1200"/>
            </a:lvl1pPr>
          </a:lstStyle>
          <a:p>
            <a:pPr>
              <a:defRPr/>
            </a:pPr>
            <a:endParaRPr lang="pl-PL"/>
          </a:p>
        </p:txBody>
      </p:sp>
      <p:sp>
        <p:nvSpPr>
          <p:cNvPr id="37893" name="Rectangle 5"/>
          <p:cNvSpPr>
            <a:spLocks noGrp="1" noChangeArrowheads="1"/>
          </p:cNvSpPr>
          <p:nvPr>
            <p:ph type="sldNum" sz="quarter" idx="3"/>
          </p:nvPr>
        </p:nvSpPr>
        <p:spPr bwMode="auto">
          <a:xfrm>
            <a:off x="3778250" y="9266238"/>
            <a:ext cx="2890838"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32" tIns="46916" rIns="93832" bIns="46916" numCol="1" anchor="b" anchorCtr="0" compatLnSpc="1">
            <a:prstTxWarp prst="textNoShape">
              <a:avLst/>
            </a:prstTxWarp>
          </a:bodyPr>
          <a:lstStyle>
            <a:lvl1pPr algn="r" defTabSz="938213">
              <a:defRPr sz="1200"/>
            </a:lvl1pPr>
          </a:lstStyle>
          <a:p>
            <a:pPr>
              <a:defRPr/>
            </a:pPr>
            <a:fld id="{A9CF7577-7C83-4930-BAC0-67E01DBBAE04}" type="slidenum">
              <a:rPr lang="pl-PL"/>
              <a:pPr>
                <a:defRPr/>
              </a:pPr>
              <a:t>‹#›</a:t>
            </a:fld>
            <a:endParaRPr lang="pl-PL"/>
          </a:p>
        </p:txBody>
      </p:sp>
    </p:spTree>
    <p:extLst>
      <p:ext uri="{BB962C8B-B14F-4D97-AF65-F5344CB8AC3E}">
        <p14:creationId xmlns:p14="http://schemas.microsoft.com/office/powerpoint/2010/main" val="3692058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pl-PL"/>
          </a:p>
        </p:txBody>
      </p:sp>
      <p:sp>
        <p:nvSpPr>
          <p:cNvPr id="69635" name="Rectangle 3"/>
          <p:cNvSpPr>
            <a:spLocks noGrp="1" noChangeArrowheads="1"/>
          </p:cNvSpPr>
          <p:nvPr>
            <p:ph type="dt" idx="1"/>
          </p:nvPr>
        </p:nvSpPr>
        <p:spPr bwMode="auto">
          <a:xfrm>
            <a:off x="3810000" y="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pl-PL"/>
          </a:p>
        </p:txBody>
      </p:sp>
      <p:sp>
        <p:nvSpPr>
          <p:cNvPr id="38916" name="Rectangle 4"/>
          <p:cNvSpPr>
            <a:spLocks noChangeArrowheads="1" noTextEdit="1"/>
          </p:cNvSpPr>
          <p:nvPr>
            <p:ph type="sldImg" idx="2"/>
          </p:nvPr>
        </p:nvSpPr>
        <p:spPr bwMode="auto">
          <a:xfrm>
            <a:off x="914400" y="762000"/>
            <a:ext cx="4876800" cy="3657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914400" y="4648200"/>
            <a:ext cx="4876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p>
        </p:txBody>
      </p:sp>
      <p:sp>
        <p:nvSpPr>
          <p:cNvPr id="69638" name="Rectangle 6"/>
          <p:cNvSpPr>
            <a:spLocks noGrp="1" noChangeArrowheads="1"/>
          </p:cNvSpPr>
          <p:nvPr>
            <p:ph type="ftr" sz="quarter" idx="4"/>
          </p:nvPr>
        </p:nvSpPr>
        <p:spPr bwMode="auto">
          <a:xfrm>
            <a:off x="0" y="9296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pl-PL"/>
          </a:p>
        </p:txBody>
      </p:sp>
      <p:sp>
        <p:nvSpPr>
          <p:cNvPr id="69639" name="Rectangle 7"/>
          <p:cNvSpPr>
            <a:spLocks noGrp="1" noChangeArrowheads="1"/>
          </p:cNvSpPr>
          <p:nvPr>
            <p:ph type="sldNum" sz="quarter" idx="5"/>
          </p:nvPr>
        </p:nvSpPr>
        <p:spPr bwMode="auto">
          <a:xfrm>
            <a:off x="3810000" y="9296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AF7BD22F-6251-4724-B192-B5DF9F66F19E}" type="slidenum">
              <a:rPr lang="pl-PL"/>
              <a:pPr>
                <a:defRPr/>
              </a:pPr>
              <a:t>‹#›</a:t>
            </a:fld>
            <a:endParaRPr lang="pl-PL"/>
          </a:p>
        </p:txBody>
      </p:sp>
    </p:spTree>
    <p:extLst>
      <p:ext uri="{BB962C8B-B14F-4D97-AF65-F5344CB8AC3E}">
        <p14:creationId xmlns:p14="http://schemas.microsoft.com/office/powerpoint/2010/main" val="32878609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4" name="Group 1027"/>
          <p:cNvGrpSpPr>
            <a:grpSpLocks/>
          </p:cNvGrpSpPr>
          <p:nvPr/>
        </p:nvGrpSpPr>
        <p:grpSpPr bwMode="auto">
          <a:xfrm>
            <a:off x="0" y="0"/>
            <a:ext cx="9144000" cy="6858000"/>
            <a:chOff x="0" y="0"/>
            <a:chExt cx="5760" cy="4320"/>
          </a:xfrm>
        </p:grpSpPr>
        <p:sp>
          <p:nvSpPr>
            <p:cNvPr id="5" name="Rectangle 1028"/>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pl-PL" altLang="pl-PL" smtClean="0"/>
            </a:p>
          </p:txBody>
        </p:sp>
        <p:grpSp>
          <p:nvGrpSpPr>
            <p:cNvPr id="6" name="Group 1029"/>
            <p:cNvGrpSpPr>
              <a:grpSpLocks/>
            </p:cNvGrpSpPr>
            <p:nvPr userDrawn="1"/>
          </p:nvGrpSpPr>
          <p:grpSpPr bwMode="auto">
            <a:xfrm>
              <a:off x="0" y="0"/>
              <a:ext cx="5760" cy="4320"/>
              <a:chOff x="0" y="0"/>
              <a:chExt cx="5760" cy="4320"/>
            </a:xfrm>
          </p:grpSpPr>
          <p:sp>
            <p:nvSpPr>
              <p:cNvPr id="8" name="Line 1030"/>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9" name="Line 1031"/>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 name="Line 1032"/>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1" name="Line 1033"/>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2" name="Line 1034"/>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3" name="Line 1035"/>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 name="Line 1036"/>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 name="Line 1037"/>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 name="Line 1038"/>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 name="Line 1039"/>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 name="Line 1040"/>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9" name="Line 1041"/>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 name="Line 1042"/>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1" name="Line 1043"/>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 name="Line 1044"/>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 name="Line 1045"/>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 name="Line 1046"/>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 name="Line 1047"/>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 name="Line 1048"/>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7" name="Line 1049"/>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8" name="Line 1050"/>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9" name="Line 1051"/>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0" name="Line 1052"/>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1" name="Line 1053"/>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2" name="Line 1054"/>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3" name="Line 1055"/>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4" name="Line 1056"/>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5" name="Line 1057"/>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6" name="Line 1058"/>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7" name="Line 1059"/>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8" name="Line 1060"/>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9" name="Line 1061"/>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0" name="Line 1062"/>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 name="Line 1063"/>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2" name="Line 1064"/>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3" name="Line 1065"/>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4" name="Line 1066"/>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5" name="Line 1067"/>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6" name="Line 1068"/>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7" name="Line 1069"/>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8" name="Line 1070"/>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9" name="Line 1071"/>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0" name="Line 1072"/>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 name="Line 1073"/>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2" name="Line 1074"/>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3" name="Line 1075"/>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4" name="Line 1076"/>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5" name="Line 1077"/>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6" name="Line 1078"/>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7" name="Line 1079"/>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8" name="Line 1080"/>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7" name="Line 1081"/>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59" name="Group 1097"/>
          <p:cNvGrpSpPr>
            <a:grpSpLocks/>
          </p:cNvGrpSpPr>
          <p:nvPr userDrawn="1"/>
        </p:nvGrpSpPr>
        <p:grpSpPr bwMode="auto">
          <a:xfrm>
            <a:off x="4763" y="304800"/>
            <a:ext cx="6472237" cy="3810000"/>
            <a:chOff x="3" y="192"/>
            <a:chExt cx="4077" cy="2400"/>
          </a:xfrm>
        </p:grpSpPr>
        <p:sp>
          <p:nvSpPr>
            <p:cNvPr id="60" name="Line 1083"/>
            <p:cNvSpPr>
              <a:spLocks noChangeShapeType="1"/>
            </p:cNvSpPr>
            <p:nvPr/>
          </p:nvSpPr>
          <p:spPr bwMode="ltGray">
            <a:xfrm>
              <a:off x="391" y="192"/>
              <a:ext cx="0" cy="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 name="Line 1084"/>
            <p:cNvSpPr>
              <a:spLocks noChangeShapeType="1"/>
            </p:cNvSpPr>
            <p:nvPr/>
          </p:nvSpPr>
          <p:spPr bwMode="ltGray">
            <a:xfrm flipH="1" flipV="1">
              <a:off x="3" y="2351"/>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2" name="Line 1085"/>
            <p:cNvSpPr>
              <a:spLocks noChangeShapeType="1"/>
            </p:cNvSpPr>
            <p:nvPr/>
          </p:nvSpPr>
          <p:spPr bwMode="ltGray">
            <a:xfrm flipH="1" flipV="1">
              <a:off x="269" y="571"/>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3" name="Arc 1086"/>
            <p:cNvSpPr>
              <a:spLocks/>
            </p:cNvSpPr>
            <p:nvPr/>
          </p:nvSpPr>
          <p:spPr bwMode="ltGray">
            <a:xfrm rot="16200000" flipH="1">
              <a:off x="311" y="493"/>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64" name="Group 1096"/>
          <p:cNvGrpSpPr>
            <a:grpSpLocks/>
          </p:cNvGrpSpPr>
          <p:nvPr userDrawn="1"/>
        </p:nvGrpSpPr>
        <p:grpSpPr bwMode="auto">
          <a:xfrm>
            <a:off x="2667000" y="3733800"/>
            <a:ext cx="6045200" cy="2876550"/>
            <a:chOff x="1680" y="2352"/>
            <a:chExt cx="3808" cy="1812"/>
          </a:xfrm>
        </p:grpSpPr>
        <p:sp>
          <p:nvSpPr>
            <p:cNvPr id="65" name="Line 1088"/>
            <p:cNvSpPr>
              <a:spLocks noChangeShapeType="1"/>
            </p:cNvSpPr>
            <p:nvPr/>
          </p:nvSpPr>
          <p:spPr bwMode="ltGray">
            <a:xfrm flipV="1">
              <a:off x="1680" y="38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6" name="Line 1089"/>
            <p:cNvSpPr>
              <a:spLocks noChangeShapeType="1"/>
            </p:cNvSpPr>
            <p:nvPr/>
          </p:nvSpPr>
          <p:spPr bwMode="ltGray">
            <a:xfrm flipH="1">
              <a:off x="5372" y="23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7" name="Arc 1090"/>
            <p:cNvSpPr>
              <a:spLocks/>
            </p:cNvSpPr>
            <p:nvPr/>
          </p:nvSpPr>
          <p:spPr bwMode="ltGray">
            <a:xfrm rot="5400000">
              <a:off x="5297" y="374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9283" name="Rectangle 1091"/>
          <p:cNvSpPr>
            <a:spLocks noGrp="1" noChangeArrowheads="1"/>
          </p:cNvSpPr>
          <p:nvPr>
            <p:ph type="ctrTitle"/>
          </p:nvPr>
        </p:nvSpPr>
        <p:spPr>
          <a:xfrm>
            <a:off x="990600" y="1752600"/>
            <a:ext cx="7772400" cy="1143000"/>
          </a:xfrm>
        </p:spPr>
        <p:txBody>
          <a:bodyPr/>
          <a:lstStyle>
            <a:lvl1pPr>
              <a:defRPr/>
            </a:lvl1pPr>
          </a:lstStyle>
          <a:p>
            <a:pPr lvl="0"/>
            <a:r>
              <a:rPr lang="pl-PL" noProof="0" smtClean="0"/>
              <a:t>Kliknij, aby edytować styl wzorca tytułu</a:t>
            </a:r>
          </a:p>
        </p:txBody>
      </p:sp>
      <p:sp>
        <p:nvSpPr>
          <p:cNvPr id="9284" name="Rectangle 1092"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pl-PL" noProof="0" smtClean="0"/>
              <a:t>Kliknij, aby edytować styl wzorca podtytułu</a:t>
            </a:r>
          </a:p>
        </p:txBody>
      </p:sp>
      <p:sp>
        <p:nvSpPr>
          <p:cNvPr id="68" name="Rectangle 1093"/>
          <p:cNvSpPr>
            <a:spLocks noGrp="1" noChangeArrowheads="1"/>
          </p:cNvSpPr>
          <p:nvPr>
            <p:ph type="dt" sz="quarter" idx="10"/>
          </p:nvPr>
        </p:nvSpPr>
        <p:spPr>
          <a:xfrm>
            <a:off x="685800" y="6248400"/>
            <a:ext cx="1905000" cy="457200"/>
          </a:xfrm>
        </p:spPr>
        <p:txBody>
          <a:bodyPr/>
          <a:lstStyle>
            <a:lvl1pPr>
              <a:defRPr/>
            </a:lvl1pPr>
          </a:lstStyle>
          <a:p>
            <a:pPr>
              <a:defRPr/>
            </a:pPr>
            <a:endParaRPr lang="pl-PL"/>
          </a:p>
        </p:txBody>
      </p:sp>
      <p:sp>
        <p:nvSpPr>
          <p:cNvPr id="69" name="Rectangle 1094"/>
          <p:cNvSpPr>
            <a:spLocks noGrp="1" noChangeArrowheads="1"/>
          </p:cNvSpPr>
          <p:nvPr>
            <p:ph type="ftr" sz="quarter" idx="11"/>
          </p:nvPr>
        </p:nvSpPr>
        <p:spPr/>
        <p:txBody>
          <a:bodyPr/>
          <a:lstStyle>
            <a:lvl1pPr>
              <a:defRPr/>
            </a:lvl1pPr>
          </a:lstStyle>
          <a:p>
            <a:pPr>
              <a:defRPr/>
            </a:pPr>
            <a:endParaRPr lang="pl-PL"/>
          </a:p>
        </p:txBody>
      </p:sp>
      <p:sp>
        <p:nvSpPr>
          <p:cNvPr id="70" name="Rectangle 1095"/>
          <p:cNvSpPr>
            <a:spLocks noGrp="1" noChangeArrowheads="1"/>
          </p:cNvSpPr>
          <p:nvPr>
            <p:ph type="sldNum" sz="quarter" idx="12"/>
          </p:nvPr>
        </p:nvSpPr>
        <p:spPr/>
        <p:txBody>
          <a:bodyPr/>
          <a:lstStyle>
            <a:lvl1pPr>
              <a:defRPr/>
            </a:lvl1pPr>
          </a:lstStyle>
          <a:p>
            <a:pPr>
              <a:defRPr/>
            </a:pPr>
            <a:fld id="{DDFEA425-AA2C-4E4E-A309-32B0EF2BFF83}" type="slidenum">
              <a:rPr lang="pl-PL"/>
              <a:pPr>
                <a:defRPr/>
              </a:pPr>
              <a:t>‹#›</a:t>
            </a:fld>
            <a:endParaRPr lang="pl-PL"/>
          </a:p>
        </p:txBody>
      </p:sp>
    </p:spTree>
    <p:extLst>
      <p:ext uri="{BB962C8B-B14F-4D97-AF65-F5344CB8AC3E}">
        <p14:creationId xmlns:p14="http://schemas.microsoft.com/office/powerpoint/2010/main" val="306487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65"/>
          <p:cNvSpPr>
            <a:spLocks noGrp="1" noChangeArrowheads="1"/>
          </p:cNvSpPr>
          <p:nvPr>
            <p:ph type="dt" sz="half" idx="10"/>
          </p:nvPr>
        </p:nvSpPr>
        <p:spPr/>
        <p:txBody>
          <a:bodyPr/>
          <a:lstStyle>
            <a:lvl1pPr>
              <a:defRPr/>
            </a:lvl1pPr>
          </a:lstStyle>
          <a:p>
            <a:pPr>
              <a:defRPr/>
            </a:pPr>
            <a:r>
              <a:rPr lang="pl-PL"/>
              <a:t>MOPS 2008</a:t>
            </a:r>
          </a:p>
        </p:txBody>
      </p:sp>
      <p:sp>
        <p:nvSpPr>
          <p:cNvPr id="5" name="Rectangle 66"/>
          <p:cNvSpPr>
            <a:spLocks noGrp="1" noChangeArrowheads="1"/>
          </p:cNvSpPr>
          <p:nvPr>
            <p:ph type="ftr" sz="quarter" idx="11"/>
          </p:nvPr>
        </p:nvSpPr>
        <p:spPr/>
        <p:txBody>
          <a:bodyPr/>
          <a:lstStyle>
            <a:lvl1pPr>
              <a:defRPr/>
            </a:lvl1pPr>
          </a:lstStyle>
          <a:p>
            <a:pPr>
              <a:defRPr/>
            </a:pPr>
            <a:endParaRPr lang="pl-PL"/>
          </a:p>
        </p:txBody>
      </p:sp>
      <p:sp>
        <p:nvSpPr>
          <p:cNvPr id="6" name="Rectangle 67"/>
          <p:cNvSpPr>
            <a:spLocks noGrp="1" noChangeArrowheads="1"/>
          </p:cNvSpPr>
          <p:nvPr>
            <p:ph type="sldNum" sz="quarter" idx="12"/>
          </p:nvPr>
        </p:nvSpPr>
        <p:spPr/>
        <p:txBody>
          <a:bodyPr/>
          <a:lstStyle>
            <a:lvl1pPr>
              <a:defRPr/>
            </a:lvl1pPr>
          </a:lstStyle>
          <a:p>
            <a:pPr>
              <a:defRPr/>
            </a:pPr>
            <a:fld id="{E8B9481A-4BFF-4F19-9768-0347A37121A8}" type="slidenum">
              <a:rPr lang="pl-PL"/>
              <a:pPr>
                <a:defRPr/>
              </a:pPr>
              <a:t>‹#›</a:t>
            </a:fld>
            <a:endParaRPr lang="pl-PL"/>
          </a:p>
        </p:txBody>
      </p:sp>
    </p:spTree>
    <p:extLst>
      <p:ext uri="{BB962C8B-B14F-4D97-AF65-F5344CB8AC3E}">
        <p14:creationId xmlns:p14="http://schemas.microsoft.com/office/powerpoint/2010/main" val="3452035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10350" y="228600"/>
            <a:ext cx="2076450" cy="57912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381000" y="228600"/>
            <a:ext cx="6076950" cy="57912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65"/>
          <p:cNvSpPr>
            <a:spLocks noGrp="1" noChangeArrowheads="1"/>
          </p:cNvSpPr>
          <p:nvPr>
            <p:ph type="dt" sz="half" idx="10"/>
          </p:nvPr>
        </p:nvSpPr>
        <p:spPr/>
        <p:txBody>
          <a:bodyPr/>
          <a:lstStyle>
            <a:lvl1pPr>
              <a:defRPr/>
            </a:lvl1pPr>
          </a:lstStyle>
          <a:p>
            <a:pPr>
              <a:defRPr/>
            </a:pPr>
            <a:r>
              <a:rPr lang="pl-PL"/>
              <a:t>MOPS 2008</a:t>
            </a:r>
          </a:p>
        </p:txBody>
      </p:sp>
      <p:sp>
        <p:nvSpPr>
          <p:cNvPr id="5" name="Rectangle 66"/>
          <p:cNvSpPr>
            <a:spLocks noGrp="1" noChangeArrowheads="1"/>
          </p:cNvSpPr>
          <p:nvPr>
            <p:ph type="ftr" sz="quarter" idx="11"/>
          </p:nvPr>
        </p:nvSpPr>
        <p:spPr/>
        <p:txBody>
          <a:bodyPr/>
          <a:lstStyle>
            <a:lvl1pPr>
              <a:defRPr/>
            </a:lvl1pPr>
          </a:lstStyle>
          <a:p>
            <a:pPr>
              <a:defRPr/>
            </a:pPr>
            <a:endParaRPr lang="pl-PL"/>
          </a:p>
        </p:txBody>
      </p:sp>
      <p:sp>
        <p:nvSpPr>
          <p:cNvPr id="6" name="Rectangle 67"/>
          <p:cNvSpPr>
            <a:spLocks noGrp="1" noChangeArrowheads="1"/>
          </p:cNvSpPr>
          <p:nvPr>
            <p:ph type="sldNum" sz="quarter" idx="12"/>
          </p:nvPr>
        </p:nvSpPr>
        <p:spPr/>
        <p:txBody>
          <a:bodyPr/>
          <a:lstStyle>
            <a:lvl1pPr>
              <a:defRPr/>
            </a:lvl1pPr>
          </a:lstStyle>
          <a:p>
            <a:pPr>
              <a:defRPr/>
            </a:pPr>
            <a:fld id="{75FAB2EA-2891-4247-B33F-16477BA4851B}" type="slidenum">
              <a:rPr lang="pl-PL"/>
              <a:pPr>
                <a:defRPr/>
              </a:pPr>
              <a:t>‹#›</a:t>
            </a:fld>
            <a:endParaRPr lang="pl-PL"/>
          </a:p>
        </p:txBody>
      </p:sp>
    </p:spTree>
    <p:extLst>
      <p:ext uri="{BB962C8B-B14F-4D97-AF65-F5344CB8AC3E}">
        <p14:creationId xmlns:p14="http://schemas.microsoft.com/office/powerpoint/2010/main" val="1724448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65"/>
          <p:cNvSpPr>
            <a:spLocks noGrp="1" noChangeArrowheads="1"/>
          </p:cNvSpPr>
          <p:nvPr>
            <p:ph type="dt" sz="half" idx="10"/>
          </p:nvPr>
        </p:nvSpPr>
        <p:spPr/>
        <p:txBody>
          <a:bodyPr/>
          <a:lstStyle>
            <a:lvl1pPr>
              <a:defRPr/>
            </a:lvl1pPr>
          </a:lstStyle>
          <a:p>
            <a:pPr>
              <a:defRPr/>
            </a:pPr>
            <a:r>
              <a:rPr lang="pl-PL"/>
              <a:t>MOPS 2008</a:t>
            </a:r>
          </a:p>
        </p:txBody>
      </p:sp>
      <p:sp>
        <p:nvSpPr>
          <p:cNvPr id="5" name="Rectangle 66"/>
          <p:cNvSpPr>
            <a:spLocks noGrp="1" noChangeArrowheads="1"/>
          </p:cNvSpPr>
          <p:nvPr>
            <p:ph type="ftr" sz="quarter" idx="11"/>
          </p:nvPr>
        </p:nvSpPr>
        <p:spPr/>
        <p:txBody>
          <a:bodyPr/>
          <a:lstStyle>
            <a:lvl1pPr>
              <a:defRPr/>
            </a:lvl1pPr>
          </a:lstStyle>
          <a:p>
            <a:pPr>
              <a:defRPr/>
            </a:pPr>
            <a:endParaRPr lang="pl-PL"/>
          </a:p>
        </p:txBody>
      </p:sp>
      <p:sp>
        <p:nvSpPr>
          <p:cNvPr id="6" name="Rectangle 67"/>
          <p:cNvSpPr>
            <a:spLocks noGrp="1" noChangeArrowheads="1"/>
          </p:cNvSpPr>
          <p:nvPr>
            <p:ph type="sldNum" sz="quarter" idx="12"/>
          </p:nvPr>
        </p:nvSpPr>
        <p:spPr/>
        <p:txBody>
          <a:bodyPr/>
          <a:lstStyle>
            <a:lvl1pPr>
              <a:defRPr/>
            </a:lvl1pPr>
          </a:lstStyle>
          <a:p>
            <a:pPr>
              <a:defRPr/>
            </a:pPr>
            <a:fld id="{054EDE9A-21C3-4EF1-B21E-D3E9CC598F69}" type="slidenum">
              <a:rPr lang="pl-PL"/>
              <a:pPr>
                <a:defRPr/>
              </a:pPr>
              <a:t>‹#›</a:t>
            </a:fld>
            <a:endParaRPr lang="pl-PL"/>
          </a:p>
        </p:txBody>
      </p:sp>
    </p:spTree>
    <p:extLst>
      <p:ext uri="{BB962C8B-B14F-4D97-AF65-F5344CB8AC3E}">
        <p14:creationId xmlns:p14="http://schemas.microsoft.com/office/powerpoint/2010/main" val="219256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65"/>
          <p:cNvSpPr>
            <a:spLocks noGrp="1" noChangeArrowheads="1"/>
          </p:cNvSpPr>
          <p:nvPr>
            <p:ph type="dt" sz="half" idx="10"/>
          </p:nvPr>
        </p:nvSpPr>
        <p:spPr/>
        <p:txBody>
          <a:bodyPr/>
          <a:lstStyle>
            <a:lvl1pPr>
              <a:defRPr/>
            </a:lvl1pPr>
          </a:lstStyle>
          <a:p>
            <a:pPr>
              <a:defRPr/>
            </a:pPr>
            <a:r>
              <a:rPr lang="pl-PL"/>
              <a:t>MOPS 2008</a:t>
            </a:r>
          </a:p>
        </p:txBody>
      </p:sp>
      <p:sp>
        <p:nvSpPr>
          <p:cNvPr id="5" name="Rectangle 66"/>
          <p:cNvSpPr>
            <a:spLocks noGrp="1" noChangeArrowheads="1"/>
          </p:cNvSpPr>
          <p:nvPr>
            <p:ph type="ftr" sz="quarter" idx="11"/>
          </p:nvPr>
        </p:nvSpPr>
        <p:spPr/>
        <p:txBody>
          <a:bodyPr/>
          <a:lstStyle>
            <a:lvl1pPr>
              <a:defRPr/>
            </a:lvl1pPr>
          </a:lstStyle>
          <a:p>
            <a:pPr>
              <a:defRPr/>
            </a:pPr>
            <a:endParaRPr lang="pl-PL"/>
          </a:p>
        </p:txBody>
      </p:sp>
      <p:sp>
        <p:nvSpPr>
          <p:cNvPr id="6" name="Rectangle 67"/>
          <p:cNvSpPr>
            <a:spLocks noGrp="1" noChangeArrowheads="1"/>
          </p:cNvSpPr>
          <p:nvPr>
            <p:ph type="sldNum" sz="quarter" idx="12"/>
          </p:nvPr>
        </p:nvSpPr>
        <p:spPr/>
        <p:txBody>
          <a:bodyPr/>
          <a:lstStyle>
            <a:lvl1pPr>
              <a:defRPr/>
            </a:lvl1pPr>
          </a:lstStyle>
          <a:p>
            <a:pPr>
              <a:defRPr/>
            </a:pPr>
            <a:fld id="{3EA01D73-17E5-44BF-BA70-88E4EE83136D}" type="slidenum">
              <a:rPr lang="pl-PL"/>
              <a:pPr>
                <a:defRPr/>
              </a:pPr>
              <a:t>‹#›</a:t>
            </a:fld>
            <a:endParaRPr lang="pl-PL"/>
          </a:p>
        </p:txBody>
      </p:sp>
    </p:spTree>
    <p:extLst>
      <p:ext uri="{BB962C8B-B14F-4D97-AF65-F5344CB8AC3E}">
        <p14:creationId xmlns:p14="http://schemas.microsoft.com/office/powerpoint/2010/main" val="3581921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533400" y="1295400"/>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295400"/>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65"/>
          <p:cNvSpPr>
            <a:spLocks noGrp="1" noChangeArrowheads="1"/>
          </p:cNvSpPr>
          <p:nvPr>
            <p:ph type="dt" sz="half" idx="10"/>
          </p:nvPr>
        </p:nvSpPr>
        <p:spPr/>
        <p:txBody>
          <a:bodyPr/>
          <a:lstStyle>
            <a:lvl1pPr>
              <a:defRPr/>
            </a:lvl1pPr>
          </a:lstStyle>
          <a:p>
            <a:pPr>
              <a:defRPr/>
            </a:pPr>
            <a:r>
              <a:rPr lang="pl-PL"/>
              <a:t>MOPS 2008</a:t>
            </a:r>
          </a:p>
        </p:txBody>
      </p:sp>
      <p:sp>
        <p:nvSpPr>
          <p:cNvPr id="6" name="Rectangle 66"/>
          <p:cNvSpPr>
            <a:spLocks noGrp="1" noChangeArrowheads="1"/>
          </p:cNvSpPr>
          <p:nvPr>
            <p:ph type="ftr" sz="quarter" idx="11"/>
          </p:nvPr>
        </p:nvSpPr>
        <p:spPr/>
        <p:txBody>
          <a:bodyPr/>
          <a:lstStyle>
            <a:lvl1pPr>
              <a:defRPr/>
            </a:lvl1pPr>
          </a:lstStyle>
          <a:p>
            <a:pPr>
              <a:defRPr/>
            </a:pPr>
            <a:endParaRPr lang="pl-PL"/>
          </a:p>
        </p:txBody>
      </p:sp>
      <p:sp>
        <p:nvSpPr>
          <p:cNvPr id="7" name="Rectangle 67"/>
          <p:cNvSpPr>
            <a:spLocks noGrp="1" noChangeArrowheads="1"/>
          </p:cNvSpPr>
          <p:nvPr>
            <p:ph type="sldNum" sz="quarter" idx="12"/>
          </p:nvPr>
        </p:nvSpPr>
        <p:spPr/>
        <p:txBody>
          <a:bodyPr/>
          <a:lstStyle>
            <a:lvl1pPr>
              <a:defRPr/>
            </a:lvl1pPr>
          </a:lstStyle>
          <a:p>
            <a:pPr>
              <a:defRPr/>
            </a:pPr>
            <a:fld id="{27B2F01F-5A39-4E7D-A49B-D1DA9296A4CE}" type="slidenum">
              <a:rPr lang="pl-PL"/>
              <a:pPr>
                <a:defRPr/>
              </a:pPr>
              <a:t>‹#›</a:t>
            </a:fld>
            <a:endParaRPr lang="pl-PL"/>
          </a:p>
        </p:txBody>
      </p:sp>
    </p:spTree>
    <p:extLst>
      <p:ext uri="{BB962C8B-B14F-4D97-AF65-F5344CB8AC3E}">
        <p14:creationId xmlns:p14="http://schemas.microsoft.com/office/powerpoint/2010/main" val="50861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65"/>
          <p:cNvSpPr>
            <a:spLocks noGrp="1" noChangeArrowheads="1"/>
          </p:cNvSpPr>
          <p:nvPr>
            <p:ph type="dt" sz="half" idx="10"/>
          </p:nvPr>
        </p:nvSpPr>
        <p:spPr/>
        <p:txBody>
          <a:bodyPr/>
          <a:lstStyle>
            <a:lvl1pPr>
              <a:defRPr/>
            </a:lvl1pPr>
          </a:lstStyle>
          <a:p>
            <a:pPr>
              <a:defRPr/>
            </a:pPr>
            <a:r>
              <a:rPr lang="pl-PL"/>
              <a:t>MOPS 2008</a:t>
            </a:r>
          </a:p>
        </p:txBody>
      </p:sp>
      <p:sp>
        <p:nvSpPr>
          <p:cNvPr id="8" name="Rectangle 66"/>
          <p:cNvSpPr>
            <a:spLocks noGrp="1" noChangeArrowheads="1"/>
          </p:cNvSpPr>
          <p:nvPr>
            <p:ph type="ftr" sz="quarter" idx="11"/>
          </p:nvPr>
        </p:nvSpPr>
        <p:spPr/>
        <p:txBody>
          <a:bodyPr/>
          <a:lstStyle>
            <a:lvl1pPr>
              <a:defRPr/>
            </a:lvl1pPr>
          </a:lstStyle>
          <a:p>
            <a:pPr>
              <a:defRPr/>
            </a:pPr>
            <a:endParaRPr lang="pl-PL"/>
          </a:p>
        </p:txBody>
      </p:sp>
      <p:sp>
        <p:nvSpPr>
          <p:cNvPr id="9" name="Rectangle 67"/>
          <p:cNvSpPr>
            <a:spLocks noGrp="1" noChangeArrowheads="1"/>
          </p:cNvSpPr>
          <p:nvPr>
            <p:ph type="sldNum" sz="quarter" idx="12"/>
          </p:nvPr>
        </p:nvSpPr>
        <p:spPr/>
        <p:txBody>
          <a:bodyPr/>
          <a:lstStyle>
            <a:lvl1pPr>
              <a:defRPr/>
            </a:lvl1pPr>
          </a:lstStyle>
          <a:p>
            <a:pPr>
              <a:defRPr/>
            </a:pPr>
            <a:fld id="{F4F162DB-85EB-44B5-847A-CE828F0C91EB}" type="slidenum">
              <a:rPr lang="pl-PL"/>
              <a:pPr>
                <a:defRPr/>
              </a:pPr>
              <a:t>‹#›</a:t>
            </a:fld>
            <a:endParaRPr lang="pl-PL"/>
          </a:p>
        </p:txBody>
      </p:sp>
    </p:spTree>
    <p:extLst>
      <p:ext uri="{BB962C8B-B14F-4D97-AF65-F5344CB8AC3E}">
        <p14:creationId xmlns:p14="http://schemas.microsoft.com/office/powerpoint/2010/main" val="317900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65"/>
          <p:cNvSpPr>
            <a:spLocks noGrp="1" noChangeArrowheads="1"/>
          </p:cNvSpPr>
          <p:nvPr>
            <p:ph type="dt" sz="half" idx="10"/>
          </p:nvPr>
        </p:nvSpPr>
        <p:spPr/>
        <p:txBody>
          <a:bodyPr/>
          <a:lstStyle>
            <a:lvl1pPr>
              <a:defRPr/>
            </a:lvl1pPr>
          </a:lstStyle>
          <a:p>
            <a:pPr>
              <a:defRPr/>
            </a:pPr>
            <a:r>
              <a:rPr lang="pl-PL"/>
              <a:t>MOPS 2008</a:t>
            </a:r>
          </a:p>
        </p:txBody>
      </p:sp>
      <p:sp>
        <p:nvSpPr>
          <p:cNvPr id="4" name="Rectangle 66"/>
          <p:cNvSpPr>
            <a:spLocks noGrp="1" noChangeArrowheads="1"/>
          </p:cNvSpPr>
          <p:nvPr>
            <p:ph type="ftr" sz="quarter" idx="11"/>
          </p:nvPr>
        </p:nvSpPr>
        <p:spPr/>
        <p:txBody>
          <a:bodyPr/>
          <a:lstStyle>
            <a:lvl1pPr>
              <a:defRPr/>
            </a:lvl1pPr>
          </a:lstStyle>
          <a:p>
            <a:pPr>
              <a:defRPr/>
            </a:pPr>
            <a:endParaRPr lang="pl-PL"/>
          </a:p>
        </p:txBody>
      </p:sp>
      <p:sp>
        <p:nvSpPr>
          <p:cNvPr id="5" name="Rectangle 67"/>
          <p:cNvSpPr>
            <a:spLocks noGrp="1" noChangeArrowheads="1"/>
          </p:cNvSpPr>
          <p:nvPr>
            <p:ph type="sldNum" sz="quarter" idx="12"/>
          </p:nvPr>
        </p:nvSpPr>
        <p:spPr/>
        <p:txBody>
          <a:bodyPr/>
          <a:lstStyle>
            <a:lvl1pPr>
              <a:defRPr/>
            </a:lvl1pPr>
          </a:lstStyle>
          <a:p>
            <a:pPr>
              <a:defRPr/>
            </a:pPr>
            <a:fld id="{B36C7082-1731-4DC1-B9BB-6435218AEF30}" type="slidenum">
              <a:rPr lang="pl-PL"/>
              <a:pPr>
                <a:defRPr/>
              </a:pPr>
              <a:t>‹#›</a:t>
            </a:fld>
            <a:endParaRPr lang="pl-PL"/>
          </a:p>
        </p:txBody>
      </p:sp>
    </p:spTree>
    <p:extLst>
      <p:ext uri="{BB962C8B-B14F-4D97-AF65-F5344CB8AC3E}">
        <p14:creationId xmlns:p14="http://schemas.microsoft.com/office/powerpoint/2010/main" val="3241297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p:txBody>
          <a:bodyPr/>
          <a:lstStyle>
            <a:lvl1pPr>
              <a:defRPr/>
            </a:lvl1pPr>
          </a:lstStyle>
          <a:p>
            <a:pPr>
              <a:defRPr/>
            </a:pPr>
            <a:r>
              <a:rPr lang="pl-PL"/>
              <a:t>MOPS 2008</a:t>
            </a:r>
          </a:p>
        </p:txBody>
      </p:sp>
      <p:sp>
        <p:nvSpPr>
          <p:cNvPr id="3" name="Rectangle 66"/>
          <p:cNvSpPr>
            <a:spLocks noGrp="1" noChangeArrowheads="1"/>
          </p:cNvSpPr>
          <p:nvPr>
            <p:ph type="ftr" sz="quarter" idx="11"/>
          </p:nvPr>
        </p:nvSpPr>
        <p:spPr/>
        <p:txBody>
          <a:bodyPr/>
          <a:lstStyle>
            <a:lvl1pPr>
              <a:defRPr/>
            </a:lvl1pPr>
          </a:lstStyle>
          <a:p>
            <a:pPr>
              <a:defRPr/>
            </a:pPr>
            <a:endParaRPr lang="pl-PL"/>
          </a:p>
        </p:txBody>
      </p:sp>
      <p:sp>
        <p:nvSpPr>
          <p:cNvPr id="4" name="Rectangle 67"/>
          <p:cNvSpPr>
            <a:spLocks noGrp="1" noChangeArrowheads="1"/>
          </p:cNvSpPr>
          <p:nvPr>
            <p:ph type="sldNum" sz="quarter" idx="12"/>
          </p:nvPr>
        </p:nvSpPr>
        <p:spPr/>
        <p:txBody>
          <a:bodyPr/>
          <a:lstStyle>
            <a:lvl1pPr>
              <a:defRPr/>
            </a:lvl1pPr>
          </a:lstStyle>
          <a:p>
            <a:pPr>
              <a:defRPr/>
            </a:pPr>
            <a:fld id="{53EB13A1-8085-4F86-9468-9AB28F70C949}" type="slidenum">
              <a:rPr lang="pl-PL"/>
              <a:pPr>
                <a:defRPr/>
              </a:pPr>
              <a:t>‹#›</a:t>
            </a:fld>
            <a:endParaRPr lang="pl-PL"/>
          </a:p>
        </p:txBody>
      </p:sp>
    </p:spTree>
    <p:extLst>
      <p:ext uri="{BB962C8B-B14F-4D97-AF65-F5344CB8AC3E}">
        <p14:creationId xmlns:p14="http://schemas.microsoft.com/office/powerpoint/2010/main" val="82702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65"/>
          <p:cNvSpPr>
            <a:spLocks noGrp="1" noChangeArrowheads="1"/>
          </p:cNvSpPr>
          <p:nvPr>
            <p:ph type="dt" sz="half" idx="10"/>
          </p:nvPr>
        </p:nvSpPr>
        <p:spPr/>
        <p:txBody>
          <a:bodyPr/>
          <a:lstStyle>
            <a:lvl1pPr>
              <a:defRPr/>
            </a:lvl1pPr>
          </a:lstStyle>
          <a:p>
            <a:pPr>
              <a:defRPr/>
            </a:pPr>
            <a:r>
              <a:rPr lang="pl-PL"/>
              <a:t>MOPS 2008</a:t>
            </a:r>
          </a:p>
        </p:txBody>
      </p:sp>
      <p:sp>
        <p:nvSpPr>
          <p:cNvPr id="6" name="Rectangle 66"/>
          <p:cNvSpPr>
            <a:spLocks noGrp="1" noChangeArrowheads="1"/>
          </p:cNvSpPr>
          <p:nvPr>
            <p:ph type="ftr" sz="quarter" idx="11"/>
          </p:nvPr>
        </p:nvSpPr>
        <p:spPr/>
        <p:txBody>
          <a:bodyPr/>
          <a:lstStyle>
            <a:lvl1pPr>
              <a:defRPr/>
            </a:lvl1pPr>
          </a:lstStyle>
          <a:p>
            <a:pPr>
              <a:defRPr/>
            </a:pPr>
            <a:endParaRPr lang="pl-PL"/>
          </a:p>
        </p:txBody>
      </p:sp>
      <p:sp>
        <p:nvSpPr>
          <p:cNvPr id="7" name="Rectangle 67"/>
          <p:cNvSpPr>
            <a:spLocks noGrp="1" noChangeArrowheads="1"/>
          </p:cNvSpPr>
          <p:nvPr>
            <p:ph type="sldNum" sz="quarter" idx="12"/>
          </p:nvPr>
        </p:nvSpPr>
        <p:spPr/>
        <p:txBody>
          <a:bodyPr/>
          <a:lstStyle>
            <a:lvl1pPr>
              <a:defRPr/>
            </a:lvl1pPr>
          </a:lstStyle>
          <a:p>
            <a:pPr>
              <a:defRPr/>
            </a:pPr>
            <a:fld id="{8C65133F-71D7-4D17-9A85-C69094A48387}" type="slidenum">
              <a:rPr lang="pl-PL"/>
              <a:pPr>
                <a:defRPr/>
              </a:pPr>
              <a:t>‹#›</a:t>
            </a:fld>
            <a:endParaRPr lang="pl-PL"/>
          </a:p>
        </p:txBody>
      </p:sp>
    </p:spTree>
    <p:extLst>
      <p:ext uri="{BB962C8B-B14F-4D97-AF65-F5344CB8AC3E}">
        <p14:creationId xmlns:p14="http://schemas.microsoft.com/office/powerpoint/2010/main" val="167180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65"/>
          <p:cNvSpPr>
            <a:spLocks noGrp="1" noChangeArrowheads="1"/>
          </p:cNvSpPr>
          <p:nvPr>
            <p:ph type="dt" sz="half" idx="10"/>
          </p:nvPr>
        </p:nvSpPr>
        <p:spPr/>
        <p:txBody>
          <a:bodyPr/>
          <a:lstStyle>
            <a:lvl1pPr>
              <a:defRPr/>
            </a:lvl1pPr>
          </a:lstStyle>
          <a:p>
            <a:pPr>
              <a:defRPr/>
            </a:pPr>
            <a:r>
              <a:rPr lang="pl-PL"/>
              <a:t>MOPS 2008</a:t>
            </a:r>
          </a:p>
        </p:txBody>
      </p:sp>
      <p:sp>
        <p:nvSpPr>
          <p:cNvPr id="6" name="Rectangle 66"/>
          <p:cNvSpPr>
            <a:spLocks noGrp="1" noChangeArrowheads="1"/>
          </p:cNvSpPr>
          <p:nvPr>
            <p:ph type="ftr" sz="quarter" idx="11"/>
          </p:nvPr>
        </p:nvSpPr>
        <p:spPr/>
        <p:txBody>
          <a:bodyPr/>
          <a:lstStyle>
            <a:lvl1pPr>
              <a:defRPr/>
            </a:lvl1pPr>
          </a:lstStyle>
          <a:p>
            <a:pPr>
              <a:defRPr/>
            </a:pPr>
            <a:endParaRPr lang="pl-PL"/>
          </a:p>
        </p:txBody>
      </p:sp>
      <p:sp>
        <p:nvSpPr>
          <p:cNvPr id="7" name="Rectangle 67"/>
          <p:cNvSpPr>
            <a:spLocks noGrp="1" noChangeArrowheads="1"/>
          </p:cNvSpPr>
          <p:nvPr>
            <p:ph type="sldNum" sz="quarter" idx="12"/>
          </p:nvPr>
        </p:nvSpPr>
        <p:spPr/>
        <p:txBody>
          <a:bodyPr/>
          <a:lstStyle>
            <a:lvl1pPr>
              <a:defRPr/>
            </a:lvl1pPr>
          </a:lstStyle>
          <a:p>
            <a:pPr>
              <a:defRPr/>
            </a:pPr>
            <a:fld id="{9291A7C2-AF16-4336-A72A-0B7C49BAE1BD}" type="slidenum">
              <a:rPr lang="pl-PL"/>
              <a:pPr>
                <a:defRPr/>
              </a:pPr>
              <a:t>‹#›</a:t>
            </a:fld>
            <a:endParaRPr lang="pl-PL"/>
          </a:p>
        </p:txBody>
      </p:sp>
    </p:spTree>
    <p:extLst>
      <p:ext uri="{BB962C8B-B14F-4D97-AF65-F5344CB8AC3E}">
        <p14:creationId xmlns:p14="http://schemas.microsoft.com/office/powerpoint/2010/main" val="336389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
          <p:cNvGrpSpPr>
            <a:grpSpLocks/>
          </p:cNvGrpSpPr>
          <p:nvPr/>
        </p:nvGrpSpPr>
        <p:grpSpPr bwMode="auto">
          <a:xfrm>
            <a:off x="0" y="0"/>
            <a:ext cx="9144000" cy="6858000"/>
            <a:chOff x="0" y="0"/>
            <a:chExt cx="5760" cy="4320"/>
          </a:xfrm>
        </p:grpSpPr>
        <p:grpSp>
          <p:nvGrpSpPr>
            <p:cNvPr id="1038" name="Group 4"/>
            <p:cNvGrpSpPr>
              <a:grpSpLocks/>
            </p:cNvGrpSpPr>
            <p:nvPr/>
          </p:nvGrpSpPr>
          <p:grpSpPr bwMode="auto">
            <a:xfrm>
              <a:off x="0" y="192"/>
              <a:ext cx="5760" cy="4032"/>
              <a:chOff x="0" y="192"/>
              <a:chExt cx="5760" cy="4032"/>
            </a:xfrm>
          </p:grpSpPr>
          <p:sp>
            <p:nvSpPr>
              <p:cNvPr id="1069"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0"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1"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2"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3"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4"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5"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6"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7"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8"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9"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0"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1"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2"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3"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4"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5"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6"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7"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8"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9"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90"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039" name="Group 27"/>
            <p:cNvGrpSpPr>
              <a:grpSpLocks/>
            </p:cNvGrpSpPr>
            <p:nvPr/>
          </p:nvGrpSpPr>
          <p:grpSpPr bwMode="auto">
            <a:xfrm>
              <a:off x="192" y="0"/>
              <a:ext cx="5376" cy="4320"/>
              <a:chOff x="192" y="0"/>
              <a:chExt cx="5376" cy="4320"/>
            </a:xfrm>
          </p:grpSpPr>
          <p:sp>
            <p:nvSpPr>
              <p:cNvPr id="10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sp>
        <p:nvSpPr>
          <p:cNvPr id="1027" name="Rectangle 57"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pl-PL" altLang="pl-PL" smtClean="0"/>
          </a:p>
        </p:txBody>
      </p:sp>
      <p:sp>
        <p:nvSpPr>
          <p:cNvPr id="1028" name="Line 58"/>
          <p:cNvSpPr>
            <a:spLocks noChangeShapeType="1"/>
          </p:cNvSpPr>
          <p:nvPr/>
        </p:nvSpPr>
        <p:spPr bwMode="ltGray">
          <a:xfrm>
            <a:off x="8839200" y="0"/>
            <a:ext cx="0" cy="23622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nvGrpSpPr>
          <p:cNvPr id="1029" name="Group 59"/>
          <p:cNvGrpSpPr>
            <a:grpSpLocks/>
          </p:cNvGrpSpPr>
          <p:nvPr/>
        </p:nvGrpSpPr>
        <p:grpSpPr bwMode="auto">
          <a:xfrm>
            <a:off x="152400" y="990600"/>
            <a:ext cx="1784350" cy="2324100"/>
            <a:chOff x="96" y="916"/>
            <a:chExt cx="2208" cy="2876"/>
          </a:xfrm>
        </p:grpSpPr>
        <p:sp>
          <p:nvSpPr>
            <p:cNvPr id="1035" name="Line 60"/>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36" name="Line 61"/>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37" name="Arc 62"/>
            <p:cNvSpPr>
              <a:spLocks/>
            </p:cNvSpPr>
            <p:nvPr/>
          </p:nvSpPr>
          <p:spPr bwMode="ltGray">
            <a:xfrm flipH="1">
              <a:off x="217" y="916"/>
              <a:ext cx="239" cy="239"/>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1030" name="Rectangle 63"/>
          <p:cNvSpPr>
            <a:spLocks noGrp="1" noChangeArrowheads="1"/>
          </p:cNvSpPr>
          <p:nvPr>
            <p:ph type="title"/>
          </p:nvPr>
        </p:nvSpPr>
        <p:spPr bwMode="auto">
          <a:xfrm>
            <a:off x="381000" y="228600"/>
            <a:ext cx="830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pl-PL" altLang="pl-PL" smtClean="0"/>
              <a:t>Kliknij, aby edytować styl wzorca tytułu</a:t>
            </a:r>
          </a:p>
        </p:txBody>
      </p:sp>
      <p:sp>
        <p:nvSpPr>
          <p:cNvPr id="1031" name="Rectangle 64" descr="Rectangle: Click to edit Master text styles&#10;Second level&#10;Third level&#10;Fourth level&#10;Fifth level"/>
          <p:cNvSpPr>
            <a:spLocks noGrp="1" noChangeArrowheads="1"/>
          </p:cNvSpPr>
          <p:nvPr>
            <p:ph type="body" idx="1"/>
          </p:nvPr>
        </p:nvSpPr>
        <p:spPr bwMode="auto">
          <a:xfrm>
            <a:off x="533400" y="1295400"/>
            <a:ext cx="8077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l-PL" altLang="pl-PL" smtClean="0"/>
              <a:t>Kliknij, aby edytować style wzorca tekstu</a:t>
            </a:r>
          </a:p>
          <a:p>
            <a:pPr lvl="1"/>
            <a:r>
              <a:rPr lang="pl-PL" altLang="pl-PL" smtClean="0"/>
              <a:t>Drugi poziom</a:t>
            </a:r>
          </a:p>
          <a:p>
            <a:pPr lvl="2"/>
            <a:r>
              <a:rPr lang="pl-PL" altLang="pl-PL" smtClean="0"/>
              <a:t>Trzeci poziom</a:t>
            </a:r>
          </a:p>
          <a:p>
            <a:pPr lvl="3"/>
            <a:r>
              <a:rPr lang="pl-PL" altLang="pl-PL" smtClean="0"/>
              <a:t>Czwarty poziom</a:t>
            </a:r>
          </a:p>
          <a:p>
            <a:pPr lvl="4"/>
            <a:r>
              <a:rPr lang="pl-PL" altLang="pl-PL" smtClean="0"/>
              <a:t>Piąty poziom</a:t>
            </a:r>
          </a:p>
        </p:txBody>
      </p:sp>
      <p:sp>
        <p:nvSpPr>
          <p:cNvPr id="8257" name="Rectangle 65"/>
          <p:cNvSpPr>
            <a:spLocks noGrp="1" noChangeArrowheads="1"/>
          </p:cNvSpPr>
          <p:nvPr>
            <p:ph type="dt" sz="half" idx="2"/>
          </p:nvPr>
        </p:nvSpPr>
        <p:spPr bwMode="auto">
          <a:xfrm>
            <a:off x="304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pPr>
              <a:defRPr/>
            </a:pPr>
            <a:r>
              <a:rPr lang="pl-PL"/>
              <a:t>MOPS 2014</a:t>
            </a:r>
          </a:p>
        </p:txBody>
      </p:sp>
      <p:sp>
        <p:nvSpPr>
          <p:cNvPr id="8258" name="Rectangle 6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pl-PL"/>
          </a:p>
        </p:txBody>
      </p:sp>
      <p:sp>
        <p:nvSpPr>
          <p:cNvPr id="8259" name="Rectangle 6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pPr>
              <a:defRPr/>
            </a:pPr>
            <a:fld id="{0868D965-E180-4D98-A096-5C52EA9762D1}" type="slidenum">
              <a:rPr lang="pl-PL"/>
              <a:pPr>
                <a:defRPr/>
              </a:pPr>
              <a:t>‹#›</a:t>
            </a:fld>
            <a:endParaRPr lang="pl-PL"/>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beben@tele.pw.edu.p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png"/><Relationship Id="rId5" Type="http://schemas.openxmlformats.org/officeDocument/2006/relationships/image" Target="../media/image11.w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15.wmf"/><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7.w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8.w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914400" y="1143000"/>
            <a:ext cx="7620000" cy="2438400"/>
          </a:xfrm>
        </p:spPr>
        <p:txBody>
          <a:bodyPr/>
          <a:lstStyle/>
          <a:p>
            <a:pPr algn="ctr" eaLnBrk="1" hangingPunct="1"/>
            <a:r>
              <a:rPr lang="pl-PL" altLang="pl-PL" sz="3600" b="1" smtClean="0"/>
              <a:t>Monitorowanie i pomiary </a:t>
            </a:r>
            <a:br>
              <a:rPr lang="pl-PL" altLang="pl-PL" sz="3600" b="1" smtClean="0"/>
            </a:br>
            <a:r>
              <a:rPr lang="pl-PL" altLang="pl-PL" sz="3600" b="1" smtClean="0"/>
              <a:t>w sieciach IP (MOPS)</a:t>
            </a:r>
            <a:br>
              <a:rPr lang="pl-PL" altLang="pl-PL" sz="3600" b="1" smtClean="0"/>
            </a:br>
            <a:r>
              <a:rPr lang="pl-PL" altLang="pl-PL" sz="3600" b="1" smtClean="0"/>
              <a:t/>
            </a:r>
            <a:br>
              <a:rPr lang="pl-PL" altLang="pl-PL" sz="3600" b="1" smtClean="0"/>
            </a:br>
            <a:r>
              <a:rPr lang="pl-PL" altLang="pl-PL" sz="2400" b="1" smtClean="0"/>
              <a:t>wykład 5: Podstawy testowania</a:t>
            </a:r>
            <a:br>
              <a:rPr lang="pl-PL" altLang="pl-PL" sz="2400" b="1" smtClean="0"/>
            </a:br>
            <a:endParaRPr lang="pl-PL" altLang="pl-PL" sz="2400" b="1" smtClean="0"/>
          </a:p>
        </p:txBody>
      </p:sp>
      <p:sp>
        <p:nvSpPr>
          <p:cNvPr id="13315" name="Rectangle 3" descr="Rectangle: Click to edit Master text styles&#10;Second level&#10;Third level&#10;Fourth level&#10;Fifth level"/>
          <p:cNvSpPr>
            <a:spLocks noGrp="1" noChangeArrowheads="1"/>
          </p:cNvSpPr>
          <p:nvPr>
            <p:ph type="subTitle" idx="1"/>
          </p:nvPr>
        </p:nvSpPr>
        <p:spPr>
          <a:xfrm>
            <a:off x="762000" y="3962400"/>
            <a:ext cx="7696200" cy="1905000"/>
          </a:xfrm>
        </p:spPr>
        <p:txBody>
          <a:bodyPr/>
          <a:lstStyle/>
          <a:p>
            <a:pPr eaLnBrk="1" hangingPunct="1"/>
            <a:r>
              <a:rPr lang="pl-PL" altLang="pl-PL" sz="1800" b="1" smtClean="0"/>
              <a:t>dr inż. Andrzej Bęben, pok. 331 (</a:t>
            </a:r>
            <a:r>
              <a:rPr lang="pl-PL" altLang="pl-PL" sz="1800" b="1" smtClean="0">
                <a:hlinkClick r:id="rId2"/>
              </a:rPr>
              <a:t>abeben@tele.pw.edu.pl</a:t>
            </a:r>
            <a:r>
              <a:rPr lang="pl-PL" altLang="pl-PL" sz="1800" b="1" smtClean="0"/>
              <a:t>) </a:t>
            </a:r>
          </a:p>
        </p:txBody>
      </p:sp>
      <p:sp>
        <p:nvSpPr>
          <p:cNvPr id="13316" name="Rectangle 4" descr="Rectangle: Click to edit Master text styles&#10;Second level&#10;Third level&#10;Fourth level&#10;Fifth level"/>
          <p:cNvSpPr>
            <a:spLocks noChangeArrowheads="1"/>
          </p:cNvSpPr>
          <p:nvPr/>
        </p:nvSpPr>
        <p:spPr bwMode="auto">
          <a:xfrm>
            <a:off x="1295400" y="62484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SzPct val="110000"/>
              <a:buFont typeface="Wingdings" pitchFamily="2" charset="2"/>
              <a:buBlip>
                <a:blip r:embed="rId3"/>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algn="ctr" eaLnBrk="1" hangingPunct="1">
              <a:buFont typeface="Wingdings" pitchFamily="2" charset="2"/>
              <a:buNone/>
            </a:pPr>
            <a:r>
              <a:rPr lang="pl-PL" altLang="pl-PL" sz="2000" b="1"/>
              <a:t>Zespół Technik Sieciowych (tnt.tele.pw.edu.pl)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22531"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CB56B7AF-543E-4841-B280-C8B4B986C5EC}" type="slidenum">
              <a:rPr lang="pl-PL" altLang="pl-PL" sz="1400" smtClean="0"/>
              <a:pPr eaLnBrk="1" hangingPunct="1">
                <a:spcBef>
                  <a:spcPct val="0"/>
                </a:spcBef>
                <a:buClrTx/>
                <a:buSzTx/>
                <a:buFontTx/>
                <a:buNone/>
              </a:pPr>
              <a:t>10</a:t>
            </a:fld>
            <a:endParaRPr lang="pl-PL" altLang="pl-PL" sz="1400" smtClean="0"/>
          </a:p>
        </p:txBody>
      </p:sp>
      <p:sp>
        <p:nvSpPr>
          <p:cNvPr id="22532" name="Rectangle 2"/>
          <p:cNvSpPr>
            <a:spLocks noGrp="1" noChangeArrowheads="1"/>
          </p:cNvSpPr>
          <p:nvPr>
            <p:ph type="title"/>
          </p:nvPr>
        </p:nvSpPr>
        <p:spPr/>
        <p:txBody>
          <a:bodyPr/>
          <a:lstStyle/>
          <a:p>
            <a:pPr eaLnBrk="1" hangingPunct="1"/>
            <a:r>
              <a:rPr lang="pl-PL" altLang="pl-PL" smtClean="0"/>
              <a:t>Testowanie sprawności (1)</a:t>
            </a:r>
            <a:endParaRPr lang="en-GB" altLang="pl-PL" smtClean="0"/>
          </a:p>
        </p:txBody>
      </p:sp>
      <p:sp>
        <p:nvSpPr>
          <p:cNvPr id="22533"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pl-PL" altLang="pl-PL" sz="2800" smtClean="0">
                <a:cs typeface="Times New Roman" pitchFamily="18" charset="0"/>
              </a:rPr>
              <a:t>Testowanie sprawno</a:t>
            </a:r>
            <a:r>
              <a:rPr lang="pl-PL" altLang="pl-PL" sz="2800" smtClean="0"/>
              <a:t>ś</a:t>
            </a:r>
            <a:r>
              <a:rPr lang="pl-PL" altLang="pl-PL" sz="2800" smtClean="0">
                <a:cs typeface="Times New Roman" pitchFamily="18" charset="0"/>
              </a:rPr>
              <a:t>ci urz</a:t>
            </a:r>
            <a:r>
              <a:rPr lang="pl-PL" altLang="pl-PL" sz="2800" smtClean="0"/>
              <a:t>ą</a:t>
            </a:r>
            <a:r>
              <a:rPr lang="pl-PL" altLang="pl-PL" sz="2800" smtClean="0">
                <a:cs typeface="Times New Roman" pitchFamily="18" charset="0"/>
              </a:rPr>
              <a:t>dze</a:t>
            </a:r>
            <a:r>
              <a:rPr lang="pl-PL" altLang="pl-PL" sz="2800" smtClean="0"/>
              <a:t>ń</a:t>
            </a:r>
            <a:r>
              <a:rPr lang="pl-PL" altLang="pl-PL" sz="2800" smtClean="0">
                <a:cs typeface="Times New Roman" pitchFamily="18" charset="0"/>
              </a:rPr>
              <a:t> b</a:t>
            </a:r>
            <a:r>
              <a:rPr lang="pl-PL" altLang="pl-PL" sz="2800" smtClean="0"/>
              <a:t>ą</a:t>
            </a:r>
            <a:r>
              <a:rPr lang="pl-PL" altLang="pl-PL" sz="2800" smtClean="0">
                <a:cs typeface="Times New Roman" pitchFamily="18" charset="0"/>
              </a:rPr>
              <a:t>d</a:t>
            </a:r>
            <a:r>
              <a:rPr lang="pl-PL" altLang="pl-PL" sz="2800" smtClean="0"/>
              <a:t>ź</a:t>
            </a:r>
            <a:r>
              <a:rPr lang="pl-PL" altLang="pl-PL" sz="2800" smtClean="0">
                <a:cs typeface="Times New Roman" pitchFamily="18" charset="0"/>
              </a:rPr>
              <a:t> sieci dotyczy pomiarów parametrów zwi</a:t>
            </a:r>
            <a:r>
              <a:rPr lang="pl-PL" altLang="pl-PL" sz="2800" smtClean="0"/>
              <a:t>ą</a:t>
            </a:r>
            <a:r>
              <a:rPr lang="pl-PL" altLang="pl-PL" sz="2800" smtClean="0">
                <a:cs typeface="Times New Roman" pitchFamily="18" charset="0"/>
              </a:rPr>
              <a:t>zanych z</a:t>
            </a:r>
            <a:r>
              <a:rPr lang="pl-PL" altLang="pl-PL" sz="2800" smtClean="0"/>
              <a:t>:</a:t>
            </a:r>
            <a:r>
              <a:rPr lang="pl-PL" altLang="pl-PL" sz="2800" smtClean="0">
                <a:cs typeface="Times New Roman" pitchFamily="18" charset="0"/>
              </a:rPr>
              <a:t> </a:t>
            </a:r>
            <a:endParaRPr lang="pl-PL" altLang="pl-PL" sz="2800" smtClean="0"/>
          </a:p>
          <a:p>
            <a:pPr lvl="1" eaLnBrk="1" hangingPunct="1">
              <a:lnSpc>
                <a:spcPct val="90000"/>
              </a:lnSpc>
            </a:pPr>
            <a:r>
              <a:rPr lang="pl-PL" altLang="pl-PL" sz="2400" smtClean="0"/>
              <a:t>wydajnością urządzenia, np. maksymalna liczba przesyłanych pakietów na sekundę, itp..</a:t>
            </a:r>
          </a:p>
          <a:p>
            <a:pPr lvl="1" eaLnBrk="1" hangingPunct="1">
              <a:lnSpc>
                <a:spcPct val="90000"/>
              </a:lnSpc>
            </a:pPr>
            <a:r>
              <a:rPr lang="pl-PL" altLang="pl-PL" sz="2400" smtClean="0"/>
              <a:t>oferowaną j</a:t>
            </a:r>
            <a:r>
              <a:rPr lang="pl-PL" altLang="pl-PL" sz="2400" smtClean="0">
                <a:cs typeface="Times New Roman" pitchFamily="18" charset="0"/>
              </a:rPr>
              <a:t>ako</a:t>
            </a:r>
            <a:r>
              <a:rPr lang="pl-PL" altLang="pl-PL" sz="2400" smtClean="0"/>
              <a:t>ś</a:t>
            </a:r>
            <a:r>
              <a:rPr lang="pl-PL" altLang="pl-PL" sz="2400" smtClean="0">
                <a:cs typeface="Times New Roman" pitchFamily="18" charset="0"/>
              </a:rPr>
              <a:t>ci</a:t>
            </a:r>
            <a:r>
              <a:rPr lang="pl-PL" altLang="pl-PL" sz="2400" smtClean="0"/>
              <a:t>ą</a:t>
            </a:r>
            <a:r>
              <a:rPr lang="pl-PL" altLang="pl-PL" sz="2400" smtClean="0">
                <a:cs typeface="Times New Roman" pitchFamily="18" charset="0"/>
              </a:rPr>
              <a:t> obs</a:t>
            </a:r>
            <a:r>
              <a:rPr lang="pl-PL" altLang="pl-PL" sz="2400" smtClean="0"/>
              <a:t>ł</a:t>
            </a:r>
            <a:r>
              <a:rPr lang="pl-PL" altLang="pl-PL" sz="2400" smtClean="0">
                <a:cs typeface="Times New Roman" pitchFamily="18" charset="0"/>
              </a:rPr>
              <a:t>ugi</a:t>
            </a:r>
            <a:r>
              <a:rPr lang="pl-PL" altLang="pl-PL" sz="2400" smtClean="0"/>
              <a:t>, poziom strat, opóźnień, zmienności opóźnienia, itp. </a:t>
            </a:r>
          </a:p>
          <a:p>
            <a:pPr lvl="1" eaLnBrk="1" hangingPunct="1">
              <a:lnSpc>
                <a:spcPct val="90000"/>
              </a:lnSpc>
            </a:pPr>
            <a:r>
              <a:rPr lang="pl-PL" altLang="pl-PL" sz="2400" smtClean="0"/>
              <a:t>wydajnością systemu sterowania np. </a:t>
            </a:r>
            <a:r>
              <a:rPr lang="pl-PL" altLang="pl-PL" sz="2400" smtClean="0">
                <a:cs typeface="Times New Roman" pitchFamily="18" charset="0"/>
              </a:rPr>
              <a:t>liczb</a:t>
            </a:r>
            <a:r>
              <a:rPr lang="pl-PL" altLang="pl-PL" sz="2400" smtClean="0"/>
              <a:t>ą</a:t>
            </a:r>
            <a:r>
              <a:rPr lang="pl-PL" altLang="pl-PL" sz="2400" smtClean="0">
                <a:cs typeface="Times New Roman" pitchFamily="18" charset="0"/>
              </a:rPr>
              <a:t> przetwarzanych wiadomo</a:t>
            </a:r>
            <a:r>
              <a:rPr lang="pl-PL" altLang="pl-PL" sz="2400" smtClean="0"/>
              <a:t>ś</a:t>
            </a:r>
            <a:r>
              <a:rPr lang="pl-PL" altLang="pl-PL" sz="2400" smtClean="0">
                <a:cs typeface="Times New Roman" pitchFamily="18" charset="0"/>
              </a:rPr>
              <a:t>ci sygnalizacyjnych</a:t>
            </a:r>
            <a:r>
              <a:rPr lang="pl-PL" altLang="pl-PL" sz="2400" smtClean="0"/>
              <a:t>, dopuszczalną wielkością tablic routingu itd..</a:t>
            </a:r>
          </a:p>
          <a:p>
            <a:pPr lvl="1" eaLnBrk="1" hangingPunct="1">
              <a:lnSpc>
                <a:spcPct val="90000"/>
              </a:lnSpc>
            </a:pPr>
            <a:endParaRPr lang="pl-PL" altLang="pl-PL" sz="2400" smtClean="0"/>
          </a:p>
          <a:p>
            <a:pPr lvl="1" eaLnBrk="1" hangingPunct="1">
              <a:lnSpc>
                <a:spcPct val="90000"/>
              </a:lnSpc>
              <a:buFont typeface="Wingdings" pitchFamily="2" charset="2"/>
              <a:buNone/>
            </a:pPr>
            <a:r>
              <a:rPr lang="pl-PL" altLang="pl-PL" sz="2400" smtClean="0"/>
              <a:t>w warunkach danego obciążenia systemu, </a:t>
            </a:r>
          </a:p>
          <a:p>
            <a:pPr lvl="1" eaLnBrk="1" hangingPunct="1">
              <a:lnSpc>
                <a:spcPct val="90000"/>
              </a:lnSpc>
              <a:buFont typeface="Wingdings" pitchFamily="2" charset="2"/>
              <a:buNone/>
            </a:pPr>
            <a:r>
              <a:rPr lang="pl-PL" altLang="pl-PL" sz="2400" smtClean="0"/>
              <a:t>np. w możliwie najgorszym przypadku – „worst case analysis”</a:t>
            </a:r>
            <a:endParaRPr lang="en-GB" altLang="pl-PL" sz="2400" smtClean="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23555"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C064099D-6B49-4890-8CF4-9C3CDF44DB41}" type="slidenum">
              <a:rPr lang="pl-PL" altLang="pl-PL" sz="1400" smtClean="0"/>
              <a:pPr eaLnBrk="1" hangingPunct="1">
                <a:spcBef>
                  <a:spcPct val="0"/>
                </a:spcBef>
                <a:buClrTx/>
                <a:buSzTx/>
                <a:buFontTx/>
                <a:buNone/>
              </a:pPr>
              <a:t>11</a:t>
            </a:fld>
            <a:endParaRPr lang="pl-PL" altLang="pl-PL" sz="1400" smtClean="0"/>
          </a:p>
        </p:txBody>
      </p:sp>
      <p:sp>
        <p:nvSpPr>
          <p:cNvPr id="23556" name="Rectangle 2"/>
          <p:cNvSpPr>
            <a:spLocks noGrp="1" noChangeArrowheads="1"/>
          </p:cNvSpPr>
          <p:nvPr>
            <p:ph type="title"/>
          </p:nvPr>
        </p:nvSpPr>
        <p:spPr/>
        <p:txBody>
          <a:bodyPr/>
          <a:lstStyle/>
          <a:p>
            <a:pPr eaLnBrk="1" hangingPunct="1"/>
            <a:r>
              <a:rPr lang="pl-PL" altLang="pl-PL" smtClean="0"/>
              <a:t>Testowanie sprawności (2)</a:t>
            </a:r>
            <a:endParaRPr lang="en-GB" altLang="pl-PL" smtClean="0"/>
          </a:p>
        </p:txBody>
      </p:sp>
      <p:sp>
        <p:nvSpPr>
          <p:cNvPr id="2355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smtClean="0"/>
              <a:t>Ogólna konfiguracja testowa</a:t>
            </a:r>
          </a:p>
          <a:p>
            <a:pPr eaLnBrk="1" hangingPunct="1"/>
            <a:endParaRPr lang="en-GB" altLang="pl-PL" smtClean="0"/>
          </a:p>
        </p:txBody>
      </p:sp>
      <p:pic>
        <p:nvPicPr>
          <p:cNvPr id="132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33600"/>
            <a:ext cx="7162800" cy="402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133600"/>
            <a:ext cx="8763000"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2100"/>
                                        </p:tgtEl>
                                        <p:attrNameLst>
                                          <p:attrName>style.visibility</p:attrName>
                                        </p:attrNameLst>
                                      </p:cBhvr>
                                      <p:to>
                                        <p:strVal val="visible"/>
                                      </p:to>
                                    </p:set>
                                    <p:animEffect transition="in" filter="wipe(up)">
                                      <p:cBhvr>
                                        <p:cTn id="7" dur="500"/>
                                        <p:tgtEl>
                                          <p:spTgt spid="1321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132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24579"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AAE3AF5E-0E8D-4615-916E-E4124CFB8C41}" type="slidenum">
              <a:rPr lang="pl-PL" altLang="pl-PL" sz="1400" smtClean="0"/>
              <a:pPr eaLnBrk="1" hangingPunct="1">
                <a:spcBef>
                  <a:spcPct val="0"/>
                </a:spcBef>
                <a:buClrTx/>
                <a:buSzTx/>
                <a:buFontTx/>
                <a:buNone/>
              </a:pPr>
              <a:t>12</a:t>
            </a:fld>
            <a:endParaRPr lang="pl-PL" altLang="pl-PL" sz="1400" smtClean="0"/>
          </a:p>
        </p:txBody>
      </p:sp>
      <p:sp>
        <p:nvSpPr>
          <p:cNvPr id="24580" name="Rectangle 2"/>
          <p:cNvSpPr>
            <a:spLocks noGrp="1" noChangeArrowheads="1"/>
          </p:cNvSpPr>
          <p:nvPr>
            <p:ph type="title"/>
          </p:nvPr>
        </p:nvSpPr>
        <p:spPr/>
        <p:txBody>
          <a:bodyPr/>
          <a:lstStyle/>
          <a:p>
            <a:pPr eaLnBrk="1" hangingPunct="1"/>
            <a:r>
              <a:rPr lang="pl-PL" altLang="pl-PL" smtClean="0"/>
              <a:t>Testowanie sprawności (3)</a:t>
            </a:r>
            <a:endParaRPr lang="en-GB" altLang="pl-PL" smtClean="0"/>
          </a:p>
        </p:txBody>
      </p:sp>
      <p:sp>
        <p:nvSpPr>
          <p:cNvPr id="2458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smtClean="0"/>
              <a:t>Procedura testowa: </a:t>
            </a:r>
          </a:p>
          <a:p>
            <a:pPr lvl="1" eaLnBrk="1" hangingPunct="1"/>
            <a:r>
              <a:rPr lang="pl-PL" altLang="pl-PL" smtClean="0"/>
              <a:t>Testowanie sprawności jest procedura b. złożoną, zależną od celu testu</a:t>
            </a:r>
          </a:p>
          <a:p>
            <a:pPr lvl="1" eaLnBrk="1" hangingPunct="1"/>
            <a:r>
              <a:rPr lang="pl-PL" altLang="pl-PL" smtClean="0"/>
              <a:t>W ogólności nie podlega standaryzacji</a:t>
            </a:r>
          </a:p>
          <a:p>
            <a:pPr lvl="3" eaLnBrk="1" hangingPunct="1"/>
            <a:endParaRPr lang="pl-PL" altLang="pl-PL" smtClean="0"/>
          </a:p>
          <a:p>
            <a:pPr lvl="1" eaLnBrk="1" hangingPunct="1"/>
            <a:endParaRPr lang="pl-PL" altLang="pl-PL" smtClean="0"/>
          </a:p>
          <a:p>
            <a:pPr eaLnBrk="1" hangingPunct="1"/>
            <a:endParaRPr lang="pl-PL" altLang="pl-PL"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25603"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E865154F-E836-4601-BBB8-6A8971EE43C4}" type="slidenum">
              <a:rPr lang="pl-PL" altLang="pl-PL" sz="1400" smtClean="0"/>
              <a:pPr eaLnBrk="1" hangingPunct="1">
                <a:spcBef>
                  <a:spcPct val="0"/>
                </a:spcBef>
                <a:buClrTx/>
                <a:buSzTx/>
                <a:buFontTx/>
                <a:buNone/>
              </a:pPr>
              <a:t>13</a:t>
            </a:fld>
            <a:endParaRPr lang="pl-PL" altLang="pl-PL" sz="1400" smtClean="0"/>
          </a:p>
        </p:txBody>
      </p:sp>
      <p:sp>
        <p:nvSpPr>
          <p:cNvPr id="25604" name="Rectangle 2"/>
          <p:cNvSpPr>
            <a:spLocks noGrp="1" noChangeArrowheads="1"/>
          </p:cNvSpPr>
          <p:nvPr>
            <p:ph type="title"/>
          </p:nvPr>
        </p:nvSpPr>
        <p:spPr/>
        <p:txBody>
          <a:bodyPr/>
          <a:lstStyle/>
          <a:p>
            <a:pPr eaLnBrk="1" hangingPunct="1"/>
            <a:r>
              <a:rPr lang="pl-PL" altLang="pl-PL" smtClean="0"/>
              <a:t>Testowanie sprawności (4)</a:t>
            </a:r>
            <a:endParaRPr lang="en-GB" altLang="pl-PL" smtClean="0"/>
          </a:p>
        </p:txBody>
      </p:sp>
      <p:sp>
        <p:nvSpPr>
          <p:cNvPr id="2560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smtClean="0"/>
              <a:t>RFC 2544  definiuje „standardowy” zestaw testów sprawności zdefiniowany dla urządzeń IP obejmujący testy:</a:t>
            </a:r>
          </a:p>
          <a:p>
            <a:pPr lvl="1" eaLnBrk="1" hangingPunct="1"/>
            <a:endParaRPr lang="pl-PL" altLang="pl-PL" sz="2000" smtClean="0"/>
          </a:p>
          <a:p>
            <a:pPr lvl="1" eaLnBrk="1" hangingPunct="1"/>
            <a:r>
              <a:rPr lang="pl-PL" altLang="pl-PL" sz="2000" smtClean="0"/>
              <a:t>Throughput</a:t>
            </a:r>
          </a:p>
          <a:p>
            <a:pPr lvl="1" eaLnBrk="1" hangingPunct="1"/>
            <a:r>
              <a:rPr lang="pl-PL" altLang="pl-PL" sz="2000" smtClean="0"/>
              <a:t>Latency</a:t>
            </a:r>
          </a:p>
          <a:p>
            <a:pPr lvl="1" eaLnBrk="1" hangingPunct="1"/>
            <a:r>
              <a:rPr lang="pl-PL" altLang="pl-PL" sz="2000" smtClean="0"/>
              <a:t>Frame loss rate</a:t>
            </a:r>
          </a:p>
          <a:p>
            <a:pPr lvl="1" eaLnBrk="1" hangingPunct="1"/>
            <a:r>
              <a:rPr lang="pl-PL" altLang="pl-PL" sz="2000" smtClean="0"/>
              <a:t>Back-to-back frames</a:t>
            </a:r>
          </a:p>
          <a:p>
            <a:pPr lvl="1" eaLnBrk="1" hangingPunct="1"/>
            <a:r>
              <a:rPr lang="pl-PL" altLang="pl-PL" sz="2000" smtClean="0"/>
              <a:t>System recovery</a:t>
            </a:r>
          </a:p>
          <a:p>
            <a:pPr lvl="1" eaLnBrk="1" hangingPunct="1"/>
            <a:r>
              <a:rPr lang="pl-PL" altLang="pl-PL" sz="2000" smtClean="0"/>
              <a:t>Reset</a:t>
            </a:r>
            <a:endParaRPr lang="pl-PL" altLang="pl-PL"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26627"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A3E87584-0FD6-4120-9C76-2243CDB3B037}" type="slidenum">
              <a:rPr lang="pl-PL" altLang="pl-PL" sz="1400" smtClean="0"/>
              <a:pPr eaLnBrk="1" hangingPunct="1">
                <a:spcBef>
                  <a:spcPct val="0"/>
                </a:spcBef>
                <a:buClrTx/>
                <a:buSzTx/>
                <a:buFontTx/>
                <a:buNone/>
              </a:pPr>
              <a:t>14</a:t>
            </a:fld>
            <a:endParaRPr lang="pl-PL" altLang="pl-PL" sz="1400" smtClean="0"/>
          </a:p>
        </p:txBody>
      </p:sp>
      <p:sp>
        <p:nvSpPr>
          <p:cNvPr id="26628" name="Rectangle 2"/>
          <p:cNvSpPr>
            <a:spLocks noGrp="1" noChangeArrowheads="1"/>
          </p:cNvSpPr>
          <p:nvPr>
            <p:ph type="title"/>
          </p:nvPr>
        </p:nvSpPr>
        <p:spPr/>
        <p:txBody>
          <a:bodyPr/>
          <a:lstStyle/>
          <a:p>
            <a:pPr eaLnBrk="1" hangingPunct="1"/>
            <a:r>
              <a:rPr lang="pl-PL" altLang="pl-PL" smtClean="0"/>
              <a:t>Testowanie sprawności (5)</a:t>
            </a:r>
            <a:endParaRPr lang="en-GB" altLang="pl-PL" smtClean="0"/>
          </a:p>
        </p:txBody>
      </p:sp>
      <p:sp>
        <p:nvSpPr>
          <p:cNvPr id="2662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GB" altLang="pl-PL" sz="2400" b="1" smtClean="0"/>
              <a:t>Throughput </a:t>
            </a:r>
            <a:r>
              <a:rPr lang="en-GB" altLang="pl-PL" sz="2400" smtClean="0"/>
              <a:t> - is the fastest rate at which DUT transfers frames without losses.</a:t>
            </a:r>
          </a:p>
          <a:p>
            <a:pPr eaLnBrk="1" hangingPunct="1"/>
            <a:endParaRPr lang="en-GB" altLang="pl-PL" sz="2400" smtClean="0"/>
          </a:p>
          <a:p>
            <a:pPr eaLnBrk="1" hangingPunct="1"/>
            <a:endParaRPr lang="en-GB" altLang="pl-PL" sz="2400" smtClean="0"/>
          </a:p>
          <a:p>
            <a:pPr eaLnBrk="1" hangingPunct="1">
              <a:buFont typeface="Wingdings" pitchFamily="2" charset="2"/>
              <a:buNone/>
            </a:pPr>
            <a:endParaRPr lang="pl-PL" altLang="pl-PL" smtClean="0"/>
          </a:p>
        </p:txBody>
      </p:sp>
      <p:pic>
        <p:nvPicPr>
          <p:cNvPr id="266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819400"/>
            <a:ext cx="60198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27651"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97EB71B3-AB06-438D-BB00-2A29A2453303}" type="slidenum">
              <a:rPr lang="pl-PL" altLang="pl-PL" sz="1400" smtClean="0"/>
              <a:pPr eaLnBrk="1" hangingPunct="1">
                <a:spcBef>
                  <a:spcPct val="0"/>
                </a:spcBef>
                <a:buClrTx/>
                <a:buSzTx/>
                <a:buFontTx/>
                <a:buNone/>
              </a:pPr>
              <a:t>15</a:t>
            </a:fld>
            <a:endParaRPr lang="pl-PL" altLang="pl-PL" sz="1400" smtClean="0"/>
          </a:p>
        </p:txBody>
      </p:sp>
      <p:sp>
        <p:nvSpPr>
          <p:cNvPr id="27652" name="Rectangle 2"/>
          <p:cNvSpPr>
            <a:spLocks noGrp="1" noChangeArrowheads="1"/>
          </p:cNvSpPr>
          <p:nvPr>
            <p:ph type="title"/>
          </p:nvPr>
        </p:nvSpPr>
        <p:spPr/>
        <p:txBody>
          <a:bodyPr/>
          <a:lstStyle/>
          <a:p>
            <a:pPr eaLnBrk="1" hangingPunct="1"/>
            <a:r>
              <a:rPr lang="en-GB" altLang="pl-PL" smtClean="0"/>
              <a:t>Testowanie sprawności (6)</a:t>
            </a:r>
          </a:p>
        </p:txBody>
      </p:sp>
      <p:sp>
        <p:nvSpPr>
          <p:cNvPr id="27653" name="Rectangle 3" descr="Rectangle: Click to edit Master text styles&#10;Second level&#10;Third level&#10;Fourth level&#10;Fifth level"/>
          <p:cNvSpPr>
            <a:spLocks noGrp="1" noChangeArrowheads="1"/>
          </p:cNvSpPr>
          <p:nvPr>
            <p:ph type="body" idx="1"/>
          </p:nvPr>
        </p:nvSpPr>
        <p:spPr>
          <a:xfrm>
            <a:off x="533400" y="990600"/>
            <a:ext cx="8077200" cy="4724400"/>
          </a:xfrm>
        </p:spPr>
        <p:txBody>
          <a:bodyPr/>
          <a:lstStyle/>
          <a:p>
            <a:pPr eaLnBrk="1" hangingPunct="1"/>
            <a:r>
              <a:rPr lang="en-GB" altLang="pl-PL" sz="2400" smtClean="0"/>
              <a:t>Measurement procedure:</a:t>
            </a:r>
          </a:p>
          <a:p>
            <a:pPr lvl="1" eaLnBrk="1" hangingPunct="1"/>
            <a:r>
              <a:rPr lang="en-GB" altLang="pl-PL" sz="2000" smtClean="0"/>
              <a:t>Send a specific number of frames at a specific rate through the DUT and then count the frames that are transmitted by the   DUT. If the count of offered frames is equal to the count of received frames, the fewer frames are received than were transmitted, the rate of the offered stream is reduced and the test is rerun.</a:t>
            </a:r>
          </a:p>
          <a:p>
            <a:pPr lvl="1" eaLnBrk="1" hangingPunct="1"/>
            <a:endParaRPr lang="en-GB" altLang="pl-PL" sz="2000" smtClean="0"/>
          </a:p>
          <a:p>
            <a:pPr eaLnBrk="1" hangingPunct="1"/>
            <a:r>
              <a:rPr lang="en-GB" altLang="pl-PL" sz="2400" smtClean="0"/>
              <a:t>Results presentation</a:t>
            </a:r>
          </a:p>
          <a:p>
            <a:pPr lvl="1" eaLnBrk="1" hangingPunct="1"/>
            <a:r>
              <a:rPr lang="pl-PL" altLang="pl-PL" sz="2000" smtClean="0"/>
              <a:t>t</a:t>
            </a:r>
            <a:r>
              <a:rPr lang="en-GB" altLang="pl-PL" sz="2000" smtClean="0"/>
              <a:t>heoretical</a:t>
            </a:r>
          </a:p>
          <a:p>
            <a:pPr lvl="1" eaLnBrk="1" hangingPunct="1"/>
            <a:r>
              <a:rPr lang="en-GB" altLang="pl-PL" sz="2000" smtClean="0"/>
              <a:t>measured</a:t>
            </a:r>
          </a:p>
          <a:p>
            <a:pPr eaLnBrk="1" hangingPunct="1"/>
            <a:endParaRPr lang="en-GB" altLang="pl-PL" sz="2400" smtClean="0"/>
          </a:p>
          <a:p>
            <a:pPr eaLnBrk="1" hangingPunct="1"/>
            <a:endParaRPr lang="en-GB" altLang="pl-PL" sz="2400" smtClean="0"/>
          </a:p>
          <a:p>
            <a:pPr eaLnBrk="1" hangingPunct="1">
              <a:buFont typeface="Wingdings" pitchFamily="2" charset="2"/>
              <a:buNone/>
            </a:pPr>
            <a:endParaRPr lang="en-GB" altLang="pl-PL" smtClean="0"/>
          </a:p>
        </p:txBody>
      </p:sp>
      <p:pic>
        <p:nvPicPr>
          <p:cNvPr id="276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048000"/>
            <a:ext cx="371157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28675"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1CA8680B-E1C2-4207-8E96-14BA3A695098}" type="slidenum">
              <a:rPr lang="pl-PL" altLang="pl-PL" sz="1400" smtClean="0"/>
              <a:pPr eaLnBrk="1" hangingPunct="1">
                <a:spcBef>
                  <a:spcPct val="0"/>
                </a:spcBef>
                <a:buClrTx/>
                <a:buSzTx/>
                <a:buFontTx/>
                <a:buNone/>
              </a:pPr>
              <a:t>16</a:t>
            </a:fld>
            <a:endParaRPr lang="pl-PL" altLang="pl-PL" sz="1400" smtClean="0"/>
          </a:p>
        </p:txBody>
      </p:sp>
      <p:sp>
        <p:nvSpPr>
          <p:cNvPr id="28676" name="Rectangle 2"/>
          <p:cNvSpPr>
            <a:spLocks noGrp="1" noChangeArrowheads="1"/>
          </p:cNvSpPr>
          <p:nvPr>
            <p:ph type="title"/>
          </p:nvPr>
        </p:nvSpPr>
        <p:spPr/>
        <p:txBody>
          <a:bodyPr/>
          <a:lstStyle/>
          <a:p>
            <a:pPr eaLnBrk="1" hangingPunct="1"/>
            <a:r>
              <a:rPr lang="pl-PL" altLang="pl-PL" smtClean="0"/>
              <a:t>Testowanie sprawności (7)</a:t>
            </a:r>
            <a:endParaRPr lang="en-GB" altLang="pl-PL" smtClean="0"/>
          </a:p>
        </p:txBody>
      </p:sp>
      <p:sp>
        <p:nvSpPr>
          <p:cNvPr id="2867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GB" altLang="pl-PL" sz="2400" b="1" smtClean="0"/>
              <a:t>Latency </a:t>
            </a:r>
            <a:r>
              <a:rPr lang="en-GB" altLang="pl-PL" sz="2400" smtClean="0"/>
              <a:t> - The time interval starting when the last bit of the input frame reaches the input port and ending when the first bit of the output frame is seen on the                output port.</a:t>
            </a:r>
          </a:p>
          <a:p>
            <a:pPr eaLnBrk="1" hangingPunct="1">
              <a:buFont typeface="Wingdings" pitchFamily="2" charset="2"/>
              <a:buNone/>
            </a:pPr>
            <a:endParaRPr lang="en-GB" altLang="pl-PL" sz="2400" smtClean="0"/>
          </a:p>
          <a:p>
            <a:pPr eaLnBrk="1" hangingPunct="1"/>
            <a:r>
              <a:rPr lang="en-GB" altLang="pl-PL" sz="2400" smtClean="0"/>
              <a:t>Measurement procedure:</a:t>
            </a:r>
          </a:p>
          <a:p>
            <a:pPr lvl="1" eaLnBrk="1" hangingPunct="1"/>
            <a:r>
              <a:rPr lang="en-GB" altLang="pl-PL" sz="2000" smtClean="0"/>
              <a:t>Set the rate at throu</a:t>
            </a:r>
            <a:r>
              <a:rPr lang="pl-PL" altLang="pl-PL" sz="2000" smtClean="0"/>
              <a:t>gh</a:t>
            </a:r>
            <a:r>
              <a:rPr lang="en-GB" altLang="pl-PL" sz="2000" smtClean="0"/>
              <a:t>put</a:t>
            </a:r>
          </a:p>
          <a:p>
            <a:pPr lvl="1" eaLnBrk="1" hangingPunct="1"/>
            <a:r>
              <a:rPr lang="en-GB" altLang="pl-PL" sz="2000" smtClean="0"/>
              <a:t>Measure latency</a:t>
            </a:r>
          </a:p>
          <a:p>
            <a:pPr eaLnBrk="1" hangingPunct="1"/>
            <a:endParaRPr lang="en-GB" altLang="pl-PL" sz="2400" smtClean="0"/>
          </a:p>
          <a:p>
            <a:pPr eaLnBrk="1" hangingPunct="1"/>
            <a:endParaRPr lang="en-GB" altLang="pl-PL" sz="2400" smtClean="0"/>
          </a:p>
          <a:p>
            <a:pPr eaLnBrk="1" hangingPunct="1">
              <a:buFont typeface="Wingdings" pitchFamily="2" charset="2"/>
              <a:buNone/>
            </a:pPr>
            <a:endParaRPr lang="en-GB" altLang="pl-PL" smtClean="0"/>
          </a:p>
        </p:txBody>
      </p:sp>
      <p:pic>
        <p:nvPicPr>
          <p:cNvPr id="138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219200"/>
            <a:ext cx="5389563" cy="524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8245"/>
                                        </p:tgtEl>
                                        <p:attrNameLst>
                                          <p:attrName>style.visibility</p:attrName>
                                        </p:attrNameLst>
                                      </p:cBhvr>
                                      <p:to>
                                        <p:strVal val="visible"/>
                                      </p:to>
                                    </p:set>
                                    <p:anim calcmode="lin" valueType="num">
                                      <p:cBhvr additive="base">
                                        <p:cTn id="7" dur="500" fill="hold"/>
                                        <p:tgtEl>
                                          <p:spTgt spid="138245"/>
                                        </p:tgtEl>
                                        <p:attrNameLst>
                                          <p:attrName>ppt_x</p:attrName>
                                        </p:attrNameLst>
                                      </p:cBhvr>
                                      <p:tavLst>
                                        <p:tav tm="0">
                                          <p:val>
                                            <p:strVal val="0-#ppt_w/2"/>
                                          </p:val>
                                        </p:tav>
                                        <p:tav tm="100000">
                                          <p:val>
                                            <p:strVal val="#ppt_x"/>
                                          </p:val>
                                        </p:tav>
                                      </p:tavLst>
                                    </p:anim>
                                    <p:anim calcmode="lin" valueType="num">
                                      <p:cBhvr additive="base">
                                        <p:cTn id="8" dur="500" fill="hold"/>
                                        <p:tgtEl>
                                          <p:spTgt spid="138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3"/>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29699"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3"/>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AB2FBBF0-7D88-4E49-B30B-3B8EF542E604}" type="slidenum">
              <a:rPr lang="pl-PL" altLang="pl-PL" sz="1400" smtClean="0"/>
              <a:pPr eaLnBrk="1" hangingPunct="1">
                <a:spcBef>
                  <a:spcPct val="0"/>
                </a:spcBef>
                <a:buClrTx/>
                <a:buSzTx/>
                <a:buFontTx/>
                <a:buNone/>
              </a:pPr>
              <a:t>17</a:t>
            </a:fld>
            <a:endParaRPr lang="pl-PL" altLang="pl-PL" sz="1400" smtClean="0"/>
          </a:p>
        </p:txBody>
      </p:sp>
      <p:sp>
        <p:nvSpPr>
          <p:cNvPr id="29700" name="Rectangle 2"/>
          <p:cNvSpPr>
            <a:spLocks noGrp="1" noChangeArrowheads="1"/>
          </p:cNvSpPr>
          <p:nvPr>
            <p:ph type="title"/>
          </p:nvPr>
        </p:nvSpPr>
        <p:spPr/>
        <p:txBody>
          <a:bodyPr/>
          <a:lstStyle/>
          <a:p>
            <a:pPr eaLnBrk="1" hangingPunct="1"/>
            <a:r>
              <a:rPr lang="pl-PL" altLang="pl-PL" smtClean="0"/>
              <a:t>Testowanie sprawności (8)</a:t>
            </a:r>
            <a:endParaRPr lang="en-GB" altLang="pl-PL" smtClean="0"/>
          </a:p>
        </p:txBody>
      </p:sp>
      <p:sp>
        <p:nvSpPr>
          <p:cNvPr id="29701" name="Rectangle 3" descr="Rectangle: Click to edit Master text styles&#10;Second level&#10;Third level&#10;Fourth level&#10;Fifth level"/>
          <p:cNvSpPr>
            <a:spLocks noGrp="1" noChangeArrowheads="1"/>
          </p:cNvSpPr>
          <p:nvPr>
            <p:ph type="body" idx="1"/>
          </p:nvPr>
        </p:nvSpPr>
        <p:spPr>
          <a:xfrm>
            <a:off x="457200" y="1295400"/>
            <a:ext cx="8153400" cy="3505200"/>
          </a:xfrm>
        </p:spPr>
        <p:txBody>
          <a:bodyPr/>
          <a:lstStyle/>
          <a:p>
            <a:pPr eaLnBrk="1" hangingPunct="1"/>
            <a:r>
              <a:rPr lang="en-GB" altLang="pl-PL" sz="2400" b="1" smtClean="0"/>
              <a:t>Frame loss rate (FLR)- </a:t>
            </a:r>
            <a:r>
              <a:rPr lang="en-GB" altLang="pl-PL" sz="2400" smtClean="0"/>
              <a:t>to determine the frame loss rate of DUT throughout the entire range of input data rates and frame sizes</a:t>
            </a:r>
          </a:p>
          <a:p>
            <a:pPr eaLnBrk="1" hangingPunct="1"/>
            <a:endParaRPr lang="en-GB" altLang="pl-PL" sz="2400" smtClean="0"/>
          </a:p>
          <a:p>
            <a:pPr eaLnBrk="1" hangingPunct="1"/>
            <a:r>
              <a:rPr lang="en-GB" altLang="pl-PL" sz="2400" smtClean="0"/>
              <a:t>Measurement procedure:</a:t>
            </a:r>
          </a:p>
          <a:p>
            <a:pPr lvl="1" eaLnBrk="1" hangingPunct="1"/>
            <a:r>
              <a:rPr lang="en-GB" altLang="pl-PL" sz="2000" smtClean="0"/>
              <a:t> Send a specific number of frames at a specific rate through the DUT to be tested and count the frames that are transmitted by the DUT</a:t>
            </a:r>
          </a:p>
          <a:p>
            <a:pPr lvl="1" eaLnBrk="1" hangingPunct="1"/>
            <a:endParaRPr lang="en-GB" altLang="pl-PL" sz="2000" smtClean="0"/>
          </a:p>
          <a:p>
            <a:pPr lvl="1" eaLnBrk="1" hangingPunct="1"/>
            <a:endParaRPr lang="en-GB" altLang="pl-PL" sz="2000" smtClean="0"/>
          </a:p>
          <a:p>
            <a:pPr eaLnBrk="1" hangingPunct="1"/>
            <a:endParaRPr lang="en-GB" altLang="pl-PL" sz="2400" smtClean="0"/>
          </a:p>
          <a:p>
            <a:pPr eaLnBrk="1" hangingPunct="1"/>
            <a:endParaRPr lang="en-GB" altLang="pl-PL" sz="2400" smtClean="0"/>
          </a:p>
          <a:p>
            <a:pPr eaLnBrk="1" hangingPunct="1">
              <a:buFont typeface="Wingdings" pitchFamily="2" charset="2"/>
              <a:buNone/>
            </a:pPr>
            <a:endParaRPr lang="en-GB" altLang="pl-PL" smtClean="0"/>
          </a:p>
        </p:txBody>
      </p:sp>
      <p:graphicFrame>
        <p:nvGraphicFramePr>
          <p:cNvPr id="29702" name="Object 5"/>
          <p:cNvGraphicFramePr>
            <a:graphicFrameLocks noChangeAspect="1"/>
          </p:cNvGraphicFramePr>
          <p:nvPr/>
        </p:nvGraphicFramePr>
        <p:xfrm>
          <a:off x="1676400" y="4648200"/>
          <a:ext cx="4953000" cy="752475"/>
        </p:xfrm>
        <a:graphic>
          <a:graphicData uri="http://schemas.openxmlformats.org/presentationml/2006/ole">
            <mc:AlternateContent xmlns:mc="http://schemas.openxmlformats.org/markup-compatibility/2006">
              <mc:Choice xmlns:v="urn:schemas-microsoft-com:vml" Requires="v">
                <p:oleObj spid="_x0000_s29708" name="Równanie" r:id="rId4" imgW="2755900" imgH="419100" progId="Equation.3">
                  <p:embed/>
                </p:oleObj>
              </mc:Choice>
              <mc:Fallback>
                <p:oleObj name="Równanie" r:id="rId4" imgW="2755900" imgH="419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648200"/>
                        <a:ext cx="4953000" cy="7524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4029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447800"/>
            <a:ext cx="5253038" cy="523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40294"/>
                                        </p:tgtEl>
                                        <p:attrNameLst>
                                          <p:attrName>style.visibility</p:attrName>
                                        </p:attrNameLst>
                                      </p:cBhvr>
                                      <p:to>
                                        <p:strVal val="visible"/>
                                      </p:to>
                                    </p:set>
                                    <p:anim calcmode="lin" valueType="num">
                                      <p:cBhvr additive="base">
                                        <p:cTn id="7" dur="500" fill="hold"/>
                                        <p:tgtEl>
                                          <p:spTgt spid="140294"/>
                                        </p:tgtEl>
                                        <p:attrNameLst>
                                          <p:attrName>ppt_x</p:attrName>
                                        </p:attrNameLst>
                                      </p:cBhvr>
                                      <p:tavLst>
                                        <p:tav tm="0">
                                          <p:val>
                                            <p:strVal val="0-#ppt_w/2"/>
                                          </p:val>
                                        </p:tav>
                                        <p:tav tm="100000">
                                          <p:val>
                                            <p:strVal val="#ppt_x"/>
                                          </p:val>
                                        </p:tav>
                                      </p:tavLst>
                                    </p:anim>
                                    <p:anim calcmode="lin" valueType="num">
                                      <p:cBhvr additive="base">
                                        <p:cTn id="8" dur="500" fill="hold"/>
                                        <p:tgtEl>
                                          <p:spTgt spid="1402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30723"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B2BB9221-0685-45B5-AC16-5BC7411CB1D1}" type="slidenum">
              <a:rPr lang="pl-PL" altLang="pl-PL" sz="1400" smtClean="0"/>
              <a:pPr eaLnBrk="1" hangingPunct="1">
                <a:spcBef>
                  <a:spcPct val="0"/>
                </a:spcBef>
                <a:buClrTx/>
                <a:buSzTx/>
                <a:buFontTx/>
                <a:buNone/>
              </a:pPr>
              <a:t>18</a:t>
            </a:fld>
            <a:endParaRPr lang="pl-PL" altLang="pl-PL" sz="1400" smtClean="0"/>
          </a:p>
        </p:txBody>
      </p:sp>
      <p:sp>
        <p:nvSpPr>
          <p:cNvPr id="30724" name="Rectangle 2"/>
          <p:cNvSpPr>
            <a:spLocks noGrp="1" noChangeArrowheads="1"/>
          </p:cNvSpPr>
          <p:nvPr>
            <p:ph type="title"/>
          </p:nvPr>
        </p:nvSpPr>
        <p:spPr/>
        <p:txBody>
          <a:bodyPr/>
          <a:lstStyle/>
          <a:p>
            <a:pPr eaLnBrk="1" hangingPunct="1"/>
            <a:r>
              <a:rPr lang="en-GB" altLang="pl-PL" smtClean="0"/>
              <a:t>Testowanie sprawności (9)</a:t>
            </a:r>
          </a:p>
        </p:txBody>
      </p:sp>
      <p:sp>
        <p:nvSpPr>
          <p:cNvPr id="3072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GB" altLang="pl-PL" sz="2400" b="1" smtClean="0"/>
              <a:t>Back-to-back frames - </a:t>
            </a:r>
            <a:r>
              <a:rPr lang="en-GB" altLang="pl-PL" sz="2400" smtClean="0"/>
              <a:t>to characterize the ability of  DUT to process back-to- back frames</a:t>
            </a:r>
          </a:p>
          <a:p>
            <a:pPr eaLnBrk="1" hangingPunct="1"/>
            <a:endParaRPr lang="en-GB" altLang="pl-PL" sz="2400" smtClean="0"/>
          </a:p>
          <a:p>
            <a:pPr eaLnBrk="1" hangingPunct="1"/>
            <a:r>
              <a:rPr lang="en-GB" altLang="pl-PL" sz="2400" smtClean="0"/>
              <a:t>Measurement procedure:</a:t>
            </a:r>
          </a:p>
          <a:p>
            <a:pPr lvl="1" eaLnBrk="1" hangingPunct="1"/>
            <a:r>
              <a:rPr lang="en-GB" altLang="pl-PL" sz="2000" smtClean="0"/>
              <a:t>send a burst of frames with minimum inter-frame gaps to</a:t>
            </a:r>
          </a:p>
          <a:p>
            <a:pPr lvl="1" eaLnBrk="1" hangingPunct="1"/>
            <a:r>
              <a:rPr lang="en-GB" altLang="pl-PL" sz="2000" smtClean="0"/>
              <a:t>   the DUT and count the number of frames forwarded by the DUT.  </a:t>
            </a:r>
          </a:p>
          <a:p>
            <a:pPr lvl="2" eaLnBrk="1" hangingPunct="1"/>
            <a:r>
              <a:rPr lang="en-GB" altLang="pl-PL" sz="1800" smtClean="0"/>
              <a:t>If no losses increase the length of the burst</a:t>
            </a:r>
          </a:p>
          <a:p>
            <a:pPr lvl="2" eaLnBrk="1" hangingPunct="1"/>
            <a:r>
              <a:rPr lang="en-GB" altLang="pl-PL" sz="1800" smtClean="0"/>
              <a:t>If losses decrease bursts length</a:t>
            </a:r>
          </a:p>
          <a:p>
            <a:pPr lvl="1" eaLnBrk="1" hangingPunct="1"/>
            <a:endParaRPr lang="en-GB" altLang="pl-PL" smtClean="0"/>
          </a:p>
        </p:txBody>
      </p:sp>
      <p:pic>
        <p:nvPicPr>
          <p:cNvPr id="1413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341563"/>
            <a:ext cx="3994150" cy="398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1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31747"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158B6979-5240-4F02-91BB-7CFF3521B986}" type="slidenum">
              <a:rPr lang="pl-PL" altLang="pl-PL" sz="1400" smtClean="0"/>
              <a:pPr eaLnBrk="1" hangingPunct="1">
                <a:spcBef>
                  <a:spcPct val="0"/>
                </a:spcBef>
                <a:buClrTx/>
                <a:buSzTx/>
                <a:buFontTx/>
                <a:buNone/>
              </a:pPr>
              <a:t>19</a:t>
            </a:fld>
            <a:endParaRPr lang="pl-PL" altLang="pl-PL" sz="1400" smtClean="0"/>
          </a:p>
        </p:txBody>
      </p:sp>
      <p:sp>
        <p:nvSpPr>
          <p:cNvPr id="31748" name="Rectangle 2"/>
          <p:cNvSpPr>
            <a:spLocks noGrp="1" noChangeArrowheads="1"/>
          </p:cNvSpPr>
          <p:nvPr>
            <p:ph type="title"/>
          </p:nvPr>
        </p:nvSpPr>
        <p:spPr/>
        <p:txBody>
          <a:bodyPr/>
          <a:lstStyle/>
          <a:p>
            <a:pPr eaLnBrk="1" hangingPunct="1"/>
            <a:r>
              <a:rPr lang="pl-PL" altLang="pl-PL" smtClean="0"/>
              <a:t>Testowanie sprawności (10)</a:t>
            </a:r>
            <a:endParaRPr lang="en-GB" altLang="pl-PL" smtClean="0"/>
          </a:p>
        </p:txBody>
      </p:sp>
      <p:sp>
        <p:nvSpPr>
          <p:cNvPr id="3174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GB" altLang="pl-PL" sz="2400" b="1" smtClean="0"/>
              <a:t>System recovery - </a:t>
            </a:r>
            <a:r>
              <a:rPr lang="en-GB" altLang="pl-PL" sz="2400" smtClean="0"/>
              <a:t>to characterize the speed at which DUT recovers from an overload condition</a:t>
            </a:r>
            <a:r>
              <a:rPr lang="pl-PL" altLang="pl-PL" sz="2400" smtClean="0"/>
              <a:t>s</a:t>
            </a:r>
          </a:p>
          <a:p>
            <a:pPr eaLnBrk="1" hangingPunct="1"/>
            <a:endParaRPr lang="en-GB" altLang="pl-PL" sz="2400" smtClean="0"/>
          </a:p>
          <a:p>
            <a:pPr eaLnBrk="1" hangingPunct="1"/>
            <a:r>
              <a:rPr lang="en-GB" altLang="pl-PL" sz="2400" smtClean="0"/>
              <a:t>Measurement procedure:</a:t>
            </a:r>
          </a:p>
          <a:p>
            <a:pPr lvl="1" eaLnBrk="1" hangingPunct="1"/>
            <a:r>
              <a:rPr lang="en-GB" altLang="pl-PL" sz="2000" smtClean="0"/>
              <a:t>Measure throu</a:t>
            </a:r>
            <a:r>
              <a:rPr lang="pl-PL" altLang="pl-PL" sz="2000" smtClean="0"/>
              <a:t>gh</a:t>
            </a:r>
            <a:r>
              <a:rPr lang="en-GB" altLang="pl-PL" sz="2000" smtClean="0"/>
              <a:t>put </a:t>
            </a:r>
          </a:p>
          <a:p>
            <a:pPr lvl="1" eaLnBrk="1" hangingPunct="1"/>
            <a:r>
              <a:rPr lang="en-GB" altLang="pl-PL" sz="2000" smtClean="0"/>
              <a:t>Load the system up to 110% of throu</a:t>
            </a:r>
            <a:r>
              <a:rPr lang="pl-PL" altLang="pl-PL" sz="2000" smtClean="0"/>
              <a:t>gh</a:t>
            </a:r>
            <a:r>
              <a:rPr lang="en-GB" altLang="pl-PL" sz="2000" smtClean="0"/>
              <a:t>put or to maximum load for at least 60s</a:t>
            </a:r>
          </a:p>
          <a:p>
            <a:pPr lvl="1" eaLnBrk="1" hangingPunct="1"/>
            <a:r>
              <a:rPr lang="en-GB" altLang="pl-PL" sz="2000" smtClean="0"/>
              <a:t>Reduce the frame rate to 50%</a:t>
            </a:r>
          </a:p>
          <a:p>
            <a:pPr lvl="1" eaLnBrk="1" hangingPunct="1"/>
            <a:r>
              <a:rPr lang="en-GB" altLang="pl-PL" sz="2000" smtClean="0"/>
              <a:t>Measure the time interval between reducing rate event and the last lost packet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14339"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D5252B47-F283-4855-A627-D521F681F921}" type="slidenum">
              <a:rPr lang="pl-PL" altLang="pl-PL" sz="1400" smtClean="0"/>
              <a:pPr eaLnBrk="1" hangingPunct="1">
                <a:spcBef>
                  <a:spcPct val="0"/>
                </a:spcBef>
                <a:buClrTx/>
                <a:buSzTx/>
                <a:buFontTx/>
                <a:buNone/>
              </a:pPr>
              <a:t>2</a:t>
            </a:fld>
            <a:endParaRPr lang="pl-PL" altLang="pl-PL" sz="1400" smtClean="0"/>
          </a:p>
        </p:txBody>
      </p:sp>
      <p:sp>
        <p:nvSpPr>
          <p:cNvPr id="14340" name="Rectangle 2"/>
          <p:cNvSpPr>
            <a:spLocks noGrp="1" noChangeArrowheads="1"/>
          </p:cNvSpPr>
          <p:nvPr>
            <p:ph type="title"/>
          </p:nvPr>
        </p:nvSpPr>
        <p:spPr/>
        <p:txBody>
          <a:bodyPr/>
          <a:lstStyle/>
          <a:p>
            <a:pPr eaLnBrk="1" hangingPunct="1"/>
            <a:r>
              <a:rPr lang="pl-PL" altLang="pl-PL" smtClean="0"/>
              <a:t>Podstawy testowania</a:t>
            </a:r>
            <a:endParaRPr lang="en-GB" altLang="pl-PL" smtClean="0"/>
          </a:p>
        </p:txBody>
      </p:sp>
      <p:sp>
        <p:nvSpPr>
          <p:cNvPr id="14341" name="Rectangle 3" descr="Rectangle: Click to edit Master text styles&#10;Second level&#10;Third level&#10;Fourth level&#10;Fifth level"/>
          <p:cNvSpPr>
            <a:spLocks noGrp="1" noChangeArrowheads="1"/>
          </p:cNvSpPr>
          <p:nvPr>
            <p:ph type="body" idx="1"/>
          </p:nvPr>
        </p:nvSpPr>
        <p:spPr>
          <a:xfrm>
            <a:off x="533400" y="1295400"/>
            <a:ext cx="8001000" cy="5029200"/>
          </a:xfrm>
        </p:spPr>
        <p:txBody>
          <a:bodyPr/>
          <a:lstStyle/>
          <a:p>
            <a:pPr eaLnBrk="1" hangingPunct="1">
              <a:lnSpc>
                <a:spcPct val="90000"/>
              </a:lnSpc>
            </a:pPr>
            <a:r>
              <a:rPr lang="pl-PL" altLang="pl-PL" sz="2400" dirty="0" smtClean="0"/>
              <a:t>Testowanie ma na celu eksperymentalne określenie możliwości danego systemu (urządzenia bądź sieci), nazywanego systemem testowanym SUT (System </a:t>
            </a:r>
            <a:r>
              <a:rPr lang="pl-PL" altLang="pl-PL" sz="2400" dirty="0" err="1" smtClean="0"/>
              <a:t>under</a:t>
            </a:r>
            <a:r>
              <a:rPr lang="pl-PL" altLang="pl-PL" sz="2400" dirty="0" smtClean="0"/>
              <a:t> Test), dotyczące jego:</a:t>
            </a:r>
          </a:p>
          <a:p>
            <a:pPr eaLnBrk="1" hangingPunct="1">
              <a:lnSpc>
                <a:spcPct val="90000"/>
              </a:lnSpc>
            </a:pPr>
            <a:endParaRPr lang="pl-PL" altLang="pl-PL" sz="2400" dirty="0" smtClean="0"/>
          </a:p>
          <a:p>
            <a:pPr lvl="1" eaLnBrk="1" hangingPunct="1">
              <a:lnSpc>
                <a:spcPct val="90000"/>
              </a:lnSpc>
            </a:pPr>
            <a:r>
              <a:rPr lang="pl-PL" altLang="pl-PL" sz="2000" b="1" dirty="0" smtClean="0"/>
              <a:t>zgodności (</a:t>
            </a:r>
            <a:r>
              <a:rPr lang="pl-PL" altLang="pl-PL" sz="2000" b="1" dirty="0" err="1" smtClean="0"/>
              <a:t>conformance</a:t>
            </a:r>
            <a:r>
              <a:rPr lang="pl-PL" altLang="pl-PL" sz="2000" b="1" dirty="0" smtClean="0"/>
              <a:t> </a:t>
            </a:r>
            <a:r>
              <a:rPr lang="pl-PL" altLang="pl-PL" sz="2000" b="1" dirty="0" err="1" smtClean="0"/>
              <a:t>testing</a:t>
            </a:r>
            <a:r>
              <a:rPr lang="pl-PL" altLang="pl-PL" sz="2000" b="1" dirty="0" smtClean="0"/>
              <a:t>)</a:t>
            </a:r>
            <a:r>
              <a:rPr lang="pl-PL" altLang="pl-PL" sz="2000" dirty="0" smtClean="0"/>
              <a:t> – polegają na sprawdzeniu, czy </a:t>
            </a:r>
            <a:r>
              <a:rPr lang="pl-PL" altLang="pl-PL" sz="2000" dirty="0" smtClean="0"/>
              <a:t>implementacja protokołów i styków w danym urządzeniu jest zgodna </a:t>
            </a:r>
            <a:r>
              <a:rPr lang="pl-PL" altLang="pl-PL" sz="2000" dirty="0" smtClean="0"/>
              <a:t>ze standardami</a:t>
            </a:r>
          </a:p>
          <a:p>
            <a:pPr lvl="1" eaLnBrk="1" hangingPunct="1">
              <a:lnSpc>
                <a:spcPct val="90000"/>
              </a:lnSpc>
            </a:pPr>
            <a:endParaRPr lang="pl-PL" altLang="pl-PL" sz="2000" dirty="0" smtClean="0"/>
          </a:p>
          <a:p>
            <a:pPr lvl="1" eaLnBrk="1" hangingPunct="1">
              <a:lnSpc>
                <a:spcPct val="90000"/>
              </a:lnSpc>
            </a:pPr>
            <a:r>
              <a:rPr lang="pl-PL" altLang="pl-PL" sz="2000" b="1" dirty="0" smtClean="0"/>
              <a:t>wydajności (performance </a:t>
            </a:r>
            <a:r>
              <a:rPr lang="pl-PL" altLang="pl-PL" sz="2000" b="1" dirty="0" err="1" smtClean="0"/>
              <a:t>testing</a:t>
            </a:r>
            <a:r>
              <a:rPr lang="pl-PL" altLang="pl-PL" sz="2000" b="1" dirty="0" smtClean="0"/>
              <a:t>)</a:t>
            </a:r>
            <a:r>
              <a:rPr lang="pl-PL" altLang="pl-PL" sz="2000" dirty="0" smtClean="0"/>
              <a:t> – mają na celu sprawdzenie wydajności urządzenia </a:t>
            </a:r>
          </a:p>
          <a:p>
            <a:pPr lvl="1" eaLnBrk="1" hangingPunct="1">
              <a:lnSpc>
                <a:spcPct val="90000"/>
              </a:lnSpc>
            </a:pPr>
            <a:endParaRPr lang="pl-PL" altLang="pl-PL" sz="2000" dirty="0" smtClean="0"/>
          </a:p>
          <a:p>
            <a:pPr lvl="1" eaLnBrk="1" hangingPunct="1">
              <a:lnSpc>
                <a:spcPct val="90000"/>
              </a:lnSpc>
            </a:pPr>
            <a:r>
              <a:rPr lang="pl-PL" altLang="pl-PL" sz="2000" b="1" dirty="0" smtClean="0"/>
              <a:t>możliwości współdziałania (</a:t>
            </a:r>
            <a:r>
              <a:rPr lang="pl-PL" altLang="pl-PL" sz="2000" b="1" dirty="0" err="1" smtClean="0"/>
              <a:t>interoperability</a:t>
            </a:r>
            <a:r>
              <a:rPr lang="pl-PL" altLang="pl-PL" sz="2000" b="1" dirty="0" smtClean="0"/>
              <a:t> </a:t>
            </a:r>
            <a:r>
              <a:rPr lang="pl-PL" altLang="pl-PL" sz="2000" b="1" dirty="0" err="1" smtClean="0"/>
              <a:t>testing</a:t>
            </a:r>
            <a:r>
              <a:rPr lang="pl-PL" altLang="pl-PL" sz="2000" b="1" dirty="0" smtClean="0"/>
              <a:t>)</a:t>
            </a:r>
            <a:r>
              <a:rPr lang="pl-PL" altLang="pl-PL" sz="2000" dirty="0" smtClean="0"/>
              <a:t> polegają na sprawdzeniu możliwości współpracy urządzeń pochodzących od różnych dostawców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32771"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D78A0205-AD25-48F6-A9C0-5C625981ACC0}" type="slidenum">
              <a:rPr lang="pl-PL" altLang="pl-PL" sz="1400" smtClean="0"/>
              <a:pPr eaLnBrk="1" hangingPunct="1">
                <a:spcBef>
                  <a:spcPct val="0"/>
                </a:spcBef>
                <a:buClrTx/>
                <a:buSzTx/>
                <a:buFontTx/>
                <a:buNone/>
              </a:pPr>
              <a:t>20</a:t>
            </a:fld>
            <a:endParaRPr lang="pl-PL" altLang="pl-PL" sz="1400" smtClean="0"/>
          </a:p>
        </p:txBody>
      </p:sp>
      <p:sp>
        <p:nvSpPr>
          <p:cNvPr id="32772" name="Rectangle 2"/>
          <p:cNvSpPr>
            <a:spLocks noGrp="1" noChangeArrowheads="1"/>
          </p:cNvSpPr>
          <p:nvPr>
            <p:ph type="title"/>
          </p:nvPr>
        </p:nvSpPr>
        <p:spPr/>
        <p:txBody>
          <a:bodyPr/>
          <a:lstStyle/>
          <a:p>
            <a:pPr eaLnBrk="1" hangingPunct="1"/>
            <a:r>
              <a:rPr lang="pl-PL" altLang="pl-PL" smtClean="0"/>
              <a:t>Testowanie sprawności (11)</a:t>
            </a:r>
            <a:endParaRPr lang="en-GB" altLang="pl-PL" smtClean="0"/>
          </a:p>
        </p:txBody>
      </p:sp>
      <p:sp>
        <p:nvSpPr>
          <p:cNvPr id="3277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GB" altLang="pl-PL" sz="2400" b="1" smtClean="0"/>
              <a:t>System reset - to characterize the speed at which a DUT recovers from a device or software reset</a:t>
            </a:r>
            <a:endParaRPr lang="en-GB" altLang="pl-PL" sz="2400" smtClean="0"/>
          </a:p>
          <a:p>
            <a:pPr eaLnBrk="1" hangingPunct="1"/>
            <a:endParaRPr lang="en-GB" altLang="pl-PL" sz="2400" smtClean="0"/>
          </a:p>
          <a:p>
            <a:pPr eaLnBrk="1" hangingPunct="1"/>
            <a:r>
              <a:rPr lang="en-GB" altLang="pl-PL" sz="2400" smtClean="0"/>
              <a:t>Measurement procedure:</a:t>
            </a:r>
          </a:p>
          <a:p>
            <a:pPr lvl="1" eaLnBrk="1" hangingPunct="1"/>
            <a:r>
              <a:rPr lang="en-GB" altLang="pl-PL" sz="2000" smtClean="0"/>
              <a:t>Send a continuous stream of frames at the determined throughput rate for the minimum sized frames</a:t>
            </a:r>
          </a:p>
          <a:p>
            <a:pPr lvl="1" eaLnBrk="1" hangingPunct="1"/>
            <a:r>
              <a:rPr lang="en-GB" altLang="pl-PL" sz="2000" smtClean="0"/>
              <a:t>Cause DUT reset (hardware, software reboot, power loss)</a:t>
            </a:r>
          </a:p>
          <a:p>
            <a:pPr lvl="1" eaLnBrk="1" hangingPunct="1"/>
            <a:r>
              <a:rPr lang="en-GB" altLang="pl-PL" sz="2000" smtClean="0"/>
              <a:t>Measure the time interval between reset event and the event when frames will be again forwarded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3"/>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33795"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3"/>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32DA5DA3-99B4-40CD-BAEE-DC854115F4DC}" type="slidenum">
              <a:rPr lang="pl-PL" altLang="pl-PL" sz="1400" smtClean="0"/>
              <a:pPr eaLnBrk="1" hangingPunct="1">
                <a:spcBef>
                  <a:spcPct val="0"/>
                </a:spcBef>
                <a:buClrTx/>
                <a:buSzTx/>
                <a:buFontTx/>
                <a:buNone/>
              </a:pPr>
              <a:t>21</a:t>
            </a:fld>
            <a:endParaRPr lang="pl-PL" altLang="pl-PL" sz="1400" smtClean="0"/>
          </a:p>
        </p:txBody>
      </p:sp>
      <p:sp>
        <p:nvSpPr>
          <p:cNvPr id="33796" name="Rectangle 2"/>
          <p:cNvSpPr>
            <a:spLocks noGrp="1" noChangeArrowheads="1"/>
          </p:cNvSpPr>
          <p:nvPr>
            <p:ph type="title"/>
          </p:nvPr>
        </p:nvSpPr>
        <p:spPr/>
        <p:txBody>
          <a:bodyPr/>
          <a:lstStyle/>
          <a:p>
            <a:pPr eaLnBrk="1" hangingPunct="1"/>
            <a:r>
              <a:rPr lang="pl-PL" altLang="pl-PL" smtClean="0"/>
              <a:t>Testowanie współpracy (1)</a:t>
            </a:r>
            <a:endParaRPr lang="en-GB" altLang="pl-PL" smtClean="0"/>
          </a:p>
        </p:txBody>
      </p:sp>
      <p:sp>
        <p:nvSpPr>
          <p:cNvPr id="33797" name="Rectangle 3" descr="Rectangle: Click to edit Master text styles&#10;Second level&#10;Third level&#10;Fourth level&#10;Fifth level"/>
          <p:cNvSpPr>
            <a:spLocks noGrp="1" noChangeArrowheads="1"/>
          </p:cNvSpPr>
          <p:nvPr>
            <p:ph type="body" idx="1"/>
          </p:nvPr>
        </p:nvSpPr>
        <p:spPr/>
        <p:txBody>
          <a:bodyPr/>
          <a:lstStyle/>
          <a:p>
            <a:pPr algn="just" eaLnBrk="1" hangingPunct="1">
              <a:buFont typeface="Wingdings" pitchFamily="2" charset="2"/>
              <a:buNone/>
            </a:pPr>
            <a:r>
              <a:rPr lang="pl-PL" altLang="pl-PL" sz="2400" smtClean="0">
                <a:latin typeface="Verdana" pitchFamily="34" charset="0"/>
                <a:cs typeface="Times New Roman" pitchFamily="18" charset="0"/>
              </a:rPr>
              <a:t>Zadaniem testów wspó</a:t>
            </a:r>
            <a:r>
              <a:rPr lang="pl-PL" altLang="pl-PL" sz="2400" smtClean="0">
                <a:latin typeface="Verdana" pitchFamily="34" charset="0"/>
              </a:rPr>
              <a:t>ł</a:t>
            </a:r>
            <a:r>
              <a:rPr lang="pl-PL" altLang="pl-PL" sz="2400" smtClean="0">
                <a:latin typeface="Verdana" pitchFamily="34" charset="0"/>
                <a:cs typeface="Times New Roman" pitchFamily="18" charset="0"/>
              </a:rPr>
              <a:t>pracy jest zbadanie mo</a:t>
            </a:r>
            <a:r>
              <a:rPr lang="pl-PL" altLang="pl-PL" sz="2400" smtClean="0">
                <a:latin typeface="Verdana" pitchFamily="34" charset="0"/>
              </a:rPr>
              <a:t>ż</a:t>
            </a:r>
            <a:r>
              <a:rPr lang="pl-PL" altLang="pl-PL" sz="2400" smtClean="0">
                <a:latin typeface="Verdana" pitchFamily="34" charset="0"/>
                <a:cs typeface="Times New Roman" pitchFamily="18" charset="0"/>
              </a:rPr>
              <a:t>liwo</a:t>
            </a:r>
            <a:r>
              <a:rPr lang="pl-PL" altLang="pl-PL" sz="2400" smtClean="0">
                <a:latin typeface="Verdana" pitchFamily="34" charset="0"/>
              </a:rPr>
              <a:t>ś</a:t>
            </a:r>
            <a:r>
              <a:rPr lang="pl-PL" altLang="pl-PL" sz="2400" smtClean="0">
                <a:latin typeface="Verdana" pitchFamily="34" charset="0"/>
                <a:cs typeface="Times New Roman" pitchFamily="18" charset="0"/>
              </a:rPr>
              <a:t>ci wspó</a:t>
            </a:r>
            <a:r>
              <a:rPr lang="pl-PL" altLang="pl-PL" sz="2400" smtClean="0">
                <a:latin typeface="Verdana" pitchFamily="34" charset="0"/>
              </a:rPr>
              <a:t>ł</a:t>
            </a:r>
            <a:r>
              <a:rPr lang="pl-PL" altLang="pl-PL" sz="2400" smtClean="0">
                <a:latin typeface="Verdana" pitchFamily="34" charset="0"/>
                <a:cs typeface="Times New Roman" pitchFamily="18" charset="0"/>
              </a:rPr>
              <a:t>pracy dwóch urz</a:t>
            </a:r>
            <a:r>
              <a:rPr lang="pl-PL" altLang="pl-PL" sz="2400" smtClean="0">
                <a:latin typeface="Verdana" pitchFamily="34" charset="0"/>
              </a:rPr>
              <a:t>ą</a:t>
            </a:r>
            <a:r>
              <a:rPr lang="pl-PL" altLang="pl-PL" sz="2400" smtClean="0">
                <a:latin typeface="Verdana" pitchFamily="34" charset="0"/>
                <a:cs typeface="Times New Roman" pitchFamily="18" charset="0"/>
              </a:rPr>
              <a:t>dze</a:t>
            </a:r>
            <a:r>
              <a:rPr lang="pl-PL" altLang="pl-PL" sz="2400" smtClean="0">
                <a:latin typeface="Verdana" pitchFamily="34" charset="0"/>
              </a:rPr>
              <a:t>ń</a:t>
            </a:r>
            <a:r>
              <a:rPr lang="pl-PL" altLang="pl-PL" sz="2400" smtClean="0">
                <a:latin typeface="Verdana" pitchFamily="34" charset="0"/>
                <a:cs typeface="Times New Roman" pitchFamily="18" charset="0"/>
              </a:rPr>
              <a:t>, systemów lub protoko</a:t>
            </a:r>
            <a:r>
              <a:rPr lang="pl-PL" altLang="pl-PL" sz="2400" smtClean="0">
                <a:latin typeface="Verdana" pitchFamily="34" charset="0"/>
              </a:rPr>
              <a:t>ł</a:t>
            </a:r>
            <a:r>
              <a:rPr lang="pl-PL" altLang="pl-PL" sz="2400" smtClean="0">
                <a:latin typeface="Verdana" pitchFamily="34" charset="0"/>
                <a:cs typeface="Times New Roman" pitchFamily="18" charset="0"/>
              </a:rPr>
              <a:t>ów. </a:t>
            </a:r>
            <a:endParaRPr lang="pl-PL" altLang="pl-PL" sz="2400" smtClean="0">
              <a:latin typeface="Verdana" pitchFamily="34" charset="0"/>
            </a:endParaRPr>
          </a:p>
          <a:p>
            <a:pPr algn="just" eaLnBrk="1" hangingPunct="1">
              <a:buFont typeface="Wingdings" pitchFamily="2" charset="2"/>
              <a:buNone/>
            </a:pPr>
            <a:endParaRPr lang="pl-PL" altLang="pl-PL" sz="2400" smtClean="0">
              <a:latin typeface="Verdana" pitchFamily="34" charset="0"/>
            </a:endParaRPr>
          </a:p>
          <a:p>
            <a:pPr algn="just" eaLnBrk="1" hangingPunct="1">
              <a:buFont typeface="Wingdings" pitchFamily="2" charset="2"/>
              <a:buNone/>
            </a:pPr>
            <a:r>
              <a:rPr lang="pl-PL" altLang="pl-PL" sz="2400" smtClean="0">
                <a:latin typeface="Verdana" pitchFamily="34" charset="0"/>
                <a:cs typeface="Times New Roman" pitchFamily="18" charset="0"/>
              </a:rPr>
              <a:t>Testowane urz</a:t>
            </a:r>
            <a:r>
              <a:rPr lang="pl-PL" altLang="pl-PL" sz="2400" smtClean="0">
                <a:latin typeface="Verdana" pitchFamily="34" charset="0"/>
              </a:rPr>
              <a:t>ą</a:t>
            </a:r>
            <a:r>
              <a:rPr lang="pl-PL" altLang="pl-PL" sz="2400" smtClean="0">
                <a:latin typeface="Verdana" pitchFamily="34" charset="0"/>
                <a:cs typeface="Times New Roman" pitchFamily="18" charset="0"/>
              </a:rPr>
              <a:t>dzenia powinny przej</a:t>
            </a:r>
            <a:r>
              <a:rPr lang="pl-PL" altLang="pl-PL" sz="2400" smtClean="0">
                <a:latin typeface="Verdana" pitchFamily="34" charset="0"/>
              </a:rPr>
              <a:t>ść</a:t>
            </a:r>
            <a:r>
              <a:rPr lang="pl-PL" altLang="pl-PL" sz="2400" smtClean="0">
                <a:latin typeface="Verdana" pitchFamily="34" charset="0"/>
                <a:cs typeface="Times New Roman" pitchFamily="18" charset="0"/>
              </a:rPr>
              <a:t> pozytywnie testy zgodno</a:t>
            </a:r>
            <a:r>
              <a:rPr lang="pl-PL" altLang="pl-PL" sz="2400" smtClean="0">
                <a:latin typeface="Verdana" pitchFamily="34" charset="0"/>
              </a:rPr>
              <a:t>ś</a:t>
            </a:r>
            <a:r>
              <a:rPr lang="pl-PL" altLang="pl-PL" sz="2400" smtClean="0">
                <a:latin typeface="Verdana" pitchFamily="34" charset="0"/>
                <a:cs typeface="Times New Roman" pitchFamily="18" charset="0"/>
              </a:rPr>
              <a:t>ci</a:t>
            </a:r>
            <a:endParaRPr lang="pl-PL" altLang="pl-PL" sz="2400" smtClean="0"/>
          </a:p>
        </p:txBody>
      </p:sp>
      <p:graphicFrame>
        <p:nvGraphicFramePr>
          <p:cNvPr id="33798" name="Object 4"/>
          <p:cNvGraphicFramePr>
            <a:graphicFrameLocks noChangeAspect="1"/>
          </p:cNvGraphicFramePr>
          <p:nvPr/>
        </p:nvGraphicFramePr>
        <p:xfrm>
          <a:off x="1905000" y="4114800"/>
          <a:ext cx="4362450" cy="1457325"/>
        </p:xfrm>
        <a:graphic>
          <a:graphicData uri="http://schemas.openxmlformats.org/presentationml/2006/ole">
            <mc:AlternateContent xmlns:mc="http://schemas.openxmlformats.org/markup-compatibility/2006">
              <mc:Choice xmlns:v="urn:schemas-microsoft-com:vml" Requires="v">
                <p:oleObj spid="_x0000_s33803" r:id="rId4" imgW="4358640" imgH="1453896" progId="Word.Picture.8">
                  <p:embed/>
                </p:oleObj>
              </mc:Choice>
              <mc:Fallback>
                <p:oleObj r:id="rId4" imgW="4358640" imgH="1453896"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114800"/>
                        <a:ext cx="436245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3"/>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34819"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3"/>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649AF744-F8C4-439B-92E3-C358F6DBF9A8}" type="slidenum">
              <a:rPr lang="pl-PL" altLang="pl-PL" sz="1400" smtClean="0"/>
              <a:pPr eaLnBrk="1" hangingPunct="1">
                <a:spcBef>
                  <a:spcPct val="0"/>
                </a:spcBef>
                <a:buClrTx/>
                <a:buSzTx/>
                <a:buFontTx/>
                <a:buNone/>
              </a:pPr>
              <a:t>22</a:t>
            </a:fld>
            <a:endParaRPr lang="pl-PL" altLang="pl-PL" sz="1400" smtClean="0"/>
          </a:p>
        </p:txBody>
      </p:sp>
      <p:sp>
        <p:nvSpPr>
          <p:cNvPr id="34820" name="Rectangle 2"/>
          <p:cNvSpPr>
            <a:spLocks noGrp="1" noChangeArrowheads="1"/>
          </p:cNvSpPr>
          <p:nvPr>
            <p:ph type="title"/>
          </p:nvPr>
        </p:nvSpPr>
        <p:spPr/>
        <p:txBody>
          <a:bodyPr/>
          <a:lstStyle/>
          <a:p>
            <a:pPr eaLnBrk="1" hangingPunct="1"/>
            <a:r>
              <a:rPr lang="pl-PL" altLang="pl-PL" smtClean="0"/>
              <a:t>Testowanie współpracy (2)</a:t>
            </a:r>
            <a:endParaRPr lang="en-GB" altLang="pl-PL" smtClean="0"/>
          </a:p>
        </p:txBody>
      </p:sp>
      <p:sp>
        <p:nvSpPr>
          <p:cNvPr id="34821" name="Rectangle 3" descr="Rectangle: Click to edit Master text styles&#10;Second level&#10;Third level&#10;Fourth level&#10;Fifth level"/>
          <p:cNvSpPr>
            <a:spLocks noGrp="1" noChangeArrowheads="1"/>
          </p:cNvSpPr>
          <p:nvPr>
            <p:ph type="body" idx="1"/>
          </p:nvPr>
        </p:nvSpPr>
        <p:spPr/>
        <p:txBody>
          <a:bodyPr/>
          <a:lstStyle/>
          <a:p>
            <a:pPr algn="just" eaLnBrk="1" hangingPunct="1">
              <a:buFont typeface="Wingdings" pitchFamily="2" charset="2"/>
              <a:buNone/>
            </a:pPr>
            <a:r>
              <a:rPr lang="pl-PL" altLang="pl-PL" sz="2400" smtClean="0">
                <a:latin typeface="Verdana" pitchFamily="34" charset="0"/>
              </a:rPr>
              <a:t>Możliwe są zatem dwie sytuacje:</a:t>
            </a:r>
            <a:r>
              <a:rPr lang="en-GB" altLang="pl-PL" sz="2400" smtClean="0">
                <a:latin typeface="Verdana" pitchFamily="34" charset="0"/>
                <a:cs typeface="Times New Roman" pitchFamily="18" charset="0"/>
              </a:rPr>
              <a:t> </a:t>
            </a:r>
            <a:endParaRPr lang="pl-PL" altLang="pl-PL" sz="2400" smtClean="0">
              <a:latin typeface="Verdana" pitchFamily="34" charset="0"/>
            </a:endParaRPr>
          </a:p>
          <a:p>
            <a:pPr algn="just" eaLnBrk="1" hangingPunct="1"/>
            <a:r>
              <a:rPr lang="pl-PL" altLang="pl-PL" sz="2000" smtClean="0">
                <a:latin typeface="Verdana" pitchFamily="34" charset="0"/>
              </a:rPr>
              <a:t>Urządzenia realizują te same funkcje obligatoryjne</a:t>
            </a:r>
          </a:p>
          <a:p>
            <a:pPr algn="just" eaLnBrk="1" hangingPunct="1"/>
            <a:endParaRPr lang="pl-PL" altLang="pl-PL" sz="2000" smtClean="0">
              <a:latin typeface="Verdana" pitchFamily="34" charset="0"/>
            </a:endParaRPr>
          </a:p>
          <a:p>
            <a:pPr algn="just" eaLnBrk="1" hangingPunct="1"/>
            <a:endParaRPr lang="pl-PL" altLang="pl-PL" sz="2000" smtClean="0">
              <a:latin typeface="Verdana" pitchFamily="34" charset="0"/>
            </a:endParaRPr>
          </a:p>
          <a:p>
            <a:pPr algn="just" eaLnBrk="1" hangingPunct="1"/>
            <a:endParaRPr lang="pl-PL" altLang="pl-PL" sz="2000" smtClean="0">
              <a:latin typeface="Verdana" pitchFamily="34" charset="0"/>
            </a:endParaRPr>
          </a:p>
          <a:p>
            <a:pPr algn="just" eaLnBrk="1" hangingPunct="1"/>
            <a:endParaRPr lang="pl-PL" altLang="pl-PL" sz="2000" smtClean="0">
              <a:latin typeface="Verdana" pitchFamily="34" charset="0"/>
            </a:endParaRPr>
          </a:p>
          <a:p>
            <a:pPr algn="just" eaLnBrk="1" hangingPunct="1"/>
            <a:endParaRPr lang="pl-PL" altLang="pl-PL" sz="2000" smtClean="0">
              <a:latin typeface="Verdana" pitchFamily="34" charset="0"/>
            </a:endParaRPr>
          </a:p>
          <a:p>
            <a:pPr algn="just" eaLnBrk="1" hangingPunct="1"/>
            <a:endParaRPr lang="pl-PL" altLang="pl-PL" sz="2000" smtClean="0">
              <a:latin typeface="Verdana" pitchFamily="34" charset="0"/>
            </a:endParaRPr>
          </a:p>
          <a:p>
            <a:pPr algn="just" eaLnBrk="1" hangingPunct="1"/>
            <a:r>
              <a:rPr lang="pl-PL" altLang="pl-PL" sz="2000" smtClean="0">
                <a:latin typeface="Verdana" pitchFamily="34" charset="0"/>
              </a:rPr>
              <a:t>Urządzenia realizują różne funkcje obligatoryjne</a:t>
            </a:r>
          </a:p>
          <a:p>
            <a:pPr algn="just" eaLnBrk="1" hangingPunct="1">
              <a:buFont typeface="Wingdings" pitchFamily="2" charset="2"/>
              <a:buNone/>
            </a:pPr>
            <a:endParaRPr lang="pl-PL" altLang="pl-PL" sz="2400" smtClean="0">
              <a:latin typeface="Verdana" pitchFamily="34" charset="0"/>
            </a:endParaRPr>
          </a:p>
        </p:txBody>
      </p:sp>
      <p:graphicFrame>
        <p:nvGraphicFramePr>
          <p:cNvPr id="34822" name="Object 5"/>
          <p:cNvGraphicFramePr>
            <a:graphicFrameLocks noChangeAspect="1"/>
          </p:cNvGraphicFramePr>
          <p:nvPr/>
        </p:nvGraphicFramePr>
        <p:xfrm>
          <a:off x="2514600" y="2133600"/>
          <a:ext cx="3390900" cy="1768475"/>
        </p:xfrm>
        <a:graphic>
          <a:graphicData uri="http://schemas.openxmlformats.org/presentationml/2006/ole">
            <mc:AlternateContent xmlns:mc="http://schemas.openxmlformats.org/markup-compatibility/2006">
              <mc:Choice xmlns:v="urn:schemas-microsoft-com:vml" Requires="v">
                <p:oleObj spid="_x0000_s34832" r:id="rId4" imgW="4460748" imgH="2327148" progId="Word.Picture.8">
                  <p:embed/>
                </p:oleObj>
              </mc:Choice>
              <mc:Fallback>
                <p:oleObj r:id="rId4" imgW="4460748" imgH="2327148"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133600"/>
                        <a:ext cx="33909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3" name="Object 7"/>
          <p:cNvGraphicFramePr>
            <a:graphicFrameLocks noChangeAspect="1"/>
          </p:cNvGraphicFramePr>
          <p:nvPr/>
        </p:nvGraphicFramePr>
        <p:xfrm>
          <a:off x="2438400" y="4953000"/>
          <a:ext cx="3200400" cy="1670050"/>
        </p:xfrm>
        <a:graphic>
          <a:graphicData uri="http://schemas.openxmlformats.org/presentationml/2006/ole">
            <mc:AlternateContent xmlns:mc="http://schemas.openxmlformats.org/markup-compatibility/2006">
              <mc:Choice xmlns:v="urn:schemas-microsoft-com:vml" Requires="v">
                <p:oleObj spid="_x0000_s34833" r:id="rId6" imgW="4462272" imgH="2328672" progId="Word.Picture.8">
                  <p:embed/>
                </p:oleObj>
              </mc:Choice>
              <mc:Fallback>
                <p:oleObj r:id="rId6" imgW="4462272" imgH="2328672" progId="Word.Picture.8">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4953000"/>
                        <a:ext cx="3200400"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3"/>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35843"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3"/>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21D0C8EB-30BF-4B8C-BC85-877298663F8F}" type="slidenum">
              <a:rPr lang="pl-PL" altLang="pl-PL" sz="1400" smtClean="0"/>
              <a:pPr eaLnBrk="1" hangingPunct="1">
                <a:spcBef>
                  <a:spcPct val="0"/>
                </a:spcBef>
                <a:buClrTx/>
                <a:buSzTx/>
                <a:buFontTx/>
                <a:buNone/>
              </a:pPr>
              <a:t>23</a:t>
            </a:fld>
            <a:endParaRPr lang="pl-PL" altLang="pl-PL" sz="1400" smtClean="0"/>
          </a:p>
        </p:txBody>
      </p:sp>
      <p:sp>
        <p:nvSpPr>
          <p:cNvPr id="35844" name="Rectangle 2"/>
          <p:cNvSpPr>
            <a:spLocks noGrp="1" noChangeArrowheads="1"/>
          </p:cNvSpPr>
          <p:nvPr>
            <p:ph type="title"/>
          </p:nvPr>
        </p:nvSpPr>
        <p:spPr/>
        <p:txBody>
          <a:bodyPr/>
          <a:lstStyle/>
          <a:p>
            <a:pPr eaLnBrk="1" hangingPunct="1"/>
            <a:r>
              <a:rPr lang="pl-PL" altLang="pl-PL" smtClean="0"/>
              <a:t>Testowanie współpracy (3)</a:t>
            </a:r>
            <a:endParaRPr lang="en-GB" altLang="pl-PL" smtClean="0"/>
          </a:p>
        </p:txBody>
      </p:sp>
      <p:sp>
        <p:nvSpPr>
          <p:cNvPr id="3584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sz="2800" smtClean="0"/>
              <a:t>Procedura testowa:</a:t>
            </a:r>
          </a:p>
          <a:p>
            <a:pPr lvl="1" eaLnBrk="1" hangingPunct="1"/>
            <a:r>
              <a:rPr lang="pl-PL" altLang="pl-PL" sz="2400" b="1" smtClean="0"/>
              <a:t>Statyczny test współpracy</a:t>
            </a:r>
            <a:r>
              <a:rPr lang="pl-PL" altLang="pl-PL" sz="2400" smtClean="0"/>
              <a:t> – porównanie wyników testów zgodności i sprawdzenie „części wspólnych” </a:t>
            </a:r>
          </a:p>
          <a:p>
            <a:pPr lvl="1" eaLnBrk="1" hangingPunct="1"/>
            <a:endParaRPr lang="pl-PL" altLang="pl-PL" sz="2400" smtClean="0"/>
          </a:p>
          <a:p>
            <a:pPr lvl="1" eaLnBrk="1" hangingPunct="1"/>
            <a:r>
              <a:rPr lang="pl-PL" altLang="pl-PL" sz="2400" b="1" smtClean="0"/>
              <a:t>Dynamiczny test współpracy </a:t>
            </a:r>
            <a:r>
              <a:rPr lang="pl-PL" altLang="pl-PL" sz="2400" smtClean="0"/>
              <a:t>– praktyczna weryfikacja współpracy. </a:t>
            </a:r>
            <a:r>
              <a:rPr lang="pl-PL" altLang="pl-PL" sz="2400" smtClean="0">
                <a:cs typeface="Times New Roman" pitchFamily="18" charset="0"/>
              </a:rPr>
              <a:t>W ramach testów wspó</a:t>
            </a:r>
            <a:r>
              <a:rPr lang="pl-PL" altLang="pl-PL" sz="2400" smtClean="0"/>
              <a:t>ł</a:t>
            </a:r>
            <a:r>
              <a:rPr lang="pl-PL" altLang="pl-PL" sz="2400" smtClean="0">
                <a:cs typeface="Times New Roman" pitchFamily="18" charset="0"/>
              </a:rPr>
              <a:t>pracujące urz</a:t>
            </a:r>
            <a:r>
              <a:rPr lang="pl-PL" altLang="pl-PL" sz="2400" smtClean="0"/>
              <a:t>ą</a:t>
            </a:r>
            <a:r>
              <a:rPr lang="pl-PL" altLang="pl-PL" sz="2400" smtClean="0">
                <a:cs typeface="Times New Roman" pitchFamily="18" charset="0"/>
              </a:rPr>
              <a:t>dzenia s</a:t>
            </a:r>
            <a:r>
              <a:rPr lang="pl-PL" altLang="pl-PL" sz="2400" smtClean="0"/>
              <a:t>ą</a:t>
            </a:r>
            <a:r>
              <a:rPr lang="pl-PL" altLang="pl-PL" sz="2400" smtClean="0">
                <a:cs typeface="Times New Roman" pitchFamily="18" charset="0"/>
              </a:rPr>
              <a:t> pobudzane sygna</a:t>
            </a:r>
            <a:r>
              <a:rPr lang="pl-PL" altLang="pl-PL" sz="2400" smtClean="0"/>
              <a:t>ł</a:t>
            </a:r>
            <a:r>
              <a:rPr lang="pl-PL" altLang="pl-PL" sz="2400" smtClean="0">
                <a:cs typeface="Times New Roman" pitchFamily="18" charset="0"/>
              </a:rPr>
              <a:t>ami testowymi i sprawdzana jest zarówno odpowied</a:t>
            </a:r>
            <a:r>
              <a:rPr lang="pl-PL" altLang="pl-PL" sz="2400" smtClean="0"/>
              <a:t>ź</a:t>
            </a:r>
            <a:r>
              <a:rPr lang="pl-PL" altLang="pl-PL" sz="2400" smtClean="0">
                <a:cs typeface="Times New Roman" pitchFamily="18" charset="0"/>
              </a:rPr>
              <a:t> jak i poprawno</a:t>
            </a:r>
            <a:r>
              <a:rPr lang="pl-PL" altLang="pl-PL" sz="2400" smtClean="0"/>
              <a:t>ść</a:t>
            </a:r>
            <a:r>
              <a:rPr lang="pl-PL" altLang="pl-PL" sz="2400" smtClean="0">
                <a:cs typeface="Times New Roman" pitchFamily="18" charset="0"/>
              </a:rPr>
              <a:t> interakcji pomi</a:t>
            </a:r>
            <a:r>
              <a:rPr lang="pl-PL" altLang="pl-PL" sz="2400" smtClean="0"/>
              <a:t>ę</a:t>
            </a:r>
            <a:r>
              <a:rPr lang="pl-PL" altLang="pl-PL" sz="2400" smtClean="0">
                <a:cs typeface="Times New Roman" pitchFamily="18" charset="0"/>
              </a:rPr>
              <a:t>dzy urz</a:t>
            </a:r>
            <a:r>
              <a:rPr lang="pl-PL" altLang="pl-PL" sz="2400" smtClean="0"/>
              <a:t>ą</a:t>
            </a:r>
            <a:r>
              <a:rPr lang="pl-PL" altLang="pl-PL" sz="2400" smtClean="0">
                <a:cs typeface="Times New Roman" pitchFamily="18" charset="0"/>
              </a:rPr>
              <a:t>dzeniami testowymi</a:t>
            </a:r>
            <a:r>
              <a:rPr lang="en-GB" altLang="pl-PL" sz="2400" smtClean="0"/>
              <a:t> </a:t>
            </a:r>
          </a:p>
        </p:txBody>
      </p:sp>
      <p:graphicFrame>
        <p:nvGraphicFramePr>
          <p:cNvPr id="146437" name="Object 5"/>
          <p:cNvGraphicFramePr>
            <a:graphicFrameLocks noChangeAspect="1"/>
          </p:cNvGraphicFramePr>
          <p:nvPr/>
        </p:nvGraphicFramePr>
        <p:xfrm>
          <a:off x="1066800" y="1295400"/>
          <a:ext cx="6858000" cy="5199063"/>
        </p:xfrm>
        <a:graphic>
          <a:graphicData uri="http://schemas.openxmlformats.org/presentationml/2006/ole">
            <mc:AlternateContent xmlns:mc="http://schemas.openxmlformats.org/markup-compatibility/2006">
              <mc:Choice xmlns:v="urn:schemas-microsoft-com:vml" Requires="v">
                <p:oleObj spid="_x0000_s35851" name="Rysunek" r:id="rId4" imgW="4768596" imgH="3621024" progId="Word.Picture.8">
                  <p:embed/>
                </p:oleObj>
              </mc:Choice>
              <mc:Fallback>
                <p:oleObj name="Rysunek" r:id="rId4" imgW="4768596" imgH="3621024"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295400"/>
                        <a:ext cx="6858000" cy="5199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6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3"/>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36867"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3"/>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63B1F554-8D62-41A5-B9CF-15052522216B}" type="slidenum">
              <a:rPr lang="pl-PL" altLang="pl-PL" sz="1400" smtClean="0"/>
              <a:pPr eaLnBrk="1" hangingPunct="1">
                <a:spcBef>
                  <a:spcPct val="0"/>
                </a:spcBef>
                <a:buClrTx/>
                <a:buSzTx/>
                <a:buFontTx/>
                <a:buNone/>
              </a:pPr>
              <a:t>24</a:t>
            </a:fld>
            <a:endParaRPr lang="pl-PL" altLang="pl-PL" sz="1400" smtClean="0"/>
          </a:p>
        </p:txBody>
      </p:sp>
      <p:sp>
        <p:nvSpPr>
          <p:cNvPr id="36868" name="Rectangle 2"/>
          <p:cNvSpPr>
            <a:spLocks noGrp="1" noChangeArrowheads="1"/>
          </p:cNvSpPr>
          <p:nvPr>
            <p:ph type="title"/>
          </p:nvPr>
        </p:nvSpPr>
        <p:spPr/>
        <p:txBody>
          <a:bodyPr/>
          <a:lstStyle/>
          <a:p>
            <a:pPr eaLnBrk="1" hangingPunct="1"/>
            <a:r>
              <a:rPr lang="pl-PL" altLang="pl-PL" smtClean="0"/>
              <a:t>Testowanie współpracy (4)</a:t>
            </a:r>
            <a:endParaRPr lang="en-GB" altLang="pl-PL" smtClean="0"/>
          </a:p>
        </p:txBody>
      </p:sp>
      <p:sp>
        <p:nvSpPr>
          <p:cNvPr id="3686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smtClean="0"/>
              <a:t>Konfiguracja testowa</a:t>
            </a:r>
            <a:endParaRPr lang="en-GB" altLang="pl-PL" smtClean="0"/>
          </a:p>
        </p:txBody>
      </p:sp>
      <p:graphicFrame>
        <p:nvGraphicFramePr>
          <p:cNvPr id="36870" name="Object 5"/>
          <p:cNvGraphicFramePr>
            <a:graphicFrameLocks noChangeAspect="1"/>
          </p:cNvGraphicFramePr>
          <p:nvPr/>
        </p:nvGraphicFramePr>
        <p:xfrm>
          <a:off x="914400" y="2209800"/>
          <a:ext cx="7629525" cy="4013200"/>
        </p:xfrm>
        <a:graphic>
          <a:graphicData uri="http://schemas.openxmlformats.org/presentationml/2006/ole">
            <mc:AlternateContent xmlns:mc="http://schemas.openxmlformats.org/markup-compatibility/2006">
              <mc:Choice xmlns:v="urn:schemas-microsoft-com:vml" Requires="v">
                <p:oleObj spid="_x0000_s36875" r:id="rId4" imgW="5599176" imgH="2939796" progId="Word.Picture.8">
                  <p:embed/>
                </p:oleObj>
              </mc:Choice>
              <mc:Fallback>
                <p:oleObj r:id="rId4" imgW="5599176" imgH="2939796"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209800"/>
                        <a:ext cx="7629525" cy="4013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37891"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47FF1C44-56B0-4EB5-A05B-27323E608BF3}" type="slidenum">
              <a:rPr lang="pl-PL" altLang="pl-PL" sz="1400" smtClean="0"/>
              <a:pPr eaLnBrk="1" hangingPunct="1">
                <a:spcBef>
                  <a:spcPct val="0"/>
                </a:spcBef>
                <a:buClrTx/>
                <a:buSzTx/>
                <a:buFontTx/>
                <a:buNone/>
              </a:pPr>
              <a:t>25</a:t>
            </a:fld>
            <a:endParaRPr lang="pl-PL" altLang="pl-PL" sz="1400" smtClean="0"/>
          </a:p>
        </p:txBody>
      </p:sp>
      <p:sp>
        <p:nvSpPr>
          <p:cNvPr id="37892" name="Rectangle 2"/>
          <p:cNvSpPr>
            <a:spLocks noGrp="1" noChangeArrowheads="1"/>
          </p:cNvSpPr>
          <p:nvPr>
            <p:ph type="title"/>
          </p:nvPr>
        </p:nvSpPr>
        <p:spPr/>
        <p:txBody>
          <a:bodyPr/>
          <a:lstStyle/>
          <a:p>
            <a:pPr eaLnBrk="1" hangingPunct="1"/>
            <a:r>
              <a:rPr lang="pl-PL" altLang="pl-PL" smtClean="0"/>
              <a:t>Program badań</a:t>
            </a:r>
            <a:endParaRPr lang="en-GB" altLang="pl-PL" smtClean="0"/>
          </a:p>
        </p:txBody>
      </p:sp>
      <p:sp>
        <p:nvSpPr>
          <p:cNvPr id="37893" name="Rectangle 3" descr="Rectangle: Click to edit Master text styles&#10;Second level&#10;Third level&#10;Fourth level&#10;Fifth level"/>
          <p:cNvSpPr>
            <a:spLocks noGrp="1" noChangeArrowheads="1"/>
          </p:cNvSpPr>
          <p:nvPr>
            <p:ph type="body" idx="1"/>
          </p:nvPr>
        </p:nvSpPr>
        <p:spPr>
          <a:xfrm>
            <a:off x="467544" y="1124744"/>
            <a:ext cx="8077200" cy="5174704"/>
          </a:xfrm>
        </p:spPr>
        <p:txBody>
          <a:bodyPr/>
          <a:lstStyle/>
          <a:p>
            <a:pPr eaLnBrk="1" hangingPunct="1"/>
            <a:r>
              <a:rPr lang="en-GB" altLang="pl-PL" sz="1800" b="1" dirty="0" smtClean="0">
                <a:latin typeface="Times New Roman" pitchFamily="18" charset="0"/>
                <a:cs typeface="Times New Roman" pitchFamily="18" charset="0"/>
              </a:rPr>
              <a:t>1.</a:t>
            </a:r>
            <a:r>
              <a:rPr lang="en-GB" altLang="pl-PL" sz="1800" b="1" dirty="0" smtClean="0">
                <a:latin typeface="Times New Roman" pitchFamily="18" charset="0"/>
              </a:rPr>
              <a:t> </a:t>
            </a:r>
            <a:r>
              <a:rPr lang="en-GB" altLang="pl-PL" sz="1800" b="1" dirty="0" smtClean="0">
                <a:latin typeface="Times New Roman" pitchFamily="18" charset="0"/>
                <a:cs typeface="Times New Roman" pitchFamily="18" charset="0"/>
              </a:rPr>
              <a:t>Objective of the test</a:t>
            </a:r>
          </a:p>
          <a:p>
            <a:pPr algn="just" eaLnBrk="1" hangingPunct="1">
              <a:buFont typeface="Wingdings" pitchFamily="2" charset="2"/>
              <a:buNone/>
            </a:pPr>
            <a:r>
              <a:rPr lang="en-GB" altLang="pl-PL" sz="1400" dirty="0" smtClean="0">
                <a:cs typeface="Times New Roman" pitchFamily="18" charset="0"/>
              </a:rPr>
              <a:t>The objective of test should be clearly specified and well motivated.</a:t>
            </a:r>
          </a:p>
          <a:p>
            <a:pPr eaLnBrk="1" hangingPunct="1"/>
            <a:r>
              <a:rPr lang="en-GB" altLang="pl-PL" sz="1800" b="1" dirty="0" smtClean="0">
                <a:latin typeface="Times New Roman" pitchFamily="18" charset="0"/>
                <a:cs typeface="Times New Roman" pitchFamily="18" charset="0"/>
              </a:rPr>
              <a:t>2</a:t>
            </a:r>
            <a:r>
              <a:rPr lang="en-GB" altLang="pl-PL" sz="1800" b="1" dirty="0" smtClean="0">
                <a:latin typeface="Times New Roman" pitchFamily="18" charset="0"/>
              </a:rPr>
              <a:t>. </a:t>
            </a:r>
            <a:r>
              <a:rPr lang="en-GB" altLang="pl-PL" sz="1800" b="1" dirty="0" smtClean="0">
                <a:latin typeface="Times New Roman" pitchFamily="18" charset="0"/>
                <a:cs typeface="Times New Roman" pitchFamily="18" charset="0"/>
              </a:rPr>
              <a:t>Test network scenario</a:t>
            </a:r>
            <a:r>
              <a:rPr lang="en-GB" altLang="pl-PL" sz="2400" b="1" dirty="0" smtClean="0">
                <a:latin typeface="Times New Roman" pitchFamily="18" charset="0"/>
                <a:cs typeface="Times New Roman" pitchFamily="18" charset="0"/>
              </a:rPr>
              <a:t> </a:t>
            </a:r>
          </a:p>
          <a:p>
            <a:pPr algn="just" eaLnBrk="1" hangingPunct="1">
              <a:buFont typeface="Wingdings" pitchFamily="2" charset="2"/>
              <a:buNone/>
            </a:pPr>
            <a:r>
              <a:rPr lang="en-GB" altLang="pl-PL" sz="1400" dirty="0" smtClean="0"/>
              <a:t>Describes</a:t>
            </a:r>
            <a:r>
              <a:rPr lang="en-GB" altLang="pl-PL" sz="1400" dirty="0" smtClean="0">
                <a:cs typeface="Times New Roman" pitchFamily="18" charset="0"/>
              </a:rPr>
              <a:t> details of test environment containing details about terminals, network and measurement equipment (values of </a:t>
            </a:r>
            <a:r>
              <a:rPr lang="en-GB" altLang="pl-PL" sz="1400" dirty="0" err="1" smtClean="0">
                <a:cs typeface="Times New Roman" pitchFamily="18" charset="0"/>
              </a:rPr>
              <a:t>QoS</a:t>
            </a:r>
            <a:r>
              <a:rPr lang="en-GB" altLang="pl-PL" sz="1400" dirty="0" smtClean="0">
                <a:cs typeface="Times New Roman" pitchFamily="18" charset="0"/>
              </a:rPr>
              <a:t> mechanisms parameters corresponding to scheduler type, buffer sizes, policing parameters,...)</a:t>
            </a:r>
          </a:p>
          <a:p>
            <a:pPr eaLnBrk="1" hangingPunct="1"/>
            <a:r>
              <a:rPr lang="en-GB" altLang="pl-PL" sz="1800" b="1" dirty="0" smtClean="0">
                <a:latin typeface="Times New Roman" pitchFamily="18" charset="0"/>
                <a:cs typeface="Times New Roman" pitchFamily="18" charset="0"/>
              </a:rPr>
              <a:t>3</a:t>
            </a:r>
            <a:r>
              <a:rPr lang="en-GB" altLang="pl-PL" sz="1800" b="1" dirty="0" smtClean="0">
                <a:latin typeface="Times New Roman" pitchFamily="18" charset="0"/>
              </a:rPr>
              <a:t>.</a:t>
            </a:r>
            <a:r>
              <a:rPr lang="en-GB" altLang="pl-PL" sz="1800" b="1" dirty="0" smtClean="0">
                <a:latin typeface="Times New Roman" pitchFamily="18" charset="0"/>
                <a:cs typeface="Times New Roman" pitchFamily="18" charset="0"/>
              </a:rPr>
              <a:t> Measured parameters</a:t>
            </a:r>
          </a:p>
          <a:p>
            <a:pPr algn="just" eaLnBrk="1" hangingPunct="1">
              <a:buFont typeface="Wingdings" pitchFamily="2" charset="2"/>
              <a:buNone/>
            </a:pPr>
            <a:r>
              <a:rPr lang="en-GB" altLang="pl-PL" sz="1400" dirty="0" smtClean="0"/>
              <a:t>Defines </a:t>
            </a:r>
            <a:r>
              <a:rPr lang="en-GB" altLang="pl-PL" sz="1400" dirty="0" smtClean="0">
                <a:cs typeface="Times New Roman" pitchFamily="18" charset="0"/>
              </a:rPr>
              <a:t>list the measured parameters. </a:t>
            </a:r>
          </a:p>
          <a:p>
            <a:pPr eaLnBrk="1" hangingPunct="1"/>
            <a:r>
              <a:rPr lang="en-GB" altLang="pl-PL" sz="1800" b="1" dirty="0" smtClean="0">
                <a:latin typeface="Times New Roman" pitchFamily="18" charset="0"/>
                <a:cs typeface="Times New Roman" pitchFamily="18" charset="0"/>
              </a:rPr>
              <a:t>4</a:t>
            </a:r>
            <a:r>
              <a:rPr lang="en-GB" altLang="pl-PL" sz="1800" b="1" dirty="0" smtClean="0">
                <a:latin typeface="Times New Roman" pitchFamily="18" charset="0"/>
              </a:rPr>
              <a:t>. </a:t>
            </a:r>
            <a:r>
              <a:rPr lang="en-GB" altLang="pl-PL" sz="1800" b="1" dirty="0" smtClean="0">
                <a:latin typeface="Times New Roman" pitchFamily="18" charset="0"/>
                <a:cs typeface="Times New Roman" pitchFamily="18" charset="0"/>
              </a:rPr>
              <a:t>Measurement tools</a:t>
            </a:r>
          </a:p>
          <a:p>
            <a:pPr algn="just" eaLnBrk="1" hangingPunct="1">
              <a:buFont typeface="Wingdings" pitchFamily="2" charset="2"/>
              <a:buNone/>
            </a:pPr>
            <a:r>
              <a:rPr lang="en-GB" altLang="pl-PL" sz="1400" dirty="0" smtClean="0">
                <a:cs typeface="Times New Roman" pitchFamily="18" charset="0"/>
              </a:rPr>
              <a:t>This point should specify the list of measured tools required for performing test. </a:t>
            </a:r>
            <a:endParaRPr lang="en-GB" altLang="pl-PL" sz="1400" dirty="0" smtClean="0"/>
          </a:p>
          <a:p>
            <a:pPr algn="just" eaLnBrk="1" hangingPunct="1"/>
            <a:r>
              <a:rPr lang="en-GB" altLang="pl-PL" sz="1800" b="1" dirty="0" smtClean="0">
                <a:latin typeface="Times New Roman" pitchFamily="18" charset="0"/>
                <a:cs typeface="Times New Roman" pitchFamily="18" charset="0"/>
              </a:rPr>
              <a:t>5</a:t>
            </a:r>
            <a:r>
              <a:rPr lang="en-GB" altLang="pl-PL" sz="1800" b="1" dirty="0" smtClean="0">
                <a:latin typeface="Times New Roman" pitchFamily="18" charset="0"/>
              </a:rPr>
              <a:t>. </a:t>
            </a:r>
            <a:r>
              <a:rPr lang="en-GB" altLang="pl-PL" sz="1800" b="1" dirty="0" smtClean="0">
                <a:latin typeface="Times New Roman" pitchFamily="18" charset="0"/>
                <a:cs typeface="Times New Roman" pitchFamily="18" charset="0"/>
              </a:rPr>
              <a:t>Traffic conditions</a:t>
            </a:r>
          </a:p>
          <a:p>
            <a:pPr algn="just" eaLnBrk="1" hangingPunct="1">
              <a:buFont typeface="Wingdings" pitchFamily="2" charset="2"/>
              <a:buNone/>
            </a:pPr>
            <a:r>
              <a:rPr lang="en-GB" altLang="pl-PL" sz="1400" dirty="0" smtClean="0">
                <a:cs typeface="Times New Roman" pitchFamily="18" charset="0"/>
              </a:rPr>
              <a:t>Specifies traffic conditions assumed for the test. In particular, we should specify the generated traffic by type of traffic profile, rate, source-destination relation, etc..  </a:t>
            </a:r>
          </a:p>
          <a:p>
            <a:pPr eaLnBrk="1" hangingPunct="1"/>
            <a:r>
              <a:rPr lang="en-GB" altLang="pl-PL" sz="1800" b="1" dirty="0" smtClean="0">
                <a:latin typeface="Times New Roman" pitchFamily="18" charset="0"/>
                <a:cs typeface="Times New Roman" pitchFamily="18" charset="0"/>
              </a:rPr>
              <a:t>6</a:t>
            </a:r>
            <a:r>
              <a:rPr lang="en-GB" altLang="pl-PL" sz="1800" b="1" dirty="0" smtClean="0">
                <a:latin typeface="Times New Roman" pitchFamily="18" charset="0"/>
              </a:rPr>
              <a:t>. </a:t>
            </a:r>
            <a:r>
              <a:rPr lang="en-GB" altLang="pl-PL" sz="1800" b="1" dirty="0" smtClean="0">
                <a:latin typeface="Times New Roman" pitchFamily="18" charset="0"/>
                <a:cs typeface="Times New Roman" pitchFamily="18" charset="0"/>
              </a:rPr>
              <a:t>Test procedure</a:t>
            </a:r>
            <a:endParaRPr lang="en-GB" altLang="pl-PL" sz="1800" b="1" dirty="0" smtClean="0">
              <a:latin typeface="Times New Roman" pitchFamily="18" charset="0"/>
            </a:endParaRPr>
          </a:p>
          <a:p>
            <a:pPr eaLnBrk="1" hangingPunct="1">
              <a:buFont typeface="Wingdings" pitchFamily="2" charset="2"/>
              <a:buNone/>
            </a:pPr>
            <a:r>
              <a:rPr lang="en-GB" altLang="pl-PL" sz="1400" dirty="0" smtClean="0">
                <a:cs typeface="Times New Roman" pitchFamily="18" charset="0"/>
              </a:rPr>
              <a:t>This point includes information about the test procedure details and recommended duration of test. </a:t>
            </a:r>
          </a:p>
          <a:p>
            <a:pPr eaLnBrk="1" hangingPunct="1"/>
            <a:r>
              <a:rPr lang="en-GB" altLang="pl-PL" sz="1800" b="1" dirty="0" smtClean="0">
                <a:latin typeface="Times New Roman" pitchFamily="18" charset="0"/>
                <a:cs typeface="Times New Roman" pitchFamily="18" charset="0"/>
              </a:rPr>
              <a:t>7</a:t>
            </a:r>
            <a:r>
              <a:rPr lang="en-GB" altLang="pl-PL" sz="1800" b="1" dirty="0" smtClean="0">
                <a:latin typeface="Times New Roman" pitchFamily="18" charset="0"/>
              </a:rPr>
              <a:t>. </a:t>
            </a:r>
            <a:r>
              <a:rPr lang="en-GB" altLang="pl-PL" sz="1800" b="1" dirty="0" smtClean="0">
                <a:latin typeface="Times New Roman" pitchFamily="18" charset="0"/>
                <a:cs typeface="Times New Roman" pitchFamily="18" charset="0"/>
              </a:rPr>
              <a:t>Expected test results</a:t>
            </a:r>
          </a:p>
          <a:p>
            <a:pPr eaLnBrk="1" hangingPunct="1">
              <a:buFont typeface="Wingdings" pitchFamily="2" charset="2"/>
              <a:buNone/>
            </a:pPr>
            <a:r>
              <a:rPr lang="en-GB" altLang="pl-PL" sz="1400" dirty="0" smtClean="0">
                <a:cs typeface="Times New Roman" pitchFamily="18" charset="0"/>
              </a:rPr>
              <a:t>This point should say on the expected test results including short justification.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15363"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CBBE4216-5912-4BD3-B539-203837311C26}" type="slidenum">
              <a:rPr lang="pl-PL" altLang="pl-PL" sz="1400" smtClean="0"/>
              <a:pPr eaLnBrk="1" hangingPunct="1">
                <a:spcBef>
                  <a:spcPct val="0"/>
                </a:spcBef>
                <a:buClrTx/>
                <a:buSzTx/>
                <a:buFontTx/>
                <a:buNone/>
              </a:pPr>
              <a:t>3</a:t>
            </a:fld>
            <a:endParaRPr lang="pl-PL" altLang="pl-PL" sz="1400" smtClean="0"/>
          </a:p>
        </p:txBody>
      </p:sp>
      <p:sp>
        <p:nvSpPr>
          <p:cNvPr id="15364" name="Rectangle 2"/>
          <p:cNvSpPr>
            <a:spLocks noGrp="1" noChangeArrowheads="1"/>
          </p:cNvSpPr>
          <p:nvPr>
            <p:ph type="title"/>
          </p:nvPr>
        </p:nvSpPr>
        <p:spPr/>
        <p:txBody>
          <a:bodyPr/>
          <a:lstStyle/>
          <a:p>
            <a:pPr eaLnBrk="1" hangingPunct="1"/>
            <a:r>
              <a:rPr lang="pl-PL" altLang="pl-PL" smtClean="0"/>
              <a:t>Testowanie zgodności (1)</a:t>
            </a:r>
            <a:endParaRPr lang="en-GB" altLang="pl-PL" smtClean="0"/>
          </a:p>
        </p:txBody>
      </p:sp>
      <p:sp>
        <p:nvSpPr>
          <p:cNvPr id="15365" name="Rectangle 3" descr="Rectangle: Click to edit Master text styles&#10;Second level&#10;Third level&#10;Fourth level&#10;Fifth level"/>
          <p:cNvSpPr>
            <a:spLocks noGrp="1" noChangeArrowheads="1"/>
          </p:cNvSpPr>
          <p:nvPr>
            <p:ph type="body" idx="1"/>
          </p:nvPr>
        </p:nvSpPr>
        <p:spPr>
          <a:xfrm>
            <a:off x="533400" y="1295400"/>
            <a:ext cx="8382000" cy="4724400"/>
          </a:xfrm>
        </p:spPr>
        <p:txBody>
          <a:bodyPr/>
          <a:lstStyle/>
          <a:p>
            <a:pPr eaLnBrk="1" hangingPunct="1">
              <a:lnSpc>
                <a:spcPct val="90000"/>
              </a:lnSpc>
              <a:buFont typeface="Wingdings" pitchFamily="2" charset="2"/>
              <a:buNone/>
            </a:pPr>
            <a:r>
              <a:rPr lang="pl-PL" altLang="pl-PL" sz="2400" b="1" dirty="0" smtClean="0"/>
              <a:t>Testowanie zgodności</a:t>
            </a:r>
            <a:r>
              <a:rPr lang="pl-PL" altLang="pl-PL" sz="2400" dirty="0" smtClean="0"/>
              <a:t> ma na celu sprawdzenie, czy funkcje zaimplementowane w badanym urządzeniu są realizowane zgodnie z odpowiednimi zaleceniami. </a:t>
            </a:r>
          </a:p>
          <a:p>
            <a:pPr lvl="1" eaLnBrk="1" hangingPunct="1">
              <a:lnSpc>
                <a:spcPct val="90000"/>
              </a:lnSpc>
            </a:pPr>
            <a:r>
              <a:rPr lang="pl-PL" altLang="pl-PL" sz="2000" dirty="0" smtClean="0"/>
              <a:t>Testy statyczne</a:t>
            </a:r>
          </a:p>
          <a:p>
            <a:pPr lvl="1" eaLnBrk="1" hangingPunct="1">
              <a:lnSpc>
                <a:spcPct val="90000"/>
              </a:lnSpc>
            </a:pPr>
            <a:r>
              <a:rPr lang="pl-PL" altLang="pl-PL" sz="2000" dirty="0" smtClean="0"/>
              <a:t>Testy dynamiczne</a:t>
            </a:r>
          </a:p>
          <a:p>
            <a:pPr eaLnBrk="1" hangingPunct="1">
              <a:lnSpc>
                <a:spcPct val="90000"/>
              </a:lnSpc>
              <a:buFont typeface="Wingdings" pitchFamily="2" charset="2"/>
              <a:buNone/>
            </a:pPr>
            <a:endParaRPr lang="pl-PL" altLang="pl-PL" sz="2400" dirty="0" smtClean="0"/>
          </a:p>
          <a:p>
            <a:pPr eaLnBrk="1" hangingPunct="1">
              <a:lnSpc>
                <a:spcPct val="90000"/>
              </a:lnSpc>
              <a:buFont typeface="Wingdings" pitchFamily="2" charset="2"/>
              <a:buNone/>
            </a:pPr>
            <a:endParaRPr lang="pl-PL" altLang="pl-PL" sz="2400" dirty="0" smtClean="0"/>
          </a:p>
          <a:p>
            <a:pPr eaLnBrk="1" hangingPunct="1">
              <a:lnSpc>
                <a:spcPct val="90000"/>
              </a:lnSpc>
              <a:buFont typeface="Wingdings" pitchFamily="2" charset="2"/>
              <a:buNone/>
            </a:pPr>
            <a:r>
              <a:rPr lang="pl-PL" altLang="pl-PL" sz="2400" b="1" dirty="0" smtClean="0"/>
              <a:t>Uwaga:</a:t>
            </a:r>
            <a:r>
              <a:rPr lang="pl-PL" altLang="pl-PL" sz="2400" dirty="0" smtClean="0"/>
              <a:t> Pozytywny wynik testów zgodności nie gwarantuje pełnej i poprawnej pracy badanego urządzenia w sieci. Konieczne jest zatem budowanie sieci pilotowych, w których można dokładnie zbadać działanie sprzętu; w praktyce mogą zdarzyć się sytuacje, kiedy dwie zgodne implementacje po prostu nie współpracują ze sobą.</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16387"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A7C12727-C23B-4637-A08B-2294946287D4}" type="slidenum">
              <a:rPr lang="pl-PL" altLang="pl-PL" sz="1400" smtClean="0"/>
              <a:pPr eaLnBrk="1" hangingPunct="1">
                <a:spcBef>
                  <a:spcPct val="0"/>
                </a:spcBef>
                <a:buClrTx/>
                <a:buSzTx/>
                <a:buFontTx/>
                <a:buNone/>
              </a:pPr>
              <a:t>4</a:t>
            </a:fld>
            <a:endParaRPr lang="pl-PL" altLang="pl-PL" sz="1400" smtClean="0"/>
          </a:p>
        </p:txBody>
      </p:sp>
      <p:sp>
        <p:nvSpPr>
          <p:cNvPr id="16388" name="Rectangle 2"/>
          <p:cNvSpPr>
            <a:spLocks noGrp="1" noChangeArrowheads="1"/>
          </p:cNvSpPr>
          <p:nvPr>
            <p:ph type="title"/>
          </p:nvPr>
        </p:nvSpPr>
        <p:spPr/>
        <p:txBody>
          <a:bodyPr/>
          <a:lstStyle/>
          <a:p>
            <a:pPr eaLnBrk="1" hangingPunct="1"/>
            <a:r>
              <a:rPr lang="pl-PL" altLang="pl-PL" smtClean="0"/>
              <a:t>Testowanie zgodności (2)</a:t>
            </a:r>
            <a:endParaRPr lang="en-GB" altLang="pl-PL" smtClean="0"/>
          </a:p>
        </p:txBody>
      </p:sp>
      <p:sp>
        <p:nvSpPr>
          <p:cNvPr id="16389" name="Rectangle 3" descr="Rectangle: Click to edit Master text styles&#10;Second level&#10;Third level&#10;Fourth level&#10;Fifth level"/>
          <p:cNvSpPr>
            <a:spLocks noGrp="1" noChangeArrowheads="1"/>
          </p:cNvSpPr>
          <p:nvPr>
            <p:ph type="body" idx="1"/>
          </p:nvPr>
        </p:nvSpPr>
        <p:spPr>
          <a:xfrm>
            <a:off x="533400" y="1143000"/>
            <a:ext cx="8077200" cy="4876800"/>
          </a:xfrm>
        </p:spPr>
        <p:txBody>
          <a:bodyPr/>
          <a:lstStyle/>
          <a:p>
            <a:pPr eaLnBrk="1" hangingPunct="1">
              <a:lnSpc>
                <a:spcPct val="90000"/>
              </a:lnSpc>
              <a:buFont typeface="Wingdings" pitchFamily="2" charset="2"/>
              <a:buNone/>
            </a:pPr>
            <a:r>
              <a:rPr lang="pl-PL" altLang="pl-PL" sz="2000" smtClean="0"/>
              <a:t>Przeprowadzenie testów zgodności wymaga wiedzy o funkcjach realizowanych przez testowany system</a:t>
            </a:r>
          </a:p>
          <a:p>
            <a:pPr eaLnBrk="1" hangingPunct="1">
              <a:lnSpc>
                <a:spcPct val="90000"/>
              </a:lnSpc>
              <a:buFont typeface="Wingdings" pitchFamily="2" charset="2"/>
              <a:buNone/>
            </a:pPr>
            <a:endParaRPr lang="pl-PL" altLang="pl-PL" sz="2000" smtClean="0"/>
          </a:p>
          <a:p>
            <a:pPr eaLnBrk="1" hangingPunct="1">
              <a:lnSpc>
                <a:spcPct val="90000"/>
              </a:lnSpc>
              <a:buFont typeface="Wingdings" pitchFamily="2" charset="2"/>
              <a:buNone/>
            </a:pPr>
            <a:r>
              <a:rPr lang="pl-PL" altLang="pl-PL" sz="2000" smtClean="0"/>
              <a:t>Informacje te są zawarte w dokumencie „Oświadczeniu o zgodności implementacji protokołu ze specyfikacją” – PICS (Protocol Implementation Conformance Statement) </a:t>
            </a:r>
          </a:p>
          <a:p>
            <a:pPr eaLnBrk="1" hangingPunct="1">
              <a:lnSpc>
                <a:spcPct val="90000"/>
              </a:lnSpc>
              <a:buFont typeface="Wingdings" pitchFamily="2" charset="2"/>
              <a:buNone/>
            </a:pPr>
            <a:endParaRPr lang="pl-PL" altLang="pl-PL" sz="2000" smtClean="0"/>
          </a:p>
          <a:p>
            <a:pPr eaLnBrk="1" hangingPunct="1">
              <a:lnSpc>
                <a:spcPct val="90000"/>
              </a:lnSpc>
              <a:buFont typeface="Wingdings" pitchFamily="2" charset="2"/>
              <a:buNone/>
            </a:pPr>
            <a:r>
              <a:rPr lang="pl-PL" altLang="pl-PL" sz="2000" smtClean="0">
                <a:cs typeface="Times New Roman" pitchFamily="18" charset="0"/>
              </a:rPr>
              <a:t>Dokument ten zawiera list</a:t>
            </a:r>
            <a:r>
              <a:rPr lang="pl-PL" altLang="pl-PL" sz="2000" smtClean="0"/>
              <a:t>ę</a:t>
            </a:r>
            <a:r>
              <a:rPr lang="pl-PL" altLang="pl-PL" sz="2000" smtClean="0">
                <a:cs typeface="Times New Roman" pitchFamily="18" charset="0"/>
              </a:rPr>
              <a:t> pyta</a:t>
            </a:r>
            <a:r>
              <a:rPr lang="pl-PL" altLang="pl-PL" sz="2000" smtClean="0"/>
              <a:t>ń</a:t>
            </a:r>
            <a:r>
              <a:rPr lang="pl-PL" altLang="pl-PL" sz="2000" smtClean="0">
                <a:cs typeface="Times New Roman" pitchFamily="18" charset="0"/>
              </a:rPr>
              <a:t> dotycz</a:t>
            </a:r>
            <a:r>
              <a:rPr lang="pl-PL" altLang="pl-PL" sz="2000" smtClean="0"/>
              <a:t>ą</a:t>
            </a:r>
            <a:r>
              <a:rPr lang="pl-PL" altLang="pl-PL" sz="2000" smtClean="0">
                <a:cs typeface="Times New Roman" pitchFamily="18" charset="0"/>
              </a:rPr>
              <a:t>cych realizacji ka</a:t>
            </a:r>
            <a:r>
              <a:rPr lang="pl-PL" altLang="pl-PL" sz="2000" smtClean="0"/>
              <a:t>ż</a:t>
            </a:r>
            <a:r>
              <a:rPr lang="pl-PL" altLang="pl-PL" sz="2000" smtClean="0">
                <a:cs typeface="Times New Roman" pitchFamily="18" charset="0"/>
              </a:rPr>
              <a:t>dej funkcji podanej w danym zaleceniu. Odpowiedzi na pytania mog</a:t>
            </a:r>
            <a:r>
              <a:rPr lang="pl-PL" altLang="pl-PL" sz="2000" smtClean="0"/>
              <a:t>ą</a:t>
            </a:r>
            <a:r>
              <a:rPr lang="pl-PL" altLang="pl-PL" sz="2000" smtClean="0">
                <a:cs typeface="Times New Roman" pitchFamily="18" charset="0"/>
              </a:rPr>
              <a:t> by</a:t>
            </a:r>
            <a:r>
              <a:rPr lang="pl-PL" altLang="pl-PL" sz="2000" smtClean="0"/>
              <a:t>ć</a:t>
            </a:r>
            <a:r>
              <a:rPr lang="pl-PL" altLang="pl-PL" sz="2000" smtClean="0">
                <a:cs typeface="Times New Roman" pitchFamily="18" charset="0"/>
              </a:rPr>
              <a:t> twierdz</a:t>
            </a:r>
            <a:r>
              <a:rPr lang="pl-PL" altLang="pl-PL" sz="2000" smtClean="0"/>
              <a:t>ą</a:t>
            </a:r>
            <a:r>
              <a:rPr lang="pl-PL" altLang="pl-PL" sz="2000" smtClean="0">
                <a:cs typeface="Times New Roman" pitchFamily="18" charset="0"/>
              </a:rPr>
              <a:t>ce (TAK), przecz</a:t>
            </a:r>
            <a:r>
              <a:rPr lang="pl-PL" altLang="pl-PL" sz="2000" smtClean="0"/>
              <a:t>ą</a:t>
            </a:r>
            <a:r>
              <a:rPr lang="pl-PL" altLang="pl-PL" sz="2000" smtClean="0">
                <a:cs typeface="Times New Roman" pitchFamily="18" charset="0"/>
              </a:rPr>
              <a:t>ce (NIE) albo w postaci warto</a:t>
            </a:r>
            <a:r>
              <a:rPr lang="pl-PL" altLang="pl-PL" sz="2000" smtClean="0"/>
              <a:t>ś</a:t>
            </a:r>
            <a:r>
              <a:rPr lang="pl-PL" altLang="pl-PL" sz="2000" smtClean="0">
                <a:cs typeface="Times New Roman" pitchFamily="18" charset="0"/>
              </a:rPr>
              <a:t>ci parametru lub jego zakresu</a:t>
            </a:r>
            <a:endParaRPr lang="pl-PL" altLang="pl-PL" sz="2000" smtClean="0"/>
          </a:p>
          <a:p>
            <a:pPr eaLnBrk="1" hangingPunct="1">
              <a:lnSpc>
                <a:spcPct val="90000"/>
              </a:lnSpc>
              <a:buFont typeface="Wingdings" pitchFamily="2" charset="2"/>
              <a:buNone/>
            </a:pPr>
            <a:endParaRPr lang="pl-PL" altLang="pl-PL" sz="2000" smtClean="0"/>
          </a:p>
          <a:p>
            <a:pPr eaLnBrk="1" hangingPunct="1">
              <a:lnSpc>
                <a:spcPct val="90000"/>
              </a:lnSpc>
              <a:buFont typeface="Wingdings" pitchFamily="2" charset="2"/>
              <a:buNone/>
            </a:pPr>
            <a:r>
              <a:rPr lang="pl-PL" altLang="pl-PL" sz="2000" smtClean="0">
                <a:cs typeface="Times New Roman" pitchFamily="18" charset="0"/>
              </a:rPr>
              <a:t>Dokument PICS</a:t>
            </a:r>
            <a:r>
              <a:rPr lang="pl-PL" altLang="pl-PL" sz="2000" smtClean="0"/>
              <a:t> jest opracowany przez producenta na podstawie „wzoru”</a:t>
            </a:r>
            <a:r>
              <a:rPr lang="pl-PL" altLang="pl-PL" sz="2000" smtClean="0">
                <a:cs typeface="Times New Roman" pitchFamily="18" charset="0"/>
              </a:rPr>
              <a:t> </a:t>
            </a:r>
            <a:r>
              <a:rPr lang="pl-PL" altLang="pl-PL" sz="2000" smtClean="0"/>
              <a:t>(PICS Proforma) </a:t>
            </a:r>
            <a:r>
              <a:rPr lang="pl-PL" altLang="pl-PL" sz="2000" smtClean="0">
                <a:cs typeface="Times New Roman" pitchFamily="18" charset="0"/>
              </a:rPr>
              <a:t>opracowywa</a:t>
            </a:r>
            <a:r>
              <a:rPr lang="pl-PL" altLang="pl-PL" sz="2000" smtClean="0"/>
              <a:t>nego</a:t>
            </a:r>
            <a:r>
              <a:rPr lang="pl-PL" altLang="pl-PL" sz="2000" smtClean="0">
                <a:cs typeface="Times New Roman" pitchFamily="18" charset="0"/>
              </a:rPr>
              <a:t> przez organizacj</a:t>
            </a:r>
            <a:r>
              <a:rPr lang="pl-PL" altLang="pl-PL" sz="2000" smtClean="0"/>
              <a:t>ę</a:t>
            </a:r>
            <a:r>
              <a:rPr lang="pl-PL" altLang="pl-PL" sz="2000" smtClean="0">
                <a:cs typeface="Times New Roman" pitchFamily="18" charset="0"/>
              </a:rPr>
              <a:t> standaryzuj</a:t>
            </a:r>
            <a:r>
              <a:rPr lang="pl-PL" altLang="pl-PL" sz="2000" smtClean="0"/>
              <a:t>ą</a:t>
            </a:r>
            <a:r>
              <a:rPr lang="pl-PL" altLang="pl-PL" sz="2000" smtClean="0">
                <a:cs typeface="Times New Roman" pitchFamily="18" charset="0"/>
              </a:rPr>
              <a:t>c</a:t>
            </a:r>
            <a:r>
              <a:rPr lang="pl-PL" altLang="pl-PL" sz="2000" smtClean="0"/>
              <a:t>ą</a:t>
            </a:r>
            <a:r>
              <a:rPr lang="pl-PL" altLang="pl-PL" sz="2000" smtClean="0">
                <a:cs typeface="Times New Roman" pitchFamily="18" charset="0"/>
              </a:rPr>
              <a:t> dany protokół </a:t>
            </a:r>
            <a:endParaRPr lang="en-GB" altLang="pl-PL" sz="2000" smtClean="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3"/>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17411"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3"/>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11D8BAFE-2216-498E-8F17-498E73469E02}" type="slidenum">
              <a:rPr lang="pl-PL" altLang="pl-PL" sz="1400" smtClean="0"/>
              <a:pPr eaLnBrk="1" hangingPunct="1">
                <a:spcBef>
                  <a:spcPct val="0"/>
                </a:spcBef>
                <a:buClrTx/>
                <a:buSzTx/>
                <a:buFontTx/>
                <a:buNone/>
              </a:pPr>
              <a:t>5</a:t>
            </a:fld>
            <a:endParaRPr lang="pl-PL" altLang="pl-PL" sz="1400" smtClean="0"/>
          </a:p>
        </p:txBody>
      </p:sp>
      <p:sp>
        <p:nvSpPr>
          <p:cNvPr id="17412" name="Rectangle 1026"/>
          <p:cNvSpPr>
            <a:spLocks noGrp="1" noChangeArrowheads="1"/>
          </p:cNvSpPr>
          <p:nvPr>
            <p:ph type="title"/>
          </p:nvPr>
        </p:nvSpPr>
        <p:spPr/>
        <p:txBody>
          <a:bodyPr/>
          <a:lstStyle/>
          <a:p>
            <a:pPr eaLnBrk="1" hangingPunct="1"/>
            <a:r>
              <a:rPr lang="pl-PL" altLang="pl-PL" smtClean="0"/>
              <a:t>Testowanie zgodności (3)</a:t>
            </a:r>
            <a:endParaRPr lang="en-GB" altLang="pl-PL" smtClean="0"/>
          </a:p>
        </p:txBody>
      </p:sp>
      <p:sp>
        <p:nvSpPr>
          <p:cNvPr id="17413" name="Rectangle 1027" descr="Rectangle: Click to edit Master text styles&#10;Second level&#10;Third level&#10;Fourth level&#10;Fifth level"/>
          <p:cNvSpPr>
            <a:spLocks noGrp="1" noChangeArrowheads="1"/>
          </p:cNvSpPr>
          <p:nvPr>
            <p:ph type="body" idx="1"/>
          </p:nvPr>
        </p:nvSpPr>
        <p:spPr>
          <a:xfrm>
            <a:off x="533400" y="1295400"/>
            <a:ext cx="8077200" cy="914400"/>
          </a:xfrm>
        </p:spPr>
        <p:txBody>
          <a:bodyPr/>
          <a:lstStyle/>
          <a:p>
            <a:pPr eaLnBrk="1" hangingPunct="1">
              <a:lnSpc>
                <a:spcPct val="90000"/>
              </a:lnSpc>
              <a:buFont typeface="Wingdings" pitchFamily="2" charset="2"/>
              <a:buNone/>
            </a:pPr>
            <a:r>
              <a:rPr lang="pl-PL" altLang="pl-PL" sz="2800" smtClean="0"/>
              <a:t>Przykładowa forma dokumentu PICS Proforma (PICS)</a:t>
            </a:r>
            <a:endParaRPr lang="en-GB" altLang="pl-PL" sz="2800" smtClean="0"/>
          </a:p>
        </p:txBody>
      </p:sp>
      <p:graphicFrame>
        <p:nvGraphicFramePr>
          <p:cNvPr id="17414" name="Object 1028"/>
          <p:cNvGraphicFramePr>
            <a:graphicFrameLocks noChangeAspect="1"/>
          </p:cNvGraphicFramePr>
          <p:nvPr/>
        </p:nvGraphicFramePr>
        <p:xfrm>
          <a:off x="381000" y="2209800"/>
          <a:ext cx="8467725" cy="3805238"/>
        </p:xfrm>
        <a:graphic>
          <a:graphicData uri="http://schemas.openxmlformats.org/presentationml/2006/ole">
            <mc:AlternateContent xmlns:mc="http://schemas.openxmlformats.org/markup-compatibility/2006">
              <mc:Choice xmlns:v="urn:schemas-microsoft-com:vml" Requires="v">
                <p:oleObj spid="_x0000_s17419" r:id="rId4" imgW="4899660" imgH="2205228" progId="Word.Picture.8">
                  <p:embed/>
                </p:oleObj>
              </mc:Choice>
              <mc:Fallback>
                <p:oleObj r:id="rId4" imgW="4899660" imgH="2205228" progId="Word.Picture.8">
                  <p:embed/>
                  <p:pic>
                    <p:nvPicPr>
                      <p:cNvPr id="0"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209800"/>
                        <a:ext cx="8467725"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3"/>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18435"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3"/>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40ABE992-D6B1-4ECC-8DDB-6C9B6F31C100}" type="slidenum">
              <a:rPr lang="pl-PL" altLang="pl-PL" sz="1400" smtClean="0"/>
              <a:pPr eaLnBrk="1" hangingPunct="1">
                <a:spcBef>
                  <a:spcPct val="0"/>
                </a:spcBef>
                <a:buClrTx/>
                <a:buSzTx/>
                <a:buFontTx/>
                <a:buNone/>
              </a:pPr>
              <a:t>6</a:t>
            </a:fld>
            <a:endParaRPr lang="pl-PL" altLang="pl-PL" sz="1400" smtClean="0"/>
          </a:p>
        </p:txBody>
      </p:sp>
      <p:sp>
        <p:nvSpPr>
          <p:cNvPr id="18436" name="Rectangle 2"/>
          <p:cNvSpPr>
            <a:spLocks noGrp="1" noChangeArrowheads="1"/>
          </p:cNvSpPr>
          <p:nvPr>
            <p:ph type="title"/>
          </p:nvPr>
        </p:nvSpPr>
        <p:spPr/>
        <p:txBody>
          <a:bodyPr/>
          <a:lstStyle/>
          <a:p>
            <a:pPr eaLnBrk="1" hangingPunct="1"/>
            <a:r>
              <a:rPr lang="pl-PL" altLang="pl-PL" smtClean="0"/>
              <a:t>Testowanie zgodności (4)</a:t>
            </a:r>
            <a:endParaRPr lang="en-GB" altLang="pl-PL" smtClean="0"/>
          </a:p>
        </p:txBody>
      </p:sp>
      <p:sp>
        <p:nvSpPr>
          <p:cNvPr id="18437" name="Rectangle 3" descr="Rectangle: Click to edit Master text styles&#10;Second level&#10;Third level&#10;Fourth level&#10;Fifth level"/>
          <p:cNvSpPr>
            <a:spLocks noGrp="1" noChangeArrowheads="1"/>
          </p:cNvSpPr>
          <p:nvPr>
            <p:ph type="body" idx="1"/>
          </p:nvPr>
        </p:nvSpPr>
        <p:spPr>
          <a:xfrm>
            <a:off x="533400" y="1295400"/>
            <a:ext cx="3810000" cy="5105400"/>
          </a:xfrm>
        </p:spPr>
        <p:txBody>
          <a:bodyPr/>
          <a:lstStyle/>
          <a:p>
            <a:pPr eaLnBrk="1" hangingPunct="1">
              <a:buFont typeface="Wingdings" pitchFamily="2" charset="2"/>
              <a:buNone/>
            </a:pPr>
            <a:r>
              <a:rPr lang="pl-PL" altLang="pl-PL" sz="2000" dirty="0" smtClean="0"/>
              <a:t>Zestawy testów podlegają standaryzacji i są zapisywane w notacji </a:t>
            </a:r>
            <a:r>
              <a:rPr lang="pl-PL" altLang="pl-PL" sz="2000" dirty="0" smtClean="0">
                <a:cs typeface="Times New Roman" pitchFamily="18" charset="0"/>
              </a:rPr>
              <a:t>TTCN (ang. </a:t>
            </a:r>
            <a:r>
              <a:rPr lang="pl-PL" altLang="pl-PL" sz="2000" dirty="0" err="1" smtClean="0">
                <a:cs typeface="Times New Roman" pitchFamily="18" charset="0"/>
              </a:rPr>
              <a:t>Tree</a:t>
            </a:r>
            <a:r>
              <a:rPr lang="pl-PL" altLang="pl-PL" sz="2000" dirty="0" smtClean="0">
                <a:cs typeface="Times New Roman" pitchFamily="18" charset="0"/>
              </a:rPr>
              <a:t> and </a:t>
            </a:r>
            <a:r>
              <a:rPr lang="pl-PL" altLang="pl-PL" sz="2000" dirty="0" err="1" smtClean="0">
                <a:cs typeface="Times New Roman" pitchFamily="18" charset="0"/>
              </a:rPr>
              <a:t>Tabular</a:t>
            </a:r>
            <a:r>
              <a:rPr lang="pl-PL" altLang="pl-PL" sz="2000" dirty="0" smtClean="0">
                <a:cs typeface="Times New Roman" pitchFamily="18" charset="0"/>
              </a:rPr>
              <a:t> </a:t>
            </a:r>
            <a:r>
              <a:rPr lang="pl-PL" altLang="pl-PL" sz="2000" dirty="0" err="1" smtClean="0">
                <a:cs typeface="Times New Roman" pitchFamily="18" charset="0"/>
              </a:rPr>
              <a:t>Combined</a:t>
            </a:r>
            <a:r>
              <a:rPr lang="pl-PL" altLang="pl-PL" sz="2000" dirty="0" smtClean="0">
                <a:cs typeface="Times New Roman" pitchFamily="18" charset="0"/>
              </a:rPr>
              <a:t> </a:t>
            </a:r>
            <a:r>
              <a:rPr lang="pl-PL" altLang="pl-PL" sz="2000" dirty="0" err="1" smtClean="0">
                <a:cs typeface="Times New Roman" pitchFamily="18" charset="0"/>
              </a:rPr>
              <a:t>Notation</a:t>
            </a:r>
            <a:r>
              <a:rPr lang="pl-PL" altLang="pl-PL" sz="2000" dirty="0" smtClean="0">
                <a:cs typeface="Times New Roman" pitchFamily="18" charset="0"/>
              </a:rPr>
              <a:t>)</a:t>
            </a:r>
            <a:r>
              <a:rPr lang="pl-PL" altLang="pl-PL" sz="2000" dirty="0" smtClean="0"/>
              <a:t> </a:t>
            </a:r>
            <a:r>
              <a:rPr lang="pl-PL" altLang="pl-PL" sz="2000" dirty="0" smtClean="0">
                <a:cs typeface="Times New Roman" pitchFamily="18" charset="0"/>
              </a:rPr>
              <a:t>ITU-T X.292).</a:t>
            </a:r>
            <a:endParaRPr lang="pl-PL" altLang="pl-PL" sz="2000" dirty="0" smtClean="0"/>
          </a:p>
          <a:p>
            <a:pPr eaLnBrk="1" hangingPunct="1">
              <a:buFont typeface="Wingdings" pitchFamily="2" charset="2"/>
              <a:buNone/>
            </a:pPr>
            <a:endParaRPr lang="pl-PL" altLang="pl-PL" sz="2000" dirty="0" smtClean="0"/>
          </a:p>
          <a:p>
            <a:pPr eaLnBrk="1" hangingPunct="1">
              <a:buFont typeface="Wingdings" pitchFamily="2" charset="2"/>
              <a:buNone/>
            </a:pPr>
            <a:r>
              <a:rPr lang="pl-PL" altLang="pl-PL" sz="2000" dirty="0" smtClean="0"/>
              <a:t>Elementy specyfikacji testów:</a:t>
            </a:r>
          </a:p>
          <a:p>
            <a:pPr eaLnBrk="1" hangingPunct="1"/>
            <a:r>
              <a:rPr lang="pl-PL" altLang="pl-PL" sz="2000" dirty="0" smtClean="0"/>
              <a:t>Zestaw testów</a:t>
            </a:r>
          </a:p>
          <a:p>
            <a:pPr eaLnBrk="1" hangingPunct="1"/>
            <a:r>
              <a:rPr lang="pl-PL" altLang="pl-PL" sz="2000" dirty="0" smtClean="0"/>
              <a:t>Grupa testów</a:t>
            </a:r>
          </a:p>
          <a:p>
            <a:pPr eaLnBrk="1" hangingPunct="1"/>
            <a:r>
              <a:rPr lang="pl-PL" altLang="pl-PL" sz="2000" dirty="0" smtClean="0"/>
              <a:t>Przypadek testowy</a:t>
            </a:r>
          </a:p>
          <a:p>
            <a:pPr eaLnBrk="1" hangingPunct="1"/>
            <a:r>
              <a:rPr lang="pl-PL" altLang="pl-PL" sz="2000" dirty="0" smtClean="0"/>
              <a:t>Krok testowy, np. zbiór zdarzeń lub kroków</a:t>
            </a:r>
          </a:p>
          <a:p>
            <a:pPr eaLnBrk="1" hangingPunct="1"/>
            <a:r>
              <a:rPr lang="pl-PL" altLang="pl-PL" sz="2000" dirty="0" smtClean="0"/>
              <a:t>Zdarzenie testowe, np. odebranie lub wysłanie pakietu</a:t>
            </a:r>
          </a:p>
          <a:p>
            <a:pPr eaLnBrk="1" hangingPunct="1">
              <a:buFont typeface="Wingdings" pitchFamily="2" charset="2"/>
              <a:buNone/>
            </a:pPr>
            <a:endParaRPr lang="pl-PL" altLang="pl-PL" sz="2000" dirty="0" smtClean="0"/>
          </a:p>
        </p:txBody>
      </p:sp>
      <p:graphicFrame>
        <p:nvGraphicFramePr>
          <p:cNvPr id="18438" name="Object 5"/>
          <p:cNvGraphicFramePr>
            <a:graphicFrameLocks noChangeAspect="1"/>
          </p:cNvGraphicFramePr>
          <p:nvPr/>
        </p:nvGraphicFramePr>
        <p:xfrm>
          <a:off x="4400550" y="914400"/>
          <a:ext cx="4743450" cy="5343525"/>
        </p:xfrm>
        <a:graphic>
          <a:graphicData uri="http://schemas.openxmlformats.org/presentationml/2006/ole">
            <mc:AlternateContent xmlns:mc="http://schemas.openxmlformats.org/markup-compatibility/2006">
              <mc:Choice xmlns:v="urn:schemas-microsoft-com:vml" Requires="v">
                <p:oleObj spid="_x0000_s18443" r:id="rId4" imgW="4745736" imgH="5343144" progId="Word.Picture.8">
                  <p:embed/>
                </p:oleObj>
              </mc:Choice>
              <mc:Fallback>
                <p:oleObj r:id="rId4" imgW="4745736" imgH="5343144"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0550" y="914400"/>
                        <a:ext cx="4743450"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19459"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20A8E88B-75CB-4C2F-8AD6-18BB104B3FD4}" type="slidenum">
              <a:rPr lang="pl-PL" altLang="pl-PL" sz="1400" smtClean="0"/>
              <a:pPr eaLnBrk="1" hangingPunct="1">
                <a:spcBef>
                  <a:spcPct val="0"/>
                </a:spcBef>
                <a:buClrTx/>
                <a:buSzTx/>
                <a:buFontTx/>
                <a:buNone/>
              </a:pPr>
              <a:t>7</a:t>
            </a:fld>
            <a:endParaRPr lang="pl-PL" altLang="pl-PL" sz="1400" smtClean="0"/>
          </a:p>
        </p:txBody>
      </p:sp>
      <p:sp>
        <p:nvSpPr>
          <p:cNvPr id="19460" name="Rectangle 2"/>
          <p:cNvSpPr>
            <a:spLocks noGrp="1" noChangeArrowheads="1"/>
          </p:cNvSpPr>
          <p:nvPr>
            <p:ph type="title"/>
          </p:nvPr>
        </p:nvSpPr>
        <p:spPr/>
        <p:txBody>
          <a:bodyPr/>
          <a:lstStyle/>
          <a:p>
            <a:pPr eaLnBrk="1" hangingPunct="1"/>
            <a:r>
              <a:rPr lang="pl-PL" altLang="pl-PL" smtClean="0"/>
              <a:t>Testowanie zgodności (5)</a:t>
            </a:r>
            <a:endParaRPr lang="en-GB" altLang="pl-PL" smtClean="0"/>
          </a:p>
        </p:txBody>
      </p:sp>
      <p:sp>
        <p:nvSpPr>
          <p:cNvPr id="19461" name="Rectangle 3" descr="Rectangle: Click to edit Master text styles&#10;Second level&#10;Third level&#10;Fourth level&#10;Fifth level"/>
          <p:cNvSpPr>
            <a:spLocks noGrp="1" noChangeArrowheads="1"/>
          </p:cNvSpPr>
          <p:nvPr>
            <p:ph type="body" idx="1"/>
          </p:nvPr>
        </p:nvSpPr>
        <p:spPr>
          <a:xfrm>
            <a:off x="533400" y="1295400"/>
            <a:ext cx="8382000" cy="5105400"/>
          </a:xfrm>
        </p:spPr>
        <p:txBody>
          <a:bodyPr/>
          <a:lstStyle/>
          <a:p>
            <a:pPr eaLnBrk="1" hangingPunct="1">
              <a:buFont typeface="Wingdings" pitchFamily="2" charset="2"/>
              <a:buNone/>
            </a:pPr>
            <a:r>
              <a:rPr lang="pl-PL" altLang="pl-PL" sz="2400" smtClean="0"/>
              <a:t>Ogólna konfiguracja testowa:</a:t>
            </a:r>
          </a:p>
          <a:p>
            <a:pPr eaLnBrk="1" hangingPunct="1">
              <a:buFont typeface="Wingdings" pitchFamily="2" charset="2"/>
              <a:buNone/>
            </a:pPr>
            <a:endParaRPr lang="pl-PL" altLang="pl-PL" sz="2400" smtClean="0"/>
          </a:p>
          <a:p>
            <a:pPr eaLnBrk="1" hangingPunct="1">
              <a:buFont typeface="Wingdings" pitchFamily="2" charset="2"/>
              <a:buNone/>
            </a:pPr>
            <a:endParaRPr lang="pl-PL" altLang="pl-PL" sz="2400" smtClean="0"/>
          </a:p>
          <a:p>
            <a:pPr eaLnBrk="1" hangingPunct="1">
              <a:buFont typeface="Wingdings" pitchFamily="2" charset="2"/>
              <a:buNone/>
            </a:pPr>
            <a:endParaRPr lang="pl-PL" altLang="pl-PL" sz="2400" smtClean="0"/>
          </a:p>
          <a:p>
            <a:pPr eaLnBrk="1" hangingPunct="1">
              <a:buFont typeface="Wingdings" pitchFamily="2" charset="2"/>
              <a:buNone/>
            </a:pPr>
            <a:endParaRPr lang="pl-PL" altLang="pl-PL" sz="2400" smtClean="0"/>
          </a:p>
          <a:p>
            <a:pPr eaLnBrk="1" hangingPunct="1">
              <a:buFont typeface="Wingdings" pitchFamily="2" charset="2"/>
              <a:buNone/>
            </a:pPr>
            <a:endParaRPr lang="pl-PL" altLang="pl-PL" sz="2400" smtClean="0"/>
          </a:p>
        </p:txBody>
      </p:sp>
      <p:pic>
        <p:nvPicPr>
          <p:cNvPr id="1946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743200"/>
            <a:ext cx="5868988" cy="209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3"/>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20483"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3"/>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531D511A-4008-495F-8E6A-68D44BAF12E3}" type="slidenum">
              <a:rPr lang="pl-PL" altLang="pl-PL" sz="1400" smtClean="0"/>
              <a:pPr eaLnBrk="1" hangingPunct="1">
                <a:spcBef>
                  <a:spcPct val="0"/>
                </a:spcBef>
                <a:buClrTx/>
                <a:buSzTx/>
                <a:buFontTx/>
                <a:buNone/>
              </a:pPr>
              <a:t>8</a:t>
            </a:fld>
            <a:endParaRPr lang="pl-PL" altLang="pl-PL" sz="1400" smtClean="0"/>
          </a:p>
        </p:txBody>
      </p:sp>
      <p:sp>
        <p:nvSpPr>
          <p:cNvPr id="20484" name="Rectangle 2"/>
          <p:cNvSpPr>
            <a:spLocks noGrp="1" noChangeArrowheads="1"/>
          </p:cNvSpPr>
          <p:nvPr>
            <p:ph type="title"/>
          </p:nvPr>
        </p:nvSpPr>
        <p:spPr/>
        <p:txBody>
          <a:bodyPr/>
          <a:lstStyle/>
          <a:p>
            <a:pPr eaLnBrk="1" hangingPunct="1"/>
            <a:r>
              <a:rPr lang="pl-PL" altLang="pl-PL" smtClean="0"/>
              <a:t>Testowanie zgodności (6)</a:t>
            </a:r>
            <a:endParaRPr lang="en-GB" altLang="pl-PL" smtClean="0"/>
          </a:p>
        </p:txBody>
      </p:sp>
      <p:sp>
        <p:nvSpPr>
          <p:cNvPr id="20485" name="Rectangle 3" descr="Rectangle: Click to edit Master text styles&#10;Second level&#10;Third level&#10;Fourth level&#10;Fifth level"/>
          <p:cNvSpPr>
            <a:spLocks noGrp="1" noChangeArrowheads="1"/>
          </p:cNvSpPr>
          <p:nvPr>
            <p:ph type="body" idx="1"/>
          </p:nvPr>
        </p:nvSpPr>
        <p:spPr>
          <a:xfrm>
            <a:off x="533400" y="1295400"/>
            <a:ext cx="8382000" cy="5105400"/>
          </a:xfrm>
        </p:spPr>
        <p:txBody>
          <a:bodyPr/>
          <a:lstStyle/>
          <a:p>
            <a:pPr eaLnBrk="1" hangingPunct="1">
              <a:buFont typeface="Wingdings" pitchFamily="2" charset="2"/>
              <a:buNone/>
            </a:pPr>
            <a:r>
              <a:rPr lang="pl-PL" altLang="pl-PL" sz="2400" smtClean="0"/>
              <a:t>Ogólna procedura testowa:</a:t>
            </a:r>
          </a:p>
          <a:p>
            <a:pPr eaLnBrk="1" hangingPunct="1">
              <a:buFont typeface="Wingdings" pitchFamily="2" charset="2"/>
              <a:buNone/>
            </a:pPr>
            <a:endParaRPr lang="pl-PL" altLang="pl-PL" sz="2400" smtClean="0"/>
          </a:p>
          <a:p>
            <a:pPr eaLnBrk="1" hangingPunct="1">
              <a:buFont typeface="Wingdings" pitchFamily="2" charset="2"/>
              <a:buNone/>
            </a:pPr>
            <a:endParaRPr lang="pl-PL" altLang="pl-PL" sz="2400" smtClean="0"/>
          </a:p>
          <a:p>
            <a:pPr eaLnBrk="1" hangingPunct="1">
              <a:buFont typeface="Wingdings" pitchFamily="2" charset="2"/>
              <a:buNone/>
            </a:pPr>
            <a:endParaRPr lang="pl-PL" altLang="pl-PL" sz="2400" smtClean="0"/>
          </a:p>
          <a:p>
            <a:pPr eaLnBrk="1" hangingPunct="1">
              <a:buFont typeface="Wingdings" pitchFamily="2" charset="2"/>
              <a:buNone/>
            </a:pPr>
            <a:endParaRPr lang="pl-PL" altLang="pl-PL" sz="2400" smtClean="0"/>
          </a:p>
          <a:p>
            <a:pPr eaLnBrk="1" hangingPunct="1">
              <a:buFont typeface="Wingdings" pitchFamily="2" charset="2"/>
              <a:buNone/>
            </a:pPr>
            <a:endParaRPr lang="pl-PL" altLang="pl-PL" sz="2400" smtClean="0"/>
          </a:p>
        </p:txBody>
      </p:sp>
      <p:graphicFrame>
        <p:nvGraphicFramePr>
          <p:cNvPr id="20486" name="Object 6"/>
          <p:cNvGraphicFramePr>
            <a:graphicFrameLocks noChangeAspect="1"/>
          </p:cNvGraphicFramePr>
          <p:nvPr/>
        </p:nvGraphicFramePr>
        <p:xfrm>
          <a:off x="762000" y="1905000"/>
          <a:ext cx="5791200" cy="4329113"/>
        </p:xfrm>
        <a:graphic>
          <a:graphicData uri="http://schemas.openxmlformats.org/presentationml/2006/ole">
            <mc:AlternateContent xmlns:mc="http://schemas.openxmlformats.org/markup-compatibility/2006">
              <mc:Choice xmlns:v="urn:schemas-microsoft-com:vml" Requires="v">
                <p:oleObj spid="_x0000_s20492" r:id="rId4" imgW="4834128" imgH="3621024" progId="Word.Picture.8">
                  <p:embed/>
                </p:oleObj>
              </mc:Choice>
              <mc:Fallback>
                <p:oleObj r:id="rId4" imgW="4834128" imgH="3621024"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905000"/>
                        <a:ext cx="5791200" cy="432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7" name="Text Box 7"/>
          <p:cNvSpPr txBox="1">
            <a:spLocks noChangeArrowheads="1"/>
          </p:cNvSpPr>
          <p:nvPr/>
        </p:nvSpPr>
        <p:spPr bwMode="auto">
          <a:xfrm>
            <a:off x="5867400" y="5638800"/>
            <a:ext cx="297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110000"/>
              <a:buFont typeface="Wingdings" pitchFamily="2" charset="2"/>
              <a:buBlip>
                <a:blip r:embed="rId3"/>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50000"/>
              </a:spcBef>
              <a:buClrTx/>
              <a:buSzTx/>
              <a:buFontTx/>
              <a:buNone/>
            </a:pPr>
            <a:r>
              <a:rPr lang="pl-PL" altLang="pl-PL" sz="1800">
                <a:cs typeface="Times New Roman" pitchFamily="18" charset="0"/>
              </a:rPr>
              <a:t>PIXIT (ang. </a:t>
            </a:r>
            <a:r>
              <a:rPr lang="pl-PL" altLang="pl-PL" sz="1800" i="1">
                <a:cs typeface="Times New Roman" pitchFamily="18" charset="0"/>
              </a:rPr>
              <a:t>Protocol Extra Information for Testing</a:t>
            </a:r>
            <a:r>
              <a:rPr lang="pl-PL" altLang="pl-PL" sz="1800">
                <a:cs typeface="Times New Roman" pitchFamily="18" charset="0"/>
              </a:rPr>
              <a:t>). </a:t>
            </a:r>
            <a:endParaRPr lang="en-GB" altLang="pl-PL" sz="180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ymbol zastępczy daty 3"/>
          <p:cNvSpPr>
            <a:spLocks noGrp="1"/>
          </p:cNvSpPr>
          <p:nvPr>
            <p:ph type="dt" sz="quarter" idx="10"/>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pl-PL" sz="1400" smtClean="0"/>
              <a:t>MOPS 2014</a:t>
            </a:r>
          </a:p>
        </p:txBody>
      </p:sp>
      <p:sp>
        <p:nvSpPr>
          <p:cNvPr id="21507" name="Symbol zastępczy numeru slajdu 5"/>
          <p:cNvSpPr>
            <a:spLocks noGrp="1"/>
          </p:cNvSpPr>
          <p:nvPr>
            <p:ph type="sldNum" sz="quarter" idx="12"/>
          </p:nvPr>
        </p:nvSpPr>
        <p:spPr>
          <a:noFill/>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7DA5136D-E935-4B28-96D4-079A52858194}" type="slidenum">
              <a:rPr lang="pl-PL" altLang="pl-PL" sz="1400" smtClean="0"/>
              <a:pPr eaLnBrk="1" hangingPunct="1">
                <a:spcBef>
                  <a:spcPct val="0"/>
                </a:spcBef>
                <a:buClrTx/>
                <a:buSzTx/>
                <a:buFontTx/>
                <a:buNone/>
              </a:pPr>
              <a:t>9</a:t>
            </a:fld>
            <a:endParaRPr lang="pl-PL" altLang="pl-PL" sz="1400" smtClean="0"/>
          </a:p>
        </p:txBody>
      </p:sp>
      <p:sp>
        <p:nvSpPr>
          <p:cNvPr id="21508" name="Rectangle 2"/>
          <p:cNvSpPr>
            <a:spLocks noGrp="1" noChangeArrowheads="1"/>
          </p:cNvSpPr>
          <p:nvPr>
            <p:ph type="title"/>
          </p:nvPr>
        </p:nvSpPr>
        <p:spPr/>
        <p:txBody>
          <a:bodyPr/>
          <a:lstStyle/>
          <a:p>
            <a:pPr eaLnBrk="1" hangingPunct="1"/>
            <a:r>
              <a:rPr lang="pl-PL" altLang="pl-PL" sz="4000" smtClean="0"/>
              <a:t>Ocena wyników i werdykt</a:t>
            </a:r>
            <a:endParaRPr lang="pl-PL" altLang="pl-PL" smtClean="0"/>
          </a:p>
        </p:txBody>
      </p:sp>
      <p:sp>
        <p:nvSpPr>
          <p:cNvPr id="21509" name="Rectangle 3" descr="Rectangle: Click to edit Master text styles&#10;Second level&#10;Third level&#10;Fourth level&#10;Fifth level"/>
          <p:cNvSpPr>
            <a:spLocks noGrp="1" noChangeArrowheads="1"/>
          </p:cNvSpPr>
          <p:nvPr>
            <p:ph type="body" idx="1"/>
          </p:nvPr>
        </p:nvSpPr>
        <p:spPr>
          <a:xfrm>
            <a:off x="533400" y="1143000"/>
            <a:ext cx="8382000" cy="4724400"/>
          </a:xfrm>
        </p:spPr>
        <p:txBody>
          <a:bodyPr/>
          <a:lstStyle/>
          <a:p>
            <a:pPr eaLnBrk="1" hangingPunct="1">
              <a:lnSpc>
                <a:spcPct val="90000"/>
              </a:lnSpc>
            </a:pPr>
            <a:r>
              <a:rPr lang="pl-PL" altLang="pl-PL" sz="2400" dirty="0" smtClean="0"/>
              <a:t>Wszystkie wyniki powinny być przewidywalne:</a:t>
            </a:r>
          </a:p>
          <a:p>
            <a:pPr lvl="1" eaLnBrk="1" hangingPunct="1">
              <a:lnSpc>
                <a:spcPct val="90000"/>
              </a:lnSpc>
            </a:pPr>
            <a:r>
              <a:rPr lang="pl-PL" altLang="pl-PL" sz="2000" b="1" dirty="0" smtClean="0">
                <a:latin typeface="Verdana" pitchFamily="34" charset="0"/>
                <a:cs typeface="Times New Roman" pitchFamily="18" charset="0"/>
              </a:rPr>
              <a:t>test zako</a:t>
            </a:r>
            <a:r>
              <a:rPr lang="pl-PL" altLang="pl-PL" sz="2000" b="1" dirty="0" smtClean="0">
                <a:latin typeface="Verdana" pitchFamily="34" charset="0"/>
              </a:rPr>
              <a:t>ń</a:t>
            </a:r>
            <a:r>
              <a:rPr lang="pl-PL" altLang="pl-PL" sz="2000" b="1" dirty="0" smtClean="0">
                <a:latin typeface="Verdana" pitchFamily="34" charset="0"/>
                <a:cs typeface="Times New Roman" pitchFamily="18" charset="0"/>
              </a:rPr>
              <a:t>czony powodzeniem </a:t>
            </a:r>
            <a:r>
              <a:rPr lang="pl-PL" altLang="pl-PL" sz="2000" dirty="0" smtClean="0">
                <a:latin typeface="Verdana" pitchFamily="34" charset="0"/>
                <a:cs typeface="Times New Roman" pitchFamily="18" charset="0"/>
              </a:rPr>
              <a:t>(</a:t>
            </a:r>
            <a:r>
              <a:rPr lang="pl-PL" altLang="pl-PL" sz="2000" i="1" dirty="0" smtClean="0">
                <a:latin typeface="Verdana" pitchFamily="34" charset="0"/>
                <a:cs typeface="Times New Roman" pitchFamily="18" charset="0"/>
              </a:rPr>
              <a:t>pass</a:t>
            </a:r>
            <a:r>
              <a:rPr lang="pl-PL" altLang="pl-PL" sz="2000" dirty="0" smtClean="0">
                <a:latin typeface="Verdana" pitchFamily="34" charset="0"/>
                <a:cs typeface="Times New Roman" pitchFamily="18" charset="0"/>
              </a:rPr>
              <a:t>). Obserwowane wyniki testu </a:t>
            </a:r>
            <a:r>
              <a:rPr lang="pl-PL" altLang="pl-PL" sz="2000" dirty="0" smtClean="0">
                <a:latin typeface="Verdana" pitchFamily="34" charset="0"/>
              </a:rPr>
              <a:t>ś</a:t>
            </a:r>
            <a:r>
              <a:rPr lang="pl-PL" altLang="pl-PL" sz="2000" dirty="0" smtClean="0">
                <a:latin typeface="Verdana" pitchFamily="34" charset="0"/>
                <a:cs typeface="Times New Roman" pitchFamily="18" charset="0"/>
              </a:rPr>
              <a:t>wiadcz</a:t>
            </a:r>
            <a:r>
              <a:rPr lang="pl-PL" altLang="pl-PL" sz="2000" dirty="0" smtClean="0">
                <a:latin typeface="Verdana" pitchFamily="34" charset="0"/>
              </a:rPr>
              <a:t>ą</a:t>
            </a:r>
            <a:r>
              <a:rPr lang="pl-PL" altLang="pl-PL" sz="2000" dirty="0" smtClean="0">
                <a:latin typeface="Verdana" pitchFamily="34" charset="0"/>
                <a:cs typeface="Times New Roman" pitchFamily="18" charset="0"/>
              </a:rPr>
              <a:t> o spe</a:t>
            </a:r>
            <a:r>
              <a:rPr lang="pl-PL" altLang="pl-PL" sz="2000" dirty="0" smtClean="0">
                <a:latin typeface="Verdana" pitchFamily="34" charset="0"/>
              </a:rPr>
              <a:t>ł</a:t>
            </a:r>
            <a:r>
              <a:rPr lang="pl-PL" altLang="pl-PL" sz="2000" dirty="0" smtClean="0">
                <a:latin typeface="Verdana" pitchFamily="34" charset="0"/>
                <a:cs typeface="Times New Roman" pitchFamily="18" charset="0"/>
              </a:rPr>
              <a:t>nieniu okre</a:t>
            </a:r>
            <a:r>
              <a:rPr lang="pl-PL" altLang="pl-PL" sz="2000" dirty="0" smtClean="0">
                <a:latin typeface="Verdana" pitchFamily="34" charset="0"/>
              </a:rPr>
              <a:t>ś</a:t>
            </a:r>
            <a:r>
              <a:rPr lang="pl-PL" altLang="pl-PL" sz="2000" dirty="0" smtClean="0">
                <a:latin typeface="Verdana" pitchFamily="34" charset="0"/>
                <a:cs typeface="Times New Roman" pitchFamily="18" charset="0"/>
              </a:rPr>
              <a:t>lonego wymagania zgodno</a:t>
            </a:r>
            <a:r>
              <a:rPr lang="pl-PL" altLang="pl-PL" sz="2000" dirty="0" smtClean="0">
                <a:latin typeface="Verdana" pitchFamily="34" charset="0"/>
              </a:rPr>
              <a:t>ś</a:t>
            </a:r>
            <a:r>
              <a:rPr lang="pl-PL" altLang="pl-PL" sz="2000" dirty="0" smtClean="0">
                <a:latin typeface="Verdana" pitchFamily="34" charset="0"/>
                <a:cs typeface="Times New Roman" pitchFamily="18" charset="0"/>
              </a:rPr>
              <a:t>ci</a:t>
            </a:r>
            <a:endParaRPr lang="pl-PL" altLang="pl-PL" sz="2000" dirty="0" smtClean="0">
              <a:latin typeface="Verdana" pitchFamily="34" charset="0"/>
            </a:endParaRPr>
          </a:p>
          <a:p>
            <a:pPr lvl="1" eaLnBrk="1" hangingPunct="1">
              <a:lnSpc>
                <a:spcPct val="90000"/>
              </a:lnSpc>
            </a:pPr>
            <a:r>
              <a:rPr lang="pl-PL" altLang="pl-PL" sz="2000" b="1" dirty="0" smtClean="0">
                <a:latin typeface="Verdana" pitchFamily="34" charset="0"/>
                <a:cs typeface="Times New Roman" pitchFamily="18" charset="0"/>
              </a:rPr>
              <a:t>test zako</a:t>
            </a:r>
            <a:r>
              <a:rPr lang="pl-PL" altLang="pl-PL" sz="2000" b="1" dirty="0" smtClean="0">
                <a:latin typeface="Verdana" pitchFamily="34" charset="0"/>
              </a:rPr>
              <a:t>ń</a:t>
            </a:r>
            <a:r>
              <a:rPr lang="pl-PL" altLang="pl-PL" sz="2000" b="1" dirty="0" smtClean="0">
                <a:latin typeface="Verdana" pitchFamily="34" charset="0"/>
                <a:cs typeface="Times New Roman" pitchFamily="18" charset="0"/>
              </a:rPr>
              <a:t>czony niepowodzeniem </a:t>
            </a:r>
            <a:r>
              <a:rPr lang="pl-PL" altLang="pl-PL" sz="2000" dirty="0" smtClean="0">
                <a:latin typeface="Verdana" pitchFamily="34" charset="0"/>
                <a:cs typeface="Times New Roman" pitchFamily="18" charset="0"/>
              </a:rPr>
              <a:t>(</a:t>
            </a:r>
            <a:r>
              <a:rPr lang="pl-PL" altLang="pl-PL" sz="2000" i="1" dirty="0" err="1" smtClean="0">
                <a:latin typeface="Verdana" pitchFamily="34" charset="0"/>
                <a:cs typeface="Times New Roman" pitchFamily="18" charset="0"/>
              </a:rPr>
              <a:t>fail</a:t>
            </a:r>
            <a:r>
              <a:rPr lang="pl-PL" altLang="pl-PL" sz="2000" dirty="0" smtClean="0">
                <a:latin typeface="Verdana" pitchFamily="34" charset="0"/>
                <a:cs typeface="Times New Roman" pitchFamily="18" charset="0"/>
              </a:rPr>
              <a:t>). Obserwowane wyniki testu </a:t>
            </a:r>
            <a:r>
              <a:rPr lang="pl-PL" altLang="pl-PL" sz="2000" dirty="0" smtClean="0">
                <a:latin typeface="Verdana" pitchFamily="34" charset="0"/>
              </a:rPr>
              <a:t>ś</a:t>
            </a:r>
            <a:r>
              <a:rPr lang="pl-PL" altLang="pl-PL" sz="2000" dirty="0" smtClean="0">
                <a:latin typeface="Verdana" pitchFamily="34" charset="0"/>
                <a:cs typeface="Times New Roman" pitchFamily="18" charset="0"/>
              </a:rPr>
              <a:t>wiadcz</a:t>
            </a:r>
            <a:r>
              <a:rPr lang="pl-PL" altLang="pl-PL" sz="2000" dirty="0" smtClean="0">
                <a:latin typeface="Verdana" pitchFamily="34" charset="0"/>
              </a:rPr>
              <a:t>ą</a:t>
            </a:r>
            <a:r>
              <a:rPr lang="pl-PL" altLang="pl-PL" sz="2000" dirty="0" smtClean="0">
                <a:latin typeface="Verdana" pitchFamily="34" charset="0"/>
                <a:cs typeface="Times New Roman" pitchFamily="18" charset="0"/>
              </a:rPr>
              <a:t> o niezgodności z co najmniej jednym z wymaga</a:t>
            </a:r>
            <a:r>
              <a:rPr lang="pl-PL" altLang="pl-PL" sz="2000" dirty="0" smtClean="0">
                <a:latin typeface="Verdana" pitchFamily="34" charset="0"/>
              </a:rPr>
              <a:t>ń</a:t>
            </a:r>
            <a:r>
              <a:rPr lang="pl-PL" altLang="pl-PL" sz="2000" dirty="0" smtClean="0">
                <a:latin typeface="Verdana" pitchFamily="34" charset="0"/>
                <a:cs typeface="Times New Roman" pitchFamily="18" charset="0"/>
              </a:rPr>
              <a:t> zgodno</a:t>
            </a:r>
            <a:r>
              <a:rPr lang="pl-PL" altLang="pl-PL" sz="2000" dirty="0" smtClean="0">
                <a:latin typeface="Verdana" pitchFamily="34" charset="0"/>
              </a:rPr>
              <a:t>ś</a:t>
            </a:r>
            <a:r>
              <a:rPr lang="pl-PL" altLang="pl-PL" sz="2000" dirty="0" smtClean="0">
                <a:latin typeface="Verdana" pitchFamily="34" charset="0"/>
                <a:cs typeface="Times New Roman" pitchFamily="18" charset="0"/>
              </a:rPr>
              <a:t>ci</a:t>
            </a:r>
            <a:endParaRPr lang="pl-PL" altLang="pl-PL" sz="2000" dirty="0" smtClean="0">
              <a:latin typeface="Verdana" pitchFamily="34" charset="0"/>
            </a:endParaRPr>
          </a:p>
          <a:p>
            <a:pPr lvl="1" eaLnBrk="1" hangingPunct="1">
              <a:lnSpc>
                <a:spcPct val="90000"/>
              </a:lnSpc>
            </a:pPr>
            <a:r>
              <a:rPr lang="pl-PL" altLang="pl-PL" sz="2000" b="1" dirty="0" smtClean="0">
                <a:latin typeface="Verdana" pitchFamily="34" charset="0"/>
                <a:cs typeface="Times New Roman" pitchFamily="18" charset="0"/>
              </a:rPr>
              <a:t>przypadek testowy nierozstrzygni</a:t>
            </a:r>
            <a:r>
              <a:rPr lang="pl-PL" altLang="pl-PL" sz="2000" b="1" dirty="0" smtClean="0">
                <a:latin typeface="Verdana" pitchFamily="34" charset="0"/>
              </a:rPr>
              <a:t>ę</a:t>
            </a:r>
            <a:r>
              <a:rPr lang="pl-PL" altLang="pl-PL" sz="2000" b="1" dirty="0" smtClean="0">
                <a:latin typeface="Verdana" pitchFamily="34" charset="0"/>
                <a:cs typeface="Times New Roman" pitchFamily="18" charset="0"/>
              </a:rPr>
              <a:t>ty </a:t>
            </a:r>
            <a:r>
              <a:rPr lang="pl-PL" altLang="pl-PL" sz="2000" dirty="0" smtClean="0">
                <a:latin typeface="Verdana" pitchFamily="34" charset="0"/>
                <a:cs typeface="Times New Roman" pitchFamily="18" charset="0"/>
              </a:rPr>
              <a:t>(</a:t>
            </a:r>
            <a:r>
              <a:rPr lang="pl-PL" altLang="pl-PL" sz="2000" i="1" dirty="0" err="1" smtClean="0">
                <a:latin typeface="Verdana" pitchFamily="34" charset="0"/>
                <a:cs typeface="Times New Roman" pitchFamily="18" charset="0"/>
              </a:rPr>
              <a:t>inconclusive</a:t>
            </a:r>
            <a:r>
              <a:rPr lang="pl-PL" altLang="pl-PL" sz="2000" dirty="0" smtClean="0">
                <a:latin typeface="Verdana" pitchFamily="34" charset="0"/>
                <a:cs typeface="Times New Roman" pitchFamily="18" charset="0"/>
              </a:rPr>
              <a:t>). Zaobserwowane wyniki testu nie pozwalaj</a:t>
            </a:r>
            <a:r>
              <a:rPr lang="pl-PL" altLang="pl-PL" sz="2000" dirty="0" smtClean="0">
                <a:latin typeface="Verdana" pitchFamily="34" charset="0"/>
              </a:rPr>
              <a:t>ą</a:t>
            </a:r>
            <a:r>
              <a:rPr lang="pl-PL" altLang="pl-PL" sz="2000" dirty="0" smtClean="0">
                <a:latin typeface="Verdana" pitchFamily="34" charset="0"/>
                <a:cs typeface="Times New Roman" pitchFamily="18" charset="0"/>
              </a:rPr>
              <a:t> w sposób jednoznaczny okre</a:t>
            </a:r>
            <a:r>
              <a:rPr lang="pl-PL" altLang="pl-PL" sz="2000" dirty="0" smtClean="0">
                <a:latin typeface="Verdana" pitchFamily="34" charset="0"/>
              </a:rPr>
              <a:t>ś</a:t>
            </a:r>
            <a:r>
              <a:rPr lang="pl-PL" altLang="pl-PL" sz="2000" dirty="0" smtClean="0">
                <a:latin typeface="Verdana" pitchFamily="34" charset="0"/>
                <a:cs typeface="Times New Roman" pitchFamily="18" charset="0"/>
              </a:rPr>
              <a:t>li</a:t>
            </a:r>
            <a:r>
              <a:rPr lang="pl-PL" altLang="pl-PL" sz="2000" dirty="0" smtClean="0">
                <a:latin typeface="Verdana" pitchFamily="34" charset="0"/>
              </a:rPr>
              <a:t>ć</a:t>
            </a:r>
            <a:r>
              <a:rPr lang="pl-PL" altLang="pl-PL" sz="2000" dirty="0" smtClean="0">
                <a:latin typeface="Verdana" pitchFamily="34" charset="0"/>
                <a:cs typeface="Times New Roman" pitchFamily="18" charset="0"/>
              </a:rPr>
              <a:t>, czy dany test zako</a:t>
            </a:r>
            <a:r>
              <a:rPr lang="pl-PL" altLang="pl-PL" sz="2000" dirty="0" smtClean="0">
                <a:latin typeface="Verdana" pitchFamily="34" charset="0"/>
              </a:rPr>
              <a:t>ń</a:t>
            </a:r>
            <a:r>
              <a:rPr lang="pl-PL" altLang="pl-PL" sz="2000" dirty="0" smtClean="0">
                <a:latin typeface="Verdana" pitchFamily="34" charset="0"/>
                <a:cs typeface="Times New Roman" pitchFamily="18" charset="0"/>
              </a:rPr>
              <a:t>czy</a:t>
            </a:r>
            <a:r>
              <a:rPr lang="pl-PL" altLang="pl-PL" sz="2000" dirty="0" smtClean="0">
                <a:latin typeface="Verdana" pitchFamily="34" charset="0"/>
              </a:rPr>
              <a:t>ł</a:t>
            </a:r>
            <a:r>
              <a:rPr lang="pl-PL" altLang="pl-PL" sz="2000" dirty="0" smtClean="0">
                <a:latin typeface="Verdana" pitchFamily="34" charset="0"/>
                <a:cs typeface="Times New Roman" pitchFamily="18" charset="0"/>
              </a:rPr>
              <a:t> si</a:t>
            </a:r>
            <a:r>
              <a:rPr lang="pl-PL" altLang="pl-PL" sz="2000" dirty="0" smtClean="0">
                <a:latin typeface="Verdana" pitchFamily="34" charset="0"/>
              </a:rPr>
              <a:t>ę</a:t>
            </a:r>
            <a:r>
              <a:rPr lang="pl-PL" altLang="pl-PL" sz="2000" dirty="0" smtClean="0">
                <a:latin typeface="Verdana" pitchFamily="34" charset="0"/>
                <a:cs typeface="Times New Roman" pitchFamily="18" charset="0"/>
              </a:rPr>
              <a:t> powodzeniem b</a:t>
            </a:r>
            <a:r>
              <a:rPr lang="pl-PL" altLang="pl-PL" sz="2000" dirty="0" smtClean="0">
                <a:latin typeface="Verdana" pitchFamily="34" charset="0"/>
              </a:rPr>
              <a:t>ą</a:t>
            </a:r>
            <a:r>
              <a:rPr lang="pl-PL" altLang="pl-PL" sz="2000" dirty="0" smtClean="0">
                <a:latin typeface="Verdana" pitchFamily="34" charset="0"/>
                <a:cs typeface="Times New Roman" pitchFamily="18" charset="0"/>
              </a:rPr>
              <a:t>d</a:t>
            </a:r>
            <a:r>
              <a:rPr lang="pl-PL" altLang="pl-PL" sz="2000" dirty="0" smtClean="0">
                <a:latin typeface="Verdana" pitchFamily="34" charset="0"/>
              </a:rPr>
              <a:t>ź</a:t>
            </a:r>
            <a:r>
              <a:rPr lang="pl-PL" altLang="pl-PL" sz="2000" dirty="0" smtClean="0">
                <a:latin typeface="Verdana" pitchFamily="34" charset="0"/>
                <a:cs typeface="Times New Roman" pitchFamily="18" charset="0"/>
              </a:rPr>
              <a:t> niepowodzeniem</a:t>
            </a:r>
            <a:endParaRPr lang="pl-PL" altLang="pl-PL" sz="2000" dirty="0" smtClean="0">
              <a:latin typeface="Verdana" pitchFamily="34" charset="0"/>
            </a:endParaRPr>
          </a:p>
          <a:p>
            <a:pPr eaLnBrk="1" hangingPunct="1">
              <a:lnSpc>
                <a:spcPct val="60000"/>
              </a:lnSpc>
            </a:pPr>
            <a:endParaRPr lang="pl-PL" altLang="pl-PL" sz="2400" dirty="0" smtClean="0">
              <a:latin typeface="Verdana" pitchFamily="34" charset="0"/>
            </a:endParaRPr>
          </a:p>
          <a:p>
            <a:pPr eaLnBrk="1" hangingPunct="1">
              <a:lnSpc>
                <a:spcPct val="90000"/>
              </a:lnSpc>
            </a:pPr>
            <a:r>
              <a:rPr lang="pl-PL" altLang="pl-PL" sz="2400" dirty="0" smtClean="0">
                <a:latin typeface="Verdana" pitchFamily="34" charset="0"/>
              </a:rPr>
              <a:t>Raport zawiera wyniki wszystkich testów</a:t>
            </a:r>
          </a:p>
          <a:p>
            <a:pPr eaLnBrk="1" hangingPunct="1">
              <a:lnSpc>
                <a:spcPct val="30000"/>
              </a:lnSpc>
            </a:pPr>
            <a:endParaRPr lang="pl-PL" altLang="pl-PL" sz="2400" dirty="0" smtClean="0">
              <a:latin typeface="Verdana" pitchFamily="34" charset="0"/>
            </a:endParaRPr>
          </a:p>
          <a:p>
            <a:pPr eaLnBrk="1" hangingPunct="1">
              <a:lnSpc>
                <a:spcPct val="90000"/>
              </a:lnSpc>
            </a:pPr>
            <a:r>
              <a:rPr lang="pl-PL" altLang="pl-PL" sz="2400" b="1" dirty="0" smtClean="0">
                <a:latin typeface="Verdana" pitchFamily="34" charset="0"/>
              </a:rPr>
              <a:t>Werdykt:</a:t>
            </a:r>
            <a:r>
              <a:rPr lang="pl-PL" altLang="pl-PL" sz="2400" dirty="0" smtClean="0">
                <a:latin typeface="Verdana" pitchFamily="34" charset="0"/>
              </a:rPr>
              <a:t> </a:t>
            </a:r>
            <a:r>
              <a:rPr lang="pl-PL" altLang="pl-PL" sz="2400" b="1" dirty="0" smtClean="0">
                <a:latin typeface="Verdana" pitchFamily="34" charset="0"/>
              </a:rPr>
              <a:t>Systemem uznajemy za zgodny jeśli spełnia wszystkie obowiązkowe wymagania zgodności wyspecyfikowane w oświadczeniu PICS.</a:t>
            </a:r>
          </a:p>
        </p:txBody>
      </p:sp>
    </p:spTree>
  </p:cSld>
  <p:clrMapOvr>
    <a:masterClrMapping/>
  </p:clrMapOvr>
</p:sld>
</file>

<file path=ppt/theme/theme1.xml><?xml version="1.0" encoding="utf-8"?>
<a:theme xmlns:a="http://schemas.openxmlformats.org/drawingml/2006/main" name="Plan">
  <a:themeElements>
    <a:clrScheme name="Plan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Plan">
      <a:majorFont>
        <a:latin typeface="Tahoma"/>
        <a:ea typeface=""/>
        <a:cs typeface=""/>
      </a:majorFont>
      <a:minorFont>
        <a:latin typeface="Tahoma"/>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Plan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Plan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Plan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Plan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Plan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Plan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Plan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Plan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Designs\Plan.pot</Template>
  <TotalTime>4186</TotalTime>
  <Words>1095</Words>
  <Application>Microsoft Office PowerPoint</Application>
  <PresentationFormat>Pokaz na ekranie (4:3)</PresentationFormat>
  <Paragraphs>214</Paragraphs>
  <Slides>25</Slides>
  <Notes>0</Notes>
  <HiddenSlides>0</HiddenSlides>
  <MMClips>0</MMClips>
  <ScaleCrop>false</ScaleCrop>
  <HeadingPairs>
    <vt:vector size="8" baseType="variant">
      <vt:variant>
        <vt:lpstr>Używane czcionki</vt:lpstr>
      </vt:variant>
      <vt:variant>
        <vt:i4>5</vt:i4>
      </vt:variant>
      <vt:variant>
        <vt:lpstr>Motyw</vt:lpstr>
      </vt:variant>
      <vt:variant>
        <vt:i4>1</vt:i4>
      </vt:variant>
      <vt:variant>
        <vt:lpstr>Osadzone serwery OLE</vt:lpstr>
      </vt:variant>
      <vt:variant>
        <vt:i4>3</vt:i4>
      </vt:variant>
      <vt:variant>
        <vt:lpstr>Tytuły slajdów</vt:lpstr>
      </vt:variant>
      <vt:variant>
        <vt:i4>25</vt:i4>
      </vt:variant>
    </vt:vector>
  </HeadingPairs>
  <TitlesOfParts>
    <vt:vector size="34" baseType="lpstr">
      <vt:lpstr>Tahoma</vt:lpstr>
      <vt:lpstr>Arial</vt:lpstr>
      <vt:lpstr>Wingdings</vt:lpstr>
      <vt:lpstr>Times New Roman</vt:lpstr>
      <vt:lpstr>Verdana</vt:lpstr>
      <vt:lpstr>Plan</vt:lpstr>
      <vt:lpstr>Obraz programu Microsoft Word</vt:lpstr>
      <vt:lpstr>Microsoft Equation 3.0</vt:lpstr>
      <vt:lpstr>Rysunek Microsoft Word</vt:lpstr>
      <vt:lpstr>Monitorowanie i pomiary  w sieciach IP (MOPS)  wykład 5: Podstawy testowania </vt:lpstr>
      <vt:lpstr>Podstawy testowania</vt:lpstr>
      <vt:lpstr>Testowanie zgodności (1)</vt:lpstr>
      <vt:lpstr>Testowanie zgodności (2)</vt:lpstr>
      <vt:lpstr>Testowanie zgodności (3)</vt:lpstr>
      <vt:lpstr>Testowanie zgodności (4)</vt:lpstr>
      <vt:lpstr>Testowanie zgodności (5)</vt:lpstr>
      <vt:lpstr>Testowanie zgodności (6)</vt:lpstr>
      <vt:lpstr>Ocena wyników i werdykt</vt:lpstr>
      <vt:lpstr>Testowanie sprawności (1)</vt:lpstr>
      <vt:lpstr>Testowanie sprawności (2)</vt:lpstr>
      <vt:lpstr>Testowanie sprawności (3)</vt:lpstr>
      <vt:lpstr>Testowanie sprawności (4)</vt:lpstr>
      <vt:lpstr>Testowanie sprawności (5)</vt:lpstr>
      <vt:lpstr>Testowanie sprawności (6)</vt:lpstr>
      <vt:lpstr>Testowanie sprawności (7)</vt:lpstr>
      <vt:lpstr>Testowanie sprawności (8)</vt:lpstr>
      <vt:lpstr>Testowanie sprawności (9)</vt:lpstr>
      <vt:lpstr>Testowanie sprawności (10)</vt:lpstr>
      <vt:lpstr>Testowanie sprawności (11)</vt:lpstr>
      <vt:lpstr>Testowanie współpracy (1)</vt:lpstr>
      <vt:lpstr>Testowanie współpracy (2)</vt:lpstr>
      <vt:lpstr>Testowanie współpracy (3)</vt:lpstr>
      <vt:lpstr>Testowanie współpracy (4)</vt:lpstr>
      <vt:lpstr>Program badań</vt:lpstr>
    </vt:vector>
  </TitlesOfParts>
  <Company>PW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Monitorowanie i pomiary  w sieciach IP (MOPS)  wykład 5: Podstawy testowania</dc:title>
  <dc:creator>Andrzej Bęben</dc:creator>
  <cp:lastModifiedBy>abeben</cp:lastModifiedBy>
  <cp:revision>161</cp:revision>
  <dcterms:created xsi:type="dcterms:W3CDTF">2005-01-21T11:15:17Z</dcterms:created>
  <dcterms:modified xsi:type="dcterms:W3CDTF">2014-11-04T14:21:26Z</dcterms:modified>
</cp:coreProperties>
</file>