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68" r:id="rId4"/>
    <p:sldId id="270" r:id="rId5"/>
    <p:sldId id="269" r:id="rId6"/>
    <p:sldId id="258" r:id="rId7"/>
    <p:sldId id="260" r:id="rId8"/>
    <p:sldId id="259" r:id="rId9"/>
    <p:sldId id="271" r:id="rId10"/>
    <p:sldId id="276" r:id="rId11"/>
    <p:sldId id="261" r:id="rId12"/>
    <p:sldId id="262" r:id="rId13"/>
    <p:sldId id="264" r:id="rId14"/>
    <p:sldId id="274" r:id="rId15"/>
    <p:sldId id="275" r:id="rId16"/>
    <p:sldId id="265" r:id="rId17"/>
    <p:sldId id="284" r:id="rId18"/>
    <p:sldId id="277" r:id="rId19"/>
    <p:sldId id="278" r:id="rId20"/>
    <p:sldId id="279" r:id="rId21"/>
    <p:sldId id="280" r:id="rId22"/>
    <p:sldId id="283" r:id="rId23"/>
    <p:sldId id="281" r:id="rId24"/>
    <p:sldId id="282" r:id="rId25"/>
    <p:sldId id="285" r:id="rId26"/>
    <p:sldId id="273" r:id="rId27"/>
    <p:sldId id="267" r:id="rId28"/>
    <p:sldId id="289" r:id="rId29"/>
    <p:sldId id="286" r:id="rId30"/>
    <p:sldId id="287" r:id="rId31"/>
    <p:sldId id="288" r:id="rId32"/>
    <p:sldId id="290" r:id="rId33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7" autoAdjust="0"/>
  </p:normalViewPr>
  <p:slideViewPr>
    <p:cSldViewPr>
      <p:cViewPr varScale="1">
        <p:scale>
          <a:sx n="70" d="100"/>
          <a:sy n="70" d="100"/>
        </p:scale>
        <p:origin x="-440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ahoma" charset="0"/>
              </a:defRPr>
            </a:lvl1pPr>
          </a:lstStyle>
          <a:p>
            <a:pPr>
              <a:defRPr/>
            </a:pPr>
            <a:fld id="{11876A78-2E1F-4CAA-BE75-341BA14B965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523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9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6063" y="0"/>
            <a:ext cx="30813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80010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876800"/>
            <a:ext cx="5191125" cy="455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5188"/>
            <a:ext cx="30829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6063" y="9755188"/>
            <a:ext cx="30813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charset="0"/>
              </a:defRPr>
            </a:lvl1pPr>
          </a:lstStyle>
          <a:p>
            <a:pPr>
              <a:defRPr/>
            </a:pPr>
            <a:fld id="{B8355E16-A759-46FA-AE09-8C9EE2CE9A5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7282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5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052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pl-PL" altLang="pl-PL"/>
            </a:p>
          </p:txBody>
        </p:sp>
        <p:grpSp>
          <p:nvGrpSpPr>
            <p:cNvPr id="6" name="Group 205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Line 205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9" name="Line 205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" name="Line 205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" name="Line 205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2" name="Line 205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" name="Line 205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4" name="Line 206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5" name="Line 206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6" name="Line 206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7" name="Line 206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8" name="Line 206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9" name="Line 206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0" name="Line 206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1" name="Line 206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2" name="Line 206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3" name="Line 206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4" name="Line 207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5" name="Line 207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6" name="Line 207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7" name="Line 207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8" name="Line 207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9" name="Line 207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0" name="Line 2076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1" name="Line 2077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2" name="Line 2078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3" name="Line 2079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4" name="Line 2080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5" name="Line 2081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6" name="Line 2082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7" name="Line 2083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8" name="Line 2084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9" name="Line 2085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0" name="Line 2086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1" name="Line 2087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2" name="Line 2088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3" name="Line 2089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4" name="Line 2090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5" name="Line 2091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6" name="Line 2092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7" name="Line 2093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8" name="Line 2094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9" name="Line 2095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0" name="Line 2096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1" name="Line 2097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2" name="Line 2098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3" name="Line 2099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4" name="Line 2100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5" name="Line 2101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6" name="Line 2102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7" name="Line 2103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8" name="Line 2104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  <p:sp>
          <p:nvSpPr>
            <p:cNvPr id="7" name="Line 2105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grpSp>
        <p:nvGrpSpPr>
          <p:cNvPr id="59" name="Group 2121"/>
          <p:cNvGrpSpPr>
            <a:grpSpLocks/>
          </p:cNvGrpSpPr>
          <p:nvPr userDrawn="1"/>
        </p:nvGrpSpPr>
        <p:grpSpPr bwMode="auto">
          <a:xfrm>
            <a:off x="4763" y="304800"/>
            <a:ext cx="6472237" cy="3810000"/>
            <a:chOff x="3" y="192"/>
            <a:chExt cx="4077" cy="2400"/>
          </a:xfrm>
        </p:grpSpPr>
        <p:sp>
          <p:nvSpPr>
            <p:cNvPr id="60" name="Line 2107"/>
            <p:cNvSpPr>
              <a:spLocks noChangeShapeType="1"/>
            </p:cNvSpPr>
            <p:nvPr/>
          </p:nvSpPr>
          <p:spPr bwMode="ltGray">
            <a:xfrm>
              <a:off x="391" y="192"/>
              <a:ext cx="0" cy="2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1" name="Line 2108"/>
            <p:cNvSpPr>
              <a:spLocks noChangeShapeType="1"/>
            </p:cNvSpPr>
            <p:nvPr/>
          </p:nvSpPr>
          <p:spPr bwMode="ltGray">
            <a:xfrm flipH="1" flipV="1">
              <a:off x="3" y="2351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2" name="Line 2109"/>
            <p:cNvSpPr>
              <a:spLocks noChangeShapeType="1"/>
            </p:cNvSpPr>
            <p:nvPr/>
          </p:nvSpPr>
          <p:spPr bwMode="ltGray">
            <a:xfrm flipH="1" flipV="1">
              <a:off x="269" y="571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3" name="Arc 2110"/>
            <p:cNvSpPr>
              <a:spLocks/>
            </p:cNvSpPr>
            <p:nvPr/>
          </p:nvSpPr>
          <p:spPr bwMode="ltGray">
            <a:xfrm rot="16200000" flipH="1">
              <a:off x="311" y="493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grpSp>
        <p:nvGrpSpPr>
          <p:cNvPr id="64" name="Group 2120"/>
          <p:cNvGrpSpPr>
            <a:grpSpLocks/>
          </p:cNvGrpSpPr>
          <p:nvPr userDrawn="1"/>
        </p:nvGrpSpPr>
        <p:grpSpPr bwMode="auto">
          <a:xfrm>
            <a:off x="2667000" y="3733800"/>
            <a:ext cx="6045200" cy="2876550"/>
            <a:chOff x="1680" y="2352"/>
            <a:chExt cx="3808" cy="1812"/>
          </a:xfrm>
        </p:grpSpPr>
        <p:sp>
          <p:nvSpPr>
            <p:cNvPr id="65" name="Line 2112"/>
            <p:cNvSpPr>
              <a:spLocks noChangeShapeType="1"/>
            </p:cNvSpPr>
            <p:nvPr/>
          </p:nvSpPr>
          <p:spPr bwMode="ltGray">
            <a:xfrm flipV="1">
              <a:off x="1680" y="38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6" name="Line 2113"/>
            <p:cNvSpPr>
              <a:spLocks noChangeShapeType="1"/>
            </p:cNvSpPr>
            <p:nvPr/>
          </p:nvSpPr>
          <p:spPr bwMode="ltGray">
            <a:xfrm flipH="1">
              <a:off x="5372" y="23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67" name="Arc 2114"/>
            <p:cNvSpPr>
              <a:spLocks/>
            </p:cNvSpPr>
            <p:nvPr/>
          </p:nvSpPr>
          <p:spPr bwMode="ltGray">
            <a:xfrm rot="5400000">
              <a:off x="5297" y="3746"/>
              <a:ext cx="156" cy="157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9283" name="Rectangle 2115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 noProof="0" smtClean="0"/>
              <a:t>Kliknij, aby edytować styl wzorca tytułu</a:t>
            </a:r>
          </a:p>
        </p:txBody>
      </p:sp>
      <p:sp>
        <p:nvSpPr>
          <p:cNvPr id="9284" name="Rectangle 211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l-PL" noProof="0" smtClean="0"/>
              <a:t>Kliknij, aby edytować styl wzorca podtytułu</a:t>
            </a:r>
          </a:p>
        </p:txBody>
      </p:sp>
      <p:sp>
        <p:nvSpPr>
          <p:cNvPr id="68" name="Rectangle 211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9" name="Rectangle 21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0" name="Rectangle 21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8EFAA-588D-441A-B4D0-22ABA94D1C8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773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8B7EA-510A-4730-886A-9201D608F07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821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57912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76950" cy="57912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A4EA4-3B47-4A0D-8D5B-98361C334FF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108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3962400" cy="47244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962400" cy="22860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3962400" cy="22860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41090-9309-4807-963F-D46315A811A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367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3962400" cy="47244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7244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05E96-6579-43AC-BBA0-7F20D1226E5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26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85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1C19-D992-4FBF-AC31-CAAA549DD10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3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54525-98B4-46C7-B24F-126CFC1C5EC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94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3136C-B6B8-4678-9B97-5461FB8389E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355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271C8-5819-4151-9D93-417B3E27126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77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953D6-D4F8-441A-B6BE-5543B860576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83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1C049-3E58-45EB-97B3-E187C190997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053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A5956-9BBC-4BBA-A4EE-E9BAECB0E4C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599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CC25A-32F4-435E-A01C-62A91890BDB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496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MOPS 2010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02886-C795-48B0-9121-26A3F5F3A1A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8" name="Group 4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1069" name="Line 5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0" name="Line 6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1" name="Line 7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2" name="Line 8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3" name="Line 9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4" name="Line 10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" name="Line 11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6" name="Line 12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7" name="Line 13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8" name="Line 14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9" name="Line 15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0" name="Line 16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1" name="Line 17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2" name="Line 18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3" name="Line 19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4" name="Line 20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5" name="Line 21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6" name="Line 22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7" name="Line 23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8" name="Line 24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9" name="Line 25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90" name="Line 26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  <p:grpSp>
          <p:nvGrpSpPr>
            <p:cNvPr id="1039" name="Group 27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1040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1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2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3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4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5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6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7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8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9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0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1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2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3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4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5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6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7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8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9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0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1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2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3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4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5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6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7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8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</p:grpSp>
      </p:grpSp>
      <p:sp>
        <p:nvSpPr>
          <p:cNvPr id="1027" name="Rectangle 57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1028" name="Line 58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029" name="Group 59"/>
          <p:cNvGrpSpPr>
            <a:grpSpLocks/>
          </p:cNvGrpSpPr>
          <p:nvPr/>
        </p:nvGrpSpPr>
        <p:grpSpPr bwMode="auto">
          <a:xfrm>
            <a:off x="152400" y="990600"/>
            <a:ext cx="1784350" cy="2324100"/>
            <a:chOff x="96" y="916"/>
            <a:chExt cx="2208" cy="2876"/>
          </a:xfrm>
        </p:grpSpPr>
        <p:sp>
          <p:nvSpPr>
            <p:cNvPr id="1035" name="Line 60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36" name="Line 61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37" name="Arc 62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030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0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1031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825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pl-PL" dirty="0"/>
              <a:t>MOPS 2010</a:t>
            </a:r>
          </a:p>
        </p:txBody>
      </p:sp>
      <p:sp>
        <p:nvSpPr>
          <p:cNvPr id="825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25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charset="0"/>
              </a:defRPr>
            </a:lvl1pPr>
          </a:lstStyle>
          <a:p>
            <a:pPr>
              <a:defRPr/>
            </a:pPr>
            <a:fld id="{86054478-069B-41D1-B073-719EDA3296D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eben@tele.pw.edu.p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png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43000"/>
            <a:ext cx="7620000" cy="2438400"/>
          </a:xfrm>
        </p:spPr>
        <p:txBody>
          <a:bodyPr/>
          <a:lstStyle/>
          <a:p>
            <a:pPr algn="ctr" eaLnBrk="1" hangingPunct="1"/>
            <a:r>
              <a:rPr lang="pl-PL" altLang="pl-PL" sz="3600" b="1" smtClean="0"/>
              <a:t>Monitorowanie i pomiary </a:t>
            </a:r>
            <a:br>
              <a:rPr lang="pl-PL" altLang="pl-PL" sz="3600" b="1" smtClean="0"/>
            </a:br>
            <a:r>
              <a:rPr lang="pl-PL" altLang="pl-PL" sz="3600" b="1" smtClean="0"/>
              <a:t>w sieciach IP (MOPS)</a:t>
            </a:r>
            <a:br>
              <a:rPr lang="pl-PL" altLang="pl-PL" sz="3600" b="1" smtClean="0"/>
            </a:br>
            <a:r>
              <a:rPr lang="pl-PL" altLang="pl-PL" sz="3600" b="1" smtClean="0"/>
              <a:t/>
            </a:r>
            <a:br>
              <a:rPr lang="pl-PL" altLang="pl-PL" sz="3600" b="1" smtClean="0"/>
            </a:br>
            <a:r>
              <a:rPr lang="pl-PL" altLang="pl-PL" sz="2400" b="1" smtClean="0"/>
              <a:t>wykład 6: Analiza wyników pomiarowych</a:t>
            </a:r>
            <a:br>
              <a:rPr lang="pl-PL" altLang="pl-PL" sz="2400" b="1" smtClean="0"/>
            </a:br>
            <a:endParaRPr lang="en-GB" altLang="pl-PL" sz="2400" b="1" smtClean="0"/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962400"/>
            <a:ext cx="7696200" cy="1905000"/>
          </a:xfrm>
        </p:spPr>
        <p:txBody>
          <a:bodyPr/>
          <a:lstStyle/>
          <a:p>
            <a:pPr algn="ctr" eaLnBrk="1" hangingPunct="1"/>
            <a:r>
              <a:rPr lang="pl-PL" altLang="pl-PL" sz="1800" b="1" dirty="0" smtClean="0"/>
              <a:t>dr inż. </a:t>
            </a:r>
            <a:r>
              <a:rPr lang="en-GB" altLang="pl-PL" sz="1800" b="1" dirty="0" err="1" smtClean="0"/>
              <a:t>Andr</a:t>
            </a:r>
            <a:r>
              <a:rPr lang="pl-PL" altLang="pl-PL" sz="1800" b="1" dirty="0" smtClean="0"/>
              <a:t>z</a:t>
            </a:r>
            <a:r>
              <a:rPr lang="en-GB" altLang="pl-PL" sz="1800" b="1" dirty="0" err="1" smtClean="0"/>
              <a:t>ej</a:t>
            </a:r>
            <a:r>
              <a:rPr lang="en-GB" altLang="pl-PL" sz="1800" b="1" dirty="0" smtClean="0"/>
              <a:t> B</a:t>
            </a:r>
            <a:r>
              <a:rPr lang="pl-PL" altLang="pl-PL" sz="1800" b="1" dirty="0" smtClean="0"/>
              <a:t>ę</a:t>
            </a:r>
            <a:r>
              <a:rPr lang="en-GB" altLang="pl-PL" sz="1800" b="1" dirty="0" smtClean="0"/>
              <a:t>be</a:t>
            </a:r>
            <a:r>
              <a:rPr lang="pl-PL" altLang="pl-PL" sz="1800" b="1" dirty="0" smtClean="0"/>
              <a:t>n, pok. 331 (</a:t>
            </a:r>
            <a:r>
              <a:rPr lang="pl-PL" altLang="pl-PL" sz="1800" b="1" dirty="0" smtClean="0">
                <a:hlinkClick r:id="rId2"/>
              </a:rPr>
              <a:t>abeben@tele.pw.edu.pl</a:t>
            </a:r>
            <a:r>
              <a:rPr lang="pl-PL" altLang="pl-PL" sz="1800" b="1" dirty="0" smtClean="0"/>
              <a:t>) </a:t>
            </a:r>
          </a:p>
        </p:txBody>
      </p:sp>
      <p:sp>
        <p:nvSpPr>
          <p:cNvPr id="307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95400" y="62484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pl-PL" altLang="pl-PL" sz="2000" b="1"/>
              <a:t>Zespół Technik Sieciowych (tnt.tele.pw.edu.pl)</a:t>
            </a:r>
            <a:endParaRPr lang="en-GB" altLang="pl-PL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daty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2291" name="Symbol zastępczy numeru slajd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9E86FAD-5192-487A-A8F8-70B9427F2601}" type="slidenum">
              <a:rPr lang="pl-PL" altLang="pl-PL" sz="1400" smtClean="0"/>
              <a:pPr eaLnBrk="1" hangingPunct="1"/>
              <a:t>10</a:t>
            </a:fld>
            <a:endParaRPr lang="pl-PL" altLang="pl-PL" sz="140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Mody rozkładu</a:t>
            </a:r>
            <a:endParaRPr lang="en-GB" altLang="pl-PL" sz="4000" smtClean="0"/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286750" cy="4724400"/>
          </a:xfrm>
        </p:spPr>
        <p:txBody>
          <a:bodyPr/>
          <a:lstStyle/>
          <a:p>
            <a:pPr eaLnBrk="1" hangingPunct="1"/>
            <a:r>
              <a:rPr lang="pl-PL" altLang="pl-PL" sz="2400" smtClean="0"/>
              <a:t>Najbardziej prawdopodobne wartości</a:t>
            </a:r>
          </a:p>
          <a:p>
            <a:pPr eaLnBrk="1" hangingPunct="1"/>
            <a:r>
              <a:rPr lang="pl-PL" altLang="pl-PL" sz="2400" smtClean="0"/>
              <a:t>Maksimum funkcji gęstości prawdopodobieństwa</a:t>
            </a:r>
          </a:p>
          <a:p>
            <a:pPr eaLnBrk="1" hangingPunct="1"/>
            <a:r>
              <a:rPr lang="pl-PL" altLang="pl-PL" sz="2400" smtClean="0"/>
              <a:t>Mogą nie istnieć (np. rozkład jednostajny)</a:t>
            </a:r>
          </a:p>
          <a:p>
            <a:pPr eaLnBrk="1" hangingPunct="1"/>
            <a:r>
              <a:rPr lang="pl-PL" altLang="pl-PL" sz="2400" smtClean="0"/>
              <a:t>Może ich być więcej niż jedna</a:t>
            </a:r>
            <a:endParaRPr lang="en-GB" altLang="pl-PL" sz="2400" smtClean="0"/>
          </a:p>
        </p:txBody>
      </p:sp>
      <p:graphicFrame>
        <p:nvGraphicFramePr>
          <p:cNvPr id="122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3573463"/>
          <a:ext cx="6911975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Obraz" r:id="rId3" imgW="5506212" imgH="1371600" progId="Word.Picture.8">
                  <p:embed/>
                </p:oleObj>
              </mc:Choice>
              <mc:Fallback>
                <p:oleObj name="Obraz" r:id="rId3" imgW="5506212" imgH="13716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3463"/>
                        <a:ext cx="6911975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daty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3315" name="Symbol zastępczy numeru slajd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CB6A5CF-218A-4483-AE03-F59B37DC25E0}" type="slidenum">
              <a:rPr lang="pl-PL" altLang="pl-PL" sz="1400" smtClean="0"/>
              <a:pPr eaLnBrk="1" hangingPunct="1"/>
              <a:t>11</a:t>
            </a:fld>
            <a:endParaRPr lang="pl-PL" altLang="pl-PL" sz="1400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Wskaźniki rozproszenia</a:t>
            </a:r>
            <a:endParaRPr lang="en-GB" altLang="pl-PL" sz="4000" smtClean="0"/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63905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smtClean="0"/>
              <a:t>Estymator nieobciążony wariancji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smtClean="0"/>
          </a:p>
          <a:p>
            <a:pPr eaLnBrk="1" hangingPunct="1">
              <a:lnSpc>
                <a:spcPct val="90000"/>
              </a:lnSpc>
            </a:pPr>
            <a:endParaRPr lang="pl-PL" altLang="pl-PL" sz="2400" smtClean="0"/>
          </a:p>
          <a:p>
            <a:pPr eaLnBrk="1" hangingPunct="1">
              <a:lnSpc>
                <a:spcPct val="90000"/>
              </a:lnSpc>
            </a:pPr>
            <a:endParaRPr lang="pl-PL" altLang="pl-PL" sz="2400" smtClean="0"/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smtClean="0"/>
              <a:t>Wyrażona w jednostkach będących kwadratem jednostki właściwej metryki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400" smtClean="0"/>
              <a:t>Odchylenie standardowe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2000" smtClean="0"/>
          </a:p>
          <a:p>
            <a:pPr lvl="1" eaLnBrk="1" hangingPunct="1">
              <a:lnSpc>
                <a:spcPct val="90000"/>
              </a:lnSpc>
            </a:pPr>
            <a:endParaRPr lang="pl-PL" altLang="pl-PL" sz="2000" smtClean="0"/>
          </a:p>
          <a:p>
            <a:pPr lvl="1" eaLnBrk="1" hangingPunct="1">
              <a:lnSpc>
                <a:spcPct val="90000"/>
              </a:lnSpc>
            </a:pPr>
            <a:endParaRPr lang="pl-PL" altLang="pl-PL" sz="2000" smtClean="0"/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smtClean="0"/>
              <a:t>Wyrażone w tych samych jednostkach co rozważana metryka</a:t>
            </a:r>
            <a:endParaRPr lang="en-GB" altLang="pl-PL" sz="2000" smtClean="0"/>
          </a:p>
        </p:txBody>
      </p:sp>
      <p:graphicFrame>
        <p:nvGraphicFramePr>
          <p:cNvPr id="1331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92725" y="1773238"/>
          <a:ext cx="16573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Równanie" r:id="rId3" imgW="710891" imgH="431613" progId="Equation.3">
                  <p:embed/>
                </p:oleObj>
              </mc:Choice>
              <mc:Fallback>
                <p:oleObj name="Równanie" r:id="rId3" imgW="710891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773238"/>
                        <a:ext cx="16573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4"/>
          <p:cNvGraphicFramePr>
            <a:graphicFrameLocks noChangeAspect="1"/>
          </p:cNvGraphicFramePr>
          <p:nvPr/>
        </p:nvGraphicFramePr>
        <p:xfrm>
          <a:off x="1547813" y="1773238"/>
          <a:ext cx="30972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Równanie" r:id="rId5" imgW="1320227" imgH="431613" progId="Equation.3">
                  <p:embed/>
                </p:oleObj>
              </mc:Choice>
              <mc:Fallback>
                <p:oleObj name="Równanie" r:id="rId5" imgW="1320227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73238"/>
                        <a:ext cx="309721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13321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00338" y="4365625"/>
          <a:ext cx="26638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Równanie" r:id="rId7" imgW="1384300" imgH="520700" progId="Equation.3">
                  <p:embed/>
                </p:oleObj>
              </mc:Choice>
              <mc:Fallback>
                <p:oleObj name="Równanie" r:id="rId7" imgW="1384300" imgH="520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365625"/>
                        <a:ext cx="266382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daty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4339" name="Symbol zastępczy numeru slajd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7F0BBC6-7B25-4A6F-BEAA-A025446D0676}" type="slidenum">
              <a:rPr lang="pl-PL" altLang="pl-PL" sz="1400" smtClean="0"/>
              <a:pPr eaLnBrk="1" hangingPunct="1"/>
              <a:t>12</a:t>
            </a:fld>
            <a:endParaRPr lang="pl-PL" altLang="pl-PL" sz="140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Współczynnik zmienności (wariancji)</a:t>
            </a:r>
            <a:endParaRPr lang="en-GB" altLang="pl-PL" sz="3600" smtClean="0"/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854950" cy="4724400"/>
          </a:xfrm>
        </p:spPr>
        <p:txBody>
          <a:bodyPr/>
          <a:lstStyle/>
          <a:p>
            <a:pPr eaLnBrk="1" hangingPunct="1"/>
            <a:r>
              <a:rPr lang="pl-PL" altLang="pl-PL" sz="2800" dirty="0" smtClean="0"/>
              <a:t>Wskaźnik zmienności procesu</a:t>
            </a:r>
          </a:p>
          <a:p>
            <a:pPr eaLnBrk="1" hangingPunct="1"/>
            <a:endParaRPr lang="pl-PL" altLang="pl-PL" sz="2800" dirty="0" smtClean="0"/>
          </a:p>
          <a:p>
            <a:pPr eaLnBrk="1" hangingPunct="1"/>
            <a:endParaRPr lang="pl-PL" altLang="pl-PL" sz="2800" dirty="0" smtClean="0"/>
          </a:p>
          <a:p>
            <a:pPr eaLnBrk="1" hangingPunct="1"/>
            <a:endParaRPr lang="pl-PL" altLang="pl-PL" sz="2800" dirty="0" smtClean="0"/>
          </a:p>
          <a:p>
            <a:pPr eaLnBrk="1" hangingPunct="1"/>
            <a:endParaRPr lang="pl-PL" altLang="pl-PL" sz="2800" dirty="0" smtClean="0"/>
          </a:p>
          <a:p>
            <a:pPr eaLnBrk="1" hangingPunct="1"/>
            <a:r>
              <a:rPr lang="pl-PL" altLang="pl-PL" sz="2800" dirty="0" smtClean="0"/>
              <a:t>Pozwala ocenić zmienność rozkładu</a:t>
            </a:r>
          </a:p>
          <a:p>
            <a:pPr lvl="1" eaLnBrk="1" hangingPunct="1"/>
            <a:r>
              <a:rPr lang="pl-PL" altLang="pl-PL" sz="2400" dirty="0" smtClean="0"/>
              <a:t>Dla rozkładu </a:t>
            </a:r>
            <a:r>
              <a:rPr lang="pl-PL" altLang="pl-PL" sz="2400" dirty="0" smtClean="0"/>
              <a:t>punktowego: </a:t>
            </a:r>
            <a:r>
              <a:rPr lang="pl-PL" altLang="pl-PL" sz="2400" dirty="0" err="1" smtClean="0"/>
              <a:t>V</a:t>
            </a:r>
            <a:r>
              <a:rPr lang="pl-PL" altLang="pl-PL" sz="2400" baseline="-25000" dirty="0" err="1" smtClean="0"/>
              <a:t>t</a:t>
            </a:r>
            <a:r>
              <a:rPr lang="pl-PL" altLang="pl-PL" sz="2400" dirty="0" smtClean="0"/>
              <a:t>=0</a:t>
            </a:r>
          </a:p>
          <a:p>
            <a:pPr lvl="1" eaLnBrk="1" hangingPunct="1"/>
            <a:r>
              <a:rPr lang="pl-PL" altLang="pl-PL" sz="2400" dirty="0" smtClean="0"/>
              <a:t>Dla rozkładu wykładniczego: </a:t>
            </a:r>
            <a:r>
              <a:rPr lang="pl-PL" altLang="pl-PL" sz="2400" dirty="0" err="1" smtClean="0"/>
              <a:t>V</a:t>
            </a:r>
            <a:r>
              <a:rPr lang="pl-PL" altLang="pl-PL" sz="2400" baseline="-25000" dirty="0" err="1" smtClean="0"/>
              <a:t>t</a:t>
            </a:r>
            <a:r>
              <a:rPr lang="pl-PL" altLang="pl-PL" sz="2400" dirty="0" smtClean="0"/>
              <a:t>=1</a:t>
            </a:r>
          </a:p>
          <a:p>
            <a:pPr eaLnBrk="1" hangingPunct="1">
              <a:buFont typeface="Wingdings" pitchFamily="2" charset="2"/>
              <a:buNone/>
            </a:pPr>
            <a:endParaRPr lang="en-GB" altLang="pl-PL" sz="2800" dirty="0" smtClean="0"/>
          </a:p>
        </p:txBody>
      </p:sp>
      <p:graphicFrame>
        <p:nvGraphicFramePr>
          <p:cNvPr id="1434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76600" y="2205038"/>
          <a:ext cx="25193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Równanie" r:id="rId3" imgW="990170" imgH="482391" progId="Equation.3">
                  <p:embed/>
                </p:oleObj>
              </mc:Choice>
              <mc:Fallback>
                <p:oleObj name="Równanie" r:id="rId3" imgW="990170" imgH="4823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5038"/>
                        <a:ext cx="251936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ymbol zastępczy daty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5363" name="Symbol zastępczy numeru slajd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304CD54-E262-4EB8-A1D1-ADF77B07E642}" type="slidenum">
              <a:rPr lang="pl-PL" altLang="pl-PL" sz="1400" smtClean="0"/>
              <a:pPr eaLnBrk="1" hangingPunct="1"/>
              <a:t>13</a:t>
            </a:fld>
            <a:endParaRPr lang="pl-PL" altLang="pl-PL" sz="140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Kwantyl, percentyl</a:t>
            </a:r>
            <a:endParaRPr lang="en-GB" altLang="pl-PL" sz="4000" smtClean="0"/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63905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000" smtClean="0"/>
              <a:t>Kwantyl rzędu </a:t>
            </a:r>
            <a:r>
              <a:rPr lang="pl-PL" altLang="pl-PL" sz="2000" smtClean="0">
                <a:latin typeface="Symbol" pitchFamily="18" charset="2"/>
              </a:rPr>
              <a:t>a</a:t>
            </a:r>
          </a:p>
          <a:p>
            <a:pPr eaLnBrk="1" hangingPunct="1">
              <a:lnSpc>
                <a:spcPct val="80000"/>
              </a:lnSpc>
            </a:pPr>
            <a:endParaRPr lang="pl-PL" altLang="pl-PL" sz="2000" smtClean="0"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pl-PL" altLang="pl-PL" sz="2000" smtClean="0"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pl-PL" altLang="pl-PL" sz="2000" smtClean="0">
              <a:latin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x</a:t>
            </a:r>
            <a:r>
              <a:rPr lang="pl-PL" altLang="pl-PL" sz="1800" baseline="-25000" smtClean="0"/>
              <a:t>(k)</a:t>
            </a:r>
            <a:r>
              <a:rPr lang="pl-PL" altLang="pl-PL" sz="1800" smtClean="0"/>
              <a:t> </a:t>
            </a:r>
            <a:r>
              <a:rPr lang="pl-PL" altLang="pl-PL" sz="1800" i="1" smtClean="0"/>
              <a:t>k</a:t>
            </a:r>
            <a:r>
              <a:rPr lang="pl-PL" altLang="pl-PL" sz="1800" smtClean="0"/>
              <a:t>-ty element z posortowanej próby o liczności </a:t>
            </a:r>
            <a:r>
              <a:rPr lang="pl-PL" altLang="pl-PL" sz="1800" i="1" smtClean="0"/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k=[(n-1)</a:t>
            </a:r>
            <a:r>
              <a:rPr lang="pl-PL" altLang="pl-PL" sz="1800" smtClean="0">
                <a:latin typeface="Symbol" pitchFamily="18" charset="2"/>
              </a:rPr>
              <a:t>a</a:t>
            </a:r>
            <a:r>
              <a:rPr lang="pl-PL" altLang="pl-PL" sz="1800" smtClean="0"/>
              <a:t>+1]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[.] oznacza zaokrąglenie do najbliższej wartości całkowitej</a:t>
            </a:r>
          </a:p>
          <a:p>
            <a:pPr eaLnBrk="1" hangingPunct="1">
              <a:lnSpc>
                <a:spcPct val="80000"/>
              </a:lnSpc>
            </a:pPr>
            <a:endParaRPr lang="pl-PL" altLang="pl-PL" sz="200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000" smtClean="0"/>
              <a:t>Kwartyle to kwantyle rzędu 0.25, 0.5 i 0.75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Q1 = kwantyl 0.25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Q2 = kwantyl 0.5 = mediana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Q3 = kwantyl 0.75</a:t>
            </a:r>
          </a:p>
          <a:p>
            <a:pPr eaLnBrk="1" hangingPunct="1">
              <a:lnSpc>
                <a:spcPct val="80000"/>
              </a:lnSpc>
            </a:pPr>
            <a:endParaRPr lang="pl-PL" altLang="pl-PL" sz="200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000" smtClean="0"/>
              <a:t>a-Percentyl to kwantyl rzędu a/100%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1800" smtClean="0"/>
              <a:t>Np. 10-percentyl = kwantyl 0.1</a:t>
            </a:r>
            <a:endParaRPr lang="en-GB" altLang="pl-PL" sz="1800" smtClean="0"/>
          </a:p>
        </p:txBody>
      </p:sp>
      <p:graphicFrame>
        <p:nvGraphicFramePr>
          <p:cNvPr id="15366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1760538"/>
          <a:ext cx="36020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Równanie" r:id="rId3" imgW="1435100" imgH="241300" progId="Equation.3">
                  <p:embed/>
                </p:oleObj>
              </mc:Choice>
              <mc:Fallback>
                <p:oleObj name="Równanie" r:id="rId3" imgW="14351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60538"/>
                        <a:ext cx="36020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638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BFB05E2-55A9-41BF-9021-518E11453AA4}" type="slidenum">
              <a:rPr lang="pl-PL" altLang="pl-PL" sz="1400" smtClean="0"/>
              <a:pPr eaLnBrk="1" hangingPunct="1"/>
              <a:t>14</a:t>
            </a:fld>
            <a:endParaRPr lang="pl-PL" altLang="pl-PL" sz="140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Kwantyl - przykład</a:t>
            </a:r>
            <a:endParaRPr lang="en-GB" altLang="pl-PL" sz="4000" smtClean="0"/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000" dirty="0" smtClean="0"/>
              <a:t>Próba: wyniki pomiarów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 smtClean="0"/>
              <a:t>{3.1, 4.2, 2.8, 5.1, 2.8, 4.4, 5.6, 3.9, 3.9, 2.7, 4.1, 3.6, 3.1, 4.5, 3.8, 2.9, 3.4, 3.3, 2.8, 4.5, 4.9, 5.3, 1.9, 3.7, 3.2, 4.1, 5.1, 3.2, 3.9, 4.8, 5.9, 4.2}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 smtClean="0"/>
              <a:t>Wartości posortowane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1800" dirty="0" smtClean="0"/>
              <a:t>{1.9, 2.7, 2.8, </a:t>
            </a:r>
            <a:r>
              <a:rPr lang="pl-PL" altLang="pl-PL" sz="1800" b="1" dirty="0" smtClean="0"/>
              <a:t>2.8</a:t>
            </a:r>
            <a:r>
              <a:rPr lang="pl-PL" altLang="pl-PL" sz="1800" dirty="0" smtClean="0"/>
              <a:t>, 2.8, 2.9, 3.1, 3.1, 3.2, 3.2, 3.3, 3.4, 3.6, 3.7, 3.8, </a:t>
            </a:r>
            <a:r>
              <a:rPr lang="pl-PL" altLang="pl-PL" sz="1800" b="1" dirty="0" smtClean="0"/>
              <a:t>3.9</a:t>
            </a:r>
            <a:r>
              <a:rPr lang="pl-PL" altLang="pl-PL" sz="1800" dirty="0" smtClean="0"/>
              <a:t>, 3.9, 3.9, 4.1, 4.1, 4.2, 4.2, 4.4, </a:t>
            </a:r>
            <a:r>
              <a:rPr lang="pl-PL" altLang="pl-PL" sz="1800" b="1" dirty="0" smtClean="0"/>
              <a:t>4.5</a:t>
            </a:r>
            <a:r>
              <a:rPr lang="pl-PL" altLang="pl-PL" sz="1800" dirty="0" smtClean="0"/>
              <a:t>, 4.5, 4.8, 4.9, 5.1, </a:t>
            </a:r>
            <a:r>
              <a:rPr lang="pl-PL" altLang="pl-PL" sz="1800" b="1" dirty="0" smtClean="0"/>
              <a:t>5.1</a:t>
            </a:r>
            <a:r>
              <a:rPr lang="pl-PL" altLang="pl-PL" sz="1800" dirty="0" smtClean="0"/>
              <a:t>, 5.3, 5.6, </a:t>
            </a:r>
            <a:r>
              <a:rPr lang="pl-PL" altLang="pl-PL" sz="1800" b="1" dirty="0" smtClean="0"/>
              <a:t>5.9</a:t>
            </a:r>
            <a:r>
              <a:rPr lang="pl-PL" altLang="pl-PL" sz="18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pl-PL" altLang="pl-PL" sz="2000" dirty="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 smtClean="0"/>
              <a:t>10-percentyl: x</a:t>
            </a:r>
            <a:r>
              <a:rPr lang="pl-PL" altLang="pl-PL" sz="2000" baseline="-25000" dirty="0" smtClean="0"/>
              <a:t>([1+31*0.1])</a:t>
            </a:r>
            <a:r>
              <a:rPr lang="pl-PL" altLang="pl-PL" sz="2000" dirty="0" smtClean="0"/>
              <a:t>= x</a:t>
            </a:r>
            <a:r>
              <a:rPr lang="pl-PL" altLang="pl-PL" sz="2000" baseline="-25000" dirty="0" smtClean="0"/>
              <a:t>4</a:t>
            </a:r>
            <a:r>
              <a:rPr lang="pl-PL" altLang="pl-PL" sz="2000" dirty="0" smtClean="0"/>
              <a:t> = 2.8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 smtClean="0"/>
              <a:t>90-percentyl: x</a:t>
            </a:r>
            <a:r>
              <a:rPr lang="pl-PL" altLang="pl-PL" sz="2000" baseline="-25000" dirty="0" smtClean="0"/>
              <a:t>([1+31*0.9])</a:t>
            </a:r>
            <a:r>
              <a:rPr lang="pl-PL" altLang="pl-PL" sz="2000" dirty="0" smtClean="0"/>
              <a:t>= x</a:t>
            </a:r>
            <a:r>
              <a:rPr lang="pl-PL" altLang="pl-PL" sz="2000" baseline="-25000" dirty="0" smtClean="0"/>
              <a:t>29</a:t>
            </a:r>
            <a:r>
              <a:rPr lang="pl-PL" altLang="pl-PL" sz="2000" dirty="0" smtClean="0"/>
              <a:t> = 5.1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 smtClean="0"/>
              <a:t>Pierwszy </a:t>
            </a:r>
            <a:r>
              <a:rPr lang="pl-PL" altLang="pl-PL" sz="2000" dirty="0" err="1" smtClean="0"/>
              <a:t>kwartyl</a:t>
            </a:r>
            <a:r>
              <a:rPr lang="pl-PL" altLang="pl-PL" sz="2000" dirty="0" smtClean="0"/>
              <a:t> Q</a:t>
            </a:r>
            <a:r>
              <a:rPr lang="pl-PL" altLang="pl-PL" sz="2000" baseline="-25000" dirty="0" smtClean="0"/>
              <a:t>1</a:t>
            </a:r>
            <a:r>
              <a:rPr lang="pl-PL" altLang="pl-PL" sz="2000" dirty="0" smtClean="0"/>
              <a:t>: x</a:t>
            </a:r>
            <a:r>
              <a:rPr lang="pl-PL" altLang="pl-PL" sz="2000" baseline="-25000" dirty="0" smtClean="0"/>
              <a:t>([1+31*0.25])</a:t>
            </a:r>
            <a:r>
              <a:rPr lang="pl-PL" altLang="pl-PL" sz="2000" dirty="0" smtClean="0"/>
              <a:t>= x</a:t>
            </a:r>
            <a:r>
              <a:rPr lang="pl-PL" altLang="pl-PL" sz="2000" baseline="-25000" dirty="0" smtClean="0"/>
              <a:t>9</a:t>
            </a:r>
            <a:r>
              <a:rPr lang="pl-PL" altLang="pl-PL" sz="2000" dirty="0" smtClean="0"/>
              <a:t> = 3.2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 smtClean="0"/>
              <a:t>Mediana Q</a:t>
            </a:r>
            <a:r>
              <a:rPr lang="pl-PL" altLang="pl-PL" sz="2000" baseline="-25000" dirty="0" smtClean="0"/>
              <a:t>2</a:t>
            </a:r>
            <a:r>
              <a:rPr lang="pl-PL" altLang="pl-PL" sz="2000" dirty="0" smtClean="0"/>
              <a:t> x</a:t>
            </a:r>
            <a:r>
              <a:rPr lang="pl-PL" altLang="pl-PL" sz="2000" baseline="-25000" dirty="0" smtClean="0"/>
              <a:t>([1+31*0.5])</a:t>
            </a:r>
            <a:r>
              <a:rPr lang="pl-PL" altLang="pl-PL" sz="2000" dirty="0" smtClean="0"/>
              <a:t>= x</a:t>
            </a:r>
            <a:r>
              <a:rPr lang="pl-PL" altLang="pl-PL" sz="2000" baseline="-25000" dirty="0" smtClean="0"/>
              <a:t>16</a:t>
            </a:r>
            <a:r>
              <a:rPr lang="pl-PL" altLang="pl-PL" sz="2000" dirty="0" smtClean="0"/>
              <a:t> = 3.9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 smtClean="0"/>
              <a:t>Trzeci </a:t>
            </a:r>
            <a:r>
              <a:rPr lang="pl-PL" altLang="pl-PL" sz="2000" dirty="0" err="1" smtClean="0"/>
              <a:t>kwartyl</a:t>
            </a:r>
            <a:r>
              <a:rPr lang="pl-PL" altLang="pl-PL" sz="2000" dirty="0" smtClean="0"/>
              <a:t> Q</a:t>
            </a:r>
            <a:r>
              <a:rPr lang="pl-PL" altLang="pl-PL" sz="2000" baseline="-25000" dirty="0" smtClean="0"/>
              <a:t>3</a:t>
            </a:r>
            <a:r>
              <a:rPr lang="pl-PL" altLang="pl-PL" sz="2000" dirty="0" smtClean="0"/>
              <a:t> x</a:t>
            </a:r>
            <a:r>
              <a:rPr lang="pl-PL" altLang="pl-PL" sz="2000" baseline="-25000" dirty="0" smtClean="0"/>
              <a:t>([1+31*0.75])</a:t>
            </a:r>
            <a:r>
              <a:rPr lang="pl-PL" altLang="pl-PL" sz="2000" dirty="0" smtClean="0"/>
              <a:t>= x</a:t>
            </a:r>
            <a:r>
              <a:rPr lang="pl-PL" altLang="pl-PL" sz="2000" baseline="-25000" dirty="0" smtClean="0"/>
              <a:t>24</a:t>
            </a:r>
            <a:r>
              <a:rPr lang="pl-PL" altLang="pl-PL" sz="2000" dirty="0" smtClean="0"/>
              <a:t> = 4.5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000" dirty="0" err="1" smtClean="0"/>
              <a:t>Kwantyl</a:t>
            </a:r>
            <a:r>
              <a:rPr lang="pl-PL" altLang="pl-PL" sz="2000" dirty="0" smtClean="0"/>
              <a:t> (1-10</a:t>
            </a:r>
            <a:r>
              <a:rPr lang="pl-PL" altLang="pl-PL" sz="2000" baseline="30000" dirty="0" smtClean="0"/>
              <a:t>-3</a:t>
            </a:r>
            <a:r>
              <a:rPr lang="pl-PL" altLang="pl-PL" sz="2000" dirty="0" smtClean="0"/>
              <a:t>):  x</a:t>
            </a:r>
            <a:r>
              <a:rPr lang="pl-PL" altLang="pl-PL" sz="2000" baseline="-25000" dirty="0" smtClean="0"/>
              <a:t>([1+31*0.999])</a:t>
            </a:r>
            <a:r>
              <a:rPr lang="pl-PL" altLang="pl-PL" sz="2000" dirty="0" smtClean="0"/>
              <a:t>= x</a:t>
            </a:r>
            <a:r>
              <a:rPr lang="pl-PL" altLang="pl-PL" sz="2000" baseline="-25000" dirty="0" smtClean="0"/>
              <a:t>32</a:t>
            </a:r>
            <a:r>
              <a:rPr lang="pl-PL" altLang="pl-PL" sz="2000" dirty="0" smtClean="0"/>
              <a:t> = 5.9</a:t>
            </a:r>
            <a:endParaRPr lang="en-GB" altLang="pl-P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741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7D4F5DC-1344-4E6A-9ECA-66117D809C54}" type="slidenum">
              <a:rPr lang="pl-PL" altLang="pl-PL" sz="1400" smtClean="0"/>
              <a:pPr eaLnBrk="1" hangingPunct="1"/>
              <a:t>15</a:t>
            </a:fld>
            <a:endParaRPr lang="pl-PL" altLang="pl-PL" sz="140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Kwantyl – praktyczne zastosowanie</a:t>
            </a:r>
            <a:endParaRPr lang="en-GB" altLang="pl-PL" sz="3600" smtClean="0"/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Zmienność opóźnienia IPDV (ITU Y.1541)</a:t>
            </a:r>
            <a:endParaRPr lang="en-GB" altLang="pl-PL" smtClean="0"/>
          </a:p>
        </p:txBody>
      </p:sp>
      <p:pic>
        <p:nvPicPr>
          <p:cNvPr id="17414" name="Picture 4" descr="ipdv_i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349500"/>
            <a:ext cx="59055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843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F6875A3-18DA-4A34-AB1D-99A813B5C7A0}" type="slidenum">
              <a:rPr lang="pl-PL" altLang="pl-PL" sz="1400" smtClean="0"/>
              <a:pPr eaLnBrk="1" hangingPunct="1"/>
              <a:t>16</a:t>
            </a:fld>
            <a:endParaRPr lang="pl-PL" altLang="pl-PL" sz="140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Przedziały ufności</a:t>
            </a:r>
            <a:endParaRPr lang="en-GB" altLang="pl-PL" sz="3600" smtClean="0"/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157788"/>
          </a:xfrm>
        </p:spPr>
        <p:txBody>
          <a:bodyPr/>
          <a:lstStyle/>
          <a:p>
            <a:pPr eaLnBrk="1" hangingPunct="1"/>
            <a:r>
              <a:rPr lang="pl-PL" altLang="pl-PL" sz="2800" smtClean="0"/>
              <a:t>W którym systemie jest mniejsze opóźnienie?</a:t>
            </a:r>
          </a:p>
          <a:p>
            <a:pPr eaLnBrk="1" hangingPunct="1"/>
            <a:endParaRPr lang="pl-PL" altLang="pl-PL" smtClean="0"/>
          </a:p>
          <a:p>
            <a:pPr eaLnBrk="1" hangingPunct="1"/>
            <a:endParaRPr lang="pl-PL" altLang="pl-PL" smtClean="0"/>
          </a:p>
          <a:p>
            <a:pPr eaLnBrk="1" hangingPunct="1"/>
            <a:endParaRPr lang="pl-PL" altLang="pl-PL" smtClean="0"/>
          </a:p>
          <a:p>
            <a:pPr eaLnBrk="1" hangingPunct="1"/>
            <a:endParaRPr lang="pl-PL" altLang="pl-PL" smtClean="0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18439" name="Object 4"/>
          <p:cNvGraphicFramePr>
            <a:graphicFrameLocks noChangeAspect="1"/>
          </p:cNvGraphicFramePr>
          <p:nvPr/>
        </p:nvGraphicFramePr>
        <p:xfrm>
          <a:off x="395288" y="1989138"/>
          <a:ext cx="79930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Obraz" r:id="rId3" imgW="6143244" imgH="1581912" progId="Word.Picture.8">
                  <p:embed/>
                </p:oleObj>
              </mc:Choice>
              <mc:Fallback>
                <p:oleObj name="Obraz" r:id="rId3" imgW="6143244" imgH="158191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89138"/>
                        <a:ext cx="799306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3810000" y="1905000"/>
            <a:ext cx="4824413" cy="2376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945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230512D-466C-414F-BBCA-1FBABE5D2A14}" type="slidenum">
              <a:rPr lang="pl-PL" altLang="pl-PL" sz="1400" smtClean="0"/>
              <a:pPr eaLnBrk="1" hangingPunct="1"/>
              <a:t>17</a:t>
            </a:fld>
            <a:endParaRPr lang="pl-PL" altLang="pl-PL" sz="140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Przedziały ufności</a:t>
            </a:r>
            <a:endParaRPr lang="en-GB" altLang="pl-PL" sz="3600" smtClean="0"/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157788"/>
          </a:xfrm>
        </p:spPr>
        <p:txBody>
          <a:bodyPr/>
          <a:lstStyle/>
          <a:p>
            <a:pPr eaLnBrk="1" hangingPunct="1"/>
            <a:r>
              <a:rPr lang="pl-PL" altLang="pl-PL" sz="2800" dirty="0" smtClean="0"/>
              <a:t>W którym systemie jest mniejsze opóźnienie?</a:t>
            </a:r>
          </a:p>
          <a:p>
            <a:pPr eaLnBrk="1" hangingPunct="1"/>
            <a:endParaRPr lang="pl-PL" altLang="pl-PL" dirty="0" smtClean="0"/>
          </a:p>
          <a:p>
            <a:pPr eaLnBrk="1" hangingPunct="1"/>
            <a:endParaRPr lang="pl-PL" altLang="pl-PL" dirty="0" smtClean="0"/>
          </a:p>
          <a:p>
            <a:pPr eaLnBrk="1" hangingPunct="1"/>
            <a:endParaRPr lang="pl-PL" altLang="pl-PL" dirty="0" smtClean="0"/>
          </a:p>
          <a:p>
            <a:pPr eaLnBrk="1" hangingPunct="1"/>
            <a:endParaRPr lang="pl-PL" altLang="pl-PL" dirty="0" smtClean="0"/>
          </a:p>
          <a:p>
            <a:pPr eaLnBrk="1" hangingPunct="1"/>
            <a:endParaRPr lang="pl-PL" altLang="pl-PL" dirty="0" smtClean="0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1946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967220"/>
              </p:ext>
            </p:extLst>
          </p:nvPr>
        </p:nvGraphicFramePr>
        <p:xfrm>
          <a:off x="395288" y="1989138"/>
          <a:ext cx="79930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Picture" r:id="rId3" imgW="6143760" imgH="1581120" progId="Word.Picture.8">
                  <p:embed/>
                </p:oleObj>
              </mc:Choice>
              <mc:Fallback>
                <p:oleObj name="Picture" r:id="rId3" imgW="6143760" imgH="158112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89138"/>
                        <a:ext cx="799306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1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9750" y="3933825"/>
            <a:ext cx="80772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pl-PL" altLang="pl-PL" dirty="0"/>
              <a:t>Prawidłowy pomiar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pl-PL" altLang="pl-PL" sz="2000" dirty="0"/>
              <a:t>Powtarzamy pomiar n razy, wyznaczamy wartość średnią oraz przedziały ufności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pl-PL" altLang="pl-PL" dirty="0"/>
              <a:t>Prawidłowy wniosek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pl-PL" altLang="pl-PL" sz="2000" dirty="0"/>
              <a:t>Jeżeli przedziały ufności zachodzą na siebie, to biorąc pod uwagę wiarygodność statystyczną oba systemy są identyczne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pl-PL" altLang="pl-PL" sz="2000" dirty="0"/>
              <a:t>Jeżeli przedziały ufności są rozłączne to można ocenić systemy  </a:t>
            </a:r>
            <a:endParaRPr lang="en-GB" alt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2048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E8AFE0F-D637-4206-A00F-4F04BF039007}" type="slidenum">
              <a:rPr lang="pl-PL" altLang="pl-PL" sz="1400" smtClean="0"/>
              <a:pPr eaLnBrk="1" hangingPunct="1"/>
              <a:t>18</a:t>
            </a:fld>
            <a:endParaRPr lang="pl-PL" altLang="pl-PL" sz="140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200" smtClean="0"/>
              <a:t>Przedziały ufności dla wartości średniej (1)</a:t>
            </a:r>
            <a:endParaRPr lang="en-GB" altLang="pl-PL" sz="3200" smtClean="0"/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941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smtClean="0"/>
              <a:t>Przedział (c</a:t>
            </a:r>
            <a:r>
              <a:rPr lang="pl-PL" altLang="pl-PL" sz="2400" baseline="-25000" smtClean="0"/>
              <a:t>1</a:t>
            </a:r>
            <a:r>
              <a:rPr lang="pl-PL" altLang="pl-PL" sz="2400" smtClean="0"/>
              <a:t>, c</a:t>
            </a:r>
            <a:r>
              <a:rPr lang="pl-PL" altLang="pl-PL" sz="2400" baseline="-25000" smtClean="0"/>
              <a:t>2</a:t>
            </a:r>
            <a:r>
              <a:rPr lang="pl-PL" altLang="pl-PL" sz="2400" smtClean="0"/>
              <a:t>), w którym z zadanym prawdopodobieństwem, 1-</a:t>
            </a:r>
            <a:r>
              <a:rPr lang="pl-PL" altLang="pl-PL" sz="2400" smtClean="0">
                <a:latin typeface="Symbol" pitchFamily="18" charset="2"/>
              </a:rPr>
              <a:t>a</a:t>
            </a:r>
            <a:r>
              <a:rPr lang="pl-PL" altLang="pl-PL" sz="2400" smtClean="0"/>
              <a:t>, zawarta jest wartość oczekiwana populacji 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smtClean="0"/>
          </a:p>
          <a:p>
            <a:pPr eaLnBrk="1" hangingPunct="1">
              <a:lnSpc>
                <a:spcPct val="90000"/>
              </a:lnSpc>
            </a:pPr>
            <a:endParaRPr lang="pl-PL" altLang="pl-PL" sz="2400" smtClean="0"/>
          </a:p>
          <a:p>
            <a:pPr eaLnBrk="1" hangingPunct="1">
              <a:lnSpc>
                <a:spcPct val="90000"/>
              </a:lnSpc>
            </a:pPr>
            <a:endParaRPr lang="pl-PL" altLang="pl-PL" sz="2400" smtClean="0"/>
          </a:p>
          <a:p>
            <a:pPr eaLnBrk="1" hangingPunct="1">
              <a:lnSpc>
                <a:spcPct val="90000"/>
              </a:lnSpc>
            </a:pPr>
            <a:endParaRPr lang="pl-PL" altLang="pl-PL" sz="240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400" smtClean="0"/>
              <a:t>Przedział ten nazywamy przedziałem ufności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smtClean="0"/>
              <a:t>Wartość 100*(1-</a:t>
            </a:r>
            <a:r>
              <a:rPr lang="pl-PL" altLang="pl-PL" sz="2400" smtClean="0">
                <a:latin typeface="Symbol" pitchFamily="18" charset="2"/>
              </a:rPr>
              <a:t>a</a:t>
            </a:r>
            <a:r>
              <a:rPr lang="pl-PL" altLang="pl-PL" sz="2400" smtClean="0"/>
              <a:t>) nazywamy poziomem ufności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smtClean="0"/>
              <a:t>Zwykle wyniki pomiarów przedstawia się zakładając 95% lub 99% poziom ufności</a:t>
            </a:r>
            <a:endParaRPr lang="en-GB" altLang="pl-PL" sz="2400" smtClean="0"/>
          </a:p>
        </p:txBody>
      </p:sp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2266950" y="2727325"/>
          <a:ext cx="44640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Równanie" r:id="rId3" imgW="1383699" imgH="215806" progId="Equation.3">
                  <p:embed/>
                </p:oleObj>
              </mc:Choice>
              <mc:Fallback>
                <p:oleObj name="Równanie" r:id="rId3" imgW="1383699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727325"/>
                        <a:ext cx="44640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2150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77F5098-FD57-42C4-BFE9-15BB492915BB}" type="slidenum">
              <a:rPr lang="pl-PL" altLang="pl-PL" sz="1400" smtClean="0"/>
              <a:pPr eaLnBrk="1" hangingPunct="1"/>
              <a:t>19</a:t>
            </a:fld>
            <a:endParaRPr lang="pl-PL" altLang="pl-PL" sz="140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200" smtClean="0"/>
              <a:t>Przedziały ufności dla wartości średniej (2)</a:t>
            </a:r>
            <a:endParaRPr lang="en-GB" altLang="pl-PL" sz="3200" smtClean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1676400" y="1295400"/>
          <a:ext cx="5400675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Obraz" r:id="rId3" imgW="4276344" imgH="4134612" progId="Word.Picture.8">
                  <p:embed/>
                </p:oleObj>
              </mc:Choice>
              <mc:Fallback>
                <p:oleObj name="Obraz" r:id="rId3" imgW="4276344" imgH="413461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95400"/>
                        <a:ext cx="5400675" cy="521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409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E6FAA16-43D0-4763-9936-E78689C5F983}" type="slidenum">
              <a:rPr lang="pl-PL" altLang="pl-PL" sz="1400" smtClean="0"/>
              <a:pPr eaLnBrk="1" hangingPunct="1"/>
              <a:t>2</a:t>
            </a:fld>
            <a:endParaRPr lang="pl-PL" altLang="pl-PL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Wynik pomiaru</a:t>
            </a:r>
            <a:endParaRPr lang="en-GB" altLang="pl-PL" sz="3600" smtClean="0"/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800" dirty="0" smtClean="0"/>
              <a:t>Wynik pomiaru jako zmienna losowa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 smtClean="0"/>
              <a:t>Zmierzone wartości </a:t>
            </a:r>
            <a:r>
              <a:rPr lang="pl-PL" altLang="pl-PL" sz="2400" dirty="0" smtClean="0"/>
              <a:t>metryk, np. opóźnienie</a:t>
            </a:r>
            <a:r>
              <a:rPr lang="pl-PL" altLang="pl-PL" sz="2400" dirty="0" smtClean="0"/>
              <a:t>, </a:t>
            </a:r>
            <a:r>
              <a:rPr lang="pl-PL" altLang="pl-PL" sz="2400" dirty="0" err="1" smtClean="0"/>
              <a:t>jitter</a:t>
            </a:r>
            <a:r>
              <a:rPr lang="pl-PL" altLang="pl-PL" sz="2400" dirty="0" smtClean="0"/>
              <a:t>, </a:t>
            </a:r>
            <a:r>
              <a:rPr lang="pl-PL" altLang="pl-PL" sz="2400" dirty="0" smtClean="0"/>
              <a:t>straty, są </a:t>
            </a:r>
            <a:r>
              <a:rPr lang="pl-PL" altLang="pl-PL" sz="2400" dirty="0" smtClean="0"/>
              <a:t>próbą z pewnej zmiennej losowej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 smtClean="0"/>
              <a:t>Pomiar jest obarczony błędem</a:t>
            </a:r>
          </a:p>
          <a:p>
            <a:pPr eaLnBrk="1" hangingPunct="1">
              <a:lnSpc>
                <a:spcPct val="90000"/>
              </a:lnSpc>
            </a:pPr>
            <a:endParaRPr lang="pl-PL" altLang="pl-PL" sz="2800" dirty="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800" dirty="0" smtClean="0"/>
              <a:t>Powtórzenie pomiaru w takich samych warunkach </a:t>
            </a:r>
            <a:r>
              <a:rPr lang="pl-PL" altLang="pl-PL" sz="2800" dirty="0" smtClean="0"/>
              <a:t>zwykle daje inną próbę</a:t>
            </a:r>
            <a:endParaRPr lang="pl-PL" altLang="pl-PL" sz="2800" dirty="0" smtClean="0"/>
          </a:p>
          <a:p>
            <a:pPr eaLnBrk="1" hangingPunct="1">
              <a:lnSpc>
                <a:spcPct val="90000"/>
              </a:lnSpc>
            </a:pPr>
            <a:endParaRPr lang="pl-PL" altLang="pl-PL" sz="2800" dirty="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800" dirty="0" smtClean="0"/>
              <a:t>Wyniki serii pomiarów stanowią próbę losową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 smtClean="0"/>
              <a:t>Pakiety pomiarowe w ramach okna pomiarowego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 smtClean="0"/>
              <a:t>Wyniki kolejnych powtórzeń eksperymentu</a:t>
            </a:r>
            <a:endParaRPr lang="en-GB" alt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2253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0868231-32B9-43AA-9DEA-CE531E2FE0AC}" type="slidenum">
              <a:rPr lang="pl-PL" altLang="pl-PL" sz="1400" smtClean="0"/>
              <a:pPr eaLnBrk="1" hangingPunct="1"/>
              <a:t>20</a:t>
            </a:fld>
            <a:endParaRPr lang="pl-PL" altLang="pl-PL" sz="140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200" smtClean="0"/>
              <a:t>Przedziały ufności dla wartości średniej (3)</a:t>
            </a:r>
            <a:endParaRPr lang="en-GB" altLang="pl-PL" sz="3200" smtClean="0"/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086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800" dirty="0" smtClean="0"/>
              <a:t>Na mocy </a:t>
            </a:r>
            <a:r>
              <a:rPr lang="en-GB" altLang="pl-PL" sz="2800" dirty="0" err="1" smtClean="0"/>
              <a:t>centralne</a:t>
            </a:r>
            <a:r>
              <a:rPr lang="pl-PL" altLang="pl-PL" sz="2800" dirty="0" smtClean="0"/>
              <a:t>go</a:t>
            </a:r>
            <a:r>
              <a:rPr lang="en-GB" altLang="pl-PL" sz="2800" dirty="0" smtClean="0"/>
              <a:t> </a:t>
            </a:r>
            <a:r>
              <a:rPr lang="en-GB" altLang="pl-PL" sz="2800" dirty="0" err="1" smtClean="0"/>
              <a:t>twierdzeni</a:t>
            </a:r>
            <a:r>
              <a:rPr lang="pl-PL" altLang="pl-PL" sz="2800" dirty="0" smtClean="0"/>
              <a:t>a</a:t>
            </a:r>
            <a:r>
              <a:rPr lang="en-GB" altLang="pl-PL" sz="2800" dirty="0" smtClean="0"/>
              <a:t> </a:t>
            </a:r>
            <a:r>
              <a:rPr lang="en-GB" altLang="pl-PL" sz="2800" dirty="0" err="1" smtClean="0"/>
              <a:t>graniczne</a:t>
            </a:r>
            <a:r>
              <a:rPr lang="pl-PL" altLang="pl-PL" sz="2800" dirty="0" smtClean="0"/>
              <a:t>go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 smtClean="0"/>
              <a:t>jeśli poszczególne elementy próbki było mierzone niezależnie oraz wartość średnia dla populacji wynosi </a:t>
            </a:r>
            <a:r>
              <a:rPr lang="pl-PL" altLang="pl-PL" sz="2400" dirty="0" smtClean="0">
                <a:latin typeface="Symbol" pitchFamily="18" charset="2"/>
              </a:rPr>
              <a:t>m</a:t>
            </a:r>
            <a:r>
              <a:rPr lang="pl-PL" altLang="pl-PL" sz="2400" dirty="0" smtClean="0"/>
              <a:t>, a wariancja dla populacji wynosi </a:t>
            </a:r>
            <a:r>
              <a:rPr lang="pl-PL" altLang="pl-PL" sz="2400" dirty="0" smtClean="0">
                <a:latin typeface="Symbol" pitchFamily="18" charset="2"/>
              </a:rPr>
              <a:t>s</a:t>
            </a:r>
            <a:r>
              <a:rPr lang="pl-PL" altLang="pl-PL" sz="2400" baseline="30000" dirty="0" smtClean="0"/>
              <a:t>2</a:t>
            </a:r>
            <a:r>
              <a:rPr lang="pl-PL" altLang="pl-PL" sz="2400" dirty="0" smtClean="0"/>
              <a:t> to wartość średnią dla próbki można przybliżyć z rozkładu normalnego o parametrach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2400" dirty="0" smtClean="0"/>
          </a:p>
          <a:p>
            <a:pPr lvl="1" eaLnBrk="1" hangingPunct="1">
              <a:lnSpc>
                <a:spcPct val="90000"/>
              </a:lnSpc>
            </a:pPr>
            <a:endParaRPr lang="pl-PL" altLang="pl-PL" sz="2400" dirty="0" smtClean="0"/>
          </a:p>
          <a:p>
            <a:pPr lvl="1" eaLnBrk="1" hangingPunct="1">
              <a:lnSpc>
                <a:spcPct val="90000"/>
              </a:lnSpc>
            </a:pPr>
            <a:endParaRPr lang="pl-PL" altLang="pl-PL" sz="2400" dirty="0" smtClean="0"/>
          </a:p>
          <a:p>
            <a:pPr lvl="1" eaLnBrk="1" hangingPunct="1">
              <a:lnSpc>
                <a:spcPct val="90000"/>
              </a:lnSpc>
            </a:pPr>
            <a:endParaRPr lang="pl-PL" altLang="pl-PL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 smtClean="0"/>
              <a:t>gdzie </a:t>
            </a:r>
            <a:r>
              <a:rPr lang="pl-PL" altLang="pl-PL" sz="2400" dirty="0" smtClean="0">
                <a:latin typeface="Symbol" pitchFamily="18" charset="2"/>
              </a:rPr>
              <a:t>s</a:t>
            </a:r>
            <a:r>
              <a:rPr lang="pl-PL" altLang="pl-PL" sz="2400" dirty="0" smtClean="0"/>
              <a:t> - oznacza odchylenie standardowe dla populacji, </a:t>
            </a:r>
            <a:r>
              <a:rPr lang="pl-PL" altLang="pl-PL" sz="2400" dirty="0" smtClean="0">
                <a:latin typeface="Symbol" pitchFamily="18" charset="2"/>
              </a:rPr>
              <a:t>s</a:t>
            </a:r>
            <a:r>
              <a:rPr lang="pl-PL" altLang="pl-PL" sz="2400" dirty="0" smtClean="0"/>
              <a:t> /</a:t>
            </a:r>
            <a:r>
              <a:rPr lang="pl-PL" altLang="pl-PL" sz="2400" dirty="0" err="1" smtClean="0">
                <a:latin typeface="Symbol" pitchFamily="18" charset="2"/>
              </a:rPr>
              <a:t>Ö</a:t>
            </a:r>
            <a:r>
              <a:rPr lang="pl-PL" altLang="pl-PL" sz="2400" dirty="0" err="1" smtClean="0"/>
              <a:t>n</a:t>
            </a:r>
            <a:r>
              <a:rPr lang="pl-PL" altLang="pl-PL" sz="2400" dirty="0" smtClean="0"/>
              <a:t> jest błędem standardowym oraz n licznością próbki</a:t>
            </a:r>
            <a:endParaRPr lang="en-GB" altLang="pl-PL" sz="2400" dirty="0" smtClean="0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2535" name="Object 4"/>
          <p:cNvGraphicFramePr>
            <a:graphicFrameLocks noChangeAspect="1"/>
          </p:cNvGraphicFramePr>
          <p:nvPr/>
        </p:nvGraphicFramePr>
        <p:xfrm>
          <a:off x="3309938" y="3592513"/>
          <a:ext cx="2525712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Równanie" r:id="rId3" imgW="977900" imgH="609600" progId="Equation.3">
                  <p:embed/>
                </p:oleObj>
              </mc:Choice>
              <mc:Fallback>
                <p:oleObj name="Równanie" r:id="rId3" imgW="9779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3592513"/>
                        <a:ext cx="2525712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2355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C2176CA-EA32-4342-8B0F-20763F1B24EA}" type="slidenum">
              <a:rPr lang="pl-PL" altLang="pl-PL" sz="1400" smtClean="0"/>
              <a:pPr eaLnBrk="1" hangingPunct="1"/>
              <a:t>21</a:t>
            </a:fld>
            <a:endParaRPr lang="pl-PL" altLang="pl-PL" sz="140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200" smtClean="0"/>
              <a:t>Przedziały ufności dla wartości średniej (4)</a:t>
            </a:r>
            <a:endParaRPr lang="en-GB" altLang="pl-PL" sz="3200" smtClean="0"/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smtClean="0"/>
              <a:t>Stosując warunek standaryzacji zmiennej losowej o rozkładzie normalnym funkcją 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smtClean="0"/>
          </a:p>
          <a:p>
            <a:pPr eaLnBrk="1" hangingPunct="1">
              <a:lnSpc>
                <a:spcPct val="90000"/>
              </a:lnSpc>
            </a:pPr>
            <a:endParaRPr lang="pl-PL" altLang="pl-PL" sz="240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400" smtClean="0"/>
              <a:t>Przedział ufności można wyznaczyć z zależności: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smtClean="0"/>
          </a:p>
          <a:p>
            <a:pPr eaLnBrk="1" hangingPunct="1">
              <a:lnSpc>
                <a:spcPct val="90000"/>
              </a:lnSpc>
            </a:pPr>
            <a:endParaRPr lang="pl-PL" altLang="pl-PL" sz="240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400" smtClean="0"/>
              <a:t>gdzie z</a:t>
            </a:r>
            <a:r>
              <a:rPr lang="pl-PL" altLang="pl-PL" sz="2400" baseline="-25000" smtClean="0"/>
              <a:t>1-</a:t>
            </a:r>
            <a:r>
              <a:rPr lang="pl-PL" altLang="pl-PL" sz="2400" baseline="-25000" smtClean="0">
                <a:latin typeface="Symbol" pitchFamily="18" charset="2"/>
              </a:rPr>
              <a:t>a</a:t>
            </a:r>
            <a:r>
              <a:rPr lang="pl-PL" altLang="pl-PL" sz="2400" baseline="-25000" smtClean="0"/>
              <a:t>/2</a:t>
            </a:r>
            <a:r>
              <a:rPr lang="pl-PL" altLang="pl-PL" sz="2400" smtClean="0"/>
              <a:t> jest kwantylem rzędu 1-</a:t>
            </a:r>
            <a:r>
              <a:rPr lang="pl-PL" altLang="pl-PL" sz="2400" smtClean="0">
                <a:latin typeface="Symbol" pitchFamily="18" charset="2"/>
              </a:rPr>
              <a:t>a</a:t>
            </a:r>
            <a:r>
              <a:rPr lang="pl-PL" altLang="pl-PL" sz="2400" smtClean="0"/>
              <a:t>/2 standardowego rozkładu normalnego N(0,1)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smtClean="0"/>
              <a:t>Zatem przedział ufności dla wartości średniej </a:t>
            </a:r>
            <a:r>
              <a:rPr lang="pl-PL" altLang="pl-PL" sz="2400" smtClean="0">
                <a:latin typeface="Symbol" pitchFamily="18" charset="2"/>
              </a:rPr>
              <a:t>m</a:t>
            </a:r>
            <a:r>
              <a:rPr lang="pl-PL" altLang="pl-PL" sz="2400" smtClean="0"/>
              <a:t> na poziomie 100*(1-</a:t>
            </a:r>
            <a:r>
              <a:rPr lang="pl-PL" altLang="pl-PL" sz="2400" smtClean="0">
                <a:latin typeface="Symbol" pitchFamily="18" charset="2"/>
              </a:rPr>
              <a:t>a</a:t>
            </a:r>
            <a:r>
              <a:rPr lang="pl-PL" altLang="pl-PL" sz="2400" smtClean="0"/>
              <a:t>)  wynosi</a:t>
            </a:r>
          </a:p>
          <a:p>
            <a:pPr eaLnBrk="1" hangingPunct="1">
              <a:lnSpc>
                <a:spcPct val="90000"/>
              </a:lnSpc>
            </a:pPr>
            <a:endParaRPr lang="en-GB" altLang="pl-PL" sz="2400" smtClean="0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3559" name="Object 4"/>
          <p:cNvGraphicFramePr>
            <a:graphicFrameLocks noChangeAspect="1"/>
          </p:cNvGraphicFramePr>
          <p:nvPr/>
        </p:nvGraphicFramePr>
        <p:xfrm>
          <a:off x="3419475" y="2060575"/>
          <a:ext cx="8651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Równanie" r:id="rId3" imgW="672808" imgH="622030" progId="Equation.3">
                  <p:embed/>
                </p:oleObj>
              </mc:Choice>
              <mc:Fallback>
                <p:oleObj name="Równanie" r:id="rId3" imgW="672808" imgH="6220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060575"/>
                        <a:ext cx="8651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3561" name="Object 6"/>
          <p:cNvGraphicFramePr>
            <a:graphicFrameLocks noChangeAspect="1"/>
          </p:cNvGraphicFramePr>
          <p:nvPr/>
        </p:nvGraphicFramePr>
        <p:xfrm>
          <a:off x="2843213" y="3284538"/>
          <a:ext cx="27368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Równanie" r:id="rId5" imgW="2260600" imgH="622300" progId="Equation.3">
                  <p:embed/>
                </p:oleObj>
              </mc:Choice>
              <mc:Fallback>
                <p:oleObj name="Równanie" r:id="rId5" imgW="2260600" imgH="622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284538"/>
                        <a:ext cx="27368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3563" name="Object 8"/>
          <p:cNvGraphicFramePr>
            <a:graphicFrameLocks noChangeAspect="1"/>
          </p:cNvGraphicFramePr>
          <p:nvPr/>
        </p:nvGraphicFramePr>
        <p:xfrm>
          <a:off x="2124075" y="5589588"/>
          <a:ext cx="43195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Równanie" r:id="rId7" imgW="2705100" imgH="508000" progId="Equation.3">
                  <p:embed/>
                </p:oleObj>
              </mc:Choice>
              <mc:Fallback>
                <p:oleObj name="Równanie" r:id="rId7" imgW="27051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89588"/>
                        <a:ext cx="43195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2457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8ABA582-8C33-4534-A3E2-B41356FB35C1}" type="slidenum">
              <a:rPr lang="pl-PL" altLang="pl-PL" sz="1400" smtClean="0"/>
              <a:pPr eaLnBrk="1" hangingPunct="1"/>
              <a:t>22</a:t>
            </a:fld>
            <a:endParaRPr lang="pl-PL" altLang="pl-PL" sz="140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200" smtClean="0"/>
              <a:t>Przedziały ufności dla wartości średniej (5)</a:t>
            </a:r>
            <a:endParaRPr lang="en-GB" altLang="pl-PL" sz="3200" smtClean="0"/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800" smtClean="0"/>
              <a:t>Rozkład normalny można stosować gdy znamy wariancję populacji (</a:t>
            </a:r>
            <a:r>
              <a:rPr lang="pl-PL" altLang="pl-PL" sz="2800" smtClean="0">
                <a:latin typeface="Symbol" pitchFamily="18" charset="2"/>
              </a:rPr>
              <a:t>s</a:t>
            </a:r>
            <a:r>
              <a:rPr lang="pl-PL" altLang="pl-PL" sz="2800" baseline="30000" smtClean="0"/>
              <a:t>2</a:t>
            </a:r>
            <a:r>
              <a:rPr lang="pl-PL" altLang="pl-PL" sz="2800" smtClean="0"/>
              <a:t>). W praktyce tylko w przypadku prób o dostatecznie dużej liczności (N&gt;30)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800" smtClean="0"/>
              <a:t>Przy mniejszych próbach można korzystać z rozkładu t-Studenta</a:t>
            </a:r>
          </a:p>
          <a:p>
            <a:pPr eaLnBrk="1" hangingPunct="1">
              <a:lnSpc>
                <a:spcPct val="90000"/>
              </a:lnSpc>
            </a:pPr>
            <a:endParaRPr lang="pl-PL" altLang="pl-PL" sz="2800" smtClean="0"/>
          </a:p>
          <a:p>
            <a:pPr eaLnBrk="1" hangingPunct="1">
              <a:lnSpc>
                <a:spcPct val="90000"/>
              </a:lnSpc>
            </a:pPr>
            <a:endParaRPr lang="pl-PL" altLang="pl-PL" sz="2800" smtClean="0"/>
          </a:p>
          <a:p>
            <a:pPr eaLnBrk="1" hangingPunct="1">
              <a:lnSpc>
                <a:spcPct val="90000"/>
              </a:lnSpc>
            </a:pPr>
            <a:endParaRPr lang="pl-PL" altLang="pl-PL" sz="2800" smtClean="0"/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smtClean="0"/>
              <a:t>t</a:t>
            </a:r>
            <a:r>
              <a:rPr lang="pl-PL" altLang="pl-PL" sz="2400" baseline="-25000" smtClean="0"/>
              <a:t>[1-</a:t>
            </a:r>
            <a:r>
              <a:rPr lang="pl-PL" altLang="pl-PL" sz="2400" baseline="-25000" smtClean="0">
                <a:latin typeface="Symbol" pitchFamily="18" charset="2"/>
              </a:rPr>
              <a:t>a</a:t>
            </a:r>
            <a:r>
              <a:rPr lang="pl-PL" altLang="pl-PL" sz="2400" baseline="-25000" smtClean="0"/>
              <a:t>/2;n-1] </a:t>
            </a:r>
            <a:r>
              <a:rPr lang="pl-PL" altLang="pl-PL" sz="2400" smtClean="0"/>
              <a:t>to kwantyl (1-</a:t>
            </a:r>
            <a:r>
              <a:rPr lang="pl-PL" altLang="pl-PL" sz="2400" smtClean="0">
                <a:latin typeface="Symbol" pitchFamily="18" charset="2"/>
              </a:rPr>
              <a:t>a</a:t>
            </a:r>
            <a:r>
              <a:rPr lang="pl-PL" altLang="pl-PL" sz="2400" smtClean="0"/>
              <a:t>) rozkładu t-Studenta z n-1 stopniami swobody</a:t>
            </a:r>
          </a:p>
          <a:p>
            <a:pPr eaLnBrk="1" hangingPunct="1">
              <a:lnSpc>
                <a:spcPct val="90000"/>
              </a:lnSpc>
            </a:pPr>
            <a:endParaRPr lang="en-GB" altLang="pl-PL" sz="2800" smtClean="0"/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1619250" y="3716338"/>
          <a:ext cx="525621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Równanie" r:id="rId3" imgW="2768600" imgH="609600" progId="Equation.3">
                  <p:embed/>
                </p:oleObj>
              </mc:Choice>
              <mc:Fallback>
                <p:oleObj name="Równanie" r:id="rId3" imgW="27686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16338"/>
                        <a:ext cx="5256213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2560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403FCEC-0FC2-40C2-965F-C844C3A2CA25}" type="slidenum">
              <a:rPr lang="pl-PL" altLang="pl-PL" sz="1400" smtClean="0"/>
              <a:pPr eaLnBrk="1" hangingPunct="1"/>
              <a:t>23</a:t>
            </a:fld>
            <a:endParaRPr lang="pl-PL" altLang="pl-PL" sz="140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05800" cy="685800"/>
          </a:xfrm>
        </p:spPr>
        <p:txBody>
          <a:bodyPr/>
          <a:lstStyle/>
          <a:p>
            <a:pPr eaLnBrk="1" hangingPunct="1"/>
            <a:r>
              <a:rPr lang="pl-PL" altLang="pl-PL" sz="3200" smtClean="0"/>
              <a:t>Przedziały ufności dla wartości średniej – przykład (1)</a:t>
            </a:r>
            <a:endParaRPr lang="en-GB" altLang="pl-PL" sz="3200" smtClean="0"/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400" smtClean="0"/>
              <a:t>Wyniki pomiaru pewnej metryki (10 powtórzeń)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 smtClean="0"/>
              <a:t>57003,6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 smtClean="0"/>
              <a:t>57729,1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 smtClean="0"/>
              <a:t>55838,3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 smtClean="0"/>
              <a:t>58284,5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 smtClean="0"/>
              <a:t>55616,2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 smtClean="0"/>
              <a:t>54932,3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 smtClean="0"/>
              <a:t>56308,7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 smtClean="0"/>
              <a:t>58646,2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 smtClean="0"/>
              <a:t>55909,1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pl-PL" sz="2000" smtClean="0"/>
              <a:t>57119,8</a:t>
            </a:r>
          </a:p>
          <a:p>
            <a:pPr lvl="1" eaLnBrk="1" hangingPunct="1">
              <a:lnSpc>
                <a:spcPct val="80000"/>
              </a:lnSpc>
            </a:pPr>
            <a:endParaRPr lang="pl-PL" altLang="pl-PL" sz="200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400" smtClean="0"/>
              <a:t>Wartość średnia: </a:t>
            </a:r>
            <a:r>
              <a:rPr lang="en-GB" altLang="pl-PL" sz="2400" smtClean="0">
                <a:solidFill>
                  <a:srgbClr val="FF3300"/>
                </a:solidFill>
              </a:rPr>
              <a:t>56738,78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400" smtClean="0"/>
              <a:t>Odchylenie standardowe: </a:t>
            </a:r>
            <a:r>
              <a:rPr lang="en-GB" altLang="pl-PL" sz="2400" smtClean="0">
                <a:solidFill>
                  <a:srgbClr val="FF3300"/>
                </a:solidFill>
              </a:rPr>
              <a:t>1221,6</a:t>
            </a:r>
            <a:r>
              <a:rPr lang="pl-PL" altLang="pl-PL" sz="2400" smtClean="0">
                <a:solidFill>
                  <a:srgbClr val="FF3300"/>
                </a:solidFill>
              </a:rPr>
              <a:t>2</a:t>
            </a:r>
            <a:endParaRPr lang="en-GB" altLang="pl-PL" sz="240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GB" altLang="pl-PL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2662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63607CA-2ED8-49C1-AED3-4172815EE605}" type="slidenum">
              <a:rPr lang="pl-PL" altLang="pl-PL" sz="1400" smtClean="0"/>
              <a:pPr eaLnBrk="1" hangingPunct="1"/>
              <a:t>24</a:t>
            </a:fld>
            <a:endParaRPr lang="pl-PL" altLang="pl-PL" sz="140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05800" cy="685800"/>
          </a:xfrm>
        </p:spPr>
        <p:txBody>
          <a:bodyPr/>
          <a:lstStyle/>
          <a:p>
            <a:pPr eaLnBrk="1" hangingPunct="1"/>
            <a:r>
              <a:rPr lang="pl-PL" altLang="pl-PL" sz="3200" smtClean="0"/>
              <a:t>Przedziały ufności dla wartości średniej – przykład (2)</a:t>
            </a:r>
            <a:endParaRPr lang="en-GB" altLang="pl-PL" sz="3200" smtClean="0"/>
          </a:p>
        </p:txBody>
      </p:sp>
      <p:graphicFrame>
        <p:nvGraphicFramePr>
          <p:cNvPr id="155713" name="Group 65"/>
          <p:cNvGraphicFramePr>
            <a:graphicFrameLocks noGrp="1"/>
          </p:cNvGraphicFramePr>
          <p:nvPr>
            <p:ph idx="1"/>
          </p:nvPr>
        </p:nvGraphicFramePr>
        <p:xfrm>
          <a:off x="684213" y="1773238"/>
          <a:ext cx="7775575" cy="2816225"/>
        </p:xfrm>
        <a:graphic>
          <a:graphicData uri="http://schemas.openxmlformats.org/drawingml/2006/table">
            <a:tbl>
              <a:tblPr/>
              <a:tblGrid>
                <a:gridCol w="1296987"/>
                <a:gridCol w="1295400"/>
                <a:gridCol w="1296988"/>
                <a:gridCol w="1293812"/>
                <a:gridCol w="1295400"/>
                <a:gridCol w="1296988"/>
              </a:tblGrid>
              <a:tr h="579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1-a/2</a:t>
                      </a: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=0,9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1-a/2</a:t>
                      </a: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=0,95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1-a/2</a:t>
                      </a: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=0,975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1-a/2</a:t>
                      </a: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=0,99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1-a/2</a:t>
                      </a: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=0,995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3,0777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6,3138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12,7062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31,8205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63,6569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1,3839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1,8331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charset="0"/>
                        </a:rPr>
                        <a:t>2,2622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2,8215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3,2498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1,3722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1,8125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2,2281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2,7638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3,1693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pl-PL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0" name="Rectangle 5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95288" y="1268413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pl-PL" altLang="pl-PL" dirty="0"/>
              <a:t>Tablica rozkładu t-Studenta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pl-PL" altLang="pl-PL" dirty="0"/>
              <a:t>Poziom ufności 95%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pl-PL" altLang="pl-PL" dirty="0">
                <a:latin typeface="Symbol" pitchFamily="18" charset="2"/>
              </a:rPr>
              <a:t>a</a:t>
            </a:r>
            <a:r>
              <a:rPr lang="pl-PL" altLang="pl-PL" dirty="0"/>
              <a:t>=0.05; n=10; </a:t>
            </a:r>
            <a:r>
              <a:rPr lang="pl-PL" altLang="pl-PL" sz="2800" dirty="0"/>
              <a:t>t</a:t>
            </a:r>
            <a:r>
              <a:rPr lang="pl-PL" altLang="pl-PL" sz="2800" baseline="-25000" dirty="0"/>
              <a:t>[1-</a:t>
            </a:r>
            <a:r>
              <a:rPr lang="pl-PL" altLang="pl-PL" sz="2800" baseline="-25000" dirty="0">
                <a:latin typeface="Symbol" pitchFamily="18" charset="2"/>
              </a:rPr>
              <a:t>a</a:t>
            </a:r>
            <a:r>
              <a:rPr lang="pl-PL" altLang="pl-PL" sz="2800" baseline="-25000" dirty="0"/>
              <a:t>/2;n-1] </a:t>
            </a:r>
            <a:r>
              <a:rPr lang="pl-PL" altLang="pl-PL" sz="2800" dirty="0"/>
              <a:t>=2,2622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pl-PL" altLang="pl-PL" sz="2800" dirty="0"/>
              <a:t>t</a:t>
            </a:r>
            <a:r>
              <a:rPr lang="pl-PL" altLang="pl-PL" sz="2800" baseline="-25000" dirty="0"/>
              <a:t>[1-</a:t>
            </a:r>
            <a:r>
              <a:rPr lang="pl-PL" altLang="pl-PL" sz="2800" baseline="-25000" dirty="0">
                <a:latin typeface="Symbol" pitchFamily="18" charset="2"/>
              </a:rPr>
              <a:t>a</a:t>
            </a:r>
            <a:r>
              <a:rPr lang="pl-PL" altLang="pl-PL" sz="2800" baseline="-25000" dirty="0"/>
              <a:t>/2;n-1]</a:t>
            </a:r>
            <a:r>
              <a:rPr lang="pl-PL" altLang="pl-PL" sz="2800" dirty="0"/>
              <a:t>*</a:t>
            </a:r>
            <a:r>
              <a:rPr lang="pl-PL" altLang="pl-PL" sz="2800" dirty="0">
                <a:latin typeface="Symbol" pitchFamily="18" charset="2"/>
              </a:rPr>
              <a:t>s</a:t>
            </a:r>
            <a:r>
              <a:rPr lang="pl-PL" altLang="pl-PL" sz="2800" dirty="0"/>
              <a:t>/</a:t>
            </a:r>
            <a:r>
              <a:rPr lang="pl-PL" altLang="pl-PL" sz="2800" dirty="0">
                <a:latin typeface="Symbol" pitchFamily="18" charset="2"/>
              </a:rPr>
              <a:t>Ö</a:t>
            </a:r>
            <a:r>
              <a:rPr lang="pl-PL" altLang="pl-PL" sz="2800" dirty="0"/>
              <a:t>10= </a:t>
            </a:r>
            <a:r>
              <a:rPr lang="pl-PL" altLang="pl-PL" sz="2800" dirty="0">
                <a:solidFill>
                  <a:srgbClr val="FF3300"/>
                </a:solidFill>
              </a:rPr>
              <a:t>873,91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pl-PL" altLang="pl-PL" sz="28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en-GB" altLang="pl-PL" sz="2800" dirty="0"/>
          </a:p>
        </p:txBody>
      </p:sp>
      <p:sp>
        <p:nvSpPr>
          <p:cNvPr id="26681" name="Text Box 66"/>
          <p:cNvSpPr txBox="1">
            <a:spLocks noChangeArrowheads="1"/>
          </p:cNvSpPr>
          <p:nvPr/>
        </p:nvSpPr>
        <p:spPr bwMode="auto">
          <a:xfrm>
            <a:off x="6011863" y="5084763"/>
            <a:ext cx="2952750" cy="137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b="1" u="sng">
                <a:solidFill>
                  <a:srgbClr val="FF3300"/>
                </a:solidFill>
              </a:rPr>
              <a:t>Zmierzona wartość =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pl-PL" b="1" u="sng">
                <a:solidFill>
                  <a:srgbClr val="FF3300"/>
                </a:solidFill>
              </a:rPr>
              <a:t>56738,78</a:t>
            </a:r>
            <a:r>
              <a:rPr lang="en-GB" altLang="pl-PL" b="1" u="sng">
                <a:solidFill>
                  <a:srgbClr val="FF3300"/>
                </a:solidFill>
                <a:sym typeface="Symbol" pitchFamily="18" charset="2"/>
              </a:rPr>
              <a:t></a:t>
            </a:r>
            <a:r>
              <a:rPr lang="pl-PL" altLang="pl-PL" b="1" u="sng">
                <a:solidFill>
                  <a:srgbClr val="FF3300"/>
                </a:solidFill>
              </a:rPr>
              <a:t>873,91</a:t>
            </a:r>
            <a:endParaRPr lang="en-GB" altLang="pl-PL" b="1" u="sng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ymbol zastępczy daty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27651" name="Symbol zastępczy numeru slajd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2C97044-756E-47F2-AB35-543898D88F4B}" type="slidenum">
              <a:rPr lang="pl-PL" altLang="pl-PL" sz="1400" smtClean="0"/>
              <a:pPr eaLnBrk="1" hangingPunct="1"/>
              <a:t>25</a:t>
            </a:fld>
            <a:endParaRPr lang="pl-PL" altLang="pl-PL" sz="140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Zadanie</a:t>
            </a:r>
            <a:endParaRPr lang="en-GB" altLang="pl-PL" smtClean="0"/>
          </a:p>
        </p:txBody>
      </p:sp>
      <p:graphicFrame>
        <p:nvGraphicFramePr>
          <p:cNvPr id="27653" name="Object 28"/>
          <p:cNvGraphicFramePr>
            <a:graphicFrameLocks noChangeAspect="1"/>
          </p:cNvGraphicFramePr>
          <p:nvPr/>
        </p:nvGraphicFramePr>
        <p:xfrm>
          <a:off x="533400" y="1295400"/>
          <a:ext cx="7924800" cy="544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Dokument" r:id="rId3" imgW="5787657" imgH="3999759" progId="Word.Document.8">
                  <p:embed/>
                </p:oleObj>
              </mc:Choice>
              <mc:Fallback>
                <p:oleObj name="Dokument" r:id="rId3" imgW="5787657" imgH="3999759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7924800" cy="544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2867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5DB6D8B-EA47-456A-8311-58BD3E460BFA}" type="slidenum">
              <a:rPr lang="pl-PL" altLang="pl-PL" sz="1400" smtClean="0"/>
              <a:pPr eaLnBrk="1" hangingPunct="1"/>
              <a:t>26</a:t>
            </a:fld>
            <a:endParaRPr lang="pl-PL" altLang="pl-PL" sz="140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Prezentacja wyników pomiarowych (1)</a:t>
            </a:r>
            <a:endParaRPr lang="en-GB" altLang="pl-PL" sz="3600" smtClean="0"/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772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l-PL" altLang="pl-PL" sz="2400" b="1" smtClean="0"/>
              <a:t>Histogram</a:t>
            </a:r>
          </a:p>
          <a:p>
            <a:pPr eaLnBrk="1" hangingPunct="1"/>
            <a:r>
              <a:rPr lang="pl-PL" altLang="pl-PL" sz="1800" smtClean="0"/>
              <a:t>Dzielimy zakres zaobserwowanych wartości zmiennej losowej na przedziały o równej szerokości</a:t>
            </a:r>
          </a:p>
          <a:p>
            <a:pPr eaLnBrk="1" hangingPunct="1"/>
            <a:r>
              <a:rPr lang="pl-PL" altLang="pl-PL" sz="1800" smtClean="0"/>
              <a:t>Wyznaczamy częstość występowania wartości w poszczególnych przedziałach</a:t>
            </a:r>
          </a:p>
          <a:p>
            <a:pPr eaLnBrk="1" hangingPunct="1"/>
            <a:r>
              <a:rPr lang="pl-PL" altLang="pl-PL" sz="1800" smtClean="0"/>
              <a:t>Problem prawidłowego wyznaczenia szerokości przedziału</a:t>
            </a:r>
          </a:p>
          <a:p>
            <a:pPr lvl="1" eaLnBrk="1" hangingPunct="1"/>
            <a:r>
              <a:rPr lang="pl-PL" altLang="pl-PL" sz="1600" smtClean="0"/>
              <a:t>Przykład: oba histogramy z tej samej próby</a:t>
            </a:r>
          </a:p>
          <a:p>
            <a:pPr lvl="1" eaLnBrk="1" hangingPunct="1"/>
            <a:r>
              <a:rPr lang="pl-PL" altLang="pl-PL" sz="1600" smtClean="0"/>
              <a:t>Zbyt małe przedziały: za mało wartości w przedziale</a:t>
            </a:r>
          </a:p>
          <a:p>
            <a:pPr lvl="1" eaLnBrk="1" hangingPunct="1"/>
            <a:r>
              <a:rPr lang="pl-PL" altLang="pl-PL" sz="1600" smtClean="0"/>
              <a:t>Zbyt duże przedziały: utrata informacji  </a:t>
            </a:r>
            <a:endParaRPr lang="en-GB" altLang="pl-PL" sz="1600" smtClean="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8679" name="Object 4"/>
          <p:cNvGraphicFramePr>
            <a:graphicFrameLocks noChangeAspect="1"/>
          </p:cNvGraphicFramePr>
          <p:nvPr/>
        </p:nvGraphicFramePr>
        <p:xfrm>
          <a:off x="755650" y="4125913"/>
          <a:ext cx="8388350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Obraz" r:id="rId3" imgW="5468112" imgH="1781556" progId="Word.Picture.8">
                  <p:embed/>
                </p:oleObj>
              </mc:Choice>
              <mc:Fallback>
                <p:oleObj name="Obraz" r:id="rId3" imgW="5468112" imgH="178155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25913"/>
                        <a:ext cx="8388350" cy="273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2969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1B68B71-1B44-489B-8FD5-1E2D59341882}" type="slidenum">
              <a:rPr lang="pl-PL" altLang="pl-PL" sz="1400" smtClean="0"/>
              <a:pPr eaLnBrk="1" hangingPunct="1"/>
              <a:t>27</a:t>
            </a:fld>
            <a:endParaRPr lang="pl-PL" altLang="pl-PL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Prezentacja wyników pomiarowych (2)</a:t>
            </a:r>
            <a:endParaRPr lang="en-GB" altLang="pl-PL" sz="3600" smtClean="0"/>
          </a:p>
        </p:txBody>
      </p:sp>
      <p:sp>
        <p:nvSpPr>
          <p:cNvPr id="297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Wykres: skala liniowa</a:t>
            </a:r>
          </a:p>
        </p:txBody>
      </p:sp>
      <p:graphicFrame>
        <p:nvGraphicFramePr>
          <p:cNvPr id="29702" name="Object 84"/>
          <p:cNvGraphicFramePr>
            <a:graphicFrameLocks noChangeAspect="1"/>
          </p:cNvGraphicFramePr>
          <p:nvPr/>
        </p:nvGraphicFramePr>
        <p:xfrm>
          <a:off x="990600" y="2133600"/>
          <a:ext cx="6910388" cy="382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Wykres" r:id="rId3" imgW="4677156" imgH="2591105" progId="Excel.Chart.8">
                  <p:embed/>
                </p:oleObj>
              </mc:Choice>
              <mc:Fallback>
                <p:oleObj name="Wykres" r:id="rId3" imgW="4677156" imgH="2591105" progId="Excel.Chart.8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6910388" cy="382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61" name="Object 85"/>
          <p:cNvGraphicFramePr>
            <a:graphicFrameLocks noChangeAspect="1"/>
          </p:cNvGraphicFramePr>
          <p:nvPr/>
        </p:nvGraphicFramePr>
        <p:xfrm>
          <a:off x="990600" y="2144713"/>
          <a:ext cx="6934200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Wykres" r:id="rId5" imgW="4677156" imgH="2591105" progId="Excel.Chart.8">
                  <p:embed/>
                </p:oleObj>
              </mc:Choice>
              <mc:Fallback>
                <p:oleObj name="Wykres" r:id="rId5" imgW="4677156" imgH="2591105" progId="Excel.Chart.8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44713"/>
                        <a:ext cx="6934200" cy="379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270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3072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A746C77-9B3C-402E-8022-EFFDAA7DEDDD}" type="slidenum">
              <a:rPr lang="pl-PL" altLang="pl-PL" sz="1400" smtClean="0"/>
              <a:pPr eaLnBrk="1" hangingPunct="1"/>
              <a:t>28</a:t>
            </a:fld>
            <a:endParaRPr lang="pl-PL" altLang="pl-PL" sz="140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Prezentacja wyników pomiarowych (3)</a:t>
            </a:r>
            <a:endParaRPr lang="en-GB" altLang="pl-PL" sz="3600" smtClean="0"/>
          </a:p>
        </p:txBody>
      </p:sp>
      <p:sp>
        <p:nvSpPr>
          <p:cNvPr id="307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Wykres: dwie skale</a:t>
            </a:r>
          </a:p>
          <a:p>
            <a:pPr lvl="1" eaLnBrk="1" hangingPunct="1"/>
            <a:endParaRPr lang="en-GB" altLang="pl-PL" smtClean="0"/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419100" y="2597150"/>
          <a:ext cx="8485188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Dokument" r:id="rId3" imgW="6644640" imgH="2374392" progId="Word.Document.8">
                  <p:embed/>
                </p:oleObj>
              </mc:Choice>
              <mc:Fallback>
                <p:oleObj name="Dokument" r:id="rId3" imgW="6644640" imgH="237439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597150"/>
                        <a:ext cx="8485188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31747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48B2011-ED3F-479E-B6B8-3B0361E8B6D1}" type="slidenum">
              <a:rPr lang="pl-PL" altLang="pl-PL" sz="1400" smtClean="0"/>
              <a:pPr eaLnBrk="1" hangingPunct="1"/>
              <a:t>29</a:t>
            </a:fld>
            <a:endParaRPr lang="pl-PL" altLang="pl-PL" sz="140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Prezentacja wyników pomiarowych (4)</a:t>
            </a:r>
            <a:endParaRPr lang="en-GB" altLang="pl-PL" sz="3600" smtClean="0"/>
          </a:p>
        </p:txBody>
      </p:sp>
      <p:sp>
        <p:nvSpPr>
          <p:cNvPr id="317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Wykres: skala logarytmiczna </a:t>
            </a:r>
            <a:endParaRPr lang="en-GB" altLang="pl-PL" smtClean="0"/>
          </a:p>
        </p:txBody>
      </p:sp>
      <p:pic>
        <p:nvPicPr>
          <p:cNvPr id="31750" name="Picture 5" descr="vc_plo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172200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512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D48E513-6C81-4114-8121-6854BDC56602}" type="slidenum">
              <a:rPr lang="pl-PL" altLang="pl-PL" sz="1400" smtClean="0"/>
              <a:pPr eaLnBrk="1" hangingPunct="1"/>
              <a:t>3</a:t>
            </a:fld>
            <a:endParaRPr lang="pl-PL" altLang="pl-PL" sz="140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Pomiar jako zmienna losowa (1)</a:t>
            </a:r>
            <a:endParaRPr lang="en-GB" altLang="pl-PL" sz="4000" smtClean="0"/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 smtClean="0"/>
              <a:t>Zmienna losowa: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000" dirty="0" smtClean="0"/>
              <a:t>Funkcja o wartościach rzeczywistych określona na zbiorze zdarzeń elementarnych 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2000" dirty="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 smtClean="0"/>
              <a:t>Dystrybuanta zmiennej losowej</a:t>
            </a:r>
          </a:p>
          <a:p>
            <a:pPr lvl="1" eaLnBrk="1" hangingPunct="1">
              <a:lnSpc>
                <a:spcPct val="90000"/>
              </a:lnSpc>
            </a:pPr>
            <a:endParaRPr lang="pl-PL" altLang="pl-PL" sz="2000" dirty="0" smtClean="0"/>
          </a:p>
          <a:p>
            <a:pPr lvl="1" eaLnBrk="1" hangingPunct="1">
              <a:lnSpc>
                <a:spcPct val="90000"/>
              </a:lnSpc>
            </a:pPr>
            <a:endParaRPr lang="pl-PL" altLang="pl-PL" sz="2000" dirty="0" smtClean="0"/>
          </a:p>
          <a:p>
            <a:pPr lvl="1" eaLnBrk="1" hangingPunct="1">
              <a:lnSpc>
                <a:spcPct val="90000"/>
              </a:lnSpc>
            </a:pPr>
            <a:endParaRPr lang="pl-PL" altLang="pl-PL" sz="2000" dirty="0" smtClean="0"/>
          </a:p>
          <a:p>
            <a:pPr lvl="1" eaLnBrk="1" hangingPunct="1">
              <a:lnSpc>
                <a:spcPct val="90000"/>
              </a:lnSpc>
            </a:pPr>
            <a:endParaRPr lang="pl-PL" altLang="pl-PL" sz="2000" dirty="0" smtClean="0"/>
          </a:p>
          <a:p>
            <a:pPr lvl="1" eaLnBrk="1" hangingPunct="1">
              <a:lnSpc>
                <a:spcPct val="90000"/>
              </a:lnSpc>
            </a:pPr>
            <a:endParaRPr lang="pl-PL" altLang="pl-PL" sz="2000" dirty="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 smtClean="0"/>
              <a:t>Funkcja gęstości prawdopodobieństwa (zmienna losowa ciągła)</a:t>
            </a:r>
            <a:endParaRPr lang="en-GB" altLang="pl-PL" sz="2400" dirty="0" smtClean="0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5127" name="Object 4"/>
          <p:cNvGraphicFramePr>
            <a:graphicFrameLocks noChangeAspect="1"/>
          </p:cNvGraphicFramePr>
          <p:nvPr/>
        </p:nvGraphicFramePr>
        <p:xfrm>
          <a:off x="1403350" y="3429000"/>
          <a:ext cx="20875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Równanie" r:id="rId3" imgW="1016000" imgH="228600" progId="Equation.3">
                  <p:embed/>
                </p:oleObj>
              </mc:Choice>
              <mc:Fallback>
                <p:oleObj name="Równanie" r:id="rId3" imgW="1016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29000"/>
                        <a:ext cx="20875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5129" name="Object 6"/>
          <p:cNvGraphicFramePr>
            <a:graphicFrameLocks noChangeAspect="1"/>
          </p:cNvGraphicFramePr>
          <p:nvPr/>
        </p:nvGraphicFramePr>
        <p:xfrm>
          <a:off x="1835150" y="5524500"/>
          <a:ext cx="15113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Równanie" r:id="rId5" imgW="825500" imgH="393700" progId="Equation.3">
                  <p:embed/>
                </p:oleObj>
              </mc:Choice>
              <mc:Fallback>
                <p:oleObj name="Równanie" r:id="rId5" imgW="8255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524500"/>
                        <a:ext cx="15113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4427538" y="2924175"/>
          <a:ext cx="3602037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Obraz" r:id="rId7" imgW="3361944" imgH="1819656" progId="Word.Picture.8">
                  <p:embed/>
                </p:oleObj>
              </mc:Choice>
              <mc:Fallback>
                <p:oleObj name="Obraz" r:id="rId7" imgW="3361944" imgH="1819656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924175"/>
                        <a:ext cx="3602037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4"/>
          <p:cNvGraphicFramePr>
            <a:graphicFrameLocks noChangeAspect="1"/>
          </p:cNvGraphicFramePr>
          <p:nvPr/>
        </p:nvGraphicFramePr>
        <p:xfrm>
          <a:off x="4449763" y="5084763"/>
          <a:ext cx="33623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Obraz" r:id="rId9" imgW="3361944" imgH="1819656" progId="Word.Picture.8">
                  <p:embed/>
                </p:oleObj>
              </mc:Choice>
              <mc:Fallback>
                <p:oleObj name="Obraz" r:id="rId9" imgW="3361944" imgH="1819656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5084763"/>
                        <a:ext cx="3362325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3277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DA19564-9441-4D72-BB89-3F12F894EB87}" type="slidenum">
              <a:rPr lang="pl-PL" altLang="pl-PL" sz="1400" smtClean="0"/>
              <a:pPr eaLnBrk="1" hangingPunct="1"/>
              <a:t>30</a:t>
            </a:fld>
            <a:endParaRPr lang="pl-PL" altLang="pl-PL" sz="140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Prezentacja wyników pomiarowych (5)</a:t>
            </a:r>
            <a:endParaRPr lang="en-GB" altLang="pl-PL" sz="3600" smtClean="0"/>
          </a:p>
        </p:txBody>
      </p:sp>
      <p:sp>
        <p:nvSpPr>
          <p:cNvPr id="327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Wykres: Porównanie wyników</a:t>
            </a:r>
          </a:p>
          <a:p>
            <a:pPr lvl="1" eaLnBrk="1" hangingPunct="1"/>
            <a:endParaRPr lang="en-GB" altLang="pl-PL" smtClean="0"/>
          </a:p>
        </p:txBody>
      </p:sp>
      <p:graphicFrame>
        <p:nvGraphicFramePr>
          <p:cNvPr id="32774" name="Object 77"/>
          <p:cNvGraphicFramePr>
            <a:graphicFrameLocks noChangeAspect="1"/>
          </p:cNvGraphicFramePr>
          <p:nvPr/>
        </p:nvGraphicFramePr>
        <p:xfrm>
          <a:off x="1828800" y="1981200"/>
          <a:ext cx="5637213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Dokument" r:id="rId3" imgW="6470904" imgH="5237988" progId="Word.Document.8">
                  <p:embed/>
                </p:oleObj>
              </mc:Choice>
              <mc:Fallback>
                <p:oleObj name="Dokument" r:id="rId3" imgW="6470904" imgH="5237988" progId="Word.Document.8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5637213" cy="451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3379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FFBFB06-5778-480E-A8DE-ECCA06EFB40A}" type="slidenum">
              <a:rPr lang="pl-PL" altLang="pl-PL" sz="1400" smtClean="0"/>
              <a:pPr eaLnBrk="1" hangingPunct="1"/>
              <a:t>31</a:t>
            </a:fld>
            <a:endParaRPr lang="pl-PL" altLang="pl-PL" sz="140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Prezentacja wyników pomiarowych (6)</a:t>
            </a:r>
            <a:endParaRPr lang="en-GB" altLang="pl-PL" sz="3600" smtClean="0"/>
          </a:p>
        </p:txBody>
      </p:sp>
      <p:sp>
        <p:nvSpPr>
          <p:cNvPr id="337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smtClean="0"/>
              <a:t>Wykres: Porównanie wyników na wykresie słupkowym</a:t>
            </a:r>
          </a:p>
          <a:p>
            <a:pPr lvl="1" eaLnBrk="1" hangingPunct="1"/>
            <a:endParaRPr lang="en-GB" altLang="pl-PL" sz="2000" smtClean="0"/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447800" y="1966913"/>
          <a:ext cx="6477000" cy="448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Dokument" r:id="rId3" imgW="5907024" imgH="4088892" progId="Word.Document.8">
                  <p:embed/>
                </p:oleObj>
              </mc:Choice>
              <mc:Fallback>
                <p:oleObj name="Dokument" r:id="rId3" imgW="5907024" imgH="408889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66913"/>
                        <a:ext cx="6477000" cy="448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3481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958C047-2632-4EDD-B91C-5BFA39EE13D9}" type="slidenum">
              <a:rPr lang="pl-PL" altLang="pl-PL" sz="1400" smtClean="0"/>
              <a:pPr eaLnBrk="1" hangingPunct="1"/>
              <a:t>32</a:t>
            </a:fld>
            <a:endParaRPr lang="pl-PL" altLang="pl-PL" sz="140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smtClean="0"/>
              <a:t>Prezentacja wyników pomiarowych (7)</a:t>
            </a:r>
            <a:endParaRPr lang="en-GB" altLang="pl-PL" sz="3600" smtClean="0"/>
          </a:p>
        </p:txBody>
      </p:sp>
      <p:sp>
        <p:nvSpPr>
          <p:cNvPr id="348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smtClean="0"/>
              <a:t>Tabela: Porównanie wyników</a:t>
            </a:r>
          </a:p>
          <a:p>
            <a:pPr lvl="1" eaLnBrk="1" hangingPunct="1"/>
            <a:endParaRPr lang="en-GB" altLang="pl-PL" sz="2000" smtClean="0"/>
          </a:p>
        </p:txBody>
      </p:sp>
      <p:graphicFrame>
        <p:nvGraphicFramePr>
          <p:cNvPr id="34822" name="Object 7"/>
          <p:cNvGraphicFramePr>
            <a:graphicFrameLocks noChangeAspect="1"/>
          </p:cNvGraphicFramePr>
          <p:nvPr/>
        </p:nvGraphicFramePr>
        <p:xfrm>
          <a:off x="381000" y="2590800"/>
          <a:ext cx="84963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Dokument" r:id="rId3" imgW="5854322" imgH="1751429" progId="Word.Document.8">
                  <p:embed/>
                </p:oleObj>
              </mc:Choice>
              <mc:Fallback>
                <p:oleObj name="Dokument" r:id="rId3" imgW="5854322" imgH="175142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8496300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ymbol zastępczy daty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6147" name="Symbol zastępczy numeru slajd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5BD0DFA-834C-4D97-AA8B-A547999DB3DB}" type="slidenum">
              <a:rPr lang="pl-PL" altLang="pl-PL" sz="1400" smtClean="0"/>
              <a:pPr eaLnBrk="1" hangingPunct="1"/>
              <a:t>4</a:t>
            </a:fld>
            <a:endParaRPr lang="pl-PL" altLang="pl-PL" sz="140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Pomiar jako zmienna losowa (2)</a:t>
            </a:r>
            <a:endParaRPr lang="en-GB" altLang="pl-PL" sz="4000" smtClean="0"/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215313" cy="4724400"/>
          </a:xfrm>
        </p:spPr>
        <p:txBody>
          <a:bodyPr/>
          <a:lstStyle/>
          <a:p>
            <a:pPr eaLnBrk="1" hangingPunct="1"/>
            <a:r>
              <a:rPr lang="pl-PL" altLang="pl-PL" dirty="0" smtClean="0"/>
              <a:t>Wartość oczekiwana zmiennej losowej</a:t>
            </a:r>
          </a:p>
          <a:p>
            <a:pPr eaLnBrk="1" hangingPunct="1"/>
            <a:endParaRPr lang="pl-PL" altLang="pl-PL" dirty="0" smtClean="0"/>
          </a:p>
          <a:p>
            <a:pPr eaLnBrk="1" hangingPunct="1"/>
            <a:endParaRPr lang="pl-PL" altLang="pl-PL" dirty="0" smtClean="0"/>
          </a:p>
          <a:p>
            <a:pPr eaLnBrk="1" hangingPunct="1"/>
            <a:endParaRPr lang="pl-PL" altLang="pl-PL" dirty="0" smtClean="0"/>
          </a:p>
          <a:p>
            <a:pPr eaLnBrk="1" hangingPunct="1"/>
            <a:r>
              <a:rPr lang="pl-PL" altLang="pl-PL" dirty="0" smtClean="0"/>
              <a:t>Wariancja zmiennej losowej</a:t>
            </a:r>
            <a:endParaRPr lang="en-GB" altLang="pl-PL" sz="3600" dirty="0" smtClean="0"/>
          </a:p>
        </p:txBody>
      </p:sp>
      <p:graphicFrame>
        <p:nvGraphicFramePr>
          <p:cNvPr id="615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80063" y="2060575"/>
          <a:ext cx="27352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Równanie" r:id="rId3" imgW="1358900" imgH="469900" progId="Equation.3">
                  <p:embed/>
                </p:oleObj>
              </mc:Choice>
              <mc:Fallback>
                <p:oleObj name="Równanie" r:id="rId3" imgW="13589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060575"/>
                        <a:ext cx="273526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5036499"/>
              </p:ext>
            </p:extLst>
          </p:nvPr>
        </p:nvGraphicFramePr>
        <p:xfrm>
          <a:off x="755576" y="5373216"/>
          <a:ext cx="423386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Równanie" r:id="rId5" imgW="2044700" imgH="469900" progId="Equation.3">
                  <p:embed/>
                </p:oleObj>
              </mc:Choice>
              <mc:Fallback>
                <p:oleObj name="Równanie" r:id="rId5" imgW="20447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373216"/>
                        <a:ext cx="4233862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826411"/>
              </p:ext>
            </p:extLst>
          </p:nvPr>
        </p:nvGraphicFramePr>
        <p:xfrm>
          <a:off x="684213" y="2276475"/>
          <a:ext cx="396716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Równanie" r:id="rId7" imgW="1841500" imgH="342900" progId="Equation.3">
                  <p:embed/>
                </p:oleObj>
              </mc:Choice>
              <mc:Fallback>
                <p:oleObj name="Równanie" r:id="rId7" imgW="18415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76475"/>
                        <a:ext cx="396716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539750" y="4437063"/>
          <a:ext cx="5181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Równanie" r:id="rId9" imgW="2501900" imgH="342900" progId="Equation.3">
                  <p:embed/>
                </p:oleObj>
              </mc:Choice>
              <mc:Fallback>
                <p:oleObj name="Równanie" r:id="rId9" imgW="25019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437063"/>
                        <a:ext cx="5181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7171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6D0B30E-93A4-4514-8DC4-71A4DA4F7505}" type="slidenum">
              <a:rPr lang="pl-PL" altLang="pl-PL" sz="1400" smtClean="0"/>
              <a:pPr eaLnBrk="1" hangingPunct="1"/>
              <a:t>5</a:t>
            </a:fld>
            <a:endParaRPr lang="pl-PL" altLang="pl-PL" sz="14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200" smtClean="0"/>
              <a:t>Estymacja parametrów zmiennej losowej </a:t>
            </a:r>
            <a:endParaRPr lang="en-GB" altLang="pl-PL" sz="3200" smtClean="0"/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013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800" dirty="0" smtClean="0"/>
              <a:t>Próba losowa: zbiór wyników pomiarów</a:t>
            </a:r>
          </a:p>
          <a:p>
            <a:pPr lvl="1" eaLnBrk="1" hangingPunct="1">
              <a:lnSpc>
                <a:spcPct val="80000"/>
              </a:lnSpc>
            </a:pPr>
            <a:endParaRPr lang="pl-PL" altLang="pl-PL" sz="2400" i="1" dirty="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800" i="1" dirty="0" smtClean="0"/>
              <a:t>x</a:t>
            </a:r>
            <a:r>
              <a:rPr lang="pl-PL" altLang="pl-PL" sz="2800" i="1" baseline="-25000" dirty="0" smtClean="0"/>
              <a:t>i</a:t>
            </a:r>
            <a:r>
              <a:rPr lang="pl-PL" altLang="pl-PL" sz="2800" i="1" dirty="0" smtClean="0"/>
              <a:t>, i=1,...,n</a:t>
            </a:r>
            <a:r>
              <a:rPr lang="pl-PL" altLang="pl-PL" sz="2800" dirty="0" smtClean="0"/>
              <a:t>: wartość i-tego elementu próby o liczności n </a:t>
            </a:r>
          </a:p>
          <a:p>
            <a:pPr eaLnBrk="1" hangingPunct="1">
              <a:lnSpc>
                <a:spcPct val="80000"/>
              </a:lnSpc>
            </a:pPr>
            <a:endParaRPr lang="pl-PL" altLang="pl-PL" sz="2800" dirty="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800" dirty="0" smtClean="0"/>
              <a:t>Na podstawie wartości elementów próby (kolejnych wyników powtarzanego pomiaru) chcemy estymować parametry </a:t>
            </a:r>
            <a:r>
              <a:rPr lang="pl-PL" altLang="pl-PL" sz="2800" dirty="0" smtClean="0"/>
              <a:t>rozkładu populacji</a:t>
            </a:r>
            <a:endParaRPr lang="pl-PL" altLang="pl-PL" sz="2800" dirty="0" smtClean="0"/>
          </a:p>
          <a:p>
            <a:pPr eaLnBrk="1" hangingPunct="1">
              <a:lnSpc>
                <a:spcPct val="80000"/>
              </a:lnSpc>
            </a:pPr>
            <a:endParaRPr lang="pl-PL" altLang="pl-PL" sz="2800" dirty="0" smtClean="0"/>
          </a:p>
          <a:p>
            <a:pPr eaLnBrk="1" hangingPunct="1">
              <a:lnSpc>
                <a:spcPct val="80000"/>
              </a:lnSpc>
            </a:pPr>
            <a:r>
              <a:rPr lang="pl-PL" altLang="pl-PL" sz="2800" dirty="0" smtClean="0"/>
              <a:t>Statystyki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dirty="0" smtClean="0"/>
              <a:t>Wartość średnia z próby</a:t>
            </a: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dirty="0" smtClean="0"/>
              <a:t>Wariancja z próby</a:t>
            </a:r>
            <a:endParaRPr lang="en-GB" alt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8195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7499D22-767E-4ED7-9662-79763924474D}" type="slidenum">
              <a:rPr lang="pl-PL" altLang="pl-PL" sz="1400" smtClean="0"/>
              <a:pPr eaLnBrk="1" hangingPunct="1"/>
              <a:t>6</a:t>
            </a:fld>
            <a:endParaRPr lang="pl-PL" altLang="pl-PL" sz="140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Wartość średnia z próby (1)</a:t>
            </a:r>
            <a:endParaRPr lang="en-GB" altLang="pl-PL" sz="4000" smtClean="0"/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15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800" dirty="0" smtClean="0"/>
              <a:t>Średnia arytmetyczna (estymator wartości oczekiwanej populacji)</a:t>
            </a:r>
          </a:p>
          <a:p>
            <a:pPr eaLnBrk="1" hangingPunct="1">
              <a:lnSpc>
                <a:spcPct val="90000"/>
              </a:lnSpc>
            </a:pPr>
            <a:endParaRPr lang="pl-PL" altLang="pl-PL" sz="2800" dirty="0" smtClean="0"/>
          </a:p>
          <a:p>
            <a:pPr eaLnBrk="1" hangingPunct="1">
              <a:lnSpc>
                <a:spcPct val="90000"/>
              </a:lnSpc>
            </a:pPr>
            <a:endParaRPr lang="pl-PL" altLang="pl-PL" sz="2800" dirty="0" smtClean="0"/>
          </a:p>
          <a:p>
            <a:pPr eaLnBrk="1" hangingPunct="1">
              <a:lnSpc>
                <a:spcPct val="90000"/>
              </a:lnSpc>
            </a:pPr>
            <a:endParaRPr lang="pl-PL" altLang="pl-PL" sz="2800" dirty="0" smtClean="0"/>
          </a:p>
          <a:p>
            <a:pPr eaLnBrk="1" hangingPunct="1">
              <a:lnSpc>
                <a:spcPct val="90000"/>
              </a:lnSpc>
            </a:pPr>
            <a:r>
              <a:rPr lang="pl-PL" altLang="pl-PL" sz="2800" dirty="0" smtClean="0"/>
              <a:t>Średnia geometryczna</a:t>
            </a:r>
          </a:p>
          <a:p>
            <a:pPr eaLnBrk="1" hangingPunct="1">
              <a:lnSpc>
                <a:spcPct val="90000"/>
              </a:lnSpc>
            </a:pPr>
            <a:endParaRPr lang="pl-PL" altLang="pl-PL" sz="2800" dirty="0" smtClean="0"/>
          </a:p>
          <a:p>
            <a:pPr eaLnBrk="1" hangingPunct="1">
              <a:lnSpc>
                <a:spcPct val="90000"/>
              </a:lnSpc>
            </a:pPr>
            <a:endParaRPr lang="pl-PL" altLang="pl-PL" sz="2800" dirty="0" smtClean="0"/>
          </a:p>
          <a:p>
            <a:pPr lvl="1" eaLnBrk="1" hangingPunct="1">
              <a:lnSpc>
                <a:spcPct val="90000"/>
              </a:lnSpc>
            </a:pPr>
            <a:endParaRPr lang="pl-PL" altLang="pl-PL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dirty="0" smtClean="0"/>
              <a:t>Np. kiedy chcemy obliczyć średni procentowy przyrost wartości pewnego parametru jeśli znamy jego przyrosty w kolejnych przedziałach </a:t>
            </a:r>
            <a:endParaRPr lang="en-GB" altLang="pl-PL" sz="2400" dirty="0" smtClean="0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8199" name="Object 4"/>
          <p:cNvGraphicFramePr>
            <a:graphicFrameLocks noChangeAspect="1"/>
          </p:cNvGraphicFramePr>
          <p:nvPr/>
        </p:nvGraphicFramePr>
        <p:xfrm>
          <a:off x="3352800" y="2209800"/>
          <a:ext cx="180022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Równanie" r:id="rId3" imgW="710891" imgH="431613" progId="Equation.3">
                  <p:embed/>
                </p:oleObj>
              </mc:Choice>
              <mc:Fallback>
                <p:oleObj name="Równanie" r:id="rId3" imgW="710891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09800"/>
                        <a:ext cx="180022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8201" name="Object 6"/>
          <p:cNvGraphicFramePr>
            <a:graphicFrameLocks noChangeAspect="1"/>
          </p:cNvGraphicFramePr>
          <p:nvPr/>
        </p:nvGraphicFramePr>
        <p:xfrm>
          <a:off x="3148013" y="4110038"/>
          <a:ext cx="15367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Równanie" r:id="rId5" imgW="812520" imgH="545760" progId="Equation.3">
                  <p:embed/>
                </p:oleObj>
              </mc:Choice>
              <mc:Fallback>
                <p:oleObj name="Równanie" r:id="rId5" imgW="812520" imgH="545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4110038"/>
                        <a:ext cx="15367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9219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84F1760-930F-4300-8AA3-FCCE31BE013F}" type="slidenum">
              <a:rPr lang="pl-PL" altLang="pl-PL" sz="1400" smtClean="0"/>
              <a:pPr eaLnBrk="1" hangingPunct="1"/>
              <a:t>7</a:t>
            </a:fld>
            <a:endParaRPr lang="pl-PL" altLang="pl-PL" sz="140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Wartość średnia z próby (2)</a:t>
            </a:r>
            <a:endParaRPr lang="en-GB" altLang="pl-PL" sz="4000" smtClean="0"/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800" dirty="0" smtClean="0"/>
              <a:t>Średnia ucinana</a:t>
            </a:r>
          </a:p>
          <a:p>
            <a:pPr eaLnBrk="1" hangingPunct="1"/>
            <a:endParaRPr lang="pl-PL" altLang="pl-PL" sz="2800" dirty="0" smtClean="0"/>
          </a:p>
          <a:p>
            <a:pPr lvl="1" eaLnBrk="1" hangingPunct="1"/>
            <a:endParaRPr lang="pl-PL" altLang="pl-PL" sz="2400" dirty="0" smtClean="0"/>
          </a:p>
          <a:p>
            <a:pPr lvl="1" eaLnBrk="1" hangingPunct="1"/>
            <a:r>
              <a:rPr lang="pl-PL" altLang="pl-PL" sz="2400" dirty="0" smtClean="0"/>
              <a:t>Usunięcie z próby k wartości najmniejszych i k wartości największych (wartości „odstających”)</a:t>
            </a:r>
          </a:p>
          <a:p>
            <a:pPr eaLnBrk="1" hangingPunct="1"/>
            <a:endParaRPr lang="pl-PL" altLang="pl-PL" sz="2800" dirty="0" smtClean="0"/>
          </a:p>
          <a:p>
            <a:pPr eaLnBrk="1" hangingPunct="1"/>
            <a:r>
              <a:rPr lang="pl-PL" altLang="pl-PL" sz="2800" dirty="0" smtClean="0"/>
              <a:t>Średnia harmoniczna</a:t>
            </a:r>
            <a:endParaRPr lang="en-GB" altLang="pl-PL" sz="2800" dirty="0" smtClean="0"/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/>
        </p:nvGraphicFramePr>
        <p:xfrm>
          <a:off x="3306763" y="4665663"/>
          <a:ext cx="2601912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Równanie" r:id="rId3" imgW="1282680" imgH="622080" progId="Equation.3">
                  <p:embed/>
                </p:oleObj>
              </mc:Choice>
              <mc:Fallback>
                <p:oleObj name="Równanie" r:id="rId3" imgW="1282680" imgH="622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4665663"/>
                        <a:ext cx="2601912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9224" name="Object 6"/>
          <p:cNvGraphicFramePr>
            <a:graphicFrameLocks noChangeAspect="1"/>
          </p:cNvGraphicFramePr>
          <p:nvPr/>
        </p:nvGraphicFramePr>
        <p:xfrm>
          <a:off x="3276600" y="1773238"/>
          <a:ext cx="208756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Równanie" r:id="rId5" imgW="1143000" imgH="431800" progId="Equation.3">
                  <p:embed/>
                </p:oleObj>
              </mc:Choice>
              <mc:Fallback>
                <p:oleObj name="Równanie" r:id="rId5" imgW="1143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73238"/>
                        <a:ext cx="208756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ymbol zastępczy daty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0243" name="Symbol zastępczy numeru slajd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B2A3CE5-B97E-4AF7-BEB7-8B0F0A6C7841}" type="slidenum">
              <a:rPr lang="pl-PL" altLang="pl-PL" sz="1400" smtClean="0"/>
              <a:pPr eaLnBrk="1" hangingPunct="1"/>
              <a:t>8</a:t>
            </a:fld>
            <a:endParaRPr lang="pl-PL" altLang="pl-PL" sz="140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Mediana (1)</a:t>
            </a:r>
            <a:endParaRPr lang="en-GB" altLang="pl-PL" sz="4000" smtClean="0"/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800" dirty="0" smtClean="0"/>
              <a:t>Wartości mniejsze bądź większe od mediany są tak samo prawdopodobne</a:t>
            </a:r>
          </a:p>
          <a:p>
            <a:pPr eaLnBrk="1" hangingPunct="1"/>
            <a:endParaRPr lang="pl-PL" altLang="pl-PL" sz="2800" dirty="0" smtClean="0"/>
          </a:p>
          <a:p>
            <a:pPr eaLnBrk="1" hangingPunct="1"/>
            <a:endParaRPr lang="pl-PL" altLang="pl-PL" sz="2800" dirty="0" smtClean="0"/>
          </a:p>
          <a:p>
            <a:pPr eaLnBrk="1" hangingPunct="1"/>
            <a:endParaRPr lang="pl-PL" altLang="pl-PL" sz="2800" dirty="0" smtClean="0"/>
          </a:p>
          <a:p>
            <a:pPr eaLnBrk="1" hangingPunct="1"/>
            <a:endParaRPr lang="pl-PL" altLang="pl-PL" sz="2800" dirty="0" smtClean="0"/>
          </a:p>
          <a:p>
            <a:pPr eaLnBrk="1" hangingPunct="1"/>
            <a:r>
              <a:rPr lang="pl-PL" altLang="pl-PL" sz="2800" dirty="0" smtClean="0"/>
              <a:t>X</a:t>
            </a:r>
            <a:r>
              <a:rPr lang="pl-PL" altLang="pl-PL" sz="2800" baseline="-25000" dirty="0" smtClean="0"/>
              <a:t>(i)</a:t>
            </a:r>
            <a:r>
              <a:rPr lang="pl-PL" altLang="pl-PL" sz="2800" dirty="0" smtClean="0"/>
              <a:t> to i-ty element w posortowanym rosnąco zbiorze obserwacji x</a:t>
            </a:r>
            <a:r>
              <a:rPr lang="pl-PL" altLang="pl-PL" sz="2800" baseline="-25000" dirty="0" smtClean="0"/>
              <a:t>i</a:t>
            </a:r>
          </a:p>
          <a:p>
            <a:pPr eaLnBrk="1" hangingPunct="1"/>
            <a:endParaRPr lang="en-GB" altLang="pl-PL" sz="2800" dirty="0" smtClean="0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10247" name="Object 4"/>
          <p:cNvGraphicFramePr>
            <a:graphicFrameLocks noChangeAspect="1"/>
          </p:cNvGraphicFramePr>
          <p:nvPr/>
        </p:nvGraphicFramePr>
        <p:xfrm>
          <a:off x="1565275" y="5232400"/>
          <a:ext cx="58705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Równanie" r:id="rId3" imgW="2705100" imgH="609600" progId="Equation.3">
                  <p:embed/>
                </p:oleObj>
              </mc:Choice>
              <mc:Fallback>
                <p:oleObj name="Równanie" r:id="rId3" imgW="27051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5232400"/>
                        <a:ext cx="587057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10249" name="Object 6"/>
          <p:cNvGraphicFramePr>
            <a:graphicFrameLocks noChangeAspect="1"/>
          </p:cNvGraphicFramePr>
          <p:nvPr/>
        </p:nvGraphicFramePr>
        <p:xfrm>
          <a:off x="611188" y="2133600"/>
          <a:ext cx="8137525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Obraz" r:id="rId5" imgW="5506212" imgH="1371600" progId="Word.Picture.8">
                  <p:embed/>
                </p:oleObj>
              </mc:Choice>
              <mc:Fallback>
                <p:oleObj name="Obraz" r:id="rId5" imgW="5506212" imgH="13716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33600"/>
                        <a:ext cx="8137525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daty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altLang="pl-PL" sz="1400" dirty="0" smtClean="0"/>
              <a:t>MOPS 2014</a:t>
            </a:r>
          </a:p>
        </p:txBody>
      </p:sp>
      <p:sp>
        <p:nvSpPr>
          <p:cNvPr id="11267" name="Symbol zastępczy numeru slajd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67E4ED6-F426-4DBD-BF55-6399D9E37B0C}" type="slidenum">
              <a:rPr lang="pl-PL" altLang="pl-PL" sz="1400" smtClean="0"/>
              <a:pPr eaLnBrk="1" hangingPunct="1"/>
              <a:t>9</a:t>
            </a:fld>
            <a:endParaRPr lang="pl-PL" altLang="pl-PL" sz="140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smtClean="0"/>
              <a:t>Mediana (2)</a:t>
            </a:r>
            <a:endParaRPr lang="en-GB" altLang="pl-PL" sz="4000" smtClean="0"/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70850" cy="5086350"/>
          </a:xfrm>
        </p:spPr>
        <p:txBody>
          <a:bodyPr/>
          <a:lstStyle/>
          <a:p>
            <a:pPr eaLnBrk="1" hangingPunct="1"/>
            <a:r>
              <a:rPr lang="pl-PL" altLang="pl-PL" sz="2800" smtClean="0"/>
              <a:t>Przykład</a:t>
            </a:r>
          </a:p>
          <a:p>
            <a:pPr eaLnBrk="1" hangingPunct="1"/>
            <a:endParaRPr lang="pl-PL" altLang="pl-PL" sz="2800" smtClean="0"/>
          </a:p>
          <a:p>
            <a:pPr eaLnBrk="1" hangingPunct="1"/>
            <a:endParaRPr lang="pl-PL" altLang="pl-PL" sz="2800" smtClean="0"/>
          </a:p>
          <a:p>
            <a:pPr eaLnBrk="1" hangingPunct="1"/>
            <a:endParaRPr lang="pl-PL" altLang="pl-PL" sz="2800" smtClean="0"/>
          </a:p>
          <a:p>
            <a:pPr eaLnBrk="1" hangingPunct="1"/>
            <a:endParaRPr lang="pl-PL" altLang="pl-PL" sz="2800" smtClean="0"/>
          </a:p>
          <a:p>
            <a:pPr eaLnBrk="1" hangingPunct="1"/>
            <a:endParaRPr lang="pl-PL" altLang="pl-PL" sz="2800" smtClean="0"/>
          </a:p>
          <a:p>
            <a:pPr eaLnBrk="1" hangingPunct="1"/>
            <a:r>
              <a:rPr lang="pl-PL" altLang="pl-PL" sz="2800" smtClean="0"/>
              <a:t>Bardziej odporna na występowanie wartości odstających</a:t>
            </a:r>
          </a:p>
          <a:p>
            <a:pPr eaLnBrk="1" hangingPunct="1"/>
            <a:r>
              <a:rPr lang="pl-PL" altLang="pl-PL" sz="2800" smtClean="0"/>
              <a:t>Czasem bardziej użyteczna gdy chcemy podać „najbardziej typową” wartość w próbie</a:t>
            </a:r>
            <a:endParaRPr lang="en-GB" altLang="pl-PL" sz="2800" smtClean="0"/>
          </a:p>
        </p:txBody>
      </p:sp>
      <p:graphicFrame>
        <p:nvGraphicFramePr>
          <p:cNvPr id="11270" name="Object 166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1341438"/>
          <a:ext cx="7345363" cy="272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Dokument" r:id="rId3" imgW="5370576" imgH="1991868" progId="Word.Document.8">
                  <p:embed/>
                </p:oleObj>
              </mc:Choice>
              <mc:Fallback>
                <p:oleObj name="Dokument" r:id="rId3" imgW="5370576" imgH="1991868" progId="Word.Document.8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7345363" cy="272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">
  <a:themeElements>
    <a:clrScheme name="Plan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l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Plan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Designs\Plan.pot</Template>
  <TotalTime>5134</TotalTime>
  <Words>1221</Words>
  <Application>Microsoft Office PowerPoint</Application>
  <PresentationFormat>Pokaz na ekranie (4:3)</PresentationFormat>
  <Paragraphs>318</Paragraphs>
  <Slides>32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6</vt:i4>
      </vt:variant>
      <vt:variant>
        <vt:lpstr>Tytuły slajdów</vt:lpstr>
      </vt:variant>
      <vt:variant>
        <vt:i4>32</vt:i4>
      </vt:variant>
    </vt:vector>
  </HeadingPairs>
  <TitlesOfParts>
    <vt:vector size="39" baseType="lpstr">
      <vt:lpstr>Plan</vt:lpstr>
      <vt:lpstr>Równanie</vt:lpstr>
      <vt:lpstr>Obraz</vt:lpstr>
      <vt:lpstr>Microsoft Equation 3.0</vt:lpstr>
      <vt:lpstr>Dokument</vt:lpstr>
      <vt:lpstr>Picture</vt:lpstr>
      <vt:lpstr>Wykres</vt:lpstr>
      <vt:lpstr>Monitorowanie i pomiary  w sieciach IP (MOPS)  wykład 6: Analiza wyników pomiarowych </vt:lpstr>
      <vt:lpstr>Wynik pomiaru</vt:lpstr>
      <vt:lpstr>Pomiar jako zmienna losowa (1)</vt:lpstr>
      <vt:lpstr>Pomiar jako zmienna losowa (2)</vt:lpstr>
      <vt:lpstr>Estymacja parametrów zmiennej losowej </vt:lpstr>
      <vt:lpstr>Wartość średnia z próby (1)</vt:lpstr>
      <vt:lpstr>Wartość średnia z próby (2)</vt:lpstr>
      <vt:lpstr>Mediana (1)</vt:lpstr>
      <vt:lpstr>Mediana (2)</vt:lpstr>
      <vt:lpstr>Mody rozkładu</vt:lpstr>
      <vt:lpstr>Wskaźniki rozproszenia</vt:lpstr>
      <vt:lpstr>Współczynnik zmienności (wariancji)</vt:lpstr>
      <vt:lpstr>Kwantyl, percentyl</vt:lpstr>
      <vt:lpstr>Kwantyl - przykład</vt:lpstr>
      <vt:lpstr>Kwantyl – praktyczne zastosowanie</vt:lpstr>
      <vt:lpstr>Przedziały ufności</vt:lpstr>
      <vt:lpstr>Przedziały ufności</vt:lpstr>
      <vt:lpstr>Przedziały ufności dla wartości średniej (1)</vt:lpstr>
      <vt:lpstr>Przedziały ufności dla wartości średniej (2)</vt:lpstr>
      <vt:lpstr>Przedziały ufności dla wartości średniej (3)</vt:lpstr>
      <vt:lpstr>Przedziały ufności dla wartości średniej (4)</vt:lpstr>
      <vt:lpstr>Przedziały ufności dla wartości średniej (5)</vt:lpstr>
      <vt:lpstr>Przedziały ufności dla wartości średniej – przykład (1)</vt:lpstr>
      <vt:lpstr>Przedziały ufności dla wartości średniej – przykład (2)</vt:lpstr>
      <vt:lpstr>Zadanie</vt:lpstr>
      <vt:lpstr>Prezentacja wyników pomiarowych (1)</vt:lpstr>
      <vt:lpstr>Prezentacja wyników pomiarowych (2)</vt:lpstr>
      <vt:lpstr>Prezentacja wyników pomiarowych (3)</vt:lpstr>
      <vt:lpstr>Prezentacja wyników pomiarowych (4)</vt:lpstr>
      <vt:lpstr>Prezentacja wyników pomiarowych (5)</vt:lpstr>
      <vt:lpstr>Prezentacja wyników pomiarowych (6)</vt:lpstr>
      <vt:lpstr>Prezentacja wyników pomiarowych (7)</vt:lpstr>
    </vt:vector>
  </TitlesOfParts>
  <Company>Instytut Telekomunikacji PW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wyników pomiarowych</dc:title>
  <dc:creator>Andrzej Bęben</dc:creator>
  <cp:lastModifiedBy>abeben</cp:lastModifiedBy>
  <cp:revision>223</cp:revision>
  <dcterms:created xsi:type="dcterms:W3CDTF">2005-01-21T11:15:17Z</dcterms:created>
  <dcterms:modified xsi:type="dcterms:W3CDTF">2014-11-18T14:59:36Z</dcterms:modified>
</cp:coreProperties>
</file>