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4" r:id="rId3"/>
    <p:sldId id="305" r:id="rId4"/>
    <p:sldId id="311" r:id="rId5"/>
    <p:sldId id="309" r:id="rId6"/>
    <p:sldId id="310" r:id="rId7"/>
    <p:sldId id="308" r:id="rId8"/>
    <p:sldId id="307" r:id="rId9"/>
    <p:sldId id="313" r:id="rId10"/>
    <p:sldId id="314" r:id="rId11"/>
    <p:sldId id="312" r:id="rId12"/>
    <p:sldId id="315" r:id="rId13"/>
    <p:sldId id="316" r:id="rId14"/>
    <p:sldId id="318" r:id="rId15"/>
    <p:sldId id="328" r:id="rId16"/>
    <p:sldId id="320" r:id="rId17"/>
    <p:sldId id="321" r:id="rId18"/>
    <p:sldId id="322" r:id="rId19"/>
    <p:sldId id="324" r:id="rId20"/>
    <p:sldId id="325" r:id="rId21"/>
    <p:sldId id="326" r:id="rId22"/>
    <p:sldId id="327" r:id="rId23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9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66238"/>
            <a:ext cx="289083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fld id="{5BBDE0D9-5203-4C49-A1C3-7E4069E3F24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33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436C8A-05BF-4AA0-A332-D60F9405FC1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701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7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59" name="Group 73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3" name="Arc 62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64" name="Group 72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64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7" name="Arc 66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928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 smtClean="0"/>
              <a:t>Kliknij, aby edytować styl wzorca tytułu</a:t>
            </a:r>
          </a:p>
        </p:txBody>
      </p:sp>
      <p:sp>
        <p:nvSpPr>
          <p:cNvPr id="928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sp>
        <p:nvSpPr>
          <p:cNvPr id="68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E446-1D9D-4D2F-A6AF-9C9AE54B7F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6D27D-DAA3-423A-8FC1-9D6E8BE086D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2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635C-FCB2-4A25-86FC-A6D08891F66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4F0D8-670C-4351-B445-8EA96B44A3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2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CF20D-B24D-4802-8919-12A8496056B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82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6E30-99E2-4229-B68C-1CA8006B082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8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CD9C5-2E27-42B6-860E-9AFCA32D08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9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45C96-5D9F-4D59-95E2-DF82629304B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32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21F80-7F01-4B40-9C6F-6056DA64861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9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9E38D-ABAC-4F75-BBFD-890DE819309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9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32D2-D41D-4A6E-8D75-C1ECB0E7FE3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65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 w 43195"/>
                <a:gd name="T1" fmla="*/ 0 h 43200"/>
                <a:gd name="T2" fmla="*/ 0 w 43195"/>
                <a:gd name="T3" fmla="*/ 1 h 43200"/>
                <a:gd name="T4" fmla="*/ 1 w 43195"/>
                <a:gd name="T5" fmla="*/ 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pl-PL" dirty="0" smtClean="0"/>
              <a:t>MOPS 2014</a:t>
            </a:r>
            <a:endParaRPr lang="pl-PL" dirty="0"/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6476EEE-369B-4F40-B9CF-C7436F3188E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eben@tele.pw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620000" cy="2438400"/>
          </a:xfrm>
        </p:spPr>
        <p:txBody>
          <a:bodyPr/>
          <a:lstStyle/>
          <a:p>
            <a:pPr algn="ctr" eaLnBrk="1" hangingPunct="1"/>
            <a:r>
              <a:rPr lang="pl-PL" altLang="pl-PL" sz="3600" b="1" dirty="0" smtClean="0"/>
              <a:t>Monitorowanie i pomiary </a:t>
            </a:r>
            <a:br>
              <a:rPr lang="pl-PL" altLang="pl-PL" sz="3600" b="1" dirty="0" smtClean="0"/>
            </a:br>
            <a:r>
              <a:rPr lang="pl-PL" altLang="pl-PL" sz="3600" b="1" dirty="0" smtClean="0"/>
              <a:t>w sieciach IP (MOPS)</a:t>
            </a:r>
            <a:br>
              <a:rPr lang="pl-PL" altLang="pl-PL" sz="3600" b="1" dirty="0" smtClean="0"/>
            </a:br>
            <a:r>
              <a:rPr lang="pl-PL" altLang="pl-PL" sz="3600" b="1" dirty="0" smtClean="0"/>
              <a:t/>
            </a:r>
            <a:br>
              <a:rPr lang="pl-PL" altLang="pl-PL" sz="3600" b="1" dirty="0" smtClean="0"/>
            </a:br>
            <a:r>
              <a:rPr lang="pl-PL" altLang="pl-PL" sz="2400" b="1" dirty="0" smtClean="0"/>
              <a:t>wykład 7: Pomiary charakterystyk łączy transmisyjnych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962400"/>
            <a:ext cx="7696200" cy="1905000"/>
          </a:xfrm>
        </p:spPr>
        <p:txBody>
          <a:bodyPr/>
          <a:lstStyle/>
          <a:p>
            <a:pPr eaLnBrk="1" hangingPunct="1"/>
            <a:r>
              <a:rPr lang="pl-PL" altLang="pl-PL" sz="1800" b="1" dirty="0" smtClean="0"/>
              <a:t>dr inż. Andrzej Bęben, pok. </a:t>
            </a:r>
            <a:r>
              <a:rPr lang="pl-PL" altLang="pl-PL" sz="1800" b="1" smtClean="0"/>
              <a:t>331 </a:t>
            </a:r>
            <a:r>
              <a:rPr lang="pl-PL" altLang="pl-PL" sz="1800" b="1" smtClean="0"/>
              <a:t>(</a:t>
            </a:r>
            <a:r>
              <a:rPr lang="pl-PL" altLang="pl-PL" sz="1800" b="1" smtClean="0">
                <a:hlinkClick r:id="rId2"/>
              </a:rPr>
              <a:t>abeben@tele.pw.edu.pl</a:t>
            </a:r>
            <a:r>
              <a:rPr lang="pl-PL" altLang="pl-PL" sz="1800" b="1" smtClean="0"/>
              <a:t>) </a:t>
            </a:r>
          </a:p>
        </p:txBody>
      </p:sp>
      <p:sp>
        <p:nvSpPr>
          <p:cNvPr id="30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2000" b="1"/>
              <a:t>Zespół Technik Sieciowych (tnt.tele.pw.edu.pl)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229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35CB92F-6D75-421C-8185-731305C156F4}" type="slidenum">
              <a:rPr lang="pl-PL" altLang="pl-PL" sz="1400" smtClean="0"/>
              <a:pPr eaLnBrk="1" hangingPunct="1"/>
              <a:t>10</a:t>
            </a:fld>
            <a:endParaRPr lang="pl-PL" altLang="pl-PL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Jitter oraz wander (3)</a:t>
            </a:r>
            <a:endParaRPr lang="en-GB" altLang="pl-PL" sz="4000" smtClean="0"/>
          </a:p>
        </p:txBody>
      </p:sp>
      <p:sp>
        <p:nvSpPr>
          <p:cNvPr id="1229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l-PL" altLang="pl-PL" smtClean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4713288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54330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331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7BC146-0C8B-4F67-8C0D-9AFB5C4933C0}" type="slidenum">
              <a:rPr lang="pl-PL" altLang="pl-PL" sz="1400" smtClean="0"/>
              <a:pPr eaLnBrk="1" hangingPunct="1"/>
              <a:t>11</a:t>
            </a:fld>
            <a:endParaRPr lang="pl-PL" altLang="pl-PL" sz="14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Jitter oraz wander (4)</a:t>
            </a:r>
            <a:endParaRPr lang="en-GB" altLang="pl-PL" sz="4000" smtClean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System powinien być odporny na jitter i wander sygnału wejściowego:</a:t>
            </a:r>
          </a:p>
          <a:p>
            <a:pPr lvl="1" eaLnBrk="1" hangingPunct="1"/>
            <a:r>
              <a:rPr lang="pl-PL" altLang="pl-PL" sz="2400" smtClean="0"/>
              <a:t>Nie generować alarmów</a:t>
            </a:r>
          </a:p>
          <a:p>
            <a:pPr lvl="1" eaLnBrk="1" hangingPunct="1"/>
            <a:r>
              <a:rPr lang="pl-PL" altLang="pl-PL" sz="2400" smtClean="0"/>
              <a:t>Nie powodować błędów transmisji</a:t>
            </a:r>
          </a:p>
          <a:p>
            <a:pPr lvl="1" eaLnBrk="1" hangingPunct="1"/>
            <a:r>
              <a:rPr lang="pl-PL" altLang="pl-PL" sz="2400" smtClean="0"/>
              <a:t>Nie generować poślizgów (slips) (dopuszczalny 1 poślizg na 70 dni)</a:t>
            </a:r>
          </a:p>
          <a:p>
            <a:pPr lvl="1" eaLnBrk="1" hangingPunct="1"/>
            <a:endParaRPr lang="pl-PL" altLang="pl-PL" smtClean="0"/>
          </a:p>
          <a:p>
            <a:pPr eaLnBrk="1" hangingPunct="1"/>
            <a:endParaRPr lang="en-GB" altLang="pl-PL" smtClean="0"/>
          </a:p>
        </p:txBody>
      </p:sp>
      <p:grpSp>
        <p:nvGrpSpPr>
          <p:cNvPr id="155654" name="Group 6"/>
          <p:cNvGrpSpPr>
            <a:grpSpLocks/>
          </p:cNvGrpSpPr>
          <p:nvPr/>
        </p:nvGrpSpPr>
        <p:grpSpPr bwMode="auto">
          <a:xfrm>
            <a:off x="152400" y="2301875"/>
            <a:ext cx="8686800" cy="4556125"/>
            <a:chOff x="96" y="1450"/>
            <a:chExt cx="5472" cy="2870"/>
          </a:xfrm>
        </p:grpSpPr>
        <p:pic>
          <p:nvPicPr>
            <p:cNvPr id="1331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450"/>
              <a:ext cx="5040" cy="2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4272" y="2976"/>
              <a:ext cx="12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altLang="pl-PL" sz="1400">
                  <a:solidFill>
                    <a:srgbClr val="000000"/>
                  </a:solidFill>
                </a:rPr>
                <a:t>peak-to-peak Unit Interval UIpp=488ns</a:t>
              </a:r>
              <a:endParaRPr lang="en-GB" altLang="pl-PL" sz="1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433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880CAA1-977F-4254-A23C-E46DF68BFACA}" type="slidenum">
              <a:rPr lang="pl-PL" altLang="pl-PL" sz="1400" smtClean="0"/>
              <a:pPr eaLnBrk="1" hangingPunct="1"/>
              <a:t>12</a:t>
            </a:fld>
            <a:endParaRPr lang="pl-PL" altLang="pl-PL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Jitter oraz wander (5)</a:t>
            </a:r>
            <a:endParaRPr lang="en-GB" altLang="pl-PL" sz="4000" smtClean="0"/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Układ pomiarowy1</a:t>
            </a:r>
          </a:p>
          <a:p>
            <a:pPr lvl="1" eaLnBrk="1" hangingPunct="1"/>
            <a:endParaRPr lang="pl-PL" altLang="pl-PL" smtClean="0"/>
          </a:p>
          <a:p>
            <a:pPr eaLnBrk="1" hangingPunct="1"/>
            <a:endParaRPr lang="en-GB" altLang="pl-PL" smtClean="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639050" cy="38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536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F5E09B-8520-469C-93FF-783FBE93635F}" type="slidenum">
              <a:rPr lang="pl-PL" altLang="pl-PL" sz="1400" smtClean="0"/>
              <a:pPr eaLnBrk="1" hangingPunct="1"/>
              <a:t>13</a:t>
            </a:fld>
            <a:endParaRPr lang="pl-PL" altLang="pl-PL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(1)</a:t>
            </a:r>
            <a:endParaRPr lang="en-GB" altLang="pl-PL" sz="4000" smtClean="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1600" b="1" smtClean="0"/>
              <a:t>Bit Error Rate (BER)</a:t>
            </a:r>
            <a:r>
              <a:rPr lang="pl-PL" altLang="pl-PL" sz="1600" smtClean="0"/>
              <a:t> – stosunek liczby bitów odebranych z błędami do wszystkich odebranych bitów</a:t>
            </a:r>
          </a:p>
          <a:p>
            <a:pPr eaLnBrk="1" hangingPunct="1">
              <a:lnSpc>
                <a:spcPct val="10000"/>
              </a:lnSpc>
            </a:pPr>
            <a:endParaRPr lang="pl-PL" altLang="pl-PL" sz="1600" smtClean="0"/>
          </a:p>
          <a:p>
            <a:pPr eaLnBrk="1" hangingPunct="1"/>
            <a:r>
              <a:rPr lang="pl-PL" altLang="pl-PL" sz="1600" b="1" smtClean="0"/>
              <a:t>Errored Second Ratio (ESR)</a:t>
            </a:r>
            <a:r>
              <a:rPr lang="pl-PL" altLang="pl-PL" sz="1600" smtClean="0"/>
              <a:t> – stosunek liczby jednosekundowych okresów z błędami do całego okresu pomiarowego. Okres z błędami występuje gdy jeden lub więcej bitów jest przekłamanych lub wystąpił LOS albo AIS</a:t>
            </a:r>
          </a:p>
          <a:p>
            <a:pPr eaLnBrk="1" hangingPunct="1">
              <a:lnSpc>
                <a:spcPct val="30000"/>
              </a:lnSpc>
            </a:pPr>
            <a:endParaRPr lang="pl-PL" altLang="pl-PL" sz="1600" smtClean="0"/>
          </a:p>
          <a:p>
            <a:pPr eaLnBrk="1" hangingPunct="1"/>
            <a:r>
              <a:rPr lang="pl-PL" altLang="pl-PL" sz="1600" b="1" smtClean="0"/>
              <a:t>Severely Errored Second Ratio (SERS)</a:t>
            </a:r>
            <a:r>
              <a:rPr lang="pl-PL" altLang="pl-PL" sz="1600" smtClean="0"/>
              <a:t> – stosunek liczby jednosekundowych okresów znacznie przekłamanych do całego okresu pomiarowego. Okres znacznie przekłamany występuje gdy BER </a:t>
            </a:r>
            <a:r>
              <a:rPr lang="pl-PL" altLang="pl-PL" sz="1600" smtClean="0">
                <a:sym typeface="Symbol" pitchFamily="18" charset="2"/>
              </a:rPr>
              <a:t> 10</a:t>
            </a:r>
            <a:r>
              <a:rPr lang="pl-PL" altLang="pl-PL" sz="1600" baseline="30000" smtClean="0">
                <a:sym typeface="Symbol" pitchFamily="18" charset="2"/>
              </a:rPr>
              <a:t>-3</a:t>
            </a:r>
            <a:r>
              <a:rPr lang="pl-PL" altLang="pl-PL" sz="1600" smtClean="0">
                <a:sym typeface="Symbol" pitchFamily="18" charset="2"/>
              </a:rPr>
              <a:t> </a:t>
            </a:r>
            <a:r>
              <a:rPr lang="pl-PL" altLang="pl-PL" sz="1600" smtClean="0"/>
              <a:t>lub wystąpił LOS albo AIS</a:t>
            </a:r>
          </a:p>
          <a:p>
            <a:pPr eaLnBrk="1" hangingPunct="1">
              <a:lnSpc>
                <a:spcPct val="50000"/>
              </a:lnSpc>
            </a:pPr>
            <a:endParaRPr lang="pl-PL" altLang="pl-PL" sz="1600" b="1" smtClean="0"/>
          </a:p>
          <a:p>
            <a:pPr eaLnBrk="1" hangingPunct="1"/>
            <a:r>
              <a:rPr lang="pl-PL" altLang="pl-PL" sz="1600" b="1" smtClean="0"/>
              <a:t>Okres niedostępności </a:t>
            </a:r>
            <a:r>
              <a:rPr lang="pl-PL" altLang="pl-PL" sz="1600" smtClean="0"/>
              <a:t>– wystąpił SER o długości co najmniej 10s</a:t>
            </a:r>
          </a:p>
          <a:p>
            <a:pPr lvl="1" eaLnBrk="1" hangingPunct="1"/>
            <a:endParaRPr lang="en-GB" altLang="pl-PL" sz="1400" smtClean="0"/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6559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638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14F559-2C28-4BB4-AFA9-4EC2CA3072FB}" type="slidenum">
              <a:rPr lang="pl-PL" altLang="pl-PL" sz="1400" smtClean="0"/>
              <a:pPr eaLnBrk="1" hangingPunct="1"/>
              <a:t>14</a:t>
            </a:fld>
            <a:endParaRPr lang="pl-PL" altLang="pl-PL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(2)</a:t>
            </a:r>
            <a:endParaRPr lang="en-GB" altLang="pl-PL" sz="4000" smtClean="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000" b="1" smtClean="0"/>
              <a:t>Metoda pomiaru </a:t>
            </a:r>
            <a:r>
              <a:rPr lang="pl-PL" altLang="pl-PL" sz="2000" smtClean="0"/>
              <a:t>– porównanie ciągu bitów nadanych z odebranymi. Używa się pseudolosowych ciągów testujących PRBS (Pseudorandom Binary Sequence):</a:t>
            </a:r>
          </a:p>
          <a:p>
            <a:pPr lvl="1" eaLnBrk="1" hangingPunct="1"/>
            <a:r>
              <a:rPr lang="pl-PL" altLang="pl-PL" sz="1800" smtClean="0"/>
              <a:t>PRBS15 – rejestr z odczepami 14 i 15</a:t>
            </a:r>
          </a:p>
          <a:p>
            <a:pPr lvl="1" eaLnBrk="1" hangingPunct="1"/>
            <a:r>
              <a:rPr lang="pl-PL" altLang="pl-PL" sz="1800" smtClean="0"/>
              <a:t>PRBS20 – rejestr z odczepami 17, 20</a:t>
            </a:r>
          </a:p>
          <a:p>
            <a:pPr lvl="1" eaLnBrk="1" hangingPunct="1"/>
            <a:r>
              <a:rPr lang="pl-PL" altLang="pl-PL" sz="1800" smtClean="0"/>
              <a:t>PRBS23 – rejestr z odczepami 18, 23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altLang="pl-PL" sz="2000" smtClean="0"/>
              <a:t> 	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pl-PL" altLang="pl-PL" sz="2000" smtClean="0"/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pl-PL" altLang="pl-PL" sz="2000" smtClean="0"/>
          </a:p>
        </p:txBody>
      </p:sp>
      <p:pic>
        <p:nvPicPr>
          <p:cNvPr id="16390" name="Picture 52" descr="Lfs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5715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55F15C-F59E-48AD-A1F3-CEF36CE86764}" type="slidenum">
              <a:rPr lang="pl-PL" altLang="pl-PL" sz="1400" smtClean="0"/>
              <a:pPr eaLnBrk="1" hangingPunct="1"/>
              <a:t>15</a:t>
            </a:fld>
            <a:endParaRPr lang="pl-PL" altLang="pl-PL" sz="14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(2)</a:t>
            </a:r>
            <a:endParaRPr lang="en-GB" altLang="pl-PL" sz="4000" smtClean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pl-PL" altLang="pl-PL" sz="2000" smtClean="0"/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pl-PL" altLang="pl-PL" sz="2000" smtClean="0"/>
          </a:p>
          <a:p>
            <a:pPr eaLnBrk="1" hangingPunct="1"/>
            <a:r>
              <a:rPr lang="pl-PL" altLang="pl-PL" sz="2000" b="1" smtClean="0"/>
              <a:t>Okres pomiaru</a:t>
            </a:r>
            <a:r>
              <a:rPr lang="pl-PL" altLang="pl-PL" sz="2000" smtClean="0"/>
              <a:t> 1min-24 h</a:t>
            </a:r>
          </a:p>
          <a:p>
            <a:pPr eaLnBrk="1" hangingPunct="1">
              <a:lnSpc>
                <a:spcPct val="20000"/>
              </a:lnSpc>
            </a:pPr>
            <a:endParaRPr lang="pl-PL" altLang="pl-PL" sz="2000" b="1" smtClean="0"/>
          </a:p>
          <a:p>
            <a:pPr lvl="1" eaLnBrk="1" hangingPunct="1"/>
            <a:r>
              <a:rPr lang="pl-PL" altLang="pl-PL" sz="1800" smtClean="0"/>
              <a:t>Uwaga: Jeśli chwilowa (jednosekundowa) wartość BER&gt;0.2 uznaje się utratę synchronizacji</a:t>
            </a:r>
            <a:endParaRPr lang="pl-PL" altLang="pl-PL" sz="1800" b="1" smtClean="0"/>
          </a:p>
          <a:p>
            <a:pPr eaLnBrk="1" hangingPunct="1"/>
            <a:endParaRPr lang="pl-PL" altLang="pl-PL" sz="2000" b="1" smtClean="0"/>
          </a:p>
          <a:p>
            <a:pPr eaLnBrk="1" hangingPunct="1"/>
            <a:r>
              <a:rPr lang="pl-PL" altLang="pl-PL" sz="2000" b="1" smtClean="0"/>
              <a:t>Wymagania:</a:t>
            </a:r>
          </a:p>
          <a:p>
            <a:pPr eaLnBrk="1" hangingPunct="1"/>
            <a:endParaRPr lang="pl-PL" altLang="pl-PL" sz="2000" smtClean="0"/>
          </a:p>
          <a:p>
            <a:pPr lvl="1" eaLnBrk="1" hangingPunct="1"/>
            <a:endParaRPr lang="en-GB" altLang="pl-PL" sz="2000" smtClean="0"/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81000" y="3810000"/>
          <a:ext cx="80819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kument" r:id="rId3" imgW="6068568" imgH="1345692" progId="Word.Document.8">
                  <p:embed/>
                </p:oleObj>
              </mc:Choice>
              <mc:Fallback>
                <p:oleObj name="Dokument" r:id="rId3" imgW="6068568" imgH="13456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8081963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843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C54A6E-6EED-40BC-AFF2-24CE85A3E9B9}" type="slidenum">
              <a:rPr lang="pl-PL" altLang="pl-PL" sz="1400" smtClean="0"/>
              <a:pPr eaLnBrk="1" hangingPunct="1"/>
              <a:t>16</a:t>
            </a:fld>
            <a:endParaRPr lang="pl-PL" altLang="pl-PL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(3)</a:t>
            </a:r>
            <a:endParaRPr lang="en-GB" altLang="pl-PL" sz="4000" smtClean="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l-PL" altLang="pl-PL" sz="2800" smtClean="0"/>
              <a:t>Model błędów niezależnych</a:t>
            </a:r>
          </a:p>
          <a:p>
            <a:pPr lvl="1" eaLnBrk="1" hangingPunct="1"/>
            <a:r>
              <a:rPr lang="pl-PL" altLang="pl-PL" sz="2400" smtClean="0"/>
              <a:t>błę</a:t>
            </a:r>
            <a:r>
              <a:rPr lang="pl-PL" altLang="pl-PL" sz="2400" smtClean="0">
                <a:cs typeface="Times New Roman" pitchFamily="18" charset="0"/>
              </a:rPr>
              <a:t>dy transmisyjne wyst</a:t>
            </a:r>
            <a:r>
              <a:rPr lang="pl-PL" altLang="pl-PL" sz="2400" smtClean="0"/>
              <a:t>ę</a:t>
            </a:r>
            <a:r>
              <a:rPr lang="pl-PL" altLang="pl-PL" sz="2400" smtClean="0">
                <a:cs typeface="Times New Roman" pitchFamily="18" charset="0"/>
              </a:rPr>
              <a:t>puj</a:t>
            </a:r>
            <a:r>
              <a:rPr lang="pl-PL" altLang="pl-PL" sz="2400" smtClean="0"/>
              <a:t>ą</a:t>
            </a:r>
            <a:r>
              <a:rPr lang="pl-PL" altLang="pl-PL" sz="2400" smtClean="0">
                <a:cs typeface="Times New Roman" pitchFamily="18" charset="0"/>
              </a:rPr>
              <a:t> w sposób losowy, a prawdopodobie</a:t>
            </a:r>
            <a:r>
              <a:rPr lang="pl-PL" altLang="pl-PL" sz="2400" smtClean="0"/>
              <a:t>ń</a:t>
            </a:r>
            <a:r>
              <a:rPr lang="pl-PL" altLang="pl-PL" sz="2400" smtClean="0">
                <a:cs typeface="Times New Roman" pitchFamily="18" charset="0"/>
              </a:rPr>
              <a:t>stwo przek</a:t>
            </a:r>
            <a:r>
              <a:rPr lang="pl-PL" altLang="pl-PL" sz="2400" smtClean="0"/>
              <a:t>ł</a:t>
            </a:r>
            <a:r>
              <a:rPr lang="pl-PL" altLang="pl-PL" sz="2400" smtClean="0">
                <a:cs typeface="Times New Roman" pitchFamily="18" charset="0"/>
              </a:rPr>
              <a:t>amania ka</a:t>
            </a:r>
            <a:r>
              <a:rPr lang="pl-PL" altLang="pl-PL" sz="2400" smtClean="0"/>
              <a:t>ż</a:t>
            </a:r>
            <a:r>
              <a:rPr lang="pl-PL" altLang="pl-PL" sz="2400" smtClean="0">
                <a:cs typeface="Times New Roman" pitchFamily="18" charset="0"/>
              </a:rPr>
              <a:t>dego transmitowan</a:t>
            </a:r>
            <a:r>
              <a:rPr lang="pl-PL" altLang="pl-PL" sz="2400" smtClean="0"/>
              <a:t>ego</a:t>
            </a:r>
            <a:r>
              <a:rPr lang="pl-PL" altLang="pl-PL" sz="2400" smtClean="0">
                <a:cs typeface="Times New Roman" pitchFamily="18" charset="0"/>
              </a:rPr>
              <a:t> bit</a:t>
            </a:r>
            <a:r>
              <a:rPr lang="pl-PL" altLang="pl-PL" sz="2400" smtClean="0"/>
              <a:t>u</a:t>
            </a:r>
            <a:r>
              <a:rPr lang="pl-PL" altLang="pl-PL" sz="2400" smtClean="0">
                <a:cs typeface="Times New Roman" pitchFamily="18" charset="0"/>
              </a:rPr>
              <a:t> jest jednakowe.</a:t>
            </a:r>
            <a:r>
              <a:rPr lang="en-GB" altLang="pl-PL" sz="2400" smtClean="0"/>
              <a:t> </a:t>
            </a:r>
            <a:endParaRPr lang="pl-PL" altLang="pl-PL" sz="2400" smtClean="0"/>
          </a:p>
          <a:p>
            <a:pPr lvl="1" eaLnBrk="1" hangingPunct="1"/>
            <a:endParaRPr lang="pl-PL" altLang="pl-PL" sz="2400" smtClean="0"/>
          </a:p>
          <a:p>
            <a:pPr lvl="1" eaLnBrk="1" hangingPunct="1"/>
            <a:r>
              <a:rPr lang="pl-PL" altLang="pl-PL" sz="2400" smtClean="0"/>
              <a:t>rozkład długości przerw między błędami </a:t>
            </a:r>
          </a:p>
          <a:p>
            <a:pPr lvl="1" eaLnBrk="1" hangingPunct="1"/>
            <a:endParaRPr lang="pl-PL" altLang="pl-PL" sz="2400" smtClean="0"/>
          </a:p>
          <a:p>
            <a:pPr lvl="1" eaLnBrk="1" hangingPunct="1"/>
            <a:endParaRPr lang="pl-PL" altLang="pl-PL" sz="2400" smtClean="0"/>
          </a:p>
          <a:p>
            <a:pPr lvl="1" eaLnBrk="1" hangingPunct="1"/>
            <a:r>
              <a:rPr lang="pl-PL" altLang="pl-PL" sz="2400" smtClean="0"/>
              <a:t>średnia przerwa między błędami</a:t>
            </a:r>
          </a:p>
          <a:p>
            <a:pPr lvl="1" eaLnBrk="1" hangingPunct="1"/>
            <a:endParaRPr lang="pl-PL" altLang="pl-PL" sz="2400" smtClean="0"/>
          </a:p>
          <a:p>
            <a:pPr lvl="1" eaLnBrk="1" hangingPunct="1"/>
            <a:endParaRPr lang="pl-PL" altLang="pl-PL" sz="2400" smtClean="0"/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2286000" y="3962400"/>
          <a:ext cx="441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Równanie" r:id="rId3" imgW="1625600" imgH="241300" progId="Equation.3">
                  <p:embed/>
                </p:oleObj>
              </mc:Choice>
              <mc:Fallback>
                <p:oleObj name="Równanie" r:id="rId3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41960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3505200" y="5334000"/>
          <a:ext cx="13477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Równanie" r:id="rId5" imgW="495085" imgH="431613" progId="Equation.3">
                  <p:embed/>
                </p:oleObj>
              </mc:Choice>
              <mc:Fallback>
                <p:oleObj name="Równanie" r:id="rId5" imgW="495085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1347788" cy="1204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5943600" y="56388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1800"/>
              <a:t>p</a:t>
            </a:r>
            <a:r>
              <a:rPr lang="pl-PL" altLang="pl-PL" sz="1800" baseline="-25000"/>
              <a:t>b</a:t>
            </a:r>
            <a:r>
              <a:rPr lang="pl-PL" altLang="pl-PL" sz="1800"/>
              <a:t> – bitowa stopa błędów</a:t>
            </a:r>
            <a:endParaRPr lang="en-GB" altLang="pl-PL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504B61-57C9-469B-8C7E-9ADDFF1C7AA6}" type="slidenum">
              <a:rPr lang="pl-PL" altLang="pl-PL" sz="1400" smtClean="0"/>
              <a:pPr eaLnBrk="1" hangingPunct="1"/>
              <a:t>17</a:t>
            </a:fld>
            <a:endParaRPr lang="pl-PL" altLang="pl-PL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(4)</a:t>
            </a:r>
            <a:endParaRPr lang="en-GB" altLang="pl-PL" sz="4000" smtClean="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Model błędów Gilberta</a:t>
            </a:r>
          </a:p>
          <a:p>
            <a:pPr lvl="2" eaLnBrk="1" hangingPunct="1"/>
            <a:r>
              <a:rPr lang="pl-PL" altLang="pl-PL" sz="2000" smtClean="0"/>
              <a:t>opisuje błędy grupowe</a:t>
            </a:r>
          </a:p>
          <a:p>
            <a:pPr lvl="1" eaLnBrk="1" hangingPunct="1"/>
            <a:endParaRPr lang="pl-PL" altLang="pl-PL" sz="2000" smtClean="0"/>
          </a:p>
          <a:p>
            <a:pPr lvl="1" eaLnBrk="1" hangingPunct="1"/>
            <a:endParaRPr lang="pl-PL" altLang="pl-PL" sz="2000" smtClean="0"/>
          </a:p>
          <a:p>
            <a:pPr lvl="1" eaLnBrk="1" hangingPunct="1"/>
            <a:endParaRPr lang="pl-PL" altLang="pl-PL" sz="2000" smtClean="0"/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838200" y="2438400"/>
          <a:ext cx="716280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3" imgW="4579620" imgH="1469136" progId="Word.Picture.8">
                  <p:embed/>
                </p:oleObj>
              </mc:Choice>
              <mc:Fallback>
                <p:oleObj r:id="rId3" imgW="4579620" imgH="146913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162800" cy="2293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5257800" y="5638800"/>
          <a:ext cx="2971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r:id="rId5" imgW="2094591" imgH="444307" progId="Equation.3">
                  <p:embed/>
                </p:oleObj>
              </mc:Choice>
              <mc:Fallback>
                <p:oleObj r:id="rId5" imgW="2094591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38800"/>
                        <a:ext cx="2971800" cy="63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793818"/>
              </p:ext>
            </p:extLst>
          </p:nvPr>
        </p:nvGraphicFramePr>
        <p:xfrm>
          <a:off x="735013" y="5486400"/>
          <a:ext cx="32146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Równanie" r:id="rId7" imgW="2108160" imgH="469800" progId="Equation.3">
                  <p:embed/>
                </p:oleObj>
              </mc:Choice>
              <mc:Fallback>
                <p:oleObj name="Równanie" r:id="rId7" imgW="21081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486400"/>
                        <a:ext cx="3214687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43D001E-308A-4E34-A85D-A79E413CAF1C}" type="slidenum">
              <a:rPr lang="pl-PL" altLang="pl-PL" sz="1400" smtClean="0"/>
              <a:pPr eaLnBrk="1" hangingPunct="1"/>
              <a:t>18</a:t>
            </a:fld>
            <a:endParaRPr lang="pl-PL" altLang="pl-PL" sz="14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Pomiary błędów transmisyjnych (5)</a:t>
            </a:r>
            <a:endParaRPr lang="en-GB" altLang="pl-PL" sz="4000" smtClean="0"/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Model błędów Fritschmana-Swobody</a:t>
            </a:r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r>
              <a:rPr lang="pl-PL" altLang="pl-PL" sz="2800" smtClean="0"/>
              <a:t>Parametry modelu:</a:t>
            </a:r>
          </a:p>
          <a:p>
            <a:pPr lvl="1" eaLnBrk="1" hangingPunct="1"/>
            <a:r>
              <a:rPr lang="pl-PL" altLang="pl-PL" sz="2400" smtClean="0"/>
              <a:t>Liczba stanów: N</a:t>
            </a:r>
          </a:p>
          <a:p>
            <a:pPr lvl="1" eaLnBrk="1" hangingPunct="1"/>
            <a:r>
              <a:rPr lang="pl-PL" altLang="pl-PL" sz="2400" smtClean="0"/>
              <a:t>Prawd. przejścia między stanami: a</a:t>
            </a:r>
            <a:r>
              <a:rPr lang="pl-PL" altLang="pl-PL" sz="2400" baseline="-25000" smtClean="0"/>
              <a:t>i</a:t>
            </a:r>
            <a:r>
              <a:rPr lang="pl-PL" altLang="pl-PL" sz="2400" smtClean="0"/>
              <a:t> oraz b</a:t>
            </a:r>
            <a:r>
              <a:rPr lang="pl-PL" altLang="pl-PL" sz="2400" baseline="-25000" smtClean="0"/>
              <a:t>i</a:t>
            </a:r>
            <a:r>
              <a:rPr lang="pl-PL" altLang="pl-PL" sz="2400" smtClean="0"/>
              <a:t>, i=1,..., N-1</a:t>
            </a:r>
            <a:endParaRPr lang="pl-PL" altLang="pl-PL" sz="2400" baseline="-25000" smtClean="0"/>
          </a:p>
          <a:p>
            <a:pPr lvl="2" eaLnBrk="1" hangingPunct="1">
              <a:buFont typeface="Wingdings" pitchFamily="2" charset="2"/>
              <a:buNone/>
            </a:pPr>
            <a:endParaRPr lang="en-GB" altLang="pl-PL" sz="2000" baseline="-25000" smtClean="0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304800" y="2133600"/>
          <a:ext cx="85344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3" imgW="6711696" imgH="1565148" progId="Word.Picture.8">
                  <p:embed/>
                </p:oleObj>
              </mc:Choice>
              <mc:Fallback>
                <p:oleObj r:id="rId3" imgW="6711696" imgH="156514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534400" cy="196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FE0BBE-263B-40C9-B080-D3E031F9AD3F}" type="slidenum">
              <a:rPr lang="pl-PL" altLang="pl-PL" sz="1400" smtClean="0"/>
              <a:pPr eaLnBrk="1" hangingPunct="1"/>
              <a:t>19</a:t>
            </a:fld>
            <a:endParaRPr lang="pl-PL" altLang="pl-PL" sz="14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pl-PL" sz="3200" smtClean="0"/>
              <a:t>Model błędów Fritschmana-Swobody</a:t>
            </a:r>
            <a:r>
              <a:rPr lang="pl-PL" altLang="pl-PL" sz="3200" smtClean="0"/>
              <a:t> (2)</a:t>
            </a:r>
            <a:endParaRPr lang="en-GB" altLang="pl-PL" sz="3200" smtClean="0"/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Macierz przejść:</a:t>
            </a:r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r>
              <a:rPr lang="pl-PL" altLang="pl-PL" sz="2800" smtClean="0"/>
              <a:t>Równania stanu:</a:t>
            </a:r>
          </a:p>
          <a:p>
            <a:pPr eaLnBrk="1" hangingPunct="1"/>
            <a:endParaRPr lang="pl-PL" altLang="pl-PL" sz="2800" baseline="-25000" smtClean="0"/>
          </a:p>
          <a:p>
            <a:pPr lvl="2" eaLnBrk="1" hangingPunct="1">
              <a:buFont typeface="Wingdings" pitchFamily="2" charset="2"/>
              <a:buNone/>
            </a:pPr>
            <a:endParaRPr lang="en-GB" altLang="pl-PL" sz="2000" baseline="-25000" smtClean="0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001838" y="2057400"/>
          <a:ext cx="43021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Równanie" r:id="rId3" imgW="2628900" imgH="1168400" progId="Equation.3">
                  <p:embed/>
                </p:oleObj>
              </mc:Choice>
              <mc:Fallback>
                <p:oleObj name="Równanie" r:id="rId3" imgW="2628900" imgH="116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057400"/>
                        <a:ext cx="430212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81000" y="5105400"/>
          <a:ext cx="3124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5" imgW="1803400" imgH="508000" progId="Equation.3">
                  <p:embed/>
                </p:oleObj>
              </mc:Choice>
              <mc:Fallback>
                <p:oleObj r:id="rId5" imgW="18034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3124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6553200" y="4191000"/>
          <a:ext cx="23256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r:id="rId7" imgW="1752600" imgH="2006600" progId="Equation.3">
                  <p:embed/>
                </p:oleObj>
              </mc:Choice>
              <mc:Fallback>
                <p:oleObj r:id="rId7" imgW="1752600" imgH="200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232568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AutoShape 12"/>
          <p:cNvSpPr>
            <a:spLocks noChangeArrowheads="1"/>
          </p:cNvSpPr>
          <p:nvPr/>
        </p:nvSpPr>
        <p:spPr bwMode="auto">
          <a:xfrm>
            <a:off x="4495800" y="5334000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40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320E4C-A01D-42ED-A9C3-A80F85B7ACC4}" type="slidenum">
              <a:rPr lang="pl-PL" altLang="pl-PL" sz="1400" smtClean="0"/>
              <a:pPr eaLnBrk="1" hangingPunct="1"/>
              <a:t>2</a:t>
            </a:fld>
            <a:endParaRPr lang="pl-PL" altLang="pl-PL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Plan wykładu</a:t>
            </a:r>
            <a:endParaRPr lang="en-GB" altLang="pl-PL" smtClean="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Wprowadzenie </a:t>
            </a:r>
          </a:p>
          <a:p>
            <a:pPr eaLnBrk="1" hangingPunct="1"/>
            <a:r>
              <a:rPr lang="pl-PL" altLang="pl-PL" sz="2800" smtClean="0"/>
              <a:t>Alarmy łączy transmisyjnych </a:t>
            </a:r>
          </a:p>
          <a:p>
            <a:pPr eaLnBrk="1" hangingPunct="1"/>
            <a:r>
              <a:rPr lang="pl-PL" altLang="pl-PL" sz="2800" smtClean="0"/>
              <a:t>Pomiary charakterystyk łączy transmisyjnych</a:t>
            </a:r>
          </a:p>
          <a:p>
            <a:pPr lvl="1" eaLnBrk="1" hangingPunct="1"/>
            <a:r>
              <a:rPr lang="pl-PL" altLang="pl-PL" sz="2400" smtClean="0"/>
              <a:t>Pomiary jitter oraz wander</a:t>
            </a:r>
          </a:p>
          <a:p>
            <a:pPr lvl="1" eaLnBrk="1" hangingPunct="1"/>
            <a:r>
              <a:rPr lang="pl-PL" altLang="pl-PL" sz="2400" smtClean="0"/>
              <a:t>Pomiary błędów transmisyjnych </a:t>
            </a:r>
          </a:p>
          <a:p>
            <a:pPr lvl="2" eaLnBrk="1" hangingPunct="1"/>
            <a:r>
              <a:rPr lang="pl-PL" altLang="pl-PL" sz="2000" smtClean="0"/>
              <a:t>Model błędów niezależnych</a:t>
            </a:r>
          </a:p>
          <a:p>
            <a:pPr lvl="2" eaLnBrk="1" hangingPunct="1"/>
            <a:r>
              <a:rPr lang="pl-PL" altLang="pl-PL" sz="2000" smtClean="0"/>
              <a:t>Model błędów grupowych</a:t>
            </a:r>
          </a:p>
          <a:p>
            <a:pPr lvl="3" eaLnBrk="1" hangingPunct="1"/>
            <a:r>
              <a:rPr lang="pl-PL" altLang="pl-PL" sz="1800" smtClean="0"/>
              <a:t>Model błędów Gilberta</a:t>
            </a:r>
          </a:p>
          <a:p>
            <a:pPr lvl="3" eaLnBrk="1" hangingPunct="1"/>
            <a:r>
              <a:rPr lang="pl-PL" altLang="pl-PL" sz="1800" smtClean="0"/>
              <a:t>Model błędów Fritschmana-Swobody</a:t>
            </a:r>
          </a:p>
          <a:p>
            <a:pPr lvl="1" eaLnBrk="1" hangingPunct="1"/>
            <a:endParaRPr lang="pl-PL" altLang="pl-P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B7DEFCE-B2A9-462B-BB66-CE6382A82303}" type="slidenum">
              <a:rPr lang="pl-PL" altLang="pl-PL" sz="1400" smtClean="0"/>
              <a:pPr eaLnBrk="1" hangingPunct="1"/>
              <a:t>20</a:t>
            </a:fld>
            <a:endParaRPr lang="pl-PL" altLang="pl-PL" sz="14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pl-PL" sz="3200" smtClean="0"/>
              <a:t>Model błędów Fritschmana-Swobody</a:t>
            </a:r>
            <a:r>
              <a:rPr lang="pl-PL" altLang="pl-PL" sz="3200" smtClean="0"/>
              <a:t> (3)</a:t>
            </a:r>
            <a:endParaRPr lang="en-GB" altLang="pl-PL" sz="3200" smtClean="0"/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Prawd. błędu:</a:t>
            </a:r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r>
              <a:rPr lang="pl-PL" altLang="pl-PL" sz="2800" smtClean="0"/>
              <a:t>Rozkład długości przerw między błędami:</a:t>
            </a:r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baseline="-25000" smtClean="0"/>
          </a:p>
          <a:p>
            <a:pPr lvl="2" eaLnBrk="1" hangingPunct="1">
              <a:buFont typeface="Wingdings" pitchFamily="2" charset="2"/>
              <a:buNone/>
            </a:pPr>
            <a:endParaRPr lang="en-GB" altLang="pl-PL" sz="2000" baseline="-25000" smtClean="0"/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2209800" y="1905000"/>
          <a:ext cx="32781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Równanie" r:id="rId3" imgW="2095500" imgH="622300" progId="Equation.3">
                  <p:embed/>
                </p:oleObj>
              </mc:Choice>
              <mc:Fallback>
                <p:oleObj name="Równanie" r:id="rId3" imgW="2095500" imgH="622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32781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0"/>
          <p:cNvGraphicFramePr>
            <a:graphicFrameLocks noChangeAspect="1"/>
          </p:cNvGraphicFramePr>
          <p:nvPr/>
        </p:nvGraphicFramePr>
        <p:xfrm>
          <a:off x="34925" y="4267200"/>
          <a:ext cx="38941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Równanie" r:id="rId5" imgW="2514600" imgH="914400" progId="Equation.3">
                  <p:embed/>
                </p:oleObj>
              </mc:Choice>
              <mc:Fallback>
                <p:oleObj name="Równanie" r:id="rId5" imgW="25146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267200"/>
                        <a:ext cx="38941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2"/>
          <p:cNvGraphicFramePr>
            <a:graphicFrameLocks noChangeAspect="1"/>
          </p:cNvGraphicFramePr>
          <p:nvPr/>
        </p:nvGraphicFramePr>
        <p:xfrm>
          <a:off x="5214938" y="4343400"/>
          <a:ext cx="3741737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Równanie" r:id="rId7" imgW="2120900" imgH="685800" progId="Equation.3">
                  <p:embed/>
                </p:oleObj>
              </mc:Choice>
              <mc:Fallback>
                <p:oleObj name="Równanie" r:id="rId7" imgW="21209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343400"/>
                        <a:ext cx="3741737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AutoShape 14"/>
          <p:cNvSpPr>
            <a:spLocks noChangeArrowheads="1"/>
          </p:cNvSpPr>
          <p:nvPr/>
        </p:nvSpPr>
        <p:spPr bwMode="auto">
          <a:xfrm>
            <a:off x="4114800" y="4800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355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823BA2-15A6-4BBC-B47D-8F02B8C694F4}" type="slidenum">
              <a:rPr lang="pl-PL" altLang="pl-PL" sz="1400" smtClean="0"/>
              <a:pPr eaLnBrk="1" hangingPunct="1"/>
              <a:t>21</a:t>
            </a:fld>
            <a:endParaRPr lang="pl-PL" altLang="pl-PL" sz="14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Metoda wyznaczania parametrów modelu FS</a:t>
            </a:r>
            <a:r>
              <a:rPr lang="en-GB" altLang="pl-PL" sz="2800" smtClean="0"/>
              <a:t> (</a:t>
            </a:r>
            <a:r>
              <a:rPr lang="pl-PL" altLang="pl-PL" sz="2800" smtClean="0"/>
              <a:t>1</a:t>
            </a:r>
            <a:r>
              <a:rPr lang="en-GB" altLang="pl-PL" sz="2800" smtClean="0"/>
              <a:t>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4724400"/>
          </a:xfrm>
        </p:spPr>
        <p:txBody>
          <a:bodyPr/>
          <a:lstStyle/>
          <a:p>
            <a:pPr eaLnBrk="1" hangingPunct="1"/>
            <a:r>
              <a:rPr lang="pl-PL" altLang="pl-PL" sz="2000" smtClean="0"/>
              <a:t>Rozkład hiper-geometryczny jest sumą algebraiczną N-1 rozkładów geometrycznych, </a:t>
            </a:r>
          </a:p>
          <a:p>
            <a:pPr eaLnBrk="1" hangingPunct="1"/>
            <a:r>
              <a:rPr lang="pl-PL" altLang="pl-PL" sz="2000" smtClean="0"/>
              <a:t>D</a:t>
            </a:r>
            <a:r>
              <a:rPr lang="pl-PL" altLang="pl-PL" sz="2000" smtClean="0">
                <a:cs typeface="Times New Roman" pitchFamily="18" charset="0"/>
              </a:rPr>
              <a:t>la bardzo du</a:t>
            </a:r>
            <a:r>
              <a:rPr lang="pl-PL" altLang="pl-PL" sz="2000" smtClean="0"/>
              <a:t>ż</a:t>
            </a:r>
            <a:r>
              <a:rPr lang="pl-PL" altLang="pl-PL" sz="2000" smtClean="0">
                <a:cs typeface="Times New Roman" pitchFamily="18" charset="0"/>
              </a:rPr>
              <a:t>ych </a:t>
            </a:r>
            <a:r>
              <a:rPr lang="pl-PL" altLang="pl-PL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2000" smtClean="0">
                <a:cs typeface="Times New Roman" pitchFamily="18" charset="0"/>
              </a:rPr>
              <a:t> jego warto</a:t>
            </a:r>
            <a:r>
              <a:rPr lang="pl-PL" altLang="pl-PL" sz="2000" smtClean="0"/>
              <a:t>ść</a:t>
            </a:r>
            <a:r>
              <a:rPr lang="pl-PL" altLang="pl-PL" sz="2000" smtClean="0">
                <a:cs typeface="Times New Roman" pitchFamily="18" charset="0"/>
              </a:rPr>
              <a:t> praktycznie zale</a:t>
            </a:r>
            <a:r>
              <a:rPr lang="pl-PL" altLang="pl-PL" sz="2000" smtClean="0"/>
              <a:t>ż</a:t>
            </a:r>
            <a:r>
              <a:rPr lang="pl-PL" altLang="pl-PL" sz="2000" smtClean="0">
                <a:cs typeface="Times New Roman" pitchFamily="18" charset="0"/>
              </a:rPr>
              <a:t>y tylko od</a:t>
            </a:r>
            <a:r>
              <a:rPr lang="pl-PL" altLang="pl-PL" sz="2000" smtClean="0"/>
              <a:t> </a:t>
            </a:r>
            <a:r>
              <a:rPr lang="pl-PL" altLang="pl-PL" sz="2000" smtClean="0">
                <a:cs typeface="Times New Roman" pitchFamily="18" charset="0"/>
              </a:rPr>
              <a:t>sk</a:t>
            </a:r>
            <a:r>
              <a:rPr lang="pl-PL" altLang="pl-PL" sz="2000" smtClean="0"/>
              <a:t>ł</a:t>
            </a:r>
            <a:r>
              <a:rPr lang="pl-PL" altLang="pl-PL" sz="2000" smtClean="0">
                <a:cs typeface="Times New Roman" pitchFamily="18" charset="0"/>
              </a:rPr>
              <a:t>adnika o najmniejszym b</a:t>
            </a:r>
            <a:r>
              <a:rPr lang="pl-PL" altLang="pl-PL" sz="2000" baseline="-30000" smtClean="0">
                <a:cs typeface="Times New Roman" pitchFamily="18" charset="0"/>
              </a:rPr>
              <a:t>i</a:t>
            </a:r>
            <a:r>
              <a:rPr lang="pl-PL" altLang="pl-PL" sz="2000" smtClean="0">
                <a:cs typeface="Times New Roman" pitchFamily="18" charset="0"/>
              </a:rPr>
              <a:t>. Kolejne sk</a:t>
            </a:r>
            <a:r>
              <a:rPr lang="pl-PL" altLang="pl-PL" sz="2000" smtClean="0"/>
              <a:t>ł</a:t>
            </a:r>
            <a:r>
              <a:rPr lang="pl-PL" altLang="pl-PL" sz="2000" smtClean="0">
                <a:cs typeface="Times New Roman" pitchFamily="18" charset="0"/>
              </a:rPr>
              <a:t>adniki sumy „w</a:t>
            </a:r>
            <a:r>
              <a:rPr lang="pl-PL" altLang="pl-PL" sz="2000" smtClean="0"/>
              <a:t>łą</a:t>
            </a:r>
            <a:r>
              <a:rPr lang="pl-PL" altLang="pl-PL" sz="2000" smtClean="0">
                <a:cs typeface="Times New Roman" pitchFamily="18" charset="0"/>
              </a:rPr>
              <a:t>czaj</a:t>
            </a:r>
            <a:r>
              <a:rPr lang="pl-PL" altLang="pl-PL" sz="2000" smtClean="0"/>
              <a:t>ą</a:t>
            </a:r>
            <a:r>
              <a:rPr lang="pl-PL" altLang="pl-PL" sz="2000" smtClean="0">
                <a:cs typeface="Times New Roman" pitchFamily="18" charset="0"/>
              </a:rPr>
              <a:t> si</a:t>
            </a:r>
            <a:r>
              <a:rPr lang="pl-PL" altLang="pl-PL" sz="2000" smtClean="0"/>
              <a:t>ę</a:t>
            </a:r>
            <a:r>
              <a:rPr lang="pl-PL" altLang="pl-PL" sz="2000" smtClean="0">
                <a:cs typeface="Times New Roman" pitchFamily="18" charset="0"/>
              </a:rPr>
              <a:t>” w miar</a:t>
            </a:r>
            <a:r>
              <a:rPr lang="pl-PL" altLang="pl-PL" sz="2000" smtClean="0"/>
              <a:t>ę</a:t>
            </a:r>
            <a:r>
              <a:rPr lang="pl-PL" altLang="pl-PL" sz="2000" smtClean="0">
                <a:cs typeface="Times New Roman" pitchFamily="18" charset="0"/>
              </a:rPr>
              <a:t> rozpatrywania coraz mniejszych warto</a:t>
            </a:r>
            <a:r>
              <a:rPr lang="pl-PL" altLang="pl-PL" sz="2000" smtClean="0"/>
              <a:t>ś</a:t>
            </a:r>
            <a:r>
              <a:rPr lang="pl-PL" altLang="pl-PL" sz="2000" smtClean="0">
                <a:cs typeface="Times New Roman" pitchFamily="18" charset="0"/>
              </a:rPr>
              <a:t>ci </a:t>
            </a:r>
            <a:r>
              <a:rPr lang="pl-PL" altLang="pl-PL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2000" smtClean="0">
                <a:cs typeface="Times New Roman" pitchFamily="18" charset="0"/>
              </a:rPr>
              <a:t>.</a:t>
            </a:r>
            <a:r>
              <a:rPr lang="en-GB" altLang="pl-PL" sz="2000" smtClean="0"/>
              <a:t> </a:t>
            </a:r>
            <a:endParaRPr lang="pl-PL" altLang="pl-PL" sz="2000" smtClean="0"/>
          </a:p>
          <a:p>
            <a:pPr eaLnBrk="1" hangingPunct="1"/>
            <a:endParaRPr lang="pl-PL" altLang="pl-PL" sz="1800" smtClean="0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867400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AutoShape 9"/>
          <p:cNvSpPr>
            <a:spLocks/>
          </p:cNvSpPr>
          <p:nvPr/>
        </p:nvSpPr>
        <p:spPr bwMode="auto">
          <a:xfrm>
            <a:off x="609600" y="5791200"/>
            <a:ext cx="1103313" cy="455613"/>
          </a:xfrm>
          <a:prstGeom prst="borderCallout1">
            <a:avLst>
              <a:gd name="adj1" fmla="val 25088"/>
              <a:gd name="adj2" fmla="val 106907"/>
              <a:gd name="adj3" fmla="val 48083"/>
              <a:gd name="adj4" fmla="val 178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pl-PL" altLang="pl-PL" sz="2000"/>
              <a:t>P1{</a:t>
            </a:r>
            <a:r>
              <a:rPr lang="pl-PL" altLang="pl-PL" sz="2000">
                <a:sym typeface="Symbol" pitchFamily="18" charset="2"/>
              </a:rPr>
              <a:t></a:t>
            </a:r>
            <a:r>
              <a:rPr lang="pl-PL" altLang="pl-PL" sz="2000"/>
              <a:t>}</a:t>
            </a:r>
            <a:endParaRPr lang="en-GB" altLang="pl-PL" sz="2000"/>
          </a:p>
        </p:txBody>
      </p:sp>
      <p:sp>
        <p:nvSpPr>
          <p:cNvPr id="23560" name="AutoShape 10"/>
          <p:cNvSpPr>
            <a:spLocks/>
          </p:cNvSpPr>
          <p:nvPr/>
        </p:nvSpPr>
        <p:spPr bwMode="auto">
          <a:xfrm>
            <a:off x="2667000" y="3276600"/>
            <a:ext cx="1905000" cy="455613"/>
          </a:xfrm>
          <a:prstGeom prst="borderCallout1">
            <a:avLst>
              <a:gd name="adj1" fmla="val 25088"/>
              <a:gd name="adj2" fmla="val -4000"/>
              <a:gd name="adj3" fmla="val 18468"/>
              <a:gd name="adj4" fmla="val -17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pl-PL" altLang="pl-PL" sz="2000"/>
              <a:t>P1{</a:t>
            </a:r>
            <a:r>
              <a:rPr lang="pl-PL" altLang="pl-PL" sz="2000">
                <a:sym typeface="Symbol" pitchFamily="18" charset="2"/>
              </a:rPr>
              <a:t></a:t>
            </a:r>
            <a:r>
              <a:rPr lang="pl-PL" altLang="pl-PL" sz="2000"/>
              <a:t>}+P2{</a:t>
            </a:r>
            <a:r>
              <a:rPr lang="pl-PL" altLang="pl-PL" sz="2000">
                <a:sym typeface="Symbol" pitchFamily="18" charset="2"/>
              </a:rPr>
              <a:t></a:t>
            </a:r>
            <a:r>
              <a:rPr lang="pl-PL" altLang="pl-PL" sz="2000"/>
              <a:t>}</a:t>
            </a:r>
            <a:endParaRPr lang="en-GB" altLang="pl-PL" sz="2000"/>
          </a:p>
        </p:txBody>
      </p:sp>
      <p:sp>
        <p:nvSpPr>
          <p:cNvPr id="23561" name="AutoShape 11"/>
          <p:cNvSpPr>
            <a:spLocks/>
          </p:cNvSpPr>
          <p:nvPr/>
        </p:nvSpPr>
        <p:spPr bwMode="auto">
          <a:xfrm>
            <a:off x="3048000" y="4419600"/>
            <a:ext cx="1676400" cy="455613"/>
          </a:xfrm>
          <a:prstGeom prst="borderCallout1">
            <a:avLst>
              <a:gd name="adj1" fmla="val 25088"/>
              <a:gd name="adj2" fmla="val -4546"/>
              <a:gd name="adj3" fmla="val 118815"/>
              <a:gd name="adj4" fmla="val -33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pl-PL" altLang="pl-PL" sz="2000"/>
              <a:t>P2{</a:t>
            </a:r>
            <a:r>
              <a:rPr lang="pl-PL" altLang="pl-PL" sz="2000">
                <a:sym typeface="Symbol" pitchFamily="18" charset="2"/>
              </a:rPr>
              <a:t></a:t>
            </a:r>
            <a:r>
              <a:rPr lang="pl-PL" altLang="pl-PL" sz="2000"/>
              <a:t>}</a:t>
            </a:r>
            <a:endParaRPr lang="en-GB" altLang="pl-P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A57B0B-1DC4-4698-BB13-8C38ED9EE076}" type="slidenum">
              <a:rPr lang="pl-PL" altLang="pl-PL" sz="1400" smtClean="0"/>
              <a:pPr eaLnBrk="1" hangingPunct="1"/>
              <a:t>22</a:t>
            </a:fld>
            <a:endParaRPr lang="pl-PL" altLang="pl-PL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2800" smtClean="0"/>
              <a:t>Metoda wyznaczania parametrów modelu FS (2)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 eaLnBrk="1" hangingPunct="1"/>
            <a:r>
              <a:rPr lang="pl-PL" altLang="pl-PL" sz="2000" smtClean="0"/>
              <a:t>Algorytm:</a:t>
            </a: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r>
              <a:rPr lang="pl-PL" altLang="pl-PL" sz="1800" smtClean="0">
                <a:latin typeface="Verdana" pitchFamily="34" charset="0"/>
              </a:rPr>
              <a:t>Zmierz rozkład długości przerw między błędami</a:t>
            </a: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r>
              <a:rPr lang="pl-PL" altLang="pl-PL" sz="1800" smtClean="0">
                <a:latin typeface="Verdana" pitchFamily="34" charset="0"/>
              </a:rPr>
              <a:t>Wyznacz parametry rozkładu geometrycznego dla „ogona” rozkładu tj. dla 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warto</a:t>
            </a:r>
            <a:r>
              <a:rPr lang="pl-PL" altLang="pl-PL" sz="1800" smtClean="0">
                <a:latin typeface="Verdana" pitchFamily="34" charset="0"/>
              </a:rPr>
              <a:t>ś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ci 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, dla których</a:t>
            </a:r>
            <a:r>
              <a:rPr lang="pl-PL" altLang="pl-PL" sz="1800" smtClean="0">
                <a:latin typeface="Verdana" pitchFamily="34" charset="0"/>
              </a:rPr>
              <a:t> 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P</a:t>
            </a:r>
            <a:r>
              <a:rPr lang="pl-PL" altLang="pl-PL" sz="1800" baseline="-30000" smtClean="0">
                <a:latin typeface="Verdana" pitchFamily="34" charset="0"/>
                <a:cs typeface="Times New Roman" pitchFamily="18" charset="0"/>
              </a:rPr>
              <a:t>pomiar</a:t>
            </a:r>
            <a:r>
              <a:rPr lang="pl-PL" altLang="pl-PL" sz="1800" smtClean="0">
                <a:latin typeface="Verdana" pitchFamily="34" charset="0"/>
              </a:rPr>
              <a:t>{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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 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 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1800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ma charakter „czysto” geometryczny (punkt startowy = 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) </a:t>
            </a: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nast</a:t>
            </a:r>
            <a:r>
              <a:rPr lang="pl-PL" altLang="pl-PL" sz="1800" smtClean="0">
                <a:latin typeface="Verdana" pitchFamily="34" charset="0"/>
              </a:rPr>
              <a:t>ę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pnie, dla coraz mniejszych wartości 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, badamy ró</a:t>
            </a:r>
            <a:r>
              <a:rPr lang="pl-PL" altLang="pl-PL" sz="1800" smtClean="0">
                <a:latin typeface="Verdana" pitchFamily="34" charset="0"/>
              </a:rPr>
              <a:t>ż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nic</a:t>
            </a:r>
            <a:r>
              <a:rPr lang="pl-PL" altLang="pl-PL" sz="1800" smtClean="0">
                <a:latin typeface="Verdana" pitchFamily="34" charset="0"/>
              </a:rPr>
              <a:t>ę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pomi</a:t>
            </a:r>
            <a:r>
              <a:rPr lang="pl-PL" altLang="pl-PL" sz="1800" smtClean="0">
                <a:latin typeface="Verdana" pitchFamily="34" charset="0"/>
              </a:rPr>
              <a:t>ę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dzy </a:t>
            </a:r>
            <a:r>
              <a:rPr lang="pl-PL" altLang="pl-PL" sz="1800" smtClean="0">
                <a:latin typeface="Verdana" pitchFamily="34" charset="0"/>
              </a:rPr>
              <a:t>wartością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dotychczas wyznaczonego rozk</a:t>
            </a:r>
            <a:r>
              <a:rPr lang="pl-PL" altLang="pl-PL" sz="1800" smtClean="0">
                <a:latin typeface="Verdana" pitchFamily="34" charset="0"/>
              </a:rPr>
              <a:t>ł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adu, a rozk</a:t>
            </a:r>
            <a:r>
              <a:rPr lang="pl-PL" altLang="pl-PL" sz="1800" smtClean="0">
                <a:latin typeface="Verdana" pitchFamily="34" charset="0"/>
              </a:rPr>
              <a:t>ł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adu uzyskanego z pomiarów. Przekroczenie za</a:t>
            </a:r>
            <a:r>
              <a:rPr lang="pl-PL" altLang="pl-PL" sz="1800" smtClean="0">
                <a:latin typeface="Verdana" pitchFamily="34" charset="0"/>
              </a:rPr>
              <a:t>ł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o</a:t>
            </a:r>
            <a:r>
              <a:rPr lang="pl-PL" altLang="pl-PL" sz="1800" smtClean="0">
                <a:latin typeface="Verdana" pitchFamily="34" charset="0"/>
              </a:rPr>
              <a:t>ż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onej warto</a:t>
            </a:r>
            <a:r>
              <a:rPr lang="pl-PL" altLang="pl-PL" sz="1800" smtClean="0">
                <a:latin typeface="Verdana" pitchFamily="34" charset="0"/>
              </a:rPr>
              <a:t>ś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ci </a:t>
            </a:r>
            <a:r>
              <a:rPr lang="pl-PL" altLang="pl-PL" sz="1800" smtClean="0">
                <a:latin typeface="Verdana" pitchFamily="34" charset="0"/>
              </a:rPr>
              <a:t>błędu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pl-PL" altLang="pl-PL" sz="1800" smtClean="0">
                <a:latin typeface="Verdana" pitchFamily="34" charset="0"/>
              </a:rPr>
              <a:t>wymaga 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wyznaczenia nast</a:t>
            </a:r>
            <a:r>
              <a:rPr lang="pl-PL" altLang="pl-PL" sz="1800" smtClean="0">
                <a:latin typeface="Verdana" pitchFamily="34" charset="0"/>
              </a:rPr>
              <a:t>ę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pnego sk</a:t>
            </a:r>
            <a:r>
              <a:rPr lang="pl-PL" altLang="pl-PL" sz="1800" smtClean="0">
                <a:latin typeface="Verdana" pitchFamily="34" charset="0"/>
              </a:rPr>
              <a:t>ł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adnika sumy</a:t>
            </a:r>
            <a:r>
              <a:rPr lang="pl-PL" altLang="pl-PL" sz="1800" smtClean="0">
                <a:latin typeface="Verdana" pitchFamily="34" charset="0"/>
              </a:rPr>
              <a:t> zgodne z punktem (b)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</a:t>
            </a: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endParaRPr lang="pl-PL" altLang="pl-PL" sz="1800" smtClean="0">
              <a:latin typeface="Verdana" pitchFamily="34" charset="0"/>
            </a:endParaRPr>
          </a:p>
          <a:p>
            <a:pPr marL="914400" lvl="1" indent="-457200" eaLnBrk="1" hangingPunct="1">
              <a:buSzTx/>
              <a:buFont typeface="Wingdings" pitchFamily="2" charset="2"/>
              <a:buAutoNum type="alphaLcParenR"/>
            </a:pP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osi</a:t>
            </a:r>
            <a:r>
              <a:rPr lang="pl-PL" altLang="pl-PL" sz="1800" smtClean="0">
                <a:latin typeface="Verdana" pitchFamily="34" charset="0"/>
              </a:rPr>
              <a:t>ą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gni</a:t>
            </a:r>
            <a:r>
              <a:rPr lang="pl-PL" altLang="pl-PL" sz="1800" smtClean="0">
                <a:latin typeface="Verdana" pitchFamily="34" charset="0"/>
              </a:rPr>
              <a:t>ę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cie warto</a:t>
            </a:r>
            <a:r>
              <a:rPr lang="pl-PL" altLang="pl-PL" sz="1800" smtClean="0">
                <a:latin typeface="Verdana" pitchFamily="34" charset="0"/>
              </a:rPr>
              <a:t>ś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ci </a:t>
            </a:r>
            <a:r>
              <a:rPr lang="pl-PL" altLang="pl-PL" sz="18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 = 1 ko</a:t>
            </a:r>
            <a:r>
              <a:rPr lang="pl-PL" altLang="pl-PL" sz="1800" smtClean="0">
                <a:latin typeface="Verdana" pitchFamily="34" charset="0"/>
              </a:rPr>
              <a:t>ń</a:t>
            </a:r>
            <a:r>
              <a:rPr lang="pl-PL" altLang="pl-PL" sz="1800" smtClean="0">
                <a:latin typeface="Verdana" pitchFamily="34" charset="0"/>
                <a:cs typeface="Times New Roman" pitchFamily="18" charset="0"/>
              </a:rPr>
              <a:t>czy algorytm.</a:t>
            </a:r>
            <a:endParaRPr lang="pl-PL" altLang="pl-PL" sz="1800" smtClean="0"/>
          </a:p>
          <a:p>
            <a:pPr marL="533400" indent="-533400" eaLnBrk="1" hangingPunct="1"/>
            <a:endParaRPr lang="pl-PL" altLang="pl-PL" sz="1800" smtClean="0"/>
          </a:p>
        </p:txBody>
      </p:sp>
      <p:graphicFrame>
        <p:nvGraphicFramePr>
          <p:cNvPr id="24582" name="Object 8"/>
          <p:cNvGraphicFramePr>
            <a:graphicFrameLocks noChangeAspect="1"/>
          </p:cNvGraphicFramePr>
          <p:nvPr/>
        </p:nvGraphicFramePr>
        <p:xfrm>
          <a:off x="2297113" y="3429000"/>
          <a:ext cx="5235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Równanie" r:id="rId3" imgW="2921000" imgH="241300" progId="Equation.3">
                  <p:embed/>
                </p:oleObj>
              </mc:Choice>
              <mc:Fallback>
                <p:oleObj name="Równanie" r:id="rId3" imgW="2921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429000"/>
                        <a:ext cx="5235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51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4CCE76-E3AB-44BD-A2AD-6A9E772F76B9}" type="slidenum">
              <a:rPr lang="pl-PL" altLang="pl-PL" sz="1400" smtClean="0"/>
              <a:pPr eaLnBrk="1" hangingPunct="1"/>
              <a:t>3</a:t>
            </a:fld>
            <a:endParaRPr lang="pl-PL" altLang="pl-PL" sz="1400" smtClean="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Wprowadzenie (1)	</a:t>
            </a:r>
            <a:endParaRPr lang="en-GB" altLang="pl-PL" smtClean="0"/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8768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Systemy transmisyjne PDH (Pleisochronous Digital Hierarchy)</a:t>
            </a:r>
          </a:p>
          <a:p>
            <a:pPr lvl="2" eaLnBrk="1" hangingPunct="1"/>
            <a:r>
              <a:rPr lang="pl-PL" altLang="pl-PL" sz="2000" smtClean="0"/>
              <a:t>Przepływności: 2048, 8448, 34368, 139 264 kbps</a:t>
            </a:r>
          </a:p>
          <a:p>
            <a:pPr lvl="2" eaLnBrk="1" hangingPunct="1"/>
            <a:r>
              <a:rPr lang="pl-PL" altLang="pl-PL" sz="2000" smtClean="0"/>
              <a:t>Warstwa fizyczna: elektryczna  </a:t>
            </a:r>
          </a:p>
          <a:p>
            <a:pPr lvl="2" eaLnBrk="1" hangingPunct="1"/>
            <a:r>
              <a:rPr lang="pl-PL" altLang="pl-PL" sz="2000" smtClean="0"/>
              <a:t>Złącza BNC lub RJ45</a:t>
            </a:r>
            <a:endParaRPr lang="en-GB" altLang="pl-PL" sz="2000" smtClean="0"/>
          </a:p>
        </p:txBody>
      </p:sp>
      <p:pic>
        <p:nvPicPr>
          <p:cNvPr id="5126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97225"/>
            <a:ext cx="5997575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614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EF5A2C9-92F8-4F07-A5AD-314B70900B22}" type="slidenum">
              <a:rPr lang="pl-PL" altLang="pl-PL" sz="1400" smtClean="0"/>
              <a:pPr eaLnBrk="1" hangingPunct="1"/>
              <a:t>4</a:t>
            </a:fld>
            <a:endParaRPr lang="pl-PL" altLang="pl-PL" sz="1400" smtClean="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Wprowadzenie (2)	</a:t>
            </a:r>
            <a:endParaRPr lang="en-GB" altLang="pl-PL" smtClean="0"/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87680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Wieloramka PDH</a:t>
            </a:r>
          </a:p>
        </p:txBody>
      </p:sp>
      <p:pic>
        <p:nvPicPr>
          <p:cNvPr id="6150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8300"/>
            <a:ext cx="5929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71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63EB9C5-4AD5-4ED1-908D-1D7A16277C75}" type="slidenum">
              <a:rPr lang="pl-PL" altLang="pl-PL" sz="1400" smtClean="0"/>
              <a:pPr eaLnBrk="1" hangingPunct="1"/>
              <a:t>5</a:t>
            </a:fld>
            <a:endParaRPr lang="pl-PL" altLang="pl-PL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Wprowadzenie (3)	</a:t>
            </a:r>
            <a:endParaRPr lang="en-GB" altLang="pl-PL" smtClean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Systemy transmisyjne SDH (Synchronous Digital Hierarchy)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smtClean="0"/>
              <a:t>Przepływności: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STM-1 - 155 Mbps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STM-4 - 622 Mbps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STM-16 - 2.5 Mbps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STM-64 - 10 Gbps</a:t>
            </a:r>
          </a:p>
          <a:p>
            <a:pPr lvl="2" eaLnBrk="1" hangingPunct="1">
              <a:lnSpc>
                <a:spcPct val="90000"/>
              </a:lnSpc>
            </a:pPr>
            <a:endParaRPr lang="pl-PL" altLang="pl-PL" sz="200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smtClean="0"/>
              <a:t>Warstwa fizyczna: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optyczna (światłowód jedno lub wielomodowy)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elektryczna (STM-1 i STM-4) 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smtClean="0"/>
              <a:t>Złącza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RJ45, </a:t>
            </a:r>
          </a:p>
          <a:p>
            <a:pPr lvl="2" eaLnBrk="1" hangingPunct="1">
              <a:lnSpc>
                <a:spcPct val="90000"/>
              </a:lnSpc>
            </a:pPr>
            <a:r>
              <a:rPr lang="pl-PL" altLang="pl-PL" sz="2000" smtClean="0"/>
              <a:t>SC, ST, SF</a:t>
            </a:r>
            <a:endParaRPr lang="en-GB" altLang="pl-P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daty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8195" name="Symbol zastępczy numeru slajd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C6E96D-6253-422D-AB6A-89402D671FE2}" type="slidenum">
              <a:rPr lang="pl-PL" altLang="pl-PL" sz="1400" smtClean="0"/>
              <a:pPr eaLnBrk="1" hangingPunct="1"/>
              <a:t>6</a:t>
            </a:fld>
            <a:endParaRPr lang="pl-PL" altLang="pl-PL" sz="14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Wprowadzenie (4)</a:t>
            </a:r>
            <a:endParaRPr lang="en-GB" altLang="pl-PL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7924800" y="2286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C-4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7924800" y="3429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C-3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7924800" y="4800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C-12</a:t>
            </a: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6934200" y="48006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VC-12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6934200" y="2819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VC-3</a:t>
            </a: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5943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TU-12</a:t>
            </a: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5943600" y="2819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TU-3</a:t>
            </a:r>
          </a:p>
        </p:txBody>
      </p:sp>
      <p:sp>
        <p:nvSpPr>
          <p:cNvPr id="8204" name="Line 10"/>
          <p:cNvSpPr>
            <a:spLocks noChangeShapeType="1"/>
          </p:cNvSpPr>
          <p:nvPr/>
        </p:nvSpPr>
        <p:spPr bwMode="auto">
          <a:xfrm flipH="1">
            <a:off x="3733800" y="2438400"/>
            <a:ext cx="419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3962400" y="30480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TUG-3</a:t>
            </a: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4800600" y="45720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TUG-2</a:t>
            </a:r>
          </a:p>
        </p:txBody>
      </p:sp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3124200" y="2362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VC-4</a:t>
            </a:r>
          </a:p>
        </p:txBody>
      </p:sp>
      <p:sp>
        <p:nvSpPr>
          <p:cNvPr id="8208" name="Rectangle 14"/>
          <p:cNvSpPr>
            <a:spLocks noChangeArrowheads="1"/>
          </p:cNvSpPr>
          <p:nvPr/>
        </p:nvSpPr>
        <p:spPr bwMode="auto">
          <a:xfrm>
            <a:off x="2362200" y="23622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AU-4</a:t>
            </a:r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 flipH="1" flipV="1">
            <a:off x="5486400" y="480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0" name="Line 16"/>
          <p:cNvSpPr>
            <a:spLocks noChangeShapeType="1"/>
          </p:cNvSpPr>
          <p:nvPr/>
        </p:nvSpPr>
        <p:spPr bwMode="auto">
          <a:xfrm>
            <a:off x="6553200" y="5029200"/>
            <a:ext cx="38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>
            <a:off x="7543800" y="5029200"/>
            <a:ext cx="38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2" name="Line 18"/>
          <p:cNvSpPr>
            <a:spLocks noChangeShapeType="1"/>
          </p:cNvSpPr>
          <p:nvPr/>
        </p:nvSpPr>
        <p:spPr bwMode="auto">
          <a:xfrm flipH="1" flipV="1">
            <a:off x="7543800" y="3048000"/>
            <a:ext cx="3810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3" name="Line 19"/>
          <p:cNvSpPr>
            <a:spLocks noChangeShapeType="1"/>
          </p:cNvSpPr>
          <p:nvPr/>
        </p:nvSpPr>
        <p:spPr bwMode="auto">
          <a:xfrm>
            <a:off x="6553200" y="3048000"/>
            <a:ext cx="381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4" name="Line 20"/>
          <p:cNvSpPr>
            <a:spLocks noChangeShapeType="1"/>
          </p:cNvSpPr>
          <p:nvPr/>
        </p:nvSpPr>
        <p:spPr bwMode="auto">
          <a:xfrm flipH="1" flipV="1">
            <a:off x="4419600" y="34290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>
            <a:off x="46482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6" name="Line 22"/>
          <p:cNvSpPr>
            <a:spLocks noChangeShapeType="1"/>
          </p:cNvSpPr>
          <p:nvPr/>
        </p:nvSpPr>
        <p:spPr bwMode="auto">
          <a:xfrm flipH="1" flipV="1">
            <a:off x="3733800" y="2590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17" name="Text Box 23"/>
          <p:cNvSpPr txBox="1">
            <a:spLocks noChangeArrowheads="1"/>
          </p:cNvSpPr>
          <p:nvPr/>
        </p:nvSpPr>
        <p:spPr bwMode="auto">
          <a:xfrm>
            <a:off x="5562600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x3</a:t>
            </a:r>
          </a:p>
        </p:txBody>
      </p:sp>
      <p:sp>
        <p:nvSpPr>
          <p:cNvPr id="8218" name="Text Box 24"/>
          <p:cNvSpPr txBox="1">
            <a:spLocks noChangeArrowheads="1"/>
          </p:cNvSpPr>
          <p:nvPr/>
        </p:nvSpPr>
        <p:spPr bwMode="auto">
          <a:xfrm>
            <a:off x="1905000" y="23622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x1</a:t>
            </a:r>
          </a:p>
        </p:txBody>
      </p:sp>
      <p:sp>
        <p:nvSpPr>
          <p:cNvPr id="8219" name="Text Box 25"/>
          <p:cNvSpPr txBox="1">
            <a:spLocks noChangeArrowheads="1"/>
          </p:cNvSpPr>
          <p:nvPr/>
        </p:nvSpPr>
        <p:spPr bwMode="auto">
          <a:xfrm>
            <a:off x="3810000" y="2590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x3</a:t>
            </a:r>
          </a:p>
        </p:txBody>
      </p:sp>
      <p:sp>
        <p:nvSpPr>
          <p:cNvPr id="8220" name="Text Box 26"/>
          <p:cNvSpPr txBox="1">
            <a:spLocks noChangeArrowheads="1"/>
          </p:cNvSpPr>
          <p:nvPr/>
        </p:nvSpPr>
        <p:spPr bwMode="auto">
          <a:xfrm>
            <a:off x="4572000" y="3810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x7</a:t>
            </a:r>
          </a:p>
        </p:txBody>
      </p:sp>
      <p:sp>
        <p:nvSpPr>
          <p:cNvPr id="8221" name="Line 27"/>
          <p:cNvSpPr>
            <a:spLocks noChangeShapeType="1"/>
          </p:cNvSpPr>
          <p:nvPr/>
        </p:nvSpPr>
        <p:spPr bwMode="auto">
          <a:xfrm>
            <a:off x="2971800" y="2590800"/>
            <a:ext cx="152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22" name="Rectangle 28"/>
          <p:cNvSpPr>
            <a:spLocks noChangeArrowheads="1"/>
          </p:cNvSpPr>
          <p:nvPr/>
        </p:nvSpPr>
        <p:spPr bwMode="auto">
          <a:xfrm>
            <a:off x="1371600" y="2667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AUG</a:t>
            </a:r>
          </a:p>
        </p:txBody>
      </p:sp>
      <p:sp>
        <p:nvSpPr>
          <p:cNvPr id="8223" name="Line 29"/>
          <p:cNvSpPr>
            <a:spLocks noChangeShapeType="1"/>
          </p:cNvSpPr>
          <p:nvPr/>
        </p:nvSpPr>
        <p:spPr bwMode="auto">
          <a:xfrm flipH="1">
            <a:off x="1981200" y="2590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24" name="Rectangle 30"/>
          <p:cNvSpPr>
            <a:spLocks noChangeArrowheads="1"/>
          </p:cNvSpPr>
          <p:nvPr/>
        </p:nvSpPr>
        <p:spPr bwMode="auto">
          <a:xfrm>
            <a:off x="3048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GB" altLang="pl-PL" sz="1800">
                <a:latin typeface="Times New Roman" pitchFamily="18" charset="0"/>
              </a:rPr>
              <a:t>STM-N</a:t>
            </a:r>
          </a:p>
        </p:txBody>
      </p:sp>
      <p:sp>
        <p:nvSpPr>
          <p:cNvPr id="8225" name="Line 31"/>
          <p:cNvSpPr>
            <a:spLocks noChangeShapeType="1"/>
          </p:cNvSpPr>
          <p:nvPr/>
        </p:nvSpPr>
        <p:spPr bwMode="auto">
          <a:xfrm flipH="1">
            <a:off x="1066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26" name="Text Box 32"/>
          <p:cNvSpPr txBox="1">
            <a:spLocks noChangeArrowheads="1"/>
          </p:cNvSpPr>
          <p:nvPr/>
        </p:nvSpPr>
        <p:spPr bwMode="auto">
          <a:xfrm>
            <a:off x="990600" y="22860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xN</a:t>
            </a:r>
          </a:p>
        </p:txBody>
      </p:sp>
      <p:sp>
        <p:nvSpPr>
          <p:cNvPr id="8227" name="Text Box 33"/>
          <p:cNvSpPr txBox="1">
            <a:spLocks noChangeArrowheads="1"/>
          </p:cNvSpPr>
          <p:nvPr/>
        </p:nvSpPr>
        <p:spPr bwMode="auto">
          <a:xfrm>
            <a:off x="7848600" y="4495800"/>
            <a:ext cx="800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600">
                <a:latin typeface="Times New Roman" pitchFamily="18" charset="0"/>
              </a:rPr>
              <a:t>2 Mbps</a:t>
            </a:r>
          </a:p>
        </p:txBody>
      </p:sp>
      <p:sp>
        <p:nvSpPr>
          <p:cNvPr id="8228" name="Text Box 34"/>
          <p:cNvSpPr txBox="1">
            <a:spLocks noChangeArrowheads="1"/>
          </p:cNvSpPr>
          <p:nvPr/>
        </p:nvSpPr>
        <p:spPr bwMode="auto">
          <a:xfrm>
            <a:off x="7696200" y="3124200"/>
            <a:ext cx="901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600">
                <a:latin typeface="Times New Roman" pitchFamily="18" charset="0"/>
              </a:rPr>
              <a:t>34 Mbps</a:t>
            </a:r>
          </a:p>
        </p:txBody>
      </p:sp>
      <p:sp>
        <p:nvSpPr>
          <p:cNvPr id="8229" name="Text Box 35"/>
          <p:cNvSpPr txBox="1">
            <a:spLocks noChangeArrowheads="1"/>
          </p:cNvSpPr>
          <p:nvPr/>
        </p:nvSpPr>
        <p:spPr bwMode="auto">
          <a:xfrm>
            <a:off x="7696200" y="1905000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600">
                <a:latin typeface="Times New Roman" pitchFamily="18" charset="0"/>
              </a:rPr>
              <a:t>140 Mbps</a:t>
            </a:r>
          </a:p>
        </p:txBody>
      </p:sp>
      <p:sp>
        <p:nvSpPr>
          <p:cNvPr id="8230" name="Line 36"/>
          <p:cNvSpPr>
            <a:spLocks noChangeShapeType="1"/>
          </p:cNvSpPr>
          <p:nvPr/>
        </p:nvSpPr>
        <p:spPr bwMode="auto">
          <a:xfrm>
            <a:off x="1454150" y="5105400"/>
            <a:ext cx="609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31" name="Text Box 37"/>
          <p:cNvSpPr txBox="1">
            <a:spLocks noChangeArrowheads="1"/>
          </p:cNvSpPr>
          <p:nvPr/>
        </p:nvSpPr>
        <p:spPr bwMode="auto">
          <a:xfrm>
            <a:off x="2276475" y="49149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mapping</a:t>
            </a:r>
          </a:p>
        </p:txBody>
      </p:sp>
      <p:sp>
        <p:nvSpPr>
          <p:cNvPr id="8232" name="Line 38"/>
          <p:cNvSpPr>
            <a:spLocks noChangeShapeType="1"/>
          </p:cNvSpPr>
          <p:nvPr/>
        </p:nvSpPr>
        <p:spPr bwMode="auto">
          <a:xfrm>
            <a:off x="145415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33" name="Line 39"/>
          <p:cNvSpPr>
            <a:spLocks noChangeShapeType="1"/>
          </p:cNvSpPr>
          <p:nvPr/>
        </p:nvSpPr>
        <p:spPr bwMode="auto">
          <a:xfrm>
            <a:off x="1454150" y="601980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8234" name="Text Box 40"/>
          <p:cNvSpPr txBox="1">
            <a:spLocks noChangeArrowheads="1"/>
          </p:cNvSpPr>
          <p:nvPr/>
        </p:nvSpPr>
        <p:spPr bwMode="auto">
          <a:xfrm>
            <a:off x="2292350" y="53340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multiplex</a:t>
            </a:r>
          </a:p>
        </p:txBody>
      </p:sp>
      <p:sp>
        <p:nvSpPr>
          <p:cNvPr id="8235" name="Text Box 41"/>
          <p:cNvSpPr txBox="1">
            <a:spLocks noChangeArrowheads="1"/>
          </p:cNvSpPr>
          <p:nvPr/>
        </p:nvSpPr>
        <p:spPr bwMode="auto">
          <a:xfrm>
            <a:off x="2292350" y="5791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pl-PL" altLang="pl-PL" sz="1800">
              <a:latin typeface="Times New Roman" pitchFamily="18" charset="0"/>
            </a:endParaRPr>
          </a:p>
        </p:txBody>
      </p:sp>
      <p:sp>
        <p:nvSpPr>
          <p:cNvPr id="8236" name="Text Box 42"/>
          <p:cNvSpPr txBox="1">
            <a:spLocks noChangeArrowheads="1"/>
          </p:cNvSpPr>
          <p:nvPr/>
        </p:nvSpPr>
        <p:spPr bwMode="auto">
          <a:xfrm>
            <a:off x="2270125" y="5753100"/>
            <a:ext cx="271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altLang="pl-PL" sz="1800">
                <a:latin typeface="Times New Roman" pitchFamily="18" charset="0"/>
              </a:rPr>
              <a:t>a</a:t>
            </a:r>
            <a:r>
              <a:rPr lang="en-GB" altLang="pl-PL" sz="1800">
                <a:latin typeface="Times New Roman" pitchFamily="18" charset="0"/>
              </a:rPr>
              <a:t>ligning</a:t>
            </a:r>
            <a:r>
              <a:rPr lang="pl-PL" altLang="pl-PL" sz="1800">
                <a:latin typeface="Times New Roman" pitchFamily="18" charset="0"/>
              </a:rPr>
              <a:t> </a:t>
            </a:r>
            <a:r>
              <a:rPr lang="en-GB" altLang="pl-PL" sz="1800">
                <a:latin typeface="Times New Roman" pitchFamily="18" charset="0"/>
              </a:rPr>
              <a:t>(clock differences)</a:t>
            </a:r>
          </a:p>
        </p:txBody>
      </p:sp>
      <p:sp>
        <p:nvSpPr>
          <p:cNvPr id="8237" name="Rectangle 43"/>
          <p:cNvSpPr>
            <a:spLocks noChangeArrowheads="1"/>
          </p:cNvSpPr>
          <p:nvPr/>
        </p:nvSpPr>
        <p:spPr bwMode="auto">
          <a:xfrm>
            <a:off x="1447800" y="62484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8238" name="Text Box 44"/>
          <p:cNvSpPr txBox="1">
            <a:spLocks noChangeArrowheads="1"/>
          </p:cNvSpPr>
          <p:nvPr/>
        </p:nvSpPr>
        <p:spPr bwMode="auto">
          <a:xfrm>
            <a:off x="2270125" y="6134100"/>
            <a:ext cx="186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pointer processing</a:t>
            </a:r>
          </a:p>
        </p:txBody>
      </p:sp>
      <p:sp>
        <p:nvSpPr>
          <p:cNvPr id="8239" name="Text Box 45"/>
          <p:cNvSpPr txBox="1">
            <a:spLocks noChangeArrowheads="1"/>
          </p:cNvSpPr>
          <p:nvPr/>
        </p:nvSpPr>
        <p:spPr bwMode="auto">
          <a:xfrm>
            <a:off x="1524000" y="52578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GB" altLang="pl-PL" sz="1800">
                <a:latin typeface="Times New Roman" pitchFamily="18" charset="0"/>
              </a:rPr>
              <a:t>x7</a:t>
            </a:r>
          </a:p>
        </p:txBody>
      </p:sp>
      <p:sp>
        <p:nvSpPr>
          <p:cNvPr id="8240" name="Text Box 46"/>
          <p:cNvSpPr txBox="1">
            <a:spLocks noChangeArrowheads="1"/>
          </p:cNvSpPr>
          <p:nvPr/>
        </p:nvSpPr>
        <p:spPr bwMode="auto">
          <a:xfrm>
            <a:off x="609600" y="1295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/>
              <a:t>Multipleksacja SDH </a:t>
            </a:r>
            <a:endParaRPr lang="en-GB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92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72BE71-9FB2-4B0C-B4F1-1B78131BFC84}" type="slidenum">
              <a:rPr lang="pl-PL" altLang="pl-PL" sz="1400" smtClean="0"/>
              <a:pPr eaLnBrk="1" hangingPunct="1"/>
              <a:t>7</a:t>
            </a:fld>
            <a:endParaRPr lang="pl-PL" altLang="pl-PL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Alarmy łączy transmisyjnych</a:t>
            </a:r>
            <a:endParaRPr lang="en-GB" altLang="pl-PL" smtClean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000" smtClean="0"/>
              <a:t>LOS – Loss of Signal</a:t>
            </a:r>
          </a:p>
          <a:p>
            <a:pPr eaLnBrk="1" hangingPunct="1"/>
            <a:r>
              <a:rPr lang="pl-PL" altLang="pl-PL" sz="2000" smtClean="0"/>
              <a:t>LOF – Loss of Frame </a:t>
            </a:r>
          </a:p>
          <a:p>
            <a:pPr eaLnBrk="1" hangingPunct="1"/>
            <a:r>
              <a:rPr lang="pl-PL" altLang="pl-PL" sz="2000" smtClean="0"/>
              <a:t>LCV – Line Code Violation</a:t>
            </a:r>
          </a:p>
          <a:p>
            <a:pPr eaLnBrk="1" hangingPunct="1"/>
            <a:r>
              <a:rPr lang="pl-PL" altLang="pl-PL" sz="2000" smtClean="0"/>
              <a:t>OOF – Out of Frame</a:t>
            </a:r>
          </a:p>
          <a:p>
            <a:pPr eaLnBrk="1" hangingPunct="1"/>
            <a:r>
              <a:rPr lang="pl-PL" altLang="pl-PL" sz="2000" smtClean="0"/>
              <a:t>AIS – Alarm Indication Signal (w przód)</a:t>
            </a:r>
          </a:p>
          <a:p>
            <a:pPr eaLnBrk="1" hangingPunct="1"/>
            <a:r>
              <a:rPr lang="pl-PL" altLang="pl-PL" sz="2000" smtClean="0"/>
              <a:t>RAI – Remote Alarm Indication (w tył)</a:t>
            </a:r>
          </a:p>
          <a:p>
            <a:pPr eaLnBrk="1" hangingPunct="1"/>
            <a:r>
              <a:rPr lang="pl-PL" altLang="pl-PL" sz="2000" smtClean="0"/>
              <a:t>RDI – Remote Defect Indication</a:t>
            </a:r>
            <a:endParaRPr lang="en-GB" altLang="pl-PL" sz="2000" smtClean="0"/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68850"/>
            <a:ext cx="65928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024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FAD548-6BB9-47DD-8E6B-9C1FFDA3A9B3}" type="slidenum">
              <a:rPr lang="pl-PL" altLang="pl-PL" sz="1400" smtClean="0"/>
              <a:pPr eaLnBrk="1" hangingPunct="1"/>
              <a:t>8</a:t>
            </a:fld>
            <a:endParaRPr lang="pl-PL" altLang="pl-PL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Jitter oraz wander (1)</a:t>
            </a:r>
            <a:endParaRPr lang="en-GB" altLang="pl-PL" sz="4000" smtClean="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Jitter – szybkozmienna fluktuacja fazy sygnału (zmiany powyżej 10 Hz)</a:t>
            </a:r>
          </a:p>
          <a:p>
            <a:pPr eaLnBrk="1" hangingPunct="1"/>
            <a:endParaRPr lang="pl-PL" altLang="pl-PL" smtClean="0"/>
          </a:p>
          <a:p>
            <a:pPr eaLnBrk="1" hangingPunct="1"/>
            <a:r>
              <a:rPr lang="pl-PL" altLang="pl-PL" smtClean="0"/>
              <a:t>Wander - wolnozmienna fluktuacja fazy sygnału (zmiany poniżej 10 Hz) </a:t>
            </a:r>
            <a:endParaRPr lang="en-GB" altLang="pl-P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126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E66E68-DBEC-4100-A096-7AD85B094467}" type="slidenum">
              <a:rPr lang="pl-PL" altLang="pl-PL" sz="1400" smtClean="0"/>
              <a:pPr eaLnBrk="1" hangingPunct="1"/>
              <a:t>9</a:t>
            </a:fld>
            <a:endParaRPr lang="pl-PL" altLang="pl-PL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Jitter oraz wander (2)</a:t>
            </a:r>
            <a:endParaRPr lang="en-GB" altLang="pl-PL" sz="4000" smtClean="0"/>
          </a:p>
        </p:txBody>
      </p:sp>
      <p:pic>
        <p:nvPicPr>
          <p:cNvPr id="1126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9200"/>
            <a:ext cx="8077200" cy="46783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6108</TotalTime>
  <Words>722</Words>
  <Application>Microsoft Office PowerPoint</Application>
  <PresentationFormat>Pokaz na ekranie (4:3)</PresentationFormat>
  <Paragraphs>203</Paragraphs>
  <Slides>22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4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Plan</vt:lpstr>
      <vt:lpstr>Dokument</vt:lpstr>
      <vt:lpstr>Równanie</vt:lpstr>
      <vt:lpstr>Microsoft Word Picture</vt:lpstr>
      <vt:lpstr>Microsoft Equation 3.0</vt:lpstr>
      <vt:lpstr>Monitorowanie i pomiary  w sieciach IP (MOPS)  wykład 7: Pomiary charakterystyk łączy transmisyjnych</vt:lpstr>
      <vt:lpstr>Plan wykładu</vt:lpstr>
      <vt:lpstr>Wprowadzenie (1) </vt:lpstr>
      <vt:lpstr>Wprowadzenie (2) </vt:lpstr>
      <vt:lpstr>Wprowadzenie (3) </vt:lpstr>
      <vt:lpstr>Wprowadzenie (4)</vt:lpstr>
      <vt:lpstr>Alarmy łączy transmisyjnych</vt:lpstr>
      <vt:lpstr>Jitter oraz wander (1)</vt:lpstr>
      <vt:lpstr>Jitter oraz wander (2)</vt:lpstr>
      <vt:lpstr>Jitter oraz wander (3)</vt:lpstr>
      <vt:lpstr>Jitter oraz wander (4)</vt:lpstr>
      <vt:lpstr>Jitter oraz wander (5)</vt:lpstr>
      <vt:lpstr>Pomiary błędów transmisyjnych (1)</vt:lpstr>
      <vt:lpstr>Pomiary błędów transmisyjnych (2)</vt:lpstr>
      <vt:lpstr>Pomiary błędów transmisyjnych (2)</vt:lpstr>
      <vt:lpstr>Pomiary błędów transmisyjnych (3)</vt:lpstr>
      <vt:lpstr>Pomiary błędów transmisyjnych (4)</vt:lpstr>
      <vt:lpstr>Pomiary błędów transmisyjnych (5)</vt:lpstr>
      <vt:lpstr>Model błędów Fritschmana-Swobody (2)</vt:lpstr>
      <vt:lpstr>Model błędów Fritschmana-Swobody (3)</vt:lpstr>
      <vt:lpstr>Metoda wyznaczania parametrów modelu FS (1)</vt:lpstr>
      <vt:lpstr>Metoda wyznaczania parametrów modelu FS (2)</vt:lpstr>
    </vt:vector>
  </TitlesOfParts>
  <Company>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Monitorowanie i pomiary  w sieciach IP (MOPS)  wykład 5: Podstawy testowania</dc:title>
  <dc:creator>Andrzej Bęben</dc:creator>
  <cp:lastModifiedBy>abeben</cp:lastModifiedBy>
  <cp:revision>197</cp:revision>
  <dcterms:created xsi:type="dcterms:W3CDTF">2005-01-21T11:15:17Z</dcterms:created>
  <dcterms:modified xsi:type="dcterms:W3CDTF">2014-11-25T15:10:02Z</dcterms:modified>
</cp:coreProperties>
</file>