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9" r:id="rId2"/>
    <p:sldId id="260" r:id="rId3"/>
    <p:sldId id="261" r:id="rId4"/>
    <p:sldId id="262" r:id="rId5"/>
    <p:sldId id="264" r:id="rId6"/>
    <p:sldId id="265" r:id="rId7"/>
    <p:sldId id="266" r:id="rId8"/>
    <p:sldId id="267" r:id="rId9"/>
    <p:sldId id="268" r:id="rId10"/>
    <p:sldId id="269" r:id="rId11"/>
    <p:sldId id="271" r:id="rId12"/>
    <p:sldId id="272" r:id="rId13"/>
    <p:sldId id="273" r:id="rId14"/>
    <p:sldId id="274" r:id="rId15"/>
    <p:sldId id="275" r:id="rId16"/>
    <p:sldId id="276" r:id="rId17"/>
    <p:sldId id="277" r:id="rId18"/>
    <p:sldId id="283" r:id="rId19"/>
    <p:sldId id="256" r:id="rId20"/>
    <p:sldId id="263" r:id="rId21"/>
    <p:sldId id="288" r:id="rId22"/>
    <p:sldId id="289" r:id="rId23"/>
    <p:sldId id="290" r:id="rId24"/>
    <p:sldId id="291" r:id="rId25"/>
    <p:sldId id="292" r:id="rId26"/>
    <p:sldId id="293" r:id="rId27"/>
    <p:sldId id="294" r:id="rId28"/>
    <p:sldId id="296" r:id="rId29"/>
    <p:sldId id="297" r:id="rId30"/>
    <p:sldId id="299" r:id="rId31"/>
    <p:sldId id="300" r:id="rId32"/>
    <p:sldId id="301" r:id="rId33"/>
    <p:sldId id="278" r:id="rId34"/>
    <p:sldId id="279" r:id="rId35"/>
    <p:sldId id="281" r:id="rId36"/>
  </p:sldIdLst>
  <p:sldSz cx="9144000" cy="5715000" type="screen16x1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45" d="100"/>
          <a:sy n="145" d="100"/>
        </p:scale>
        <p:origin x="1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xfrm>
            <a:off x="1143000" y="685800"/>
            <a:ext cx="4572000" cy="3429000"/>
          </a:xfrm>
          <a:prstGeom prst="rect">
            <a:avLst/>
          </a:prstGeom>
        </p:spPr>
        <p:txBody>
          <a:bodyPr/>
          <a:lstStyle/>
          <a:p>
            <a:endParaRPr/>
          </a:p>
        </p:txBody>
      </p:sp>
      <p:sp>
        <p:nvSpPr>
          <p:cNvPr id="36" name="Shape 3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8428178" y="5314474"/>
            <a:ext cx="258623" cy="269239"/>
          </a:xfrm>
          <a:prstGeom prst="rect">
            <a:avLst/>
          </a:prstGeom>
        </p:spPr>
        <p:txBody>
          <a:bodyPr lIns="45718" tIns="45718" rIns="45718" bIns="45718"/>
          <a:lstStyle>
            <a:lvl1pPr defTabSz="914400">
              <a:defRPr sz="1200">
                <a:solidFill>
                  <a:srgbClr val="898989"/>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7" name="Title Text"/>
          <p:cNvSpPr txBox="1">
            <a:spLocks noGrp="1"/>
          </p:cNvSpPr>
          <p:nvPr>
            <p:ph type="title"/>
          </p:nvPr>
        </p:nvSpPr>
        <p:spPr>
          <a:prstGeom prst="rect">
            <a:avLst/>
          </a:prstGeom>
        </p:spPr>
        <p:txBody>
          <a:bodyPr lIns="34289" tIns="34289" rIns="34289" bIns="34289"/>
          <a:lstStyle/>
          <a:p>
            <a:r>
              <a:t>Title Text</a:t>
            </a:r>
          </a:p>
        </p:txBody>
      </p:sp>
      <p:sp>
        <p:nvSpPr>
          <p:cNvPr id="28" name="Body Level One…"/>
          <p:cNvSpPr txBox="1">
            <a:spLocks noGrp="1"/>
          </p:cNvSpPr>
          <p:nvPr>
            <p:ph type="body" idx="1"/>
          </p:nvPr>
        </p:nvSpPr>
        <p:spPr>
          <a:prstGeom prst="rect">
            <a:avLst/>
          </a:prstGeom>
        </p:spPr>
        <p:txBody>
          <a:bodyPr lIns="34289" tIns="34289" rIns="34289" bIns="34289"/>
          <a:lstStyle>
            <a:lvl3pPr marL="1165859" indent="-251459"/>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xfrm>
            <a:off x="8305335" y="5073095"/>
            <a:ext cx="210015" cy="233679"/>
          </a:xfrm>
          <a:prstGeom prst="rect">
            <a:avLst/>
          </a:prstGeom>
        </p:spPr>
        <p:txBody>
          <a:bodyPr lIns="34289" tIns="34289" rIns="34289" bIns="34289"/>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0" y="285750"/>
            <a:ext cx="7886700" cy="64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tIns="34289" rIns="34289" bIns="34289" anchor="ctr">
            <a:normAutofit/>
          </a:bodyPr>
          <a:lstStyle/>
          <a:p>
            <a:r>
              <a:t>Title Text</a:t>
            </a:r>
          </a:p>
        </p:txBody>
      </p:sp>
      <p:sp>
        <p:nvSpPr>
          <p:cNvPr id="3" name="Body Level One…"/>
          <p:cNvSpPr txBox="1">
            <a:spLocks noGrp="1"/>
          </p:cNvSpPr>
          <p:nvPr>
            <p:ph type="body" idx="1"/>
          </p:nvPr>
        </p:nvSpPr>
        <p:spPr>
          <a:xfrm>
            <a:off x="628650" y="1654968"/>
            <a:ext cx="7886700" cy="32635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tIns="34289" rIns="34289" bIns="3428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305333" y="5073094"/>
            <a:ext cx="210017" cy="233681"/>
          </a:xfrm>
          <a:prstGeom prst="rect">
            <a:avLst/>
          </a:prstGeom>
          <a:ln w="12700">
            <a:miter lim="400000"/>
          </a:ln>
        </p:spPr>
        <p:txBody>
          <a:bodyPr wrap="none" lIns="34289" tIns="34289" rIns="34289" bIns="34289" anchor="ctr">
            <a:spAutoFit/>
          </a:bodyPr>
          <a:lstStyle>
            <a:lvl1pPr algn="r" defTabSz="762000">
              <a:defRPr sz="1000">
                <a:solidFill>
                  <a:srgbClr val="888888"/>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txStyles>
    <p:titleStyle>
      <a:lvl1pPr marL="0" marR="0" indent="0" algn="l" defTabSz="762000" latinLnBrk="0">
        <a:lnSpc>
          <a:spcPct val="90000"/>
        </a:lnSpc>
        <a:spcBef>
          <a:spcPts val="0"/>
        </a:spcBef>
        <a:spcAft>
          <a:spcPts val="0"/>
        </a:spcAft>
        <a:buClrTx/>
        <a:buSzTx/>
        <a:buFontTx/>
        <a:buNone/>
        <a:tabLst/>
        <a:defRPr sz="3000" b="0" i="0" u="none" strike="noStrike" cap="none" spc="0" baseline="0">
          <a:solidFill>
            <a:srgbClr val="C00000"/>
          </a:solidFill>
          <a:uFillTx/>
          <a:latin typeface="Calibri Light"/>
          <a:ea typeface="Calibri Light"/>
          <a:cs typeface="Calibri Light"/>
          <a:sym typeface="Calibri Light"/>
        </a:defRPr>
      </a:lvl1pPr>
      <a:lvl2pPr marL="0" marR="0" indent="0" algn="l" defTabSz="762000" latinLnBrk="0">
        <a:lnSpc>
          <a:spcPct val="90000"/>
        </a:lnSpc>
        <a:spcBef>
          <a:spcPts val="0"/>
        </a:spcBef>
        <a:spcAft>
          <a:spcPts val="0"/>
        </a:spcAft>
        <a:buClrTx/>
        <a:buSzTx/>
        <a:buFontTx/>
        <a:buNone/>
        <a:tabLst/>
        <a:defRPr sz="3000" b="0" i="0" u="none" strike="noStrike" cap="none" spc="0" baseline="0">
          <a:solidFill>
            <a:srgbClr val="C00000"/>
          </a:solidFill>
          <a:uFillTx/>
          <a:latin typeface="Calibri Light"/>
          <a:ea typeface="Calibri Light"/>
          <a:cs typeface="Calibri Light"/>
          <a:sym typeface="Calibri Light"/>
        </a:defRPr>
      </a:lvl2pPr>
      <a:lvl3pPr marL="0" marR="0" indent="0" algn="l" defTabSz="762000" latinLnBrk="0">
        <a:lnSpc>
          <a:spcPct val="90000"/>
        </a:lnSpc>
        <a:spcBef>
          <a:spcPts val="0"/>
        </a:spcBef>
        <a:spcAft>
          <a:spcPts val="0"/>
        </a:spcAft>
        <a:buClrTx/>
        <a:buSzTx/>
        <a:buFontTx/>
        <a:buNone/>
        <a:tabLst/>
        <a:defRPr sz="3000" b="0" i="0" u="none" strike="noStrike" cap="none" spc="0" baseline="0">
          <a:solidFill>
            <a:srgbClr val="C00000"/>
          </a:solidFill>
          <a:uFillTx/>
          <a:latin typeface="Calibri Light"/>
          <a:ea typeface="Calibri Light"/>
          <a:cs typeface="Calibri Light"/>
          <a:sym typeface="Calibri Light"/>
        </a:defRPr>
      </a:lvl3pPr>
      <a:lvl4pPr marL="0" marR="0" indent="0" algn="l" defTabSz="762000" latinLnBrk="0">
        <a:lnSpc>
          <a:spcPct val="90000"/>
        </a:lnSpc>
        <a:spcBef>
          <a:spcPts val="0"/>
        </a:spcBef>
        <a:spcAft>
          <a:spcPts val="0"/>
        </a:spcAft>
        <a:buClrTx/>
        <a:buSzTx/>
        <a:buFontTx/>
        <a:buNone/>
        <a:tabLst/>
        <a:defRPr sz="3000" b="0" i="0" u="none" strike="noStrike" cap="none" spc="0" baseline="0">
          <a:solidFill>
            <a:srgbClr val="C00000"/>
          </a:solidFill>
          <a:uFillTx/>
          <a:latin typeface="Calibri Light"/>
          <a:ea typeface="Calibri Light"/>
          <a:cs typeface="Calibri Light"/>
          <a:sym typeface="Calibri Light"/>
        </a:defRPr>
      </a:lvl4pPr>
      <a:lvl5pPr marL="0" marR="0" indent="0" algn="l" defTabSz="762000" latinLnBrk="0">
        <a:lnSpc>
          <a:spcPct val="90000"/>
        </a:lnSpc>
        <a:spcBef>
          <a:spcPts val="0"/>
        </a:spcBef>
        <a:spcAft>
          <a:spcPts val="0"/>
        </a:spcAft>
        <a:buClrTx/>
        <a:buSzTx/>
        <a:buFontTx/>
        <a:buNone/>
        <a:tabLst/>
        <a:defRPr sz="3000" b="0" i="0" u="none" strike="noStrike" cap="none" spc="0" baseline="0">
          <a:solidFill>
            <a:srgbClr val="C00000"/>
          </a:solidFill>
          <a:uFillTx/>
          <a:latin typeface="Calibri Light"/>
          <a:ea typeface="Calibri Light"/>
          <a:cs typeface="Calibri Light"/>
          <a:sym typeface="Calibri Light"/>
        </a:defRPr>
      </a:lvl5pPr>
      <a:lvl6pPr marL="0" marR="0" indent="0" algn="l" defTabSz="762000" latinLnBrk="0">
        <a:lnSpc>
          <a:spcPct val="90000"/>
        </a:lnSpc>
        <a:spcBef>
          <a:spcPts val="0"/>
        </a:spcBef>
        <a:spcAft>
          <a:spcPts val="0"/>
        </a:spcAft>
        <a:buClrTx/>
        <a:buSzTx/>
        <a:buFontTx/>
        <a:buNone/>
        <a:tabLst/>
        <a:defRPr sz="3000" b="0" i="0" u="none" strike="noStrike" cap="none" spc="0" baseline="0">
          <a:solidFill>
            <a:srgbClr val="C00000"/>
          </a:solidFill>
          <a:uFillTx/>
          <a:latin typeface="Calibri Light"/>
          <a:ea typeface="Calibri Light"/>
          <a:cs typeface="Calibri Light"/>
          <a:sym typeface="Calibri Light"/>
        </a:defRPr>
      </a:lvl6pPr>
      <a:lvl7pPr marL="0" marR="0" indent="0" algn="l" defTabSz="762000" latinLnBrk="0">
        <a:lnSpc>
          <a:spcPct val="90000"/>
        </a:lnSpc>
        <a:spcBef>
          <a:spcPts val="0"/>
        </a:spcBef>
        <a:spcAft>
          <a:spcPts val="0"/>
        </a:spcAft>
        <a:buClrTx/>
        <a:buSzTx/>
        <a:buFontTx/>
        <a:buNone/>
        <a:tabLst/>
        <a:defRPr sz="3000" b="0" i="0" u="none" strike="noStrike" cap="none" spc="0" baseline="0">
          <a:solidFill>
            <a:srgbClr val="C00000"/>
          </a:solidFill>
          <a:uFillTx/>
          <a:latin typeface="Calibri Light"/>
          <a:ea typeface="Calibri Light"/>
          <a:cs typeface="Calibri Light"/>
          <a:sym typeface="Calibri Light"/>
        </a:defRPr>
      </a:lvl7pPr>
      <a:lvl8pPr marL="0" marR="0" indent="0" algn="l" defTabSz="762000" latinLnBrk="0">
        <a:lnSpc>
          <a:spcPct val="90000"/>
        </a:lnSpc>
        <a:spcBef>
          <a:spcPts val="0"/>
        </a:spcBef>
        <a:spcAft>
          <a:spcPts val="0"/>
        </a:spcAft>
        <a:buClrTx/>
        <a:buSzTx/>
        <a:buFontTx/>
        <a:buNone/>
        <a:tabLst/>
        <a:defRPr sz="3000" b="0" i="0" u="none" strike="noStrike" cap="none" spc="0" baseline="0">
          <a:solidFill>
            <a:srgbClr val="C00000"/>
          </a:solidFill>
          <a:uFillTx/>
          <a:latin typeface="Calibri Light"/>
          <a:ea typeface="Calibri Light"/>
          <a:cs typeface="Calibri Light"/>
          <a:sym typeface="Calibri Light"/>
        </a:defRPr>
      </a:lvl8pPr>
      <a:lvl9pPr marL="0" marR="0" indent="0" algn="l" defTabSz="762000" latinLnBrk="0">
        <a:lnSpc>
          <a:spcPct val="90000"/>
        </a:lnSpc>
        <a:spcBef>
          <a:spcPts val="0"/>
        </a:spcBef>
        <a:spcAft>
          <a:spcPts val="0"/>
        </a:spcAft>
        <a:buClrTx/>
        <a:buSzTx/>
        <a:buFontTx/>
        <a:buNone/>
        <a:tabLst/>
        <a:defRPr sz="3000" b="0" i="0" u="none" strike="noStrike" cap="none" spc="0" baseline="0">
          <a:solidFill>
            <a:srgbClr val="C00000"/>
          </a:solidFill>
          <a:uFillTx/>
          <a:latin typeface="Calibri Light"/>
          <a:ea typeface="Calibri Light"/>
          <a:cs typeface="Calibri Light"/>
          <a:sym typeface="Calibri Light"/>
        </a:defRPr>
      </a:lvl9pPr>
    </p:titleStyle>
    <p:bodyStyle>
      <a:lvl1pPr marL="179614" marR="0" indent="-179614" algn="l" defTabSz="762000" latinLnBrk="0">
        <a:lnSpc>
          <a:spcPct val="90000"/>
        </a:lnSpc>
        <a:spcBef>
          <a:spcPts val="8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1pPr>
      <a:lvl2pPr marL="666750" marR="0" indent="-209550" algn="l" defTabSz="762000" latinLnBrk="0">
        <a:lnSpc>
          <a:spcPct val="90000"/>
        </a:lnSpc>
        <a:spcBef>
          <a:spcPts val="8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2pPr>
      <a:lvl3pPr marL="1165860" marR="0" indent="-251460" algn="l" defTabSz="762000" latinLnBrk="0">
        <a:lnSpc>
          <a:spcPct val="90000"/>
        </a:lnSpc>
        <a:spcBef>
          <a:spcPts val="8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3pPr>
      <a:lvl4pPr marL="1651000" marR="0" indent="-279400" algn="l" defTabSz="762000" latinLnBrk="0">
        <a:lnSpc>
          <a:spcPct val="90000"/>
        </a:lnSpc>
        <a:spcBef>
          <a:spcPts val="8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4pPr>
      <a:lvl5pPr marL="2108200" marR="0" indent="-279400" algn="l" defTabSz="762000" latinLnBrk="0">
        <a:lnSpc>
          <a:spcPct val="90000"/>
        </a:lnSpc>
        <a:spcBef>
          <a:spcPts val="8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5pPr>
      <a:lvl6pPr marL="2565400" marR="0" indent="-279400" algn="l" defTabSz="762000" latinLnBrk="0">
        <a:lnSpc>
          <a:spcPct val="90000"/>
        </a:lnSpc>
        <a:spcBef>
          <a:spcPts val="8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6pPr>
      <a:lvl7pPr marL="3022600" marR="0" indent="-279400" algn="l" defTabSz="762000" latinLnBrk="0">
        <a:lnSpc>
          <a:spcPct val="90000"/>
        </a:lnSpc>
        <a:spcBef>
          <a:spcPts val="8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7pPr>
      <a:lvl8pPr marL="3479800" marR="0" indent="-279400" algn="l" defTabSz="762000" latinLnBrk="0">
        <a:lnSpc>
          <a:spcPct val="90000"/>
        </a:lnSpc>
        <a:spcBef>
          <a:spcPts val="8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8pPr>
      <a:lvl9pPr marL="3937000" marR="0" indent="-279400" algn="l" defTabSz="762000" latinLnBrk="0">
        <a:lnSpc>
          <a:spcPct val="90000"/>
        </a:lnSpc>
        <a:spcBef>
          <a:spcPts val="8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9pPr>
    </p:bodyStyle>
    <p:otherStyle>
      <a:lvl1pPr marL="0" marR="0" indent="0" algn="r" defTabSz="7620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457200" algn="r" defTabSz="7620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914400" algn="r" defTabSz="7620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1371600" algn="r" defTabSz="7620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1828800" algn="r" defTabSz="7620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2286000" algn="r" defTabSz="7620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2743200" algn="r" defTabSz="7620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3200400" algn="r" defTabSz="7620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3657600" algn="r" defTabSz="7620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asecuritysite.com/comms/plot06"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securitysite.com/encryption/ecc" TargetMode="External"/><Relationship Id="rId2" Type="http://schemas.openxmlformats.org/officeDocument/2006/relationships/hyperlink" Target="http://asecuritysite.com/encryption/rsa"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asecuritysite.com/encryption/ecc" TargetMode="External"/><Relationship Id="rId2" Type="http://schemas.openxmlformats.org/officeDocument/2006/relationships/hyperlink" Target="http://asecuritysite.com/encryption/rsa"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asecuritysite.com/encryption/ecc" TargetMode="External"/><Relationship Id="rId2" Type="http://schemas.openxmlformats.org/officeDocument/2006/relationships/hyperlink" Target="http://asecuritysite.com/encryption/rsa"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asecuritysite.com/encryption/diffie" TargetMode="External"/><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asecuritysite.com/encryption/pickg" TargetMode="External"/><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asecuritysite.com/encryption/rsa2" TargetMode="Externa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hyperlink" Target="http://asecuritysite.com/encryption/rs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hapter 4: Public Key   Basics RSA (Factorizing Primes) Elliptic Curve (Elliptic Curves) ElGamal (Discrete Logs)  Prof Bill Buchanan OBE http://asecuritysite.com/crypto04 http://asecuritysite.com/encryption"/>
          <p:cNvSpPr txBox="1">
            <a:spLocks noGrp="1"/>
          </p:cNvSpPr>
          <p:nvPr>
            <p:ph type="title" idx="4294967295"/>
          </p:nvPr>
        </p:nvSpPr>
        <p:spPr>
          <a:xfrm>
            <a:off x="468311" y="288825"/>
            <a:ext cx="5327653" cy="4981527"/>
          </a:xfrm>
          <a:prstGeom prst="rect">
            <a:avLst/>
          </a:prstGeom>
        </p:spPr>
        <p:txBody>
          <a:bodyPr lIns="45718" tIns="45718" rIns="45718" bIns="45718"/>
          <a:lstStyle/>
          <a:p>
            <a:pPr defTabSz="886967">
              <a:lnSpc>
                <a:spcPct val="100000"/>
              </a:lnSpc>
              <a:defRPr sz="4200" b="1">
                <a:latin typeface="+mj-lt"/>
                <a:ea typeface="+mj-ea"/>
                <a:cs typeface="+mj-cs"/>
                <a:sym typeface="Calibri"/>
              </a:defRPr>
            </a:pPr>
            <a:r>
              <a:t>Chapter 4: Public Key</a:t>
            </a:r>
            <a:br/>
            <a:br/>
            <a:br/>
            <a:r>
              <a:rPr sz="1900" b="0"/>
              <a:t>Basics</a:t>
            </a:r>
            <a:br>
              <a:rPr sz="1900" b="0"/>
            </a:br>
            <a:r>
              <a:rPr sz="1900" b="0"/>
              <a:t>RSA (Factorizing Primes)</a:t>
            </a:r>
            <a:br>
              <a:rPr sz="1900" b="0"/>
            </a:br>
            <a:r>
              <a:rPr sz="1900" b="0"/>
              <a:t>Elliptic Curve (Elliptic Curves)</a:t>
            </a:r>
            <a:br>
              <a:rPr sz="1900" b="0"/>
            </a:br>
            <a:r>
              <a:rPr sz="1900" b="0"/>
              <a:t>ElGamal (Discrete Logs)</a:t>
            </a:r>
            <a:br>
              <a:rPr sz="1900" b="0"/>
            </a:br>
            <a:br>
              <a:rPr sz="1900" b="0"/>
            </a:br>
            <a:r>
              <a:rPr sz="2900">
                <a:solidFill>
                  <a:srgbClr val="000000"/>
                </a:solidFill>
              </a:rPr>
              <a:t>Prof Bill Buchanan OBE</a:t>
            </a:r>
            <a:br>
              <a:rPr sz="2900">
                <a:solidFill>
                  <a:srgbClr val="000000"/>
                </a:solidFill>
              </a:rPr>
            </a:br>
            <a:r>
              <a:rPr sz="1900" b="0"/>
              <a:t>http://asecuritysite.com/crypto04</a:t>
            </a:r>
            <a:br>
              <a:rPr sz="1900" b="0"/>
            </a:br>
            <a:r>
              <a:rPr sz="1900" b="0"/>
              <a:t>http://asecuritysite.com/encryption</a:t>
            </a:r>
            <a:br>
              <a:rPr sz="1900" b="0"/>
            </a:br>
            <a:endParaRPr sz="1900" b="0"/>
          </a:p>
        </p:txBody>
      </p:sp>
      <p:pic>
        <p:nvPicPr>
          <p:cNvPr id="67" name="image.jpeg" descr="image.jpeg"/>
          <p:cNvPicPr>
            <a:picLocks noChangeAspect="1"/>
          </p:cNvPicPr>
          <p:nvPr/>
        </p:nvPicPr>
        <p:blipFill>
          <a:blip r:embed="rId2"/>
          <a:stretch>
            <a:fillRect/>
          </a:stretch>
        </p:blipFill>
        <p:spPr>
          <a:xfrm>
            <a:off x="6011862" y="581025"/>
            <a:ext cx="2305052" cy="347345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SA"/>
          <p:cNvSpPr txBox="1">
            <a:spLocks noGrp="1"/>
          </p:cNvSpPr>
          <p:nvPr>
            <p:ph type="title" idx="4294967295"/>
          </p:nvPr>
        </p:nvSpPr>
        <p:spPr>
          <a:xfrm>
            <a:off x="0" y="-2118"/>
            <a:ext cx="7886700" cy="649291"/>
          </a:xfrm>
          <a:prstGeom prst="rect">
            <a:avLst/>
          </a:prstGeom>
        </p:spPr>
        <p:txBody>
          <a:bodyPr lIns="45718" tIns="45718" rIns="45718" bIns="45718"/>
          <a:lstStyle>
            <a:lvl1pPr defTabSz="749808">
              <a:lnSpc>
                <a:spcPct val="100000"/>
              </a:lnSpc>
              <a:defRPr sz="3600">
                <a:latin typeface="+mj-lt"/>
                <a:ea typeface="+mj-ea"/>
                <a:cs typeface="+mj-cs"/>
                <a:sym typeface="Calibri"/>
              </a:defRPr>
            </a:lvl1pPr>
          </a:lstStyle>
          <a:p>
            <a:r>
              <a:t>Key ring</a:t>
            </a:r>
          </a:p>
        </p:txBody>
      </p:sp>
      <p:pic>
        <p:nvPicPr>
          <p:cNvPr id="127" name="1MBvR8aTzMen.png" descr="1MBvR8aTzMen.png"/>
          <p:cNvPicPr>
            <a:picLocks noChangeAspect="1"/>
          </p:cNvPicPr>
          <p:nvPr/>
        </p:nvPicPr>
        <p:blipFill>
          <a:blip r:embed="rId2"/>
          <a:stretch>
            <a:fillRect/>
          </a:stretch>
        </p:blipFill>
        <p:spPr>
          <a:xfrm>
            <a:off x="-242104" y="726773"/>
            <a:ext cx="9577408" cy="5149094"/>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Elliptic Curve (EC)"/>
          <p:cNvSpPr txBox="1">
            <a:spLocks noGrp="1"/>
          </p:cNvSpPr>
          <p:nvPr>
            <p:ph type="title" idx="4294967295"/>
          </p:nvPr>
        </p:nvSpPr>
        <p:spPr>
          <a:xfrm>
            <a:off x="0" y="285749"/>
            <a:ext cx="7886700" cy="649290"/>
          </a:xfrm>
          <a:prstGeom prst="rect">
            <a:avLst/>
          </a:prstGeom>
        </p:spPr>
        <p:txBody>
          <a:bodyPr lIns="45718" tIns="45718" rIns="45718" bIns="45718"/>
          <a:lstStyle>
            <a:lvl1pPr defTabSz="749808">
              <a:lnSpc>
                <a:spcPct val="100000"/>
              </a:lnSpc>
              <a:defRPr sz="3600">
                <a:latin typeface="+mj-lt"/>
                <a:ea typeface="+mj-ea"/>
                <a:cs typeface="+mj-cs"/>
                <a:sym typeface="Calibri"/>
              </a:defRPr>
            </a:lvl1pPr>
          </a:lstStyle>
          <a:p>
            <a:r>
              <a:t>Elliptic Curve (EC)</a:t>
            </a:r>
          </a:p>
        </p:txBody>
      </p:sp>
      <p:pic>
        <p:nvPicPr>
          <p:cNvPr id="133" name="image.png" descr="image.png"/>
          <p:cNvPicPr>
            <a:picLocks noChangeAspect="1"/>
          </p:cNvPicPr>
          <p:nvPr/>
        </p:nvPicPr>
        <p:blipFill>
          <a:blip r:embed="rId2"/>
          <a:stretch>
            <a:fillRect/>
          </a:stretch>
        </p:blipFill>
        <p:spPr>
          <a:xfrm>
            <a:off x="26986" y="1185862"/>
            <a:ext cx="3228977" cy="3857627"/>
          </a:xfrm>
          <a:prstGeom prst="rect">
            <a:avLst/>
          </a:prstGeom>
          <a:ln w="12700">
            <a:miter lim="400000"/>
          </a:ln>
        </p:spPr>
      </p:pic>
      <p:sp>
        <p:nvSpPr>
          <p:cNvPr id="134" name="Pick a point on the elliptic curve (G).…"/>
          <p:cNvSpPr txBox="1"/>
          <p:nvPr/>
        </p:nvSpPr>
        <p:spPr>
          <a:xfrm>
            <a:off x="3265487" y="668656"/>
            <a:ext cx="5893447" cy="4892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342900" indent="-342900">
              <a:spcBef>
                <a:spcPts val="700"/>
              </a:spcBef>
              <a:buSzPct val="100000"/>
              <a:buFont typeface="Arial"/>
              <a:buChar char="•"/>
              <a:defRPr sz="2800">
                <a:solidFill>
                  <a:srgbClr val="C00000"/>
                </a:solidFill>
                <a:latin typeface="+mj-lt"/>
                <a:ea typeface="+mj-ea"/>
                <a:cs typeface="+mj-cs"/>
                <a:sym typeface="Calibri"/>
              </a:defRPr>
            </a:pPr>
            <a:r>
              <a:t>Pick a point on the elliptic curve (G).</a:t>
            </a:r>
          </a:p>
          <a:p>
            <a:pPr marL="342900" indent="-342900">
              <a:spcBef>
                <a:spcPts val="700"/>
              </a:spcBef>
              <a:buSzPct val="100000"/>
              <a:buFont typeface="Arial"/>
              <a:buChar char="•"/>
              <a:defRPr sz="2800">
                <a:solidFill>
                  <a:srgbClr val="C00000"/>
                </a:solidFill>
                <a:latin typeface="+mj-lt"/>
                <a:ea typeface="+mj-ea"/>
                <a:cs typeface="+mj-cs"/>
                <a:sym typeface="Calibri"/>
              </a:defRPr>
            </a:pPr>
            <a:r>
              <a:t>Generate a random number (n) – this will be the private key.</a:t>
            </a:r>
          </a:p>
          <a:p>
            <a:pPr marL="342900" indent="-342900">
              <a:spcBef>
                <a:spcPts val="700"/>
              </a:spcBef>
              <a:buSzPct val="100000"/>
              <a:buFont typeface="Arial"/>
              <a:buChar char="•"/>
              <a:defRPr sz="2800">
                <a:solidFill>
                  <a:srgbClr val="C00000"/>
                </a:solidFill>
                <a:latin typeface="+mj-lt"/>
                <a:ea typeface="+mj-ea"/>
                <a:cs typeface="+mj-cs"/>
                <a:sym typeface="Calibri"/>
              </a:defRPr>
            </a:pPr>
            <a:r>
              <a:t>Public key is P = n x G (mod p), where p is a prime number (eg 256-bit prime for Curve 25519).</a:t>
            </a:r>
          </a:p>
          <a:p>
            <a:pPr marL="342900" indent="-342900">
              <a:spcBef>
                <a:spcPts val="700"/>
              </a:spcBef>
              <a:buSzPct val="100000"/>
              <a:buFont typeface="Arial"/>
              <a:buChar char="•"/>
              <a:defRPr sz="2800">
                <a:solidFill>
                  <a:srgbClr val="C00000"/>
                </a:solidFill>
                <a:latin typeface="+mj-lt"/>
                <a:ea typeface="+mj-ea"/>
                <a:cs typeface="+mj-cs"/>
                <a:sym typeface="Calibri"/>
              </a:defRPr>
            </a:pPr>
            <a:r>
              <a:t>n is a scalar value which multiples with G to give P (public key)</a:t>
            </a:r>
          </a:p>
          <a:p>
            <a:pPr marL="342900" indent="-342900">
              <a:spcBef>
                <a:spcPts val="700"/>
              </a:spcBef>
              <a:buSzPct val="100000"/>
              <a:buFont typeface="Arial"/>
              <a:buChar char="•"/>
              <a:defRPr sz="2800">
                <a:solidFill>
                  <a:srgbClr val="C00000"/>
                </a:solidFill>
                <a:latin typeface="+mj-lt"/>
                <a:ea typeface="+mj-ea"/>
                <a:cs typeface="+mj-cs"/>
                <a:sym typeface="Calibri"/>
              </a:defRPr>
            </a:pPr>
            <a:r>
              <a:t>Bitcoin uses secp256k1 and Tor uses Curve 25519 [</a:t>
            </a:r>
            <a:r>
              <a:rPr u="sng">
                <a:solidFill>
                  <a:srgbClr val="0000FF"/>
                </a:solidFill>
                <a:uFill>
                  <a:solidFill>
                    <a:srgbClr val="0000FF"/>
                  </a:solidFill>
                </a:uFill>
                <a:hlinkClick r:id="rId3"/>
              </a:rPr>
              <a:t>here</a:t>
            </a:r>
            <a: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Bitcoin Key Generation"/>
          <p:cNvSpPr txBox="1">
            <a:spLocks noGrp="1"/>
          </p:cNvSpPr>
          <p:nvPr>
            <p:ph type="title" idx="4294967295"/>
          </p:nvPr>
        </p:nvSpPr>
        <p:spPr>
          <a:xfrm>
            <a:off x="0" y="285749"/>
            <a:ext cx="7886700" cy="649290"/>
          </a:xfrm>
          <a:prstGeom prst="rect">
            <a:avLst/>
          </a:prstGeom>
        </p:spPr>
        <p:txBody>
          <a:bodyPr lIns="45718" tIns="45718" rIns="45718" bIns="45718"/>
          <a:lstStyle>
            <a:lvl1pPr defTabSz="749808">
              <a:lnSpc>
                <a:spcPct val="100000"/>
              </a:lnSpc>
              <a:defRPr sz="3600">
                <a:latin typeface="+mj-lt"/>
                <a:ea typeface="+mj-ea"/>
                <a:cs typeface="+mj-cs"/>
                <a:sym typeface="Calibri"/>
              </a:defRPr>
            </a:lvl1pPr>
          </a:lstStyle>
          <a:p>
            <a:r>
              <a:t>Bitcoin Key Generation</a:t>
            </a:r>
          </a:p>
        </p:txBody>
      </p:sp>
      <p:pic>
        <p:nvPicPr>
          <p:cNvPr id="137" name="image.png" descr="image.png"/>
          <p:cNvPicPr>
            <a:picLocks noChangeAspect="1"/>
          </p:cNvPicPr>
          <p:nvPr/>
        </p:nvPicPr>
        <p:blipFill>
          <a:blip r:embed="rId2"/>
          <a:stretch>
            <a:fillRect/>
          </a:stretch>
        </p:blipFill>
        <p:spPr>
          <a:xfrm>
            <a:off x="395286" y="1160462"/>
            <a:ext cx="3228977" cy="3857627"/>
          </a:xfrm>
          <a:prstGeom prst="rect">
            <a:avLst/>
          </a:prstGeom>
          <a:ln w="12700">
            <a:miter lim="400000"/>
          </a:ln>
        </p:spPr>
      </p:pic>
      <p:sp>
        <p:nvSpPr>
          <p:cNvPr id="138" name="Body"/>
          <p:cNvSpPr txBox="1">
            <a:spLocks noGrp="1"/>
          </p:cNvSpPr>
          <p:nvPr>
            <p:ph type="body" idx="4294967295"/>
          </p:nvPr>
        </p:nvSpPr>
        <p:spPr>
          <a:xfrm>
            <a:off x="457200" y="1344612"/>
            <a:ext cx="7886700" cy="3760788"/>
          </a:xfrm>
          <a:prstGeom prst="rect">
            <a:avLst/>
          </a:prstGeom>
        </p:spPr>
        <p:txBody>
          <a:bodyPr lIns="45718" tIns="45718" rIns="45718" bIns="45718"/>
          <a:lstStyle/>
          <a:p>
            <a:pPr marL="342900" indent="-342900" defTabSz="914400">
              <a:lnSpc>
                <a:spcPct val="100000"/>
              </a:lnSpc>
              <a:spcBef>
                <a:spcPts val="700"/>
              </a:spcBef>
              <a:defRPr sz="3200"/>
            </a:pPr>
            <a:endParaRPr/>
          </a:p>
        </p:txBody>
      </p:sp>
      <p:pic>
        <p:nvPicPr>
          <p:cNvPr id="139" name="image.png" descr="image.png"/>
          <p:cNvPicPr>
            <a:picLocks noChangeAspect="1"/>
          </p:cNvPicPr>
          <p:nvPr/>
        </p:nvPicPr>
        <p:blipFill>
          <a:blip r:embed="rId3"/>
          <a:stretch>
            <a:fillRect/>
          </a:stretch>
        </p:blipFill>
        <p:spPr>
          <a:xfrm>
            <a:off x="3384550" y="1330325"/>
            <a:ext cx="5364163" cy="4370388"/>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Bitcoin Transaction"/>
          <p:cNvSpPr txBox="1">
            <a:spLocks noGrp="1"/>
          </p:cNvSpPr>
          <p:nvPr>
            <p:ph type="title" idx="4294967295"/>
          </p:nvPr>
        </p:nvSpPr>
        <p:spPr>
          <a:xfrm>
            <a:off x="0" y="285749"/>
            <a:ext cx="7886700" cy="649290"/>
          </a:xfrm>
          <a:prstGeom prst="rect">
            <a:avLst/>
          </a:prstGeom>
        </p:spPr>
        <p:txBody>
          <a:bodyPr lIns="45718" tIns="45718" rIns="45718" bIns="45718"/>
          <a:lstStyle>
            <a:lvl1pPr defTabSz="749808">
              <a:lnSpc>
                <a:spcPct val="100000"/>
              </a:lnSpc>
              <a:defRPr sz="3600">
                <a:latin typeface="+mj-lt"/>
                <a:ea typeface="+mj-ea"/>
                <a:cs typeface="+mj-cs"/>
                <a:sym typeface="Calibri"/>
              </a:defRPr>
            </a:lvl1pPr>
          </a:lstStyle>
          <a:p>
            <a:r>
              <a:t>Bitcoin Transaction</a:t>
            </a:r>
          </a:p>
        </p:txBody>
      </p:sp>
      <p:sp>
        <p:nvSpPr>
          <p:cNvPr id="142" name="Body"/>
          <p:cNvSpPr txBox="1">
            <a:spLocks noGrp="1"/>
          </p:cNvSpPr>
          <p:nvPr>
            <p:ph type="body" idx="4294967295"/>
          </p:nvPr>
        </p:nvSpPr>
        <p:spPr>
          <a:xfrm>
            <a:off x="457200" y="1344612"/>
            <a:ext cx="7886700" cy="3760788"/>
          </a:xfrm>
          <a:prstGeom prst="rect">
            <a:avLst/>
          </a:prstGeom>
        </p:spPr>
        <p:txBody>
          <a:bodyPr lIns="45718" tIns="45718" rIns="45718" bIns="45718"/>
          <a:lstStyle/>
          <a:p>
            <a:pPr marL="342900" indent="-342900" defTabSz="914400">
              <a:lnSpc>
                <a:spcPct val="100000"/>
              </a:lnSpc>
              <a:spcBef>
                <a:spcPts val="700"/>
              </a:spcBef>
              <a:defRPr sz="3200"/>
            </a:pPr>
            <a:endParaRPr/>
          </a:p>
        </p:txBody>
      </p:sp>
      <p:pic>
        <p:nvPicPr>
          <p:cNvPr id="143" name="image.png" descr="image.png"/>
          <p:cNvPicPr>
            <a:picLocks noChangeAspect="1"/>
          </p:cNvPicPr>
          <p:nvPr/>
        </p:nvPicPr>
        <p:blipFill>
          <a:blip r:embed="rId2"/>
          <a:stretch>
            <a:fillRect/>
          </a:stretch>
        </p:blipFill>
        <p:spPr>
          <a:xfrm>
            <a:off x="992187" y="935037"/>
            <a:ext cx="7351714" cy="4598988"/>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345"/>
          <p:cNvSpPr txBox="1">
            <a:spLocks noGrp="1"/>
          </p:cNvSpPr>
          <p:nvPr>
            <p:ph type="title"/>
          </p:nvPr>
        </p:nvSpPr>
        <p:spPr>
          <a:xfrm>
            <a:off x="0" y="285750"/>
            <a:ext cx="7886700" cy="649701"/>
          </a:xfrm>
          <a:prstGeom prst="rect">
            <a:avLst/>
          </a:prstGeom>
        </p:spPr>
        <p:txBody>
          <a:bodyPr/>
          <a:lstStyle/>
          <a:p>
            <a:r>
              <a:t>Signing</a:t>
            </a:r>
          </a:p>
        </p:txBody>
      </p:sp>
      <p:sp>
        <p:nvSpPr>
          <p:cNvPr id="146" name="Text Placeholder 1"/>
          <p:cNvSpPr txBox="1">
            <a:spLocks noGrp="1"/>
          </p:cNvSpPr>
          <p:nvPr>
            <p:ph type="body" idx="1"/>
          </p:nvPr>
        </p:nvSpPr>
        <p:spPr>
          <a:prstGeom prst="rect">
            <a:avLst/>
          </a:prstGeom>
        </p:spPr>
        <p:txBody>
          <a:bodyPr/>
          <a:lstStyle/>
          <a:p>
            <a:endParaRPr/>
          </a:p>
        </p:txBody>
      </p:sp>
      <p:pic>
        <p:nvPicPr>
          <p:cNvPr id="147" name="Picture 2" descr="Picture 2"/>
          <p:cNvPicPr>
            <a:picLocks noChangeAspect="1"/>
          </p:cNvPicPr>
          <p:nvPr/>
        </p:nvPicPr>
        <p:blipFill>
          <a:blip r:embed="rId2"/>
          <a:stretch>
            <a:fillRect/>
          </a:stretch>
        </p:blipFill>
        <p:spPr>
          <a:xfrm>
            <a:off x="778861" y="823352"/>
            <a:ext cx="8120826" cy="4414519"/>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Elliptic Curve (EC)"/>
          <p:cNvSpPr txBox="1">
            <a:spLocks noGrp="1"/>
          </p:cNvSpPr>
          <p:nvPr>
            <p:ph type="title" idx="4294967295"/>
          </p:nvPr>
        </p:nvSpPr>
        <p:spPr>
          <a:xfrm>
            <a:off x="0" y="285749"/>
            <a:ext cx="7886700" cy="649290"/>
          </a:xfrm>
          <a:prstGeom prst="rect">
            <a:avLst/>
          </a:prstGeom>
        </p:spPr>
        <p:txBody>
          <a:bodyPr lIns="45718" tIns="45718" rIns="45718" bIns="45718"/>
          <a:lstStyle>
            <a:lvl1pPr algn="ctr" defTabSz="749808">
              <a:lnSpc>
                <a:spcPct val="100000"/>
              </a:lnSpc>
              <a:defRPr sz="3600">
                <a:latin typeface="+mj-lt"/>
                <a:ea typeface="+mj-ea"/>
                <a:cs typeface="+mj-cs"/>
                <a:sym typeface="Calibri"/>
              </a:defRPr>
            </a:lvl1pPr>
          </a:lstStyle>
          <a:p>
            <a:r>
              <a:t>Elliptic Curve (EC)</a:t>
            </a:r>
          </a:p>
        </p:txBody>
      </p:sp>
      <p:sp>
        <p:nvSpPr>
          <p:cNvPr id="150" name="Body"/>
          <p:cNvSpPr txBox="1">
            <a:spLocks noGrp="1"/>
          </p:cNvSpPr>
          <p:nvPr>
            <p:ph type="body" idx="4294967295"/>
          </p:nvPr>
        </p:nvSpPr>
        <p:spPr>
          <a:xfrm>
            <a:off x="457200" y="1344612"/>
            <a:ext cx="7886700" cy="3760788"/>
          </a:xfrm>
          <a:prstGeom prst="rect">
            <a:avLst/>
          </a:prstGeom>
        </p:spPr>
        <p:txBody>
          <a:bodyPr lIns="45718" tIns="45718" rIns="45718" bIns="45718"/>
          <a:lstStyle/>
          <a:p>
            <a:pPr marL="0" indent="0" defTabSz="914400">
              <a:lnSpc>
                <a:spcPct val="100000"/>
              </a:lnSpc>
              <a:spcBef>
                <a:spcPts val="700"/>
              </a:spcBef>
              <a:buSzTx/>
              <a:buNone/>
              <a:defRPr sz="3200"/>
            </a:pPr>
            <a:endParaRPr/>
          </a:p>
        </p:txBody>
      </p:sp>
      <p:grpSp>
        <p:nvGrpSpPr>
          <p:cNvPr id="153" name="Group"/>
          <p:cNvGrpSpPr/>
          <p:nvPr/>
        </p:nvGrpSpPr>
        <p:grpSpPr>
          <a:xfrm>
            <a:off x="325436" y="1057274"/>
            <a:ext cx="8091491" cy="3313115"/>
            <a:chOff x="0" y="0"/>
            <a:chExt cx="8091489" cy="3313114"/>
          </a:xfrm>
        </p:grpSpPr>
        <p:sp>
          <p:nvSpPr>
            <p:cNvPr id="151" name="Rectangle"/>
            <p:cNvSpPr/>
            <p:nvPr/>
          </p:nvSpPr>
          <p:spPr>
            <a:xfrm>
              <a:off x="0" y="0"/>
              <a:ext cx="8091490" cy="3313115"/>
            </a:xfrm>
            <a:prstGeom prst="rect">
              <a:avLst/>
            </a:prstGeom>
            <a:solidFill>
              <a:srgbClr val="000000"/>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52" name="C \ &gt; openssl ecparam -name secp256k1 -genkey -out priv.pem…"/>
            <p:cNvSpPr txBox="1"/>
            <p:nvPr/>
          </p:nvSpPr>
          <p:spPr>
            <a:xfrm>
              <a:off x="0" y="74138"/>
              <a:ext cx="8091490" cy="31648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defRPr>
                  <a:solidFill>
                    <a:srgbClr val="FFFFFF"/>
                  </a:solidFill>
                  <a:latin typeface="+mj-lt"/>
                  <a:ea typeface="+mj-ea"/>
                  <a:cs typeface="+mj-cs"/>
                  <a:sym typeface="Calibri"/>
                </a:defRPr>
              </a:pPr>
              <a:r>
                <a:t>C \ &gt; openssl ecparam -name secp256k1 -genkey -out priv.pem</a:t>
              </a:r>
            </a:p>
            <a:p>
              <a:pPr>
                <a:defRPr>
                  <a:solidFill>
                    <a:srgbClr val="FFFFFF"/>
                  </a:solidFill>
                  <a:latin typeface="+mj-lt"/>
                  <a:ea typeface="+mj-ea"/>
                  <a:cs typeface="+mj-cs"/>
                  <a:sym typeface="Calibri"/>
                </a:defRPr>
              </a:pPr>
              <a:endParaRPr/>
            </a:p>
            <a:p>
              <a:pPr>
                <a:defRPr>
                  <a:solidFill>
                    <a:srgbClr val="FFFFFF"/>
                  </a:solidFill>
                  <a:latin typeface="+mj-lt"/>
                  <a:ea typeface="+mj-ea"/>
                  <a:cs typeface="+mj-cs"/>
                  <a:sym typeface="Calibri"/>
                </a:defRPr>
              </a:pPr>
              <a:r>
                <a:t>C \ &gt; type ec-priv.pem</a:t>
              </a:r>
            </a:p>
            <a:p>
              <a:pPr>
                <a:defRPr>
                  <a:solidFill>
                    <a:srgbClr val="FFFFFF"/>
                  </a:solidFill>
                  <a:latin typeface="+mj-lt"/>
                  <a:ea typeface="+mj-ea"/>
                  <a:cs typeface="+mj-cs"/>
                  <a:sym typeface="Calibri"/>
                </a:defRPr>
              </a:pPr>
              <a:r>
                <a:t>-----BEGIN EC PARAMETERS-----</a:t>
              </a:r>
            </a:p>
            <a:p>
              <a:pPr>
                <a:defRPr>
                  <a:solidFill>
                    <a:srgbClr val="FFFFFF"/>
                  </a:solidFill>
                  <a:latin typeface="+mj-lt"/>
                  <a:ea typeface="+mj-ea"/>
                  <a:cs typeface="+mj-cs"/>
                  <a:sym typeface="Calibri"/>
                </a:defRPr>
              </a:pPr>
              <a:r>
                <a:t>BgUrgQQACg==</a:t>
              </a:r>
            </a:p>
            <a:p>
              <a:pPr>
                <a:defRPr>
                  <a:solidFill>
                    <a:srgbClr val="FFFFFF"/>
                  </a:solidFill>
                  <a:latin typeface="+mj-lt"/>
                  <a:ea typeface="+mj-ea"/>
                  <a:cs typeface="+mj-cs"/>
                  <a:sym typeface="Calibri"/>
                </a:defRPr>
              </a:pPr>
              <a:r>
                <a:t>-----END EC PARAMETERS-----</a:t>
              </a:r>
            </a:p>
            <a:p>
              <a:pPr>
                <a:defRPr>
                  <a:solidFill>
                    <a:srgbClr val="FFFFFF"/>
                  </a:solidFill>
                  <a:latin typeface="+mj-lt"/>
                  <a:ea typeface="+mj-ea"/>
                  <a:cs typeface="+mj-cs"/>
                  <a:sym typeface="Calibri"/>
                </a:defRPr>
              </a:pPr>
              <a:r>
                <a:t>-----BEGIN EC PRIVATE KEY-----</a:t>
              </a:r>
            </a:p>
            <a:p>
              <a:pPr>
                <a:defRPr>
                  <a:solidFill>
                    <a:srgbClr val="FFFFFF"/>
                  </a:solidFill>
                  <a:latin typeface="+mj-lt"/>
                  <a:ea typeface="+mj-ea"/>
                  <a:cs typeface="+mj-cs"/>
                  <a:sym typeface="Calibri"/>
                </a:defRPr>
              </a:pPr>
              <a:r>
                <a:t>MHQCAQEEIEa56GG2PTUJyIt4FydaMNItYsjNj6ZIbd7jXvDY4ElfoAcGBSuBBAAK</a:t>
              </a:r>
            </a:p>
            <a:p>
              <a:pPr>
                <a:defRPr>
                  <a:solidFill>
                    <a:srgbClr val="FFFFFF"/>
                  </a:solidFill>
                  <a:latin typeface="+mj-lt"/>
                  <a:ea typeface="+mj-ea"/>
                  <a:cs typeface="+mj-cs"/>
                  <a:sym typeface="Calibri"/>
                </a:defRPr>
              </a:pPr>
              <a:r>
                <a:t>oUQDQgAEJQDn8/vd8oQpA/VE3ch0lM6VAprOTiV9VLp38rwfOog3qUYcTxxX/sxJ</a:t>
              </a:r>
            </a:p>
            <a:p>
              <a:pPr>
                <a:defRPr>
                  <a:solidFill>
                    <a:srgbClr val="FFFFFF"/>
                  </a:solidFill>
                  <a:latin typeface="+mj-lt"/>
                  <a:ea typeface="+mj-ea"/>
                  <a:cs typeface="+mj-cs"/>
                  <a:sym typeface="Calibri"/>
                </a:defRPr>
              </a:pPr>
              <a:r>
                <a:t>l1M4HncqEopYIKkkovoFFi62Yph6nw==</a:t>
              </a:r>
            </a:p>
            <a:p>
              <a:pPr>
                <a:defRPr>
                  <a:solidFill>
                    <a:srgbClr val="FFFFFF"/>
                  </a:solidFill>
                  <a:latin typeface="+mj-lt"/>
                  <a:ea typeface="+mj-ea"/>
                  <a:cs typeface="+mj-cs"/>
                  <a:sym typeface="Calibri"/>
                </a:defRPr>
              </a:pPr>
              <a:r>
                <a:t>-----END EC PRIVATE KEY-----</a:t>
              </a:r>
            </a:p>
          </p:txBody>
        </p:sp>
      </p:grpSp>
      <p:grpSp>
        <p:nvGrpSpPr>
          <p:cNvPr id="156" name="Group">
            <a:hlinkClick r:id="rId2"/>
          </p:cNvPr>
          <p:cNvGrpSpPr/>
          <p:nvPr/>
        </p:nvGrpSpPr>
        <p:grpSpPr>
          <a:xfrm>
            <a:off x="238125" y="255587"/>
            <a:ext cx="1019175" cy="431801"/>
            <a:chOff x="0" y="0"/>
            <a:chExt cx="1019175" cy="431800"/>
          </a:xfrm>
        </p:grpSpPr>
        <p:sp>
          <p:nvSpPr>
            <p:cNvPr id="154" name="Rectangle"/>
            <p:cNvSpPr/>
            <p:nvPr/>
          </p:nvSpPr>
          <p:spPr>
            <a:xfrm>
              <a:off x="0" y="0"/>
              <a:ext cx="1019175" cy="431801"/>
            </a:xfrm>
            <a:prstGeom prst="rect">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55" name="Example"/>
            <p:cNvSpPr txBox="1"/>
            <p:nvPr/>
          </p:nvSpPr>
          <p:spPr>
            <a:xfrm>
              <a:off x="0" y="30479"/>
              <a:ext cx="1019175" cy="3708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u="sng">
                  <a:solidFill>
                    <a:srgbClr val="0000FF"/>
                  </a:solidFill>
                  <a:uFill>
                    <a:solidFill>
                      <a:srgbClr val="0000FF"/>
                    </a:solidFill>
                  </a:uFill>
                  <a:latin typeface="+mj-lt"/>
                  <a:ea typeface="+mj-ea"/>
                  <a:cs typeface="+mj-cs"/>
                  <a:sym typeface="Calibri"/>
                  <a:hlinkClick r:id="rId3"/>
                </a:defRPr>
              </a:lvl1pPr>
            </a:lstStyle>
            <a:p>
              <a:pPr>
                <a:defRPr>
                  <a:solidFill>
                    <a:srgbClr val="FFFFFF"/>
                  </a:solidFill>
                </a:defRPr>
              </a:pPr>
              <a:r>
                <a:rPr>
                  <a:solidFill>
                    <a:srgbClr val="0000FF"/>
                  </a:solidFill>
                  <a:hlinkClick r:id="rId3"/>
                </a:rPr>
                <a:t>Example</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Elliptic Curve (EC)"/>
          <p:cNvSpPr txBox="1">
            <a:spLocks noGrp="1"/>
          </p:cNvSpPr>
          <p:nvPr>
            <p:ph type="title" idx="4294967295"/>
          </p:nvPr>
        </p:nvSpPr>
        <p:spPr>
          <a:xfrm>
            <a:off x="0" y="285749"/>
            <a:ext cx="7886700" cy="649290"/>
          </a:xfrm>
          <a:prstGeom prst="rect">
            <a:avLst/>
          </a:prstGeom>
        </p:spPr>
        <p:txBody>
          <a:bodyPr lIns="45718" tIns="45718" rIns="45718" bIns="45718"/>
          <a:lstStyle>
            <a:lvl1pPr algn="ctr" defTabSz="749808">
              <a:lnSpc>
                <a:spcPct val="100000"/>
              </a:lnSpc>
              <a:defRPr sz="3600">
                <a:latin typeface="+mj-lt"/>
                <a:ea typeface="+mj-ea"/>
                <a:cs typeface="+mj-cs"/>
                <a:sym typeface="Calibri"/>
              </a:defRPr>
            </a:lvl1pPr>
          </a:lstStyle>
          <a:p>
            <a:r>
              <a:t>Elliptic Curve (EC)</a:t>
            </a:r>
          </a:p>
        </p:txBody>
      </p:sp>
      <p:sp>
        <p:nvSpPr>
          <p:cNvPr id="159" name="Body"/>
          <p:cNvSpPr txBox="1">
            <a:spLocks noGrp="1"/>
          </p:cNvSpPr>
          <p:nvPr>
            <p:ph type="body" idx="4294967295"/>
          </p:nvPr>
        </p:nvSpPr>
        <p:spPr>
          <a:xfrm>
            <a:off x="457200" y="1344612"/>
            <a:ext cx="7886700" cy="3760788"/>
          </a:xfrm>
          <a:prstGeom prst="rect">
            <a:avLst/>
          </a:prstGeom>
        </p:spPr>
        <p:txBody>
          <a:bodyPr lIns="45718" tIns="45718" rIns="45718" bIns="45718"/>
          <a:lstStyle/>
          <a:p>
            <a:pPr marL="0" indent="0" defTabSz="914400">
              <a:lnSpc>
                <a:spcPct val="100000"/>
              </a:lnSpc>
              <a:spcBef>
                <a:spcPts val="700"/>
              </a:spcBef>
              <a:buSzTx/>
              <a:buNone/>
              <a:defRPr sz="3200"/>
            </a:pPr>
            <a:endParaRPr/>
          </a:p>
        </p:txBody>
      </p:sp>
      <p:grpSp>
        <p:nvGrpSpPr>
          <p:cNvPr id="162" name="Group"/>
          <p:cNvGrpSpPr/>
          <p:nvPr/>
        </p:nvGrpSpPr>
        <p:grpSpPr>
          <a:xfrm>
            <a:off x="325436" y="1057274"/>
            <a:ext cx="8091491" cy="3313115"/>
            <a:chOff x="0" y="0"/>
            <a:chExt cx="8091489" cy="3313114"/>
          </a:xfrm>
        </p:grpSpPr>
        <p:sp>
          <p:nvSpPr>
            <p:cNvPr id="160" name="Rectangle"/>
            <p:cNvSpPr/>
            <p:nvPr/>
          </p:nvSpPr>
          <p:spPr>
            <a:xfrm>
              <a:off x="0" y="0"/>
              <a:ext cx="8091490" cy="3313115"/>
            </a:xfrm>
            <a:prstGeom prst="rect">
              <a:avLst/>
            </a:prstGeom>
            <a:solidFill>
              <a:srgbClr val="000000"/>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61" name="C \ &gt; openssl ecparam -name secp256k1 -genkey -out priv.pem…"/>
            <p:cNvSpPr txBox="1"/>
            <p:nvPr/>
          </p:nvSpPr>
          <p:spPr>
            <a:xfrm>
              <a:off x="0" y="74138"/>
              <a:ext cx="8091490" cy="31648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defRPr>
                  <a:solidFill>
                    <a:srgbClr val="FFFFFF"/>
                  </a:solidFill>
                  <a:latin typeface="+mj-lt"/>
                  <a:ea typeface="+mj-ea"/>
                  <a:cs typeface="+mj-cs"/>
                  <a:sym typeface="Calibri"/>
                </a:defRPr>
              </a:pPr>
              <a:r>
                <a:t>C \ &gt; openssl ecparam -name secp256k1 -genkey -out priv.pem</a:t>
              </a:r>
            </a:p>
            <a:p>
              <a:pPr>
                <a:defRPr>
                  <a:solidFill>
                    <a:srgbClr val="FFFFFF"/>
                  </a:solidFill>
                  <a:latin typeface="+mj-lt"/>
                  <a:ea typeface="+mj-ea"/>
                  <a:cs typeface="+mj-cs"/>
                  <a:sym typeface="Calibri"/>
                </a:defRPr>
              </a:pPr>
              <a:endParaRPr/>
            </a:p>
            <a:p>
              <a:pPr>
                <a:defRPr>
                  <a:solidFill>
                    <a:srgbClr val="FFFFFF"/>
                  </a:solidFill>
                  <a:latin typeface="+mj-lt"/>
                  <a:ea typeface="+mj-ea"/>
                  <a:cs typeface="+mj-cs"/>
                  <a:sym typeface="Calibri"/>
                </a:defRPr>
              </a:pPr>
              <a:r>
                <a:t>C \ &gt; type ec-priv.pem</a:t>
              </a:r>
            </a:p>
            <a:p>
              <a:pPr>
                <a:defRPr>
                  <a:solidFill>
                    <a:srgbClr val="FFFFFF"/>
                  </a:solidFill>
                  <a:latin typeface="+mj-lt"/>
                  <a:ea typeface="+mj-ea"/>
                  <a:cs typeface="+mj-cs"/>
                  <a:sym typeface="Calibri"/>
                </a:defRPr>
              </a:pPr>
              <a:r>
                <a:t>-----BEGIN EC PARAMETERS-----</a:t>
              </a:r>
            </a:p>
            <a:p>
              <a:pPr>
                <a:defRPr>
                  <a:solidFill>
                    <a:srgbClr val="FFFFFF"/>
                  </a:solidFill>
                  <a:latin typeface="+mj-lt"/>
                  <a:ea typeface="+mj-ea"/>
                  <a:cs typeface="+mj-cs"/>
                  <a:sym typeface="Calibri"/>
                </a:defRPr>
              </a:pPr>
              <a:r>
                <a:t>BgUrgQQACg==</a:t>
              </a:r>
            </a:p>
            <a:p>
              <a:pPr>
                <a:defRPr>
                  <a:solidFill>
                    <a:srgbClr val="FFFFFF"/>
                  </a:solidFill>
                  <a:latin typeface="+mj-lt"/>
                  <a:ea typeface="+mj-ea"/>
                  <a:cs typeface="+mj-cs"/>
                  <a:sym typeface="Calibri"/>
                </a:defRPr>
              </a:pPr>
              <a:r>
                <a:t>-----END EC PARAMETERS-----</a:t>
              </a:r>
            </a:p>
            <a:p>
              <a:pPr>
                <a:defRPr>
                  <a:solidFill>
                    <a:srgbClr val="FFFFFF"/>
                  </a:solidFill>
                  <a:latin typeface="+mj-lt"/>
                  <a:ea typeface="+mj-ea"/>
                  <a:cs typeface="+mj-cs"/>
                  <a:sym typeface="Calibri"/>
                </a:defRPr>
              </a:pPr>
              <a:r>
                <a:t>-----BEGIN EC PRIVATE KEY-----</a:t>
              </a:r>
            </a:p>
            <a:p>
              <a:pPr>
                <a:defRPr>
                  <a:solidFill>
                    <a:srgbClr val="FFFFFF"/>
                  </a:solidFill>
                  <a:latin typeface="+mj-lt"/>
                  <a:ea typeface="+mj-ea"/>
                  <a:cs typeface="+mj-cs"/>
                  <a:sym typeface="Calibri"/>
                </a:defRPr>
              </a:pPr>
              <a:r>
                <a:t>MHQCAQEEIEa56GG2PTUJyIt4FydaMNItYsjNj6ZIbd7jXvDY4ElfoAcGBSuBBAAK</a:t>
              </a:r>
            </a:p>
            <a:p>
              <a:pPr>
                <a:defRPr>
                  <a:solidFill>
                    <a:srgbClr val="FFFFFF"/>
                  </a:solidFill>
                  <a:latin typeface="+mj-lt"/>
                  <a:ea typeface="+mj-ea"/>
                  <a:cs typeface="+mj-cs"/>
                  <a:sym typeface="Calibri"/>
                </a:defRPr>
              </a:pPr>
              <a:r>
                <a:t>oUQDQgAEJQDn8/vd8oQpA/VE3ch0lM6VAprOTiV9VLp38rwfOog3qUYcTxxX/sxJ</a:t>
              </a:r>
            </a:p>
            <a:p>
              <a:pPr>
                <a:defRPr>
                  <a:solidFill>
                    <a:srgbClr val="FFFFFF"/>
                  </a:solidFill>
                  <a:latin typeface="+mj-lt"/>
                  <a:ea typeface="+mj-ea"/>
                  <a:cs typeface="+mj-cs"/>
                  <a:sym typeface="Calibri"/>
                </a:defRPr>
              </a:pPr>
              <a:r>
                <a:t>l1M4HncqEopYIKkkovoFFi62Yph6nw==</a:t>
              </a:r>
            </a:p>
            <a:p>
              <a:pPr>
                <a:defRPr>
                  <a:solidFill>
                    <a:srgbClr val="FFFFFF"/>
                  </a:solidFill>
                  <a:latin typeface="+mj-lt"/>
                  <a:ea typeface="+mj-ea"/>
                  <a:cs typeface="+mj-cs"/>
                  <a:sym typeface="Calibri"/>
                </a:defRPr>
              </a:pPr>
              <a:r>
                <a:t>-----END EC PRIVATE KEY-----</a:t>
              </a:r>
            </a:p>
          </p:txBody>
        </p:sp>
      </p:grpSp>
      <p:grpSp>
        <p:nvGrpSpPr>
          <p:cNvPr id="165" name="Group"/>
          <p:cNvGrpSpPr/>
          <p:nvPr/>
        </p:nvGrpSpPr>
        <p:grpSpPr>
          <a:xfrm>
            <a:off x="822325" y="1344612"/>
            <a:ext cx="8093075" cy="4176714"/>
            <a:chOff x="0" y="0"/>
            <a:chExt cx="8093075" cy="4176712"/>
          </a:xfrm>
        </p:grpSpPr>
        <p:sp>
          <p:nvSpPr>
            <p:cNvPr id="163" name="Rectangle"/>
            <p:cNvSpPr/>
            <p:nvPr/>
          </p:nvSpPr>
          <p:spPr>
            <a:xfrm>
              <a:off x="0" y="0"/>
              <a:ext cx="8093075" cy="4176714"/>
            </a:xfrm>
            <a:prstGeom prst="rect">
              <a:avLst/>
            </a:prstGeom>
            <a:solidFill>
              <a:srgbClr val="000000"/>
            </a:solidFill>
            <a:ln w="25400" cap="flat">
              <a:solidFill>
                <a:srgbClr val="385D8A"/>
              </a:solidFill>
              <a:prstDash val="solid"/>
              <a:round/>
            </a:ln>
            <a:effectLst/>
          </p:spPr>
          <p:txBody>
            <a:bodyPr wrap="square" lIns="45718" tIns="45718" rIns="45718" bIns="45718" numCol="1" anchor="ctr">
              <a:noAutofit/>
            </a:bodyPr>
            <a:lstStyle/>
            <a:p>
              <a:pPr>
                <a:defRPr>
                  <a:solidFill>
                    <a:srgbClr val="FFFFFF"/>
                  </a:solidFill>
                  <a:latin typeface="+mj-lt"/>
                  <a:ea typeface="+mj-ea"/>
                  <a:cs typeface="+mj-cs"/>
                  <a:sym typeface="Calibri"/>
                </a:defRPr>
              </a:pPr>
              <a:endParaRPr/>
            </a:p>
          </p:txBody>
        </p:sp>
        <p:sp>
          <p:nvSpPr>
            <p:cNvPr id="164" name="C \&gt; openssl ec -in priv.pem -text -noout…"/>
            <p:cNvSpPr txBox="1"/>
            <p:nvPr/>
          </p:nvSpPr>
          <p:spPr>
            <a:xfrm>
              <a:off x="0" y="86836"/>
              <a:ext cx="8093075" cy="40030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defRPr>
                  <a:solidFill>
                    <a:srgbClr val="FFFFFF"/>
                  </a:solidFill>
                  <a:latin typeface="+mj-lt"/>
                  <a:ea typeface="+mj-ea"/>
                  <a:cs typeface="+mj-cs"/>
                  <a:sym typeface="Calibri"/>
                </a:defRPr>
              </a:pPr>
              <a:r>
                <a:t>C \&gt; openssl ec -in priv.pem -text -noout</a:t>
              </a:r>
            </a:p>
            <a:p>
              <a:pPr>
                <a:defRPr>
                  <a:solidFill>
                    <a:srgbClr val="FFFFFF"/>
                  </a:solidFill>
                  <a:latin typeface="+mj-lt"/>
                  <a:ea typeface="+mj-ea"/>
                  <a:cs typeface="+mj-cs"/>
                  <a:sym typeface="Calibri"/>
                </a:defRPr>
              </a:pPr>
              <a:r>
                <a:t>read EC key</a:t>
              </a:r>
            </a:p>
            <a:p>
              <a:pPr>
                <a:defRPr>
                  <a:solidFill>
                    <a:srgbClr val="FFFFFF"/>
                  </a:solidFill>
                  <a:latin typeface="+mj-lt"/>
                  <a:ea typeface="+mj-ea"/>
                  <a:cs typeface="+mj-cs"/>
                  <a:sym typeface="Calibri"/>
                </a:defRPr>
              </a:pPr>
              <a:r>
                <a:t>Private-Key  (256 bit)</a:t>
              </a:r>
            </a:p>
            <a:p>
              <a:pPr>
                <a:defRPr>
                  <a:solidFill>
                    <a:srgbClr val="FFFFFF"/>
                  </a:solidFill>
                  <a:latin typeface="+mj-lt"/>
                  <a:ea typeface="+mj-ea"/>
                  <a:cs typeface="+mj-cs"/>
                  <a:sym typeface="Calibri"/>
                </a:defRPr>
              </a:pPr>
              <a:r>
                <a:t>priv </a:t>
              </a:r>
            </a:p>
            <a:p>
              <a:pPr>
                <a:defRPr>
                  <a:solidFill>
                    <a:srgbClr val="FFFFFF"/>
                  </a:solidFill>
                  <a:latin typeface="+mj-lt"/>
                  <a:ea typeface="+mj-ea"/>
                  <a:cs typeface="+mj-cs"/>
                  <a:sym typeface="Calibri"/>
                </a:defRPr>
              </a:pPr>
              <a:r>
                <a:t>    46 b9 e8 61 b6 3d 35 09 c8 8b 78 17 27 5a 30 </a:t>
              </a:r>
            </a:p>
            <a:p>
              <a:pPr>
                <a:defRPr>
                  <a:solidFill>
                    <a:srgbClr val="FFFFFF"/>
                  </a:solidFill>
                  <a:latin typeface="+mj-lt"/>
                  <a:ea typeface="+mj-ea"/>
                  <a:cs typeface="+mj-cs"/>
                  <a:sym typeface="Calibri"/>
                </a:defRPr>
              </a:pPr>
              <a:r>
                <a:t>    d2 2d 62 c8 cd 8f a6 48 6d de e3 5e f0 d8 e0 </a:t>
              </a:r>
            </a:p>
            <a:p>
              <a:pPr>
                <a:defRPr>
                  <a:solidFill>
                    <a:srgbClr val="FFFFFF"/>
                  </a:solidFill>
                  <a:latin typeface="+mj-lt"/>
                  <a:ea typeface="+mj-ea"/>
                  <a:cs typeface="+mj-cs"/>
                  <a:sym typeface="Calibri"/>
                </a:defRPr>
              </a:pPr>
              <a:r>
                <a:t>    49 5f</a:t>
              </a:r>
            </a:p>
            <a:p>
              <a:pPr>
                <a:defRPr>
                  <a:solidFill>
                    <a:srgbClr val="FFFFFF"/>
                  </a:solidFill>
                  <a:latin typeface="+mj-lt"/>
                  <a:ea typeface="+mj-ea"/>
                  <a:cs typeface="+mj-cs"/>
                  <a:sym typeface="Calibri"/>
                </a:defRPr>
              </a:pPr>
              <a:r>
                <a:t>pub </a:t>
              </a:r>
            </a:p>
            <a:p>
              <a:pPr>
                <a:defRPr>
                  <a:solidFill>
                    <a:srgbClr val="FFFFFF"/>
                  </a:solidFill>
                  <a:latin typeface="+mj-lt"/>
                  <a:ea typeface="+mj-ea"/>
                  <a:cs typeface="+mj-cs"/>
                  <a:sym typeface="Calibri"/>
                </a:defRPr>
              </a:pPr>
              <a:r>
                <a:t>    04 25 00 e7 f3 fb dd f2 84 29 03 f5 44 dd c8 </a:t>
              </a:r>
            </a:p>
            <a:p>
              <a:pPr>
                <a:defRPr>
                  <a:solidFill>
                    <a:srgbClr val="FFFFFF"/>
                  </a:solidFill>
                  <a:latin typeface="+mj-lt"/>
                  <a:ea typeface="+mj-ea"/>
                  <a:cs typeface="+mj-cs"/>
                  <a:sym typeface="Calibri"/>
                </a:defRPr>
              </a:pPr>
              <a:r>
                <a:t>    74 94 ce 95 02 9a ce 4e 25 7d 54 ba 77 f2 bc </a:t>
              </a:r>
            </a:p>
            <a:p>
              <a:pPr>
                <a:defRPr>
                  <a:solidFill>
                    <a:srgbClr val="FFFFFF"/>
                  </a:solidFill>
                  <a:latin typeface="+mj-lt"/>
                  <a:ea typeface="+mj-ea"/>
                  <a:cs typeface="+mj-cs"/>
                  <a:sym typeface="Calibri"/>
                </a:defRPr>
              </a:pPr>
              <a:r>
                <a:t>    1f 3a 88 37 a9 46 1c 4f 1c 57 fe cc 49 97 53 </a:t>
              </a:r>
            </a:p>
            <a:p>
              <a:pPr>
                <a:defRPr>
                  <a:solidFill>
                    <a:srgbClr val="FFFFFF"/>
                  </a:solidFill>
                  <a:latin typeface="+mj-lt"/>
                  <a:ea typeface="+mj-ea"/>
                  <a:cs typeface="+mj-cs"/>
                  <a:sym typeface="Calibri"/>
                </a:defRPr>
              </a:pPr>
              <a:r>
                <a:t>    38 1e 77 2a 12 8a 58 20 a9 24 a2 fa 05 16 2e </a:t>
              </a:r>
            </a:p>
            <a:p>
              <a:pPr>
                <a:defRPr>
                  <a:solidFill>
                    <a:srgbClr val="FFFFFF"/>
                  </a:solidFill>
                  <a:latin typeface="+mj-lt"/>
                  <a:ea typeface="+mj-ea"/>
                  <a:cs typeface="+mj-cs"/>
                  <a:sym typeface="Calibri"/>
                </a:defRPr>
              </a:pPr>
              <a:r>
                <a:t>    b6 62 98 7a 9f</a:t>
              </a:r>
            </a:p>
            <a:p>
              <a:pPr>
                <a:defRPr>
                  <a:solidFill>
                    <a:srgbClr val="FFFFFF"/>
                  </a:solidFill>
                  <a:latin typeface="+mj-lt"/>
                  <a:ea typeface="+mj-ea"/>
                  <a:cs typeface="+mj-cs"/>
                  <a:sym typeface="Calibri"/>
                </a:defRPr>
              </a:pPr>
              <a:r>
                <a:t>ASN1 OID  secp256k1</a:t>
              </a:r>
            </a:p>
          </p:txBody>
        </p:sp>
      </p:grpSp>
      <p:grpSp>
        <p:nvGrpSpPr>
          <p:cNvPr id="168" name="Group">
            <a:hlinkClick r:id="rId2"/>
          </p:cNvPr>
          <p:cNvGrpSpPr/>
          <p:nvPr/>
        </p:nvGrpSpPr>
        <p:grpSpPr>
          <a:xfrm>
            <a:off x="238125" y="255587"/>
            <a:ext cx="1019175" cy="431801"/>
            <a:chOff x="0" y="0"/>
            <a:chExt cx="1019175" cy="431800"/>
          </a:xfrm>
        </p:grpSpPr>
        <p:sp>
          <p:nvSpPr>
            <p:cNvPr id="166" name="Rectangle"/>
            <p:cNvSpPr/>
            <p:nvPr/>
          </p:nvSpPr>
          <p:spPr>
            <a:xfrm>
              <a:off x="0" y="0"/>
              <a:ext cx="1019175" cy="431801"/>
            </a:xfrm>
            <a:prstGeom prst="rect">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67" name="Example"/>
            <p:cNvSpPr txBox="1"/>
            <p:nvPr/>
          </p:nvSpPr>
          <p:spPr>
            <a:xfrm>
              <a:off x="0" y="30479"/>
              <a:ext cx="1019175" cy="3708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u="sng">
                  <a:solidFill>
                    <a:srgbClr val="0000FF"/>
                  </a:solidFill>
                  <a:uFill>
                    <a:solidFill>
                      <a:srgbClr val="0000FF"/>
                    </a:solidFill>
                  </a:uFill>
                  <a:latin typeface="+mj-lt"/>
                  <a:ea typeface="+mj-ea"/>
                  <a:cs typeface="+mj-cs"/>
                  <a:sym typeface="Calibri"/>
                  <a:hlinkClick r:id="rId3"/>
                </a:defRPr>
              </a:lvl1pPr>
            </a:lstStyle>
            <a:p>
              <a:pPr>
                <a:defRPr>
                  <a:solidFill>
                    <a:srgbClr val="FFFFFF"/>
                  </a:solidFill>
                </a:defRPr>
              </a:pPr>
              <a:r>
                <a:rPr>
                  <a:solidFill>
                    <a:srgbClr val="0000FF"/>
                  </a:solidFill>
                  <a:hlinkClick r:id="rId3"/>
                </a:rPr>
                <a:t>Example</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165"/>
                                        </p:tgtEl>
                                        <p:attrNameLst>
                                          <p:attrName>style.visibility</p:attrName>
                                        </p:attrNameLst>
                                      </p:cBhvr>
                                      <p:to>
                                        <p:strVal val="visible"/>
                                      </p:to>
                                    </p:set>
                                    <p:anim calcmode="lin" valueType="num">
                                      <p:cBhvr>
                                        <p:cTn id="7" dur="500" fill="hold"/>
                                        <p:tgtEl>
                                          <p:spTgt spid="165"/>
                                        </p:tgtEl>
                                        <p:attrNameLst>
                                          <p:attrName>ppt_x</p:attrName>
                                        </p:attrNameLst>
                                      </p:cBhvr>
                                      <p:tavLst>
                                        <p:tav tm="0">
                                          <p:val>
                                            <p:strVal val="#ppt_x"/>
                                          </p:val>
                                        </p:tav>
                                        <p:tav tm="100000">
                                          <p:val>
                                            <p:strVal val="#ppt_x"/>
                                          </p:val>
                                        </p:tav>
                                      </p:tavLst>
                                    </p:anim>
                                    <p:anim calcmode="lin" valueType="num">
                                      <p:cBhvr>
                                        <p:cTn id="8"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Elliptic Curve (EC)"/>
          <p:cNvSpPr txBox="1">
            <a:spLocks noGrp="1"/>
          </p:cNvSpPr>
          <p:nvPr>
            <p:ph type="title" idx="4294967295"/>
          </p:nvPr>
        </p:nvSpPr>
        <p:spPr>
          <a:xfrm>
            <a:off x="0" y="285749"/>
            <a:ext cx="7886700" cy="649290"/>
          </a:xfrm>
          <a:prstGeom prst="rect">
            <a:avLst/>
          </a:prstGeom>
        </p:spPr>
        <p:txBody>
          <a:bodyPr lIns="45718" tIns="45718" rIns="45718" bIns="45718"/>
          <a:lstStyle>
            <a:lvl1pPr algn="ctr" defTabSz="749808">
              <a:lnSpc>
                <a:spcPct val="100000"/>
              </a:lnSpc>
              <a:defRPr sz="3600">
                <a:latin typeface="+mj-lt"/>
                <a:ea typeface="+mj-ea"/>
                <a:cs typeface="+mj-cs"/>
                <a:sym typeface="Calibri"/>
              </a:defRPr>
            </a:lvl1pPr>
          </a:lstStyle>
          <a:p>
            <a:r>
              <a:t>Elliptic Curve (EC)</a:t>
            </a:r>
          </a:p>
        </p:txBody>
      </p:sp>
      <p:sp>
        <p:nvSpPr>
          <p:cNvPr id="171" name="Body"/>
          <p:cNvSpPr txBox="1">
            <a:spLocks noGrp="1"/>
          </p:cNvSpPr>
          <p:nvPr>
            <p:ph type="body" idx="4294967295"/>
          </p:nvPr>
        </p:nvSpPr>
        <p:spPr>
          <a:xfrm>
            <a:off x="457200" y="1344612"/>
            <a:ext cx="7886700" cy="3760788"/>
          </a:xfrm>
          <a:prstGeom prst="rect">
            <a:avLst/>
          </a:prstGeom>
        </p:spPr>
        <p:txBody>
          <a:bodyPr lIns="45718" tIns="45718" rIns="45718" bIns="45718"/>
          <a:lstStyle/>
          <a:p>
            <a:pPr marL="0" indent="0" defTabSz="914400">
              <a:lnSpc>
                <a:spcPct val="100000"/>
              </a:lnSpc>
              <a:spcBef>
                <a:spcPts val="700"/>
              </a:spcBef>
              <a:buSzTx/>
              <a:buNone/>
              <a:defRPr sz="3200"/>
            </a:pPr>
            <a:endParaRPr/>
          </a:p>
        </p:txBody>
      </p:sp>
      <p:grpSp>
        <p:nvGrpSpPr>
          <p:cNvPr id="174" name="Group"/>
          <p:cNvGrpSpPr/>
          <p:nvPr/>
        </p:nvGrpSpPr>
        <p:grpSpPr>
          <a:xfrm>
            <a:off x="325436" y="1057274"/>
            <a:ext cx="8091491" cy="3313115"/>
            <a:chOff x="0" y="0"/>
            <a:chExt cx="8091489" cy="3313114"/>
          </a:xfrm>
        </p:grpSpPr>
        <p:sp>
          <p:nvSpPr>
            <p:cNvPr id="172" name="Rectangle"/>
            <p:cNvSpPr/>
            <p:nvPr/>
          </p:nvSpPr>
          <p:spPr>
            <a:xfrm>
              <a:off x="0" y="0"/>
              <a:ext cx="8091490" cy="3313115"/>
            </a:xfrm>
            <a:prstGeom prst="rect">
              <a:avLst/>
            </a:prstGeom>
            <a:solidFill>
              <a:srgbClr val="000000"/>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73" name="C \ &gt; openssl ecparam -name secp256k1 -genkey -out priv.pem…"/>
            <p:cNvSpPr txBox="1"/>
            <p:nvPr/>
          </p:nvSpPr>
          <p:spPr>
            <a:xfrm>
              <a:off x="0" y="74138"/>
              <a:ext cx="8091490" cy="31648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defRPr>
                  <a:solidFill>
                    <a:srgbClr val="FFFFFF"/>
                  </a:solidFill>
                  <a:latin typeface="+mj-lt"/>
                  <a:ea typeface="+mj-ea"/>
                  <a:cs typeface="+mj-cs"/>
                  <a:sym typeface="Calibri"/>
                </a:defRPr>
              </a:pPr>
              <a:r>
                <a:t>C \ &gt; openssl ecparam -name secp256k1 -genkey -out priv.pem</a:t>
              </a:r>
            </a:p>
            <a:p>
              <a:pPr>
                <a:defRPr>
                  <a:solidFill>
                    <a:srgbClr val="FFFFFF"/>
                  </a:solidFill>
                  <a:latin typeface="+mj-lt"/>
                  <a:ea typeface="+mj-ea"/>
                  <a:cs typeface="+mj-cs"/>
                  <a:sym typeface="Calibri"/>
                </a:defRPr>
              </a:pPr>
              <a:endParaRPr/>
            </a:p>
            <a:p>
              <a:pPr>
                <a:defRPr>
                  <a:solidFill>
                    <a:srgbClr val="FFFFFF"/>
                  </a:solidFill>
                  <a:latin typeface="+mj-lt"/>
                  <a:ea typeface="+mj-ea"/>
                  <a:cs typeface="+mj-cs"/>
                  <a:sym typeface="Calibri"/>
                </a:defRPr>
              </a:pPr>
              <a:r>
                <a:t>C \ &gt; type ec-priv.pem</a:t>
              </a:r>
            </a:p>
            <a:p>
              <a:pPr>
                <a:defRPr>
                  <a:solidFill>
                    <a:srgbClr val="FFFFFF"/>
                  </a:solidFill>
                  <a:latin typeface="+mj-lt"/>
                  <a:ea typeface="+mj-ea"/>
                  <a:cs typeface="+mj-cs"/>
                  <a:sym typeface="Calibri"/>
                </a:defRPr>
              </a:pPr>
              <a:r>
                <a:t>-----BEGIN EC PARAMETERS-----</a:t>
              </a:r>
            </a:p>
            <a:p>
              <a:pPr>
                <a:defRPr>
                  <a:solidFill>
                    <a:srgbClr val="FFFFFF"/>
                  </a:solidFill>
                  <a:latin typeface="+mj-lt"/>
                  <a:ea typeface="+mj-ea"/>
                  <a:cs typeface="+mj-cs"/>
                  <a:sym typeface="Calibri"/>
                </a:defRPr>
              </a:pPr>
              <a:r>
                <a:t>BgUrgQQACg==</a:t>
              </a:r>
            </a:p>
            <a:p>
              <a:pPr>
                <a:defRPr>
                  <a:solidFill>
                    <a:srgbClr val="FFFFFF"/>
                  </a:solidFill>
                  <a:latin typeface="+mj-lt"/>
                  <a:ea typeface="+mj-ea"/>
                  <a:cs typeface="+mj-cs"/>
                  <a:sym typeface="Calibri"/>
                </a:defRPr>
              </a:pPr>
              <a:r>
                <a:t>-----END EC PARAMETERS-----</a:t>
              </a:r>
            </a:p>
            <a:p>
              <a:pPr>
                <a:defRPr>
                  <a:solidFill>
                    <a:srgbClr val="FFFFFF"/>
                  </a:solidFill>
                  <a:latin typeface="+mj-lt"/>
                  <a:ea typeface="+mj-ea"/>
                  <a:cs typeface="+mj-cs"/>
                  <a:sym typeface="Calibri"/>
                </a:defRPr>
              </a:pPr>
              <a:r>
                <a:t>-----BEGIN EC PRIVATE KEY-----</a:t>
              </a:r>
            </a:p>
            <a:p>
              <a:pPr>
                <a:defRPr>
                  <a:solidFill>
                    <a:srgbClr val="FFFFFF"/>
                  </a:solidFill>
                  <a:latin typeface="+mj-lt"/>
                  <a:ea typeface="+mj-ea"/>
                  <a:cs typeface="+mj-cs"/>
                  <a:sym typeface="Calibri"/>
                </a:defRPr>
              </a:pPr>
              <a:r>
                <a:t>MHQCAQEEIEa56GG2PTUJyIt4FydaMNItYsjNj6ZIbd7jXvDY4ElfoAcGBSuBBAAK</a:t>
              </a:r>
            </a:p>
            <a:p>
              <a:pPr>
                <a:defRPr>
                  <a:solidFill>
                    <a:srgbClr val="FFFFFF"/>
                  </a:solidFill>
                  <a:latin typeface="+mj-lt"/>
                  <a:ea typeface="+mj-ea"/>
                  <a:cs typeface="+mj-cs"/>
                  <a:sym typeface="Calibri"/>
                </a:defRPr>
              </a:pPr>
              <a:r>
                <a:t>oUQDQgAEJQDn8/vd8oQpA/VE3ch0lM6VAprOTiV9VLp38rwfOog3qUYcTxxX/sxJ</a:t>
              </a:r>
            </a:p>
            <a:p>
              <a:pPr>
                <a:defRPr>
                  <a:solidFill>
                    <a:srgbClr val="FFFFFF"/>
                  </a:solidFill>
                  <a:latin typeface="+mj-lt"/>
                  <a:ea typeface="+mj-ea"/>
                  <a:cs typeface="+mj-cs"/>
                  <a:sym typeface="Calibri"/>
                </a:defRPr>
              </a:pPr>
              <a:r>
                <a:t>l1M4HncqEopYIKkkovoFFi62Yph6nw==</a:t>
              </a:r>
            </a:p>
            <a:p>
              <a:pPr>
                <a:defRPr>
                  <a:solidFill>
                    <a:srgbClr val="FFFFFF"/>
                  </a:solidFill>
                  <a:latin typeface="+mj-lt"/>
                  <a:ea typeface="+mj-ea"/>
                  <a:cs typeface="+mj-cs"/>
                  <a:sym typeface="Calibri"/>
                </a:defRPr>
              </a:pPr>
              <a:r>
                <a:t>-----END EC PRIVATE KEY-----</a:t>
              </a:r>
            </a:p>
          </p:txBody>
        </p:sp>
      </p:grpSp>
      <p:grpSp>
        <p:nvGrpSpPr>
          <p:cNvPr id="177" name="Group"/>
          <p:cNvGrpSpPr/>
          <p:nvPr/>
        </p:nvGrpSpPr>
        <p:grpSpPr>
          <a:xfrm>
            <a:off x="822325" y="1344612"/>
            <a:ext cx="8093075" cy="4176714"/>
            <a:chOff x="0" y="0"/>
            <a:chExt cx="8093075" cy="4176712"/>
          </a:xfrm>
        </p:grpSpPr>
        <p:sp>
          <p:nvSpPr>
            <p:cNvPr id="175" name="Rectangle"/>
            <p:cNvSpPr/>
            <p:nvPr/>
          </p:nvSpPr>
          <p:spPr>
            <a:xfrm>
              <a:off x="0" y="0"/>
              <a:ext cx="8093075" cy="4176714"/>
            </a:xfrm>
            <a:prstGeom prst="rect">
              <a:avLst/>
            </a:prstGeom>
            <a:solidFill>
              <a:srgbClr val="000000"/>
            </a:solidFill>
            <a:ln w="25400" cap="flat">
              <a:solidFill>
                <a:srgbClr val="385D8A"/>
              </a:solidFill>
              <a:prstDash val="solid"/>
              <a:round/>
            </a:ln>
            <a:effectLst/>
          </p:spPr>
          <p:txBody>
            <a:bodyPr wrap="square" lIns="45718" tIns="45718" rIns="45718" bIns="45718" numCol="1" anchor="ctr">
              <a:noAutofit/>
            </a:bodyPr>
            <a:lstStyle/>
            <a:p>
              <a:pPr>
                <a:defRPr>
                  <a:solidFill>
                    <a:srgbClr val="FFFFFF"/>
                  </a:solidFill>
                  <a:latin typeface="+mj-lt"/>
                  <a:ea typeface="+mj-ea"/>
                  <a:cs typeface="+mj-cs"/>
                  <a:sym typeface="Calibri"/>
                </a:defRPr>
              </a:pPr>
              <a:endParaRPr/>
            </a:p>
          </p:txBody>
        </p:sp>
        <p:sp>
          <p:nvSpPr>
            <p:cNvPr id="176" name="C \&gt; openssl ec -in priv.pem -text -noout…"/>
            <p:cNvSpPr txBox="1"/>
            <p:nvPr/>
          </p:nvSpPr>
          <p:spPr>
            <a:xfrm>
              <a:off x="0" y="86836"/>
              <a:ext cx="8093075" cy="40030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defRPr>
                  <a:solidFill>
                    <a:srgbClr val="FFFFFF"/>
                  </a:solidFill>
                  <a:latin typeface="+mj-lt"/>
                  <a:ea typeface="+mj-ea"/>
                  <a:cs typeface="+mj-cs"/>
                  <a:sym typeface="Calibri"/>
                </a:defRPr>
              </a:pPr>
              <a:r>
                <a:t>C \&gt; openssl ec -in priv.pem -text -noout</a:t>
              </a:r>
            </a:p>
            <a:p>
              <a:pPr>
                <a:defRPr>
                  <a:solidFill>
                    <a:srgbClr val="FFFFFF"/>
                  </a:solidFill>
                  <a:latin typeface="+mj-lt"/>
                  <a:ea typeface="+mj-ea"/>
                  <a:cs typeface="+mj-cs"/>
                  <a:sym typeface="Calibri"/>
                </a:defRPr>
              </a:pPr>
              <a:r>
                <a:t>read EC key</a:t>
              </a:r>
            </a:p>
            <a:p>
              <a:pPr>
                <a:defRPr>
                  <a:solidFill>
                    <a:srgbClr val="FFFFFF"/>
                  </a:solidFill>
                  <a:latin typeface="+mj-lt"/>
                  <a:ea typeface="+mj-ea"/>
                  <a:cs typeface="+mj-cs"/>
                  <a:sym typeface="Calibri"/>
                </a:defRPr>
              </a:pPr>
              <a:r>
                <a:t>Private-Key  (256 bit)</a:t>
              </a:r>
            </a:p>
            <a:p>
              <a:pPr>
                <a:defRPr>
                  <a:solidFill>
                    <a:srgbClr val="FFFFFF"/>
                  </a:solidFill>
                  <a:latin typeface="+mj-lt"/>
                  <a:ea typeface="+mj-ea"/>
                  <a:cs typeface="+mj-cs"/>
                  <a:sym typeface="Calibri"/>
                </a:defRPr>
              </a:pPr>
              <a:r>
                <a:t>priv </a:t>
              </a:r>
            </a:p>
            <a:p>
              <a:pPr>
                <a:defRPr>
                  <a:solidFill>
                    <a:srgbClr val="FFFFFF"/>
                  </a:solidFill>
                  <a:latin typeface="+mj-lt"/>
                  <a:ea typeface="+mj-ea"/>
                  <a:cs typeface="+mj-cs"/>
                  <a:sym typeface="Calibri"/>
                </a:defRPr>
              </a:pPr>
              <a:r>
                <a:t>    46 b9 e8 61 b6 3d 35 09 c8 8b 78 17 27 5a 30 </a:t>
              </a:r>
            </a:p>
            <a:p>
              <a:pPr>
                <a:defRPr>
                  <a:solidFill>
                    <a:srgbClr val="FFFFFF"/>
                  </a:solidFill>
                  <a:latin typeface="+mj-lt"/>
                  <a:ea typeface="+mj-ea"/>
                  <a:cs typeface="+mj-cs"/>
                  <a:sym typeface="Calibri"/>
                </a:defRPr>
              </a:pPr>
              <a:r>
                <a:t>    d2 2d 62 c8 cd 8f a6 48 6d de e3 5e f0 d8 e0 </a:t>
              </a:r>
            </a:p>
            <a:p>
              <a:pPr>
                <a:defRPr>
                  <a:solidFill>
                    <a:srgbClr val="FFFFFF"/>
                  </a:solidFill>
                  <a:latin typeface="+mj-lt"/>
                  <a:ea typeface="+mj-ea"/>
                  <a:cs typeface="+mj-cs"/>
                  <a:sym typeface="Calibri"/>
                </a:defRPr>
              </a:pPr>
              <a:r>
                <a:t>    49 5f</a:t>
              </a:r>
            </a:p>
            <a:p>
              <a:pPr>
                <a:defRPr>
                  <a:solidFill>
                    <a:srgbClr val="FFFFFF"/>
                  </a:solidFill>
                  <a:latin typeface="+mj-lt"/>
                  <a:ea typeface="+mj-ea"/>
                  <a:cs typeface="+mj-cs"/>
                  <a:sym typeface="Calibri"/>
                </a:defRPr>
              </a:pPr>
              <a:r>
                <a:t>pub </a:t>
              </a:r>
            </a:p>
            <a:p>
              <a:pPr>
                <a:defRPr>
                  <a:solidFill>
                    <a:srgbClr val="FFFFFF"/>
                  </a:solidFill>
                  <a:latin typeface="+mj-lt"/>
                  <a:ea typeface="+mj-ea"/>
                  <a:cs typeface="+mj-cs"/>
                  <a:sym typeface="Calibri"/>
                </a:defRPr>
              </a:pPr>
              <a:r>
                <a:t>    04 25 00 e7 f3 fb dd f2 84 29 03 f5 44 dd c8 </a:t>
              </a:r>
            </a:p>
            <a:p>
              <a:pPr>
                <a:defRPr>
                  <a:solidFill>
                    <a:srgbClr val="FFFFFF"/>
                  </a:solidFill>
                  <a:latin typeface="+mj-lt"/>
                  <a:ea typeface="+mj-ea"/>
                  <a:cs typeface="+mj-cs"/>
                  <a:sym typeface="Calibri"/>
                </a:defRPr>
              </a:pPr>
              <a:r>
                <a:t>    74 94 ce 95 02 9a ce 4e 25 7d 54 ba 77 f2 bc </a:t>
              </a:r>
            </a:p>
            <a:p>
              <a:pPr>
                <a:defRPr>
                  <a:solidFill>
                    <a:srgbClr val="FFFFFF"/>
                  </a:solidFill>
                  <a:latin typeface="+mj-lt"/>
                  <a:ea typeface="+mj-ea"/>
                  <a:cs typeface="+mj-cs"/>
                  <a:sym typeface="Calibri"/>
                </a:defRPr>
              </a:pPr>
              <a:r>
                <a:t>    1f 3a 88 37 a9 46 1c 4f 1c 57 fe cc 49 97 53 </a:t>
              </a:r>
            </a:p>
            <a:p>
              <a:pPr>
                <a:defRPr>
                  <a:solidFill>
                    <a:srgbClr val="FFFFFF"/>
                  </a:solidFill>
                  <a:latin typeface="+mj-lt"/>
                  <a:ea typeface="+mj-ea"/>
                  <a:cs typeface="+mj-cs"/>
                  <a:sym typeface="Calibri"/>
                </a:defRPr>
              </a:pPr>
              <a:r>
                <a:t>    38 1e 77 2a 12 8a 58 20 a9 24 a2 fa 05 16 2e </a:t>
              </a:r>
            </a:p>
            <a:p>
              <a:pPr>
                <a:defRPr>
                  <a:solidFill>
                    <a:srgbClr val="FFFFFF"/>
                  </a:solidFill>
                  <a:latin typeface="+mj-lt"/>
                  <a:ea typeface="+mj-ea"/>
                  <a:cs typeface="+mj-cs"/>
                  <a:sym typeface="Calibri"/>
                </a:defRPr>
              </a:pPr>
              <a:r>
                <a:t>    b6 62 98 7a 9f</a:t>
              </a:r>
            </a:p>
            <a:p>
              <a:pPr>
                <a:defRPr>
                  <a:solidFill>
                    <a:srgbClr val="FFFFFF"/>
                  </a:solidFill>
                  <a:latin typeface="+mj-lt"/>
                  <a:ea typeface="+mj-ea"/>
                  <a:cs typeface="+mj-cs"/>
                  <a:sym typeface="Calibri"/>
                </a:defRPr>
              </a:pPr>
              <a:r>
                <a:t>ASN1 OID  secp256k1</a:t>
              </a:r>
            </a:p>
          </p:txBody>
        </p:sp>
      </p:grpSp>
      <p:grpSp>
        <p:nvGrpSpPr>
          <p:cNvPr id="180" name="Group">
            <a:hlinkClick r:id="rId2"/>
          </p:cNvPr>
          <p:cNvGrpSpPr/>
          <p:nvPr/>
        </p:nvGrpSpPr>
        <p:grpSpPr>
          <a:xfrm>
            <a:off x="238125" y="255587"/>
            <a:ext cx="1019175" cy="431801"/>
            <a:chOff x="0" y="0"/>
            <a:chExt cx="1019175" cy="431800"/>
          </a:xfrm>
        </p:grpSpPr>
        <p:sp>
          <p:nvSpPr>
            <p:cNvPr id="178" name="Rectangle"/>
            <p:cNvSpPr/>
            <p:nvPr/>
          </p:nvSpPr>
          <p:spPr>
            <a:xfrm>
              <a:off x="0" y="0"/>
              <a:ext cx="1019175" cy="431801"/>
            </a:xfrm>
            <a:prstGeom prst="rect">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79" name="Example"/>
            <p:cNvSpPr txBox="1"/>
            <p:nvPr/>
          </p:nvSpPr>
          <p:spPr>
            <a:xfrm>
              <a:off x="0" y="30479"/>
              <a:ext cx="1019175" cy="3708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u="sng">
                  <a:solidFill>
                    <a:srgbClr val="0000FF"/>
                  </a:solidFill>
                  <a:uFill>
                    <a:solidFill>
                      <a:srgbClr val="0000FF"/>
                    </a:solidFill>
                  </a:uFill>
                  <a:latin typeface="+mj-lt"/>
                  <a:ea typeface="+mj-ea"/>
                  <a:cs typeface="+mj-cs"/>
                  <a:sym typeface="Calibri"/>
                  <a:hlinkClick r:id="rId3"/>
                </a:defRPr>
              </a:lvl1pPr>
            </a:lstStyle>
            <a:p>
              <a:pPr>
                <a:defRPr>
                  <a:solidFill>
                    <a:srgbClr val="FFFFFF"/>
                  </a:solidFill>
                </a:defRPr>
              </a:pPr>
              <a:r>
                <a:rPr>
                  <a:solidFill>
                    <a:srgbClr val="0000FF"/>
                  </a:solidFill>
                  <a:hlinkClick r:id="rId3"/>
                </a:rPr>
                <a:t>Example</a:t>
              </a:r>
            </a:p>
          </p:txBody>
        </p:sp>
      </p:grpSp>
      <p:grpSp>
        <p:nvGrpSpPr>
          <p:cNvPr id="183" name="Group"/>
          <p:cNvGrpSpPr/>
          <p:nvPr/>
        </p:nvGrpSpPr>
        <p:grpSpPr>
          <a:xfrm>
            <a:off x="1320799" y="193672"/>
            <a:ext cx="8091491" cy="5688017"/>
            <a:chOff x="0" y="-1"/>
            <a:chExt cx="8091489" cy="5688015"/>
          </a:xfrm>
        </p:grpSpPr>
        <p:sp>
          <p:nvSpPr>
            <p:cNvPr id="181" name="Rectangle"/>
            <p:cNvSpPr/>
            <p:nvPr/>
          </p:nvSpPr>
          <p:spPr>
            <a:xfrm>
              <a:off x="-1" y="-2"/>
              <a:ext cx="8091491" cy="5688017"/>
            </a:xfrm>
            <a:prstGeom prst="rect">
              <a:avLst/>
            </a:prstGeom>
            <a:solidFill>
              <a:srgbClr val="000000"/>
            </a:solidFill>
            <a:ln w="25400" cap="flat">
              <a:solidFill>
                <a:srgbClr val="385D8A"/>
              </a:solidFill>
              <a:prstDash val="solid"/>
              <a:round/>
            </a:ln>
            <a:effectLst/>
          </p:spPr>
          <p:txBody>
            <a:bodyPr wrap="square" lIns="45718" tIns="45718" rIns="45718" bIns="45718" numCol="1" anchor="ctr">
              <a:noAutofit/>
            </a:bodyPr>
            <a:lstStyle/>
            <a:p>
              <a:pPr>
                <a:defRPr>
                  <a:solidFill>
                    <a:srgbClr val="FFFFFF"/>
                  </a:solidFill>
                  <a:latin typeface="+mj-lt"/>
                  <a:ea typeface="+mj-ea"/>
                  <a:cs typeface="+mj-cs"/>
                  <a:sym typeface="Calibri"/>
                </a:defRPr>
              </a:pPr>
              <a:endParaRPr/>
            </a:p>
          </p:txBody>
        </p:sp>
        <p:sp>
          <p:nvSpPr>
            <p:cNvPr id="182" name="C:&gt; openssl ecparam -in priv.pem -text -param_enc explicit -noout…"/>
            <p:cNvSpPr txBox="1"/>
            <p:nvPr/>
          </p:nvSpPr>
          <p:spPr>
            <a:xfrm>
              <a:off x="-1" y="143986"/>
              <a:ext cx="8091491" cy="54000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p>
              <a:pPr>
                <a:defRPr>
                  <a:solidFill>
                    <a:srgbClr val="FFFFFF"/>
                  </a:solidFill>
                  <a:latin typeface="+mj-lt"/>
                  <a:ea typeface="+mj-ea"/>
                  <a:cs typeface="+mj-cs"/>
                  <a:sym typeface="Calibri"/>
                </a:defRPr>
              </a:pPr>
              <a:r>
                <a:t>C:&gt; openssl ecparam -in priv.pem -text -param_enc explicit -noout</a:t>
              </a:r>
            </a:p>
            <a:p>
              <a:pPr>
                <a:defRPr>
                  <a:solidFill>
                    <a:srgbClr val="FFFFFF"/>
                  </a:solidFill>
                  <a:latin typeface="+mj-lt"/>
                  <a:ea typeface="+mj-ea"/>
                  <a:cs typeface="+mj-cs"/>
                  <a:sym typeface="Calibri"/>
                </a:defRPr>
              </a:pPr>
              <a:r>
                <a:t>Field Type: prime-field</a:t>
              </a:r>
            </a:p>
            <a:p>
              <a:pPr>
                <a:defRPr>
                  <a:solidFill>
                    <a:srgbClr val="FFFFFF"/>
                  </a:solidFill>
                  <a:latin typeface="+mj-lt"/>
                  <a:ea typeface="+mj-ea"/>
                  <a:cs typeface="+mj-cs"/>
                  <a:sym typeface="Calibri"/>
                </a:defRPr>
              </a:pPr>
              <a:r>
                <a:t>Prime:</a:t>
              </a:r>
            </a:p>
            <a:p>
              <a:pPr>
                <a:defRPr>
                  <a:solidFill>
                    <a:srgbClr val="FFFFFF"/>
                  </a:solidFill>
                  <a:latin typeface="+mj-lt"/>
                  <a:ea typeface="+mj-ea"/>
                  <a:cs typeface="+mj-cs"/>
                  <a:sym typeface="Calibri"/>
                </a:defRPr>
              </a:pPr>
              <a:r>
                <a:t>    00:ff:ff:ff:ff:ff:ff:ff:ff:ff:ff:ff:ff:ff:ff:</a:t>
              </a:r>
            </a:p>
            <a:p>
              <a:pPr>
                <a:defRPr>
                  <a:solidFill>
                    <a:srgbClr val="FFFFFF"/>
                  </a:solidFill>
                  <a:latin typeface="+mj-lt"/>
                  <a:ea typeface="+mj-ea"/>
                  <a:cs typeface="+mj-cs"/>
                  <a:sym typeface="Calibri"/>
                </a:defRPr>
              </a:pPr>
              <a:r>
                <a:t>    ff:ff:ff:ff:ff:ff:ff:ff:ff:ff:ff:ff:ff:fe:ff:</a:t>
              </a:r>
            </a:p>
            <a:p>
              <a:pPr>
                <a:defRPr>
                  <a:solidFill>
                    <a:srgbClr val="FFFFFF"/>
                  </a:solidFill>
                  <a:latin typeface="+mj-lt"/>
                  <a:ea typeface="+mj-ea"/>
                  <a:cs typeface="+mj-cs"/>
                  <a:sym typeface="Calibri"/>
                </a:defRPr>
              </a:pPr>
              <a:r>
                <a:t>    ff:fc:2f</a:t>
              </a:r>
            </a:p>
            <a:p>
              <a:pPr>
                <a:defRPr>
                  <a:solidFill>
                    <a:srgbClr val="FFFFFF"/>
                  </a:solidFill>
                  <a:latin typeface="+mj-lt"/>
                  <a:ea typeface="+mj-ea"/>
                  <a:cs typeface="+mj-cs"/>
                  <a:sym typeface="Calibri"/>
                </a:defRPr>
              </a:pPr>
              <a:r>
                <a:t>A:    0</a:t>
              </a:r>
            </a:p>
            <a:p>
              <a:pPr>
                <a:defRPr>
                  <a:solidFill>
                    <a:srgbClr val="FFFFFF"/>
                  </a:solidFill>
                  <a:latin typeface="+mj-lt"/>
                  <a:ea typeface="+mj-ea"/>
                  <a:cs typeface="+mj-cs"/>
                  <a:sym typeface="Calibri"/>
                </a:defRPr>
              </a:pPr>
              <a:r>
                <a:t>B:    7 (0x7)</a:t>
              </a:r>
            </a:p>
            <a:p>
              <a:pPr>
                <a:defRPr>
                  <a:solidFill>
                    <a:srgbClr val="FFFFFF"/>
                  </a:solidFill>
                  <a:latin typeface="+mj-lt"/>
                  <a:ea typeface="+mj-ea"/>
                  <a:cs typeface="+mj-cs"/>
                  <a:sym typeface="Calibri"/>
                </a:defRPr>
              </a:pPr>
              <a:r>
                <a:t>Generator (uncompressed):</a:t>
              </a:r>
            </a:p>
            <a:p>
              <a:pPr>
                <a:defRPr>
                  <a:solidFill>
                    <a:srgbClr val="FFFFFF"/>
                  </a:solidFill>
                  <a:latin typeface="+mj-lt"/>
                  <a:ea typeface="+mj-ea"/>
                  <a:cs typeface="+mj-cs"/>
                  <a:sym typeface="Calibri"/>
                </a:defRPr>
              </a:pPr>
              <a:r>
                <a:t>    04:79:be:66:7e:f9:dc:bb:ac:55:a0:62:95:ce:87:</a:t>
              </a:r>
            </a:p>
            <a:p>
              <a:pPr>
                <a:defRPr>
                  <a:solidFill>
                    <a:srgbClr val="FFFFFF"/>
                  </a:solidFill>
                  <a:latin typeface="+mj-lt"/>
                  <a:ea typeface="+mj-ea"/>
                  <a:cs typeface="+mj-cs"/>
                  <a:sym typeface="Calibri"/>
                </a:defRPr>
              </a:pPr>
              <a:r>
                <a:t>    0b:07:02:9b:fc:db:2d:ce:28:d9:59:f2:81:5b:16:</a:t>
              </a:r>
            </a:p>
            <a:p>
              <a:pPr>
                <a:defRPr>
                  <a:solidFill>
                    <a:srgbClr val="FFFFFF"/>
                  </a:solidFill>
                  <a:latin typeface="+mj-lt"/>
                  <a:ea typeface="+mj-ea"/>
                  <a:cs typeface="+mj-cs"/>
                  <a:sym typeface="Calibri"/>
                </a:defRPr>
              </a:pPr>
              <a:r>
                <a:t>    f8:17:98:48:3a:da:77:26:a3:c4:65:5d:a4:fb:fc:</a:t>
              </a:r>
            </a:p>
            <a:p>
              <a:pPr>
                <a:defRPr>
                  <a:solidFill>
                    <a:srgbClr val="FFFFFF"/>
                  </a:solidFill>
                  <a:latin typeface="+mj-lt"/>
                  <a:ea typeface="+mj-ea"/>
                  <a:cs typeface="+mj-cs"/>
                  <a:sym typeface="Calibri"/>
                </a:defRPr>
              </a:pPr>
              <a:r>
                <a:t>    0e:11:08:a8:fd:17:b4:48:a6:85:54:19:9c:47:d0:</a:t>
              </a:r>
            </a:p>
            <a:p>
              <a:pPr>
                <a:defRPr>
                  <a:solidFill>
                    <a:srgbClr val="FFFFFF"/>
                  </a:solidFill>
                  <a:latin typeface="+mj-lt"/>
                  <a:ea typeface="+mj-ea"/>
                  <a:cs typeface="+mj-cs"/>
                  <a:sym typeface="Calibri"/>
                </a:defRPr>
              </a:pPr>
              <a:r>
                <a:t>    8f:fb:10:d4:b8</a:t>
              </a:r>
            </a:p>
            <a:p>
              <a:pPr>
                <a:defRPr>
                  <a:solidFill>
                    <a:srgbClr val="FFFFFF"/>
                  </a:solidFill>
                  <a:latin typeface="+mj-lt"/>
                  <a:ea typeface="+mj-ea"/>
                  <a:cs typeface="+mj-cs"/>
                  <a:sym typeface="Calibri"/>
                </a:defRPr>
              </a:pPr>
              <a:r>
                <a:t>Order:</a:t>
              </a:r>
            </a:p>
            <a:p>
              <a:pPr>
                <a:defRPr>
                  <a:solidFill>
                    <a:srgbClr val="FFFFFF"/>
                  </a:solidFill>
                  <a:latin typeface="+mj-lt"/>
                  <a:ea typeface="+mj-ea"/>
                  <a:cs typeface="+mj-cs"/>
                  <a:sym typeface="Calibri"/>
                </a:defRPr>
              </a:pPr>
              <a:r>
                <a:t>    00:ff:ff:ff:ff:ff:ff:ff:ff:ff:ff:ff:ff:ff:ff:</a:t>
              </a:r>
            </a:p>
            <a:p>
              <a:pPr>
                <a:defRPr>
                  <a:solidFill>
                    <a:srgbClr val="FFFFFF"/>
                  </a:solidFill>
                  <a:latin typeface="+mj-lt"/>
                  <a:ea typeface="+mj-ea"/>
                  <a:cs typeface="+mj-cs"/>
                  <a:sym typeface="Calibri"/>
                </a:defRPr>
              </a:pPr>
              <a:r>
                <a:t>    ff:fe:ba:ae:dc:e6:af:48:a0:3b:bf:d2:5e:8c:d0:</a:t>
              </a:r>
            </a:p>
            <a:p>
              <a:pPr>
                <a:defRPr>
                  <a:solidFill>
                    <a:srgbClr val="FFFFFF"/>
                  </a:solidFill>
                  <a:latin typeface="+mj-lt"/>
                  <a:ea typeface="+mj-ea"/>
                  <a:cs typeface="+mj-cs"/>
                  <a:sym typeface="Calibri"/>
                </a:defRPr>
              </a:pPr>
              <a:r>
                <a:t>    36:41:41</a:t>
              </a:r>
            </a:p>
            <a:p>
              <a:pPr>
                <a:defRPr>
                  <a:solidFill>
                    <a:srgbClr val="FFFFFF"/>
                  </a:solidFill>
                  <a:latin typeface="+mj-lt"/>
                  <a:ea typeface="+mj-ea"/>
                  <a:cs typeface="+mj-cs"/>
                  <a:sym typeface="Calibri"/>
                </a:defRPr>
              </a:pPr>
              <a:r>
                <a:t>Cofactor:  1 (0x1)</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177"/>
                                        </p:tgtEl>
                                        <p:attrNameLst>
                                          <p:attrName>style.visibility</p:attrName>
                                        </p:attrNameLst>
                                      </p:cBhvr>
                                      <p:to>
                                        <p:strVal val="visible"/>
                                      </p:to>
                                    </p:set>
                                    <p:anim calcmode="lin" valueType="num">
                                      <p:cBhvr>
                                        <p:cTn id="7" dur="500" fill="hold"/>
                                        <p:tgtEl>
                                          <p:spTgt spid="177"/>
                                        </p:tgtEl>
                                        <p:attrNameLst>
                                          <p:attrName>ppt_x</p:attrName>
                                        </p:attrNameLst>
                                      </p:cBhvr>
                                      <p:tavLst>
                                        <p:tav tm="0">
                                          <p:val>
                                            <p:strVal val="#ppt_x"/>
                                          </p:val>
                                        </p:tav>
                                        <p:tav tm="100000">
                                          <p:val>
                                            <p:strVal val="#ppt_x"/>
                                          </p:val>
                                        </p:tav>
                                      </p:tavLst>
                                    </p:anim>
                                    <p:anim calcmode="lin" valueType="num">
                                      <p:cBhvr>
                                        <p:cTn id="8"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p:tmAbs val="0"/>
                                  </p:iterate>
                                  <p:childTnLst>
                                    <p:set>
                                      <p:cBhvr>
                                        <p:cTn id="12" fill="hold"/>
                                        <p:tgtEl>
                                          <p:spTgt spid="183"/>
                                        </p:tgtEl>
                                        <p:attrNameLst>
                                          <p:attrName>style.visibility</p:attrName>
                                        </p:attrNameLst>
                                      </p:cBhvr>
                                      <p:to>
                                        <p:strVal val="visible"/>
                                      </p:to>
                                    </p:set>
                                    <p:anim calcmode="lin" valueType="num">
                                      <p:cBhvr>
                                        <p:cTn id="13" dur="500" fill="hold"/>
                                        <p:tgtEl>
                                          <p:spTgt spid="183"/>
                                        </p:tgtEl>
                                        <p:attrNameLst>
                                          <p:attrName>ppt_x</p:attrName>
                                        </p:attrNameLst>
                                      </p:cBhvr>
                                      <p:tavLst>
                                        <p:tav tm="0">
                                          <p:val>
                                            <p:strVal val="#ppt_x"/>
                                          </p:val>
                                        </p:tav>
                                        <p:tav tm="100000">
                                          <p:val>
                                            <p:strVal val="#ppt_x"/>
                                          </p:val>
                                        </p:tav>
                                      </p:tavLst>
                                    </p:anim>
                                    <p:anim calcmode="lin" valueType="num">
                                      <p:cBhvr>
                                        <p:cTn id="14"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1" animBg="1" advAuto="0"/>
      <p:bldP spid="183" grpId="2"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ElGamal"/>
          <p:cNvSpPr txBox="1">
            <a:spLocks noGrp="1"/>
          </p:cNvSpPr>
          <p:nvPr>
            <p:ph type="title" idx="4294967295"/>
          </p:nvPr>
        </p:nvSpPr>
        <p:spPr>
          <a:xfrm>
            <a:off x="0" y="285749"/>
            <a:ext cx="7886700" cy="649290"/>
          </a:xfrm>
          <a:prstGeom prst="rect">
            <a:avLst/>
          </a:prstGeom>
        </p:spPr>
        <p:txBody>
          <a:bodyPr lIns="45718" tIns="45718" rIns="45718" bIns="45718"/>
          <a:lstStyle>
            <a:lvl1pPr defTabSz="749808">
              <a:lnSpc>
                <a:spcPct val="100000"/>
              </a:lnSpc>
              <a:defRPr sz="3600">
                <a:latin typeface="+mj-lt"/>
                <a:ea typeface="+mj-ea"/>
                <a:cs typeface="+mj-cs"/>
                <a:sym typeface="Calibri"/>
              </a:defRPr>
            </a:lvl1pPr>
          </a:lstStyle>
          <a:p>
            <a:r>
              <a:t>PGP</a:t>
            </a:r>
          </a:p>
        </p:txBody>
      </p:sp>
      <p:pic>
        <p:nvPicPr>
          <p:cNvPr id="205" name="image.png" descr="image.png"/>
          <p:cNvPicPr>
            <a:picLocks noChangeAspect="1"/>
          </p:cNvPicPr>
          <p:nvPr/>
        </p:nvPicPr>
        <p:blipFill>
          <a:blip r:embed="rId2"/>
          <a:stretch>
            <a:fillRect/>
          </a:stretch>
        </p:blipFill>
        <p:spPr>
          <a:xfrm>
            <a:off x="-23813" y="2713036"/>
            <a:ext cx="3352802" cy="2339977"/>
          </a:xfrm>
          <a:prstGeom prst="rect">
            <a:avLst/>
          </a:prstGeom>
          <a:ln w="12700">
            <a:miter lim="400000"/>
          </a:ln>
        </p:spPr>
      </p:pic>
      <p:pic>
        <p:nvPicPr>
          <p:cNvPr id="206" name="pgp.jpg" descr="pgp.jpg"/>
          <p:cNvPicPr>
            <a:picLocks noChangeAspect="1"/>
          </p:cNvPicPr>
          <p:nvPr/>
        </p:nvPicPr>
        <p:blipFill>
          <a:blip r:embed="rId3"/>
          <a:stretch>
            <a:fillRect/>
          </a:stretch>
        </p:blipFill>
        <p:spPr>
          <a:xfrm>
            <a:off x="1915967" y="0"/>
            <a:ext cx="6734466" cy="5715000"/>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Unit 5: Key Exchange  Diffie-Hellman Diffie-Hellman Weaknesses…"/>
          <p:cNvSpPr txBox="1">
            <a:spLocks noGrp="1"/>
          </p:cNvSpPr>
          <p:nvPr>
            <p:ph type="title" idx="4294967295"/>
          </p:nvPr>
        </p:nvSpPr>
        <p:spPr>
          <a:xfrm>
            <a:off x="366712" y="379114"/>
            <a:ext cx="5327651" cy="4245572"/>
          </a:xfrm>
          <a:prstGeom prst="rect">
            <a:avLst/>
          </a:prstGeom>
        </p:spPr>
        <p:txBody>
          <a:bodyPr>
            <a:normAutofit/>
          </a:bodyPr>
          <a:lstStyle/>
          <a:p>
            <a:pPr algn="l" defTabSz="813816">
              <a:defRPr sz="3916" b="1">
                <a:solidFill>
                  <a:srgbClr val="C00000"/>
                </a:solidFill>
              </a:defRPr>
            </a:pPr>
            <a:r>
              <a:t>Unit 5: Key Exchange</a:t>
            </a:r>
            <a:br/>
            <a:br/>
            <a:r>
              <a:rPr sz="1779" b="0"/>
              <a:t>Diffie-Hellman</a:t>
            </a:r>
            <a:br>
              <a:rPr sz="1779" b="0"/>
            </a:br>
            <a:r>
              <a:rPr sz="1779" b="0"/>
              <a:t>Diffie-Hellman Weaknesses</a:t>
            </a:r>
          </a:p>
          <a:p>
            <a:pPr algn="l" defTabSz="813816">
              <a:defRPr sz="3916" b="1">
                <a:solidFill>
                  <a:srgbClr val="C00000"/>
                </a:solidFill>
              </a:defRPr>
            </a:pPr>
            <a:r>
              <a:rPr sz="1779" b="0"/>
              <a:t>Elliptic Curve Diffie-Hellman (ECDH)</a:t>
            </a:r>
            <a:br>
              <a:rPr sz="1779" b="0"/>
            </a:br>
            <a:r>
              <a:rPr sz="1779" b="0"/>
              <a:t>Passing Key Using Public Key</a:t>
            </a:r>
          </a:p>
          <a:p>
            <a:pPr algn="l" defTabSz="813816">
              <a:defRPr sz="3916" b="1">
                <a:solidFill>
                  <a:srgbClr val="C00000"/>
                </a:solidFill>
              </a:defRPr>
            </a:pPr>
            <a:r>
              <a:rPr sz="1779" b="0"/>
              <a:t>Key Distribution Centre (KDC)</a:t>
            </a:r>
            <a:br>
              <a:rPr sz="1779" b="0"/>
            </a:br>
            <a:br>
              <a:rPr sz="1779" b="0"/>
            </a:br>
            <a:r>
              <a:rPr sz="2670">
                <a:solidFill>
                  <a:srgbClr val="000000"/>
                </a:solidFill>
              </a:rPr>
              <a:t>Prof Bill Buchanan OBE</a:t>
            </a:r>
            <a:br>
              <a:rPr sz="2670">
                <a:solidFill>
                  <a:srgbClr val="000000"/>
                </a:solidFill>
              </a:rPr>
            </a:br>
            <a:r>
              <a:rPr sz="1779" b="0"/>
              <a:t>http://asecuritysite.com/crypto05</a:t>
            </a:r>
            <a:br>
              <a:rPr sz="1779" b="0"/>
            </a:br>
            <a:r>
              <a:rPr sz="1779" b="0"/>
              <a:t>http://asecuritysite.com/encryption</a:t>
            </a:r>
            <a:br>
              <a:rPr sz="1779" b="0"/>
            </a:br>
            <a:endParaRPr sz="1779" b="0"/>
          </a:p>
        </p:txBody>
      </p:sp>
      <p:pic>
        <p:nvPicPr>
          <p:cNvPr id="48" name="image.jpeg" descr="image.jpeg"/>
          <p:cNvPicPr>
            <a:picLocks noChangeAspect="1"/>
          </p:cNvPicPr>
          <p:nvPr/>
        </p:nvPicPr>
        <p:blipFill>
          <a:blip r:embed="rId2"/>
          <a:stretch>
            <a:fillRect/>
          </a:stretch>
        </p:blipFill>
        <p:spPr>
          <a:xfrm>
            <a:off x="6011862" y="581025"/>
            <a:ext cx="2305051" cy="3473450"/>
          </a:xfrm>
          <a:prstGeom prst="rect">
            <a:avLst/>
          </a:prstGeom>
          <a:ln w="12700">
            <a:miter lim="400000"/>
          </a:ln>
        </p:spPr>
      </p:pic>
    </p:spTree>
    <p:extLst>
      <p:ext uri="{BB962C8B-B14F-4D97-AF65-F5344CB8AC3E}">
        <p14:creationId xmlns:p14="http://schemas.microsoft.com/office/powerpoint/2010/main" val="262526960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ublic Key Methods"/>
          <p:cNvSpPr txBox="1">
            <a:spLocks noGrp="1"/>
          </p:cNvSpPr>
          <p:nvPr>
            <p:ph type="title" idx="4294967295"/>
          </p:nvPr>
        </p:nvSpPr>
        <p:spPr>
          <a:xfrm>
            <a:off x="6350" y="0"/>
            <a:ext cx="8229600" cy="952500"/>
          </a:xfrm>
          <a:prstGeom prst="rect">
            <a:avLst/>
          </a:prstGeom>
        </p:spPr>
        <p:txBody>
          <a:bodyPr lIns="45718" tIns="45718" rIns="45718" bIns="45718"/>
          <a:lstStyle>
            <a:lvl1pPr defTabSz="914400">
              <a:lnSpc>
                <a:spcPct val="100000"/>
              </a:lnSpc>
              <a:defRPr b="1">
                <a:latin typeface="+mj-lt"/>
                <a:ea typeface="+mj-ea"/>
                <a:cs typeface="+mj-cs"/>
                <a:sym typeface="Calibri"/>
              </a:defRPr>
            </a:lvl1pPr>
          </a:lstStyle>
          <a:p>
            <a:r>
              <a:t>Public Key Methods</a:t>
            </a:r>
          </a:p>
        </p:txBody>
      </p:sp>
      <p:sp>
        <p:nvSpPr>
          <p:cNvPr id="70" name="Body"/>
          <p:cNvSpPr txBox="1">
            <a:spLocks noGrp="1"/>
          </p:cNvSpPr>
          <p:nvPr>
            <p:ph type="body" idx="4294967295"/>
          </p:nvPr>
        </p:nvSpPr>
        <p:spPr>
          <a:xfrm>
            <a:off x="457200" y="1333500"/>
            <a:ext cx="8229600" cy="3771900"/>
          </a:xfrm>
          <a:prstGeom prst="rect">
            <a:avLst/>
          </a:prstGeom>
        </p:spPr>
        <p:txBody>
          <a:bodyPr lIns="45718" tIns="45718" rIns="45718" bIns="45718"/>
          <a:lstStyle/>
          <a:p>
            <a:pPr marL="342900" indent="-342900" defTabSz="914400">
              <a:lnSpc>
                <a:spcPct val="100000"/>
              </a:lnSpc>
              <a:spcBef>
                <a:spcPts val="700"/>
              </a:spcBef>
              <a:defRPr sz="3200"/>
            </a:pPr>
            <a:endParaRPr/>
          </a:p>
        </p:txBody>
      </p:sp>
      <p:pic>
        <p:nvPicPr>
          <p:cNvPr id="71" name="image.png" descr="image.png"/>
          <p:cNvPicPr>
            <a:picLocks noChangeAspect="1"/>
          </p:cNvPicPr>
          <p:nvPr/>
        </p:nvPicPr>
        <p:blipFill>
          <a:blip r:embed="rId2"/>
          <a:stretch>
            <a:fillRect/>
          </a:stretch>
        </p:blipFill>
        <p:spPr>
          <a:xfrm>
            <a:off x="0" y="841375"/>
            <a:ext cx="9144000" cy="4514850"/>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Key Exchange"/>
          <p:cNvSpPr txBox="1">
            <a:spLocks noGrp="1"/>
          </p:cNvSpPr>
          <p:nvPr>
            <p:ph type="title" idx="4294967295"/>
          </p:nvPr>
        </p:nvSpPr>
        <p:spPr>
          <a:xfrm>
            <a:off x="0" y="-225425"/>
            <a:ext cx="8229600" cy="952500"/>
          </a:xfrm>
          <a:prstGeom prst="rect">
            <a:avLst/>
          </a:prstGeom>
        </p:spPr>
        <p:txBody>
          <a:bodyPr>
            <a:normAutofit/>
          </a:bodyPr>
          <a:lstStyle>
            <a:lvl1pPr algn="l">
              <a:defRPr sz="2000" b="1">
                <a:solidFill>
                  <a:srgbClr val="C00000"/>
                </a:solidFill>
              </a:defRPr>
            </a:lvl1pPr>
          </a:lstStyle>
          <a:p>
            <a:r>
              <a:t>Key Exchange</a:t>
            </a:r>
          </a:p>
        </p:txBody>
      </p:sp>
      <p:sp>
        <p:nvSpPr>
          <p:cNvPr id="111" name="Forward secrecy (FS), which means that a comprise of the long-term keys will not compromise any previous session keys. A leakage of the public key of the server would cause all the sessions which used this specific public key to be compromised. FS thus aims to overcome this by making sure that all the sessions keys could not be compromised, even though the long-term key was compromised.…"/>
          <p:cNvSpPr txBox="1">
            <a:spLocks noGrp="1"/>
          </p:cNvSpPr>
          <p:nvPr>
            <p:ph type="body" idx="4294967295"/>
          </p:nvPr>
        </p:nvSpPr>
        <p:spPr>
          <a:xfrm>
            <a:off x="0" y="481012"/>
            <a:ext cx="9118600" cy="3771901"/>
          </a:xfrm>
          <a:prstGeom prst="rect">
            <a:avLst/>
          </a:prstGeom>
        </p:spPr>
        <p:txBody>
          <a:bodyPr>
            <a:normAutofit/>
          </a:bodyPr>
          <a:lstStyle/>
          <a:p>
            <a:pPr marL="291465" indent="-291465" defTabSz="777240">
              <a:spcBef>
                <a:spcPts val="400"/>
              </a:spcBef>
              <a:buChar char="•"/>
              <a:defRPr sz="2040" b="1"/>
            </a:pPr>
            <a:r>
              <a:t>Forward secrecy</a:t>
            </a:r>
            <a:r>
              <a:rPr b="0"/>
              <a:t> (FS), which means that a comprise of the long-term keys will not compromise any previous session keys. A leakage of the public key of the server would cause all the sessions which used this specific public key to be compromised. FS thus aims to overcome this by making sure that all the sessions keys could not be compromised, even though the long-term key was compromised.  </a:t>
            </a:r>
          </a:p>
          <a:p>
            <a:pPr marL="291465" indent="-291465" defTabSz="777240">
              <a:spcBef>
                <a:spcPts val="400"/>
              </a:spcBef>
              <a:buChar char="•"/>
              <a:defRPr sz="2040" b="1"/>
            </a:pPr>
            <a:r>
              <a:t>Ephemeral</a:t>
            </a:r>
            <a:r>
              <a:rPr b="0"/>
              <a:t>. With some key exchange methods the same key will be generated if the same parameters are used on either side. This can cause problems as an intruder could guess the key, or even where the key was static and never changed. With ephemeral methods, a different key is used for each connection, and, again, the leakage of any long-term would not cause all the associated session keys to be breached. </a:t>
            </a:r>
          </a:p>
        </p:txBody>
      </p:sp>
    </p:spTree>
    <p:extLst>
      <p:ext uri="{BB962C8B-B14F-4D97-AF65-F5344CB8AC3E}">
        <p14:creationId xmlns:p14="http://schemas.microsoft.com/office/powerpoint/2010/main" val="45883806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14"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15" name="image.tif" descr="image.tif"/>
          <p:cNvPicPr>
            <a:picLocks noChangeAspect="1"/>
          </p:cNvPicPr>
          <p:nvPr/>
        </p:nvPicPr>
        <p:blipFill>
          <a:blip r:embed="rId2"/>
          <a:stretch>
            <a:fillRect/>
          </a:stretch>
        </p:blipFill>
        <p:spPr>
          <a:xfrm>
            <a:off x="0" y="0"/>
            <a:ext cx="9144000" cy="5715000"/>
          </a:xfrm>
          <a:prstGeom prst="rect">
            <a:avLst/>
          </a:prstGeom>
          <a:ln w="12700">
            <a:miter lim="400000"/>
          </a:ln>
        </p:spPr>
      </p:pic>
    </p:spTree>
    <p:extLst>
      <p:ext uri="{BB962C8B-B14F-4D97-AF65-F5344CB8AC3E}">
        <p14:creationId xmlns:p14="http://schemas.microsoft.com/office/powerpoint/2010/main" val="299390039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18"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19" name="image.tif" descr="image.tif"/>
          <p:cNvPicPr>
            <a:picLocks noChangeAspect="1"/>
          </p:cNvPicPr>
          <p:nvPr/>
        </p:nvPicPr>
        <p:blipFill>
          <a:blip r:embed="rId2"/>
          <a:stretch>
            <a:fillRect/>
          </a:stretch>
        </p:blipFill>
        <p:spPr>
          <a:xfrm>
            <a:off x="0" y="0"/>
            <a:ext cx="9109075" cy="5715000"/>
          </a:xfrm>
          <a:prstGeom prst="rect">
            <a:avLst/>
          </a:prstGeom>
          <a:ln w="12700">
            <a:miter lim="400000"/>
          </a:ln>
        </p:spPr>
      </p:pic>
    </p:spTree>
    <p:extLst>
      <p:ext uri="{BB962C8B-B14F-4D97-AF65-F5344CB8AC3E}">
        <p14:creationId xmlns:p14="http://schemas.microsoft.com/office/powerpoint/2010/main" val="321941949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22"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23" name="image.tif" descr="image.tif"/>
          <p:cNvPicPr>
            <a:picLocks noChangeAspect="1"/>
          </p:cNvPicPr>
          <p:nvPr/>
        </p:nvPicPr>
        <p:blipFill>
          <a:blip r:embed="rId2"/>
          <a:stretch>
            <a:fillRect/>
          </a:stretch>
        </p:blipFill>
        <p:spPr>
          <a:xfrm>
            <a:off x="0" y="0"/>
            <a:ext cx="9144000" cy="5715000"/>
          </a:xfrm>
          <a:prstGeom prst="rect">
            <a:avLst/>
          </a:prstGeom>
          <a:ln w="12700">
            <a:miter lim="400000"/>
          </a:ln>
        </p:spPr>
      </p:pic>
    </p:spTree>
    <p:extLst>
      <p:ext uri="{BB962C8B-B14F-4D97-AF65-F5344CB8AC3E}">
        <p14:creationId xmlns:p14="http://schemas.microsoft.com/office/powerpoint/2010/main" val="307906972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26"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27" name="image.png" descr="image.png"/>
          <p:cNvPicPr>
            <a:picLocks noChangeAspect="1"/>
          </p:cNvPicPr>
          <p:nvPr/>
        </p:nvPicPr>
        <p:blipFill>
          <a:blip r:embed="rId2"/>
          <a:stretch>
            <a:fillRect/>
          </a:stretch>
        </p:blipFill>
        <p:spPr>
          <a:xfrm>
            <a:off x="0" y="0"/>
            <a:ext cx="9144000" cy="5715000"/>
          </a:xfrm>
          <a:prstGeom prst="rect">
            <a:avLst/>
          </a:prstGeom>
          <a:ln w="12700">
            <a:miter lim="400000"/>
          </a:ln>
        </p:spPr>
      </p:pic>
    </p:spTree>
    <p:extLst>
      <p:ext uri="{BB962C8B-B14F-4D97-AF65-F5344CB8AC3E}">
        <p14:creationId xmlns:p14="http://schemas.microsoft.com/office/powerpoint/2010/main" val="3050233837"/>
      </p:ext>
    </p:extLst>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30"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31" name="image.png" descr="image.png"/>
          <p:cNvPicPr>
            <a:picLocks noChangeAspect="1"/>
          </p:cNvPicPr>
          <p:nvPr/>
        </p:nvPicPr>
        <p:blipFill>
          <a:blip r:embed="rId2"/>
          <a:stretch>
            <a:fillRect/>
          </a:stretch>
        </p:blipFill>
        <p:spPr>
          <a:xfrm>
            <a:off x="0" y="0"/>
            <a:ext cx="9144000" cy="5715000"/>
          </a:xfrm>
          <a:prstGeom prst="rect">
            <a:avLst/>
          </a:prstGeom>
          <a:ln w="12700">
            <a:miter lim="400000"/>
          </a:ln>
        </p:spPr>
      </p:pic>
      <p:grpSp>
        <p:nvGrpSpPr>
          <p:cNvPr id="134" name="Group">
            <a:hlinkClick r:id="rId3"/>
          </p:cNvPr>
          <p:cNvGrpSpPr/>
          <p:nvPr/>
        </p:nvGrpSpPr>
        <p:grpSpPr>
          <a:xfrm>
            <a:off x="7391400" y="4656137"/>
            <a:ext cx="1295400" cy="576263"/>
            <a:chOff x="0" y="0"/>
            <a:chExt cx="1295400" cy="576262"/>
          </a:xfrm>
        </p:grpSpPr>
        <p:sp>
          <p:nvSpPr>
            <p:cNvPr id="132" name="Rectangle"/>
            <p:cNvSpPr/>
            <p:nvPr/>
          </p:nvSpPr>
          <p:spPr>
            <a:xfrm>
              <a:off x="0" y="0"/>
              <a:ext cx="1295400" cy="576263"/>
            </a:xfrm>
            <a:prstGeom prst="rect">
              <a:avLst/>
            </a:prstGeom>
            <a:solidFill>
              <a:schemeClr val="accent1"/>
            </a:solidFill>
            <a:ln w="25400" cap="flat">
              <a:solidFill>
                <a:srgbClr val="385D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33" name="Example"/>
            <p:cNvSpPr txBox="1"/>
            <p:nvPr/>
          </p:nvSpPr>
          <p:spPr>
            <a:xfrm>
              <a:off x="0" y="102711"/>
              <a:ext cx="1295400"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Example</a:t>
              </a:r>
            </a:p>
          </p:txBody>
        </p:sp>
      </p:grpSp>
    </p:spTree>
    <p:extLst>
      <p:ext uri="{BB962C8B-B14F-4D97-AF65-F5344CB8AC3E}">
        <p14:creationId xmlns:p14="http://schemas.microsoft.com/office/powerpoint/2010/main" val="1065703833"/>
      </p:ext>
    </p:extLst>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Diffie-Hellman Generator"/>
          <p:cNvSpPr txBox="1">
            <a:spLocks noGrp="1"/>
          </p:cNvSpPr>
          <p:nvPr>
            <p:ph type="title" idx="4294967295"/>
          </p:nvPr>
        </p:nvSpPr>
        <p:spPr>
          <a:xfrm>
            <a:off x="-2557463" y="-228600"/>
            <a:ext cx="8229601" cy="952500"/>
          </a:xfrm>
          <a:prstGeom prst="rect">
            <a:avLst/>
          </a:prstGeom>
        </p:spPr>
        <p:txBody>
          <a:bodyPr>
            <a:normAutofit/>
          </a:bodyPr>
          <a:lstStyle>
            <a:lvl1pPr>
              <a:defRPr sz="2000" b="1">
                <a:solidFill>
                  <a:srgbClr val="C00000"/>
                </a:solidFill>
              </a:defRPr>
            </a:lvl1pPr>
          </a:lstStyle>
          <a:p>
            <a:r>
              <a:t>Diffie-Hellman Generator</a:t>
            </a:r>
          </a:p>
        </p:txBody>
      </p:sp>
      <p:sp>
        <p:nvSpPr>
          <p:cNvPr id="137" name="Y = Gx mod p"/>
          <p:cNvSpPr txBox="1">
            <a:spLocks noGrp="1"/>
          </p:cNvSpPr>
          <p:nvPr>
            <p:ph type="body" sz="half" idx="4294967295"/>
          </p:nvPr>
        </p:nvSpPr>
        <p:spPr>
          <a:xfrm>
            <a:off x="271462" y="741362"/>
            <a:ext cx="5400676" cy="2233613"/>
          </a:xfrm>
          <a:prstGeom prst="rect">
            <a:avLst/>
          </a:prstGeom>
        </p:spPr>
        <p:txBody>
          <a:bodyPr>
            <a:normAutofit/>
          </a:bodyPr>
          <a:lstStyle/>
          <a:p>
            <a:pPr marL="0" indent="0">
              <a:spcBef>
                <a:spcPts val="0"/>
              </a:spcBef>
              <a:buSzTx/>
              <a:buNone/>
              <a:defRPr sz="3600"/>
            </a:pPr>
            <a:r>
              <a:t>Y = G</a:t>
            </a:r>
            <a:r>
              <a:rPr baseline="30000"/>
              <a:t>x</a:t>
            </a:r>
            <a:r>
              <a:t> mod p</a:t>
            </a:r>
          </a:p>
        </p:txBody>
      </p:sp>
      <p:pic>
        <p:nvPicPr>
          <p:cNvPr id="138" name="image.pdf" descr="image.pdf"/>
          <p:cNvPicPr>
            <a:picLocks noChangeAspect="1"/>
          </p:cNvPicPr>
          <p:nvPr/>
        </p:nvPicPr>
        <p:blipFill>
          <a:blip r:embed="rId2"/>
          <a:stretch>
            <a:fillRect/>
          </a:stretch>
        </p:blipFill>
        <p:spPr>
          <a:xfrm>
            <a:off x="317500" y="1538287"/>
            <a:ext cx="8826500" cy="2935288"/>
          </a:xfrm>
          <a:prstGeom prst="rect">
            <a:avLst/>
          </a:prstGeom>
          <a:ln w="12700">
            <a:miter lim="400000"/>
          </a:ln>
        </p:spPr>
      </p:pic>
      <p:grpSp>
        <p:nvGrpSpPr>
          <p:cNvPr id="141" name="Group">
            <a:hlinkClick r:id="rId3"/>
          </p:cNvPr>
          <p:cNvGrpSpPr/>
          <p:nvPr/>
        </p:nvGrpSpPr>
        <p:grpSpPr>
          <a:xfrm>
            <a:off x="539750" y="4873625"/>
            <a:ext cx="1295400" cy="576263"/>
            <a:chOff x="0" y="0"/>
            <a:chExt cx="1295400" cy="576262"/>
          </a:xfrm>
        </p:grpSpPr>
        <p:sp>
          <p:nvSpPr>
            <p:cNvPr id="139" name="Rectangle"/>
            <p:cNvSpPr/>
            <p:nvPr/>
          </p:nvSpPr>
          <p:spPr>
            <a:xfrm>
              <a:off x="0" y="0"/>
              <a:ext cx="1295400" cy="576263"/>
            </a:xfrm>
            <a:prstGeom prst="rect">
              <a:avLst/>
            </a:prstGeom>
            <a:solidFill>
              <a:schemeClr val="accent1"/>
            </a:solidFill>
            <a:ln w="25400" cap="flat">
              <a:solidFill>
                <a:srgbClr val="385D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40" name="Picking G"/>
            <p:cNvSpPr txBox="1"/>
            <p:nvPr/>
          </p:nvSpPr>
          <p:spPr>
            <a:xfrm>
              <a:off x="0" y="102711"/>
              <a:ext cx="1295400"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t>Picking G</a:t>
              </a:r>
            </a:p>
          </p:txBody>
        </p:sp>
      </p:grpSp>
    </p:spTree>
    <p:extLst>
      <p:ext uri="{BB962C8B-B14F-4D97-AF65-F5344CB8AC3E}">
        <p14:creationId xmlns:p14="http://schemas.microsoft.com/office/powerpoint/2010/main" val="16703983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Diffie-Hellman Generation"/>
          <p:cNvSpPr txBox="1">
            <a:spLocks noGrp="1"/>
          </p:cNvSpPr>
          <p:nvPr>
            <p:ph type="title" idx="4294967295"/>
          </p:nvPr>
        </p:nvSpPr>
        <p:spPr>
          <a:xfrm>
            <a:off x="-2557463" y="-228600"/>
            <a:ext cx="8229601" cy="952500"/>
          </a:xfrm>
          <a:prstGeom prst="rect">
            <a:avLst/>
          </a:prstGeom>
        </p:spPr>
        <p:txBody>
          <a:bodyPr>
            <a:normAutofit/>
          </a:bodyPr>
          <a:lstStyle>
            <a:lvl1pPr>
              <a:defRPr sz="2000" b="1">
                <a:solidFill>
                  <a:srgbClr val="C00000"/>
                </a:solidFill>
              </a:defRPr>
            </a:lvl1pPr>
          </a:lstStyle>
          <a:p>
            <a:r>
              <a:t>Diffie-Hellman Generation</a:t>
            </a:r>
          </a:p>
        </p:txBody>
      </p:sp>
      <p:sp>
        <p:nvSpPr>
          <p:cNvPr id="144" name="DH Group 5: 1,536 bit prime.…"/>
          <p:cNvSpPr txBox="1">
            <a:spLocks noGrp="1"/>
          </p:cNvSpPr>
          <p:nvPr>
            <p:ph type="body" sz="quarter" idx="4294967295"/>
          </p:nvPr>
        </p:nvSpPr>
        <p:spPr>
          <a:xfrm>
            <a:off x="6958012" y="696912"/>
            <a:ext cx="2160588" cy="3771901"/>
          </a:xfrm>
          <a:prstGeom prst="rect">
            <a:avLst/>
          </a:prstGeom>
        </p:spPr>
        <p:txBody>
          <a:bodyPr>
            <a:normAutofit/>
          </a:bodyPr>
          <a:lstStyle/>
          <a:p>
            <a:pPr>
              <a:spcBef>
                <a:spcPts val="0"/>
              </a:spcBef>
              <a:buChar char="•"/>
              <a:defRPr sz="2600" b="1"/>
            </a:pPr>
            <a:r>
              <a:t>DH Group 5</a:t>
            </a:r>
            <a:r>
              <a:rPr b="0"/>
              <a:t>: 1,536 bit prime.</a:t>
            </a:r>
          </a:p>
          <a:p>
            <a:pPr>
              <a:spcBef>
                <a:spcPts val="0"/>
              </a:spcBef>
              <a:buChar char="•"/>
              <a:defRPr sz="2600" b="1"/>
            </a:pPr>
            <a:r>
              <a:t>DH Group 2</a:t>
            </a:r>
            <a:r>
              <a:rPr b="0"/>
              <a:t>: 1,024 bit prime.</a:t>
            </a:r>
          </a:p>
          <a:p>
            <a:pPr>
              <a:spcBef>
                <a:spcPts val="0"/>
              </a:spcBef>
              <a:buChar char="•"/>
              <a:defRPr sz="2600" b="1"/>
            </a:pPr>
            <a:r>
              <a:t>DH Group 1</a:t>
            </a:r>
            <a:r>
              <a:rPr b="0"/>
              <a:t>: 768-bit prime.</a:t>
            </a:r>
          </a:p>
        </p:txBody>
      </p:sp>
      <p:grpSp>
        <p:nvGrpSpPr>
          <p:cNvPr id="147" name="Group"/>
          <p:cNvGrpSpPr/>
          <p:nvPr/>
        </p:nvGrpSpPr>
        <p:grpSpPr>
          <a:xfrm>
            <a:off x="0" y="445611"/>
            <a:ext cx="6958013" cy="5400041"/>
            <a:chOff x="0" y="0"/>
            <a:chExt cx="6958012" cy="5400040"/>
          </a:xfrm>
        </p:grpSpPr>
        <p:sp>
          <p:nvSpPr>
            <p:cNvPr id="145" name="Rectangle"/>
            <p:cNvSpPr/>
            <p:nvPr/>
          </p:nvSpPr>
          <p:spPr>
            <a:xfrm>
              <a:off x="0" y="35401"/>
              <a:ext cx="6958013" cy="5329238"/>
            </a:xfrm>
            <a:prstGeom prst="rect">
              <a:avLst/>
            </a:prstGeom>
            <a:solidFill>
              <a:schemeClr val="accent1"/>
            </a:solidFill>
            <a:ln w="25400" cap="flat">
              <a:solidFill>
                <a:srgbClr val="385D8A"/>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46" name="C:\&gt; openssl dhparam -out dhparams.pem 768 –text…"/>
            <p:cNvSpPr txBox="1"/>
            <p:nvPr/>
          </p:nvSpPr>
          <p:spPr>
            <a:xfrm>
              <a:off x="0" y="-1"/>
              <a:ext cx="6958013" cy="540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defRPr>
                  <a:solidFill>
                    <a:srgbClr val="FFFFFF"/>
                  </a:solidFill>
                </a:defRPr>
              </a:pPr>
              <a:r>
                <a:t>C:\&gt; openssl dhparam -out dhparams.pem 768 –text</a:t>
              </a:r>
            </a:p>
            <a:p>
              <a:pPr>
                <a:defRPr>
                  <a:solidFill>
                    <a:srgbClr val="FFFFFF"/>
                  </a:solidFill>
                </a:defRPr>
              </a:pPr>
              <a:r>
                <a:t>C:\&gt; type dhparams.pem</a:t>
              </a:r>
            </a:p>
            <a:p>
              <a:pPr>
                <a:defRPr>
                  <a:solidFill>
                    <a:srgbClr val="FFFFFF"/>
                  </a:solidFill>
                </a:defRPr>
              </a:pPr>
              <a:r>
                <a:t>Diffie-Hellman-Parameters: (768 bit)</a:t>
              </a:r>
            </a:p>
            <a:p>
              <a:pPr>
                <a:defRPr>
                  <a:solidFill>
                    <a:srgbClr val="FFFFFF"/>
                  </a:solidFill>
                </a:defRPr>
              </a:pPr>
              <a:r>
                <a:t>    prime:</a:t>
              </a:r>
            </a:p>
            <a:p>
              <a:pPr>
                <a:defRPr>
                  <a:solidFill>
                    <a:srgbClr val="FFFFFF"/>
                  </a:solidFill>
                </a:defRPr>
              </a:pPr>
              <a:r>
                <a:t>        00:d0:37:c2:95:64:02:ea:12:2b:51:50:a2:84:6c:</a:t>
              </a:r>
            </a:p>
            <a:p>
              <a:pPr>
                <a:defRPr>
                  <a:solidFill>
                    <a:srgbClr val="FFFFFF"/>
                  </a:solidFill>
                </a:defRPr>
              </a:pPr>
              <a:r>
                <a:t>        71:6a:3e:2c:a9:80:e2:65:b2:a5:ee:77:26:22:31:</a:t>
              </a:r>
            </a:p>
            <a:p>
              <a:pPr>
                <a:defRPr>
                  <a:solidFill>
                    <a:srgbClr val="FFFFFF"/>
                  </a:solidFill>
                </a:defRPr>
              </a:pPr>
              <a:r>
                <a:t>        66:9e:fc:c8:09:94:e8:9d:f4:cd:bf:d2:37:b2:fb:</a:t>
              </a:r>
            </a:p>
            <a:p>
              <a:pPr>
                <a:defRPr>
                  <a:solidFill>
                    <a:srgbClr val="FFFFFF"/>
                  </a:solidFill>
                </a:defRPr>
              </a:pPr>
              <a:r>
                <a:t>        b8:38:2c:87:28:38:dc:95:24:73:06:d3:d9:1f:af:</a:t>
              </a:r>
            </a:p>
            <a:p>
              <a:pPr>
                <a:defRPr>
                  <a:solidFill>
                    <a:srgbClr val="FFFFFF"/>
                  </a:solidFill>
                </a:defRPr>
              </a:pPr>
              <a:r>
                <a:t>        78:01:10:6a:7e:56:4e:7b:ee:b4:8d:6b:4d:b5:9b:</a:t>
              </a:r>
            </a:p>
            <a:p>
              <a:pPr>
                <a:defRPr>
                  <a:solidFill>
                    <a:srgbClr val="FFFFFF"/>
                  </a:solidFill>
                </a:defRPr>
              </a:pPr>
              <a:r>
                <a:t>        93:c6:f1:74:60:01:0d:96:7e:85:ca:b8:1f:f7:bc:</a:t>
              </a:r>
            </a:p>
            <a:p>
              <a:pPr>
                <a:defRPr>
                  <a:solidFill>
                    <a:srgbClr val="FFFFFF"/>
                  </a:solidFill>
                </a:defRPr>
              </a:pPr>
              <a:r>
                <a:t>        43:b7:40:4d:4e:87:e3</a:t>
              </a:r>
            </a:p>
            <a:p>
              <a:pPr>
                <a:defRPr>
                  <a:solidFill>
                    <a:srgbClr val="FFFFFF"/>
                  </a:solidFill>
                </a:defRPr>
              </a:pPr>
              <a:r>
                <a:t>    generator: 2 (0x2)</a:t>
              </a:r>
            </a:p>
            <a:p>
              <a:pPr>
                <a:defRPr>
                  <a:solidFill>
                    <a:srgbClr val="FFFFFF"/>
                  </a:solidFill>
                </a:defRPr>
              </a:pPr>
              <a:r>
                <a:t>-----BEGIN DH PARAMETERS-----</a:t>
              </a:r>
            </a:p>
            <a:p>
              <a:pPr>
                <a:defRPr>
                  <a:solidFill>
                    <a:srgbClr val="FFFFFF"/>
                  </a:solidFill>
                </a:defRPr>
              </a:pPr>
              <a:r>
                <a:t>MGYCYQDQN8KVZALqEitRUKKEbHFqPiypgOJlsqXudyYiMWae/MgJlOid9M2/0jey</a:t>
              </a:r>
            </a:p>
            <a:p>
              <a:pPr>
                <a:defRPr>
                  <a:solidFill>
                    <a:srgbClr val="FFFFFF"/>
                  </a:solidFill>
                </a:defRPr>
              </a:pPr>
              <a:r>
                <a:t>+7g4LIcoONyVJHMG09kfr3gBEGp+Vk577rSNa021m5PG8XRgAQ2WfoXKuB/3vEO3</a:t>
              </a:r>
            </a:p>
            <a:p>
              <a:pPr>
                <a:defRPr>
                  <a:solidFill>
                    <a:srgbClr val="FFFFFF"/>
                  </a:solidFill>
                </a:defRPr>
              </a:pPr>
              <a:r>
                <a:t>QE1Oh+MCAQI=</a:t>
              </a:r>
            </a:p>
            <a:p>
              <a:pPr>
                <a:defRPr>
                  <a:solidFill>
                    <a:srgbClr val="FFFFFF"/>
                  </a:solidFill>
                </a:defRPr>
              </a:pPr>
              <a:r>
                <a:t>-----END DH PARAMETERS-----</a:t>
              </a:r>
            </a:p>
          </p:txBody>
        </p:sp>
      </p:grpSp>
    </p:spTree>
    <p:extLst>
      <p:ext uri="{BB962C8B-B14F-4D97-AF65-F5344CB8AC3E}">
        <p14:creationId xmlns:p14="http://schemas.microsoft.com/office/powerpoint/2010/main" val="384919397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Diffie-Hellman Weaknesses"/>
          <p:cNvSpPr txBox="1">
            <a:spLocks noGrp="1"/>
          </p:cNvSpPr>
          <p:nvPr>
            <p:ph type="title" idx="4294967295"/>
          </p:nvPr>
        </p:nvSpPr>
        <p:spPr>
          <a:xfrm>
            <a:off x="0" y="-225425"/>
            <a:ext cx="8229600" cy="952500"/>
          </a:xfrm>
          <a:prstGeom prst="rect">
            <a:avLst/>
          </a:prstGeom>
        </p:spPr>
        <p:txBody>
          <a:bodyPr>
            <a:normAutofit/>
          </a:bodyPr>
          <a:lstStyle>
            <a:lvl1pPr algn="l">
              <a:defRPr sz="2000" b="1">
                <a:solidFill>
                  <a:srgbClr val="C00000"/>
                </a:solidFill>
              </a:defRPr>
            </a:lvl1pPr>
          </a:lstStyle>
          <a:p>
            <a:r>
              <a:t>Diffie-Hellman Weaknesses</a:t>
            </a:r>
          </a:p>
        </p:txBody>
      </p:sp>
      <p:sp>
        <p:nvSpPr>
          <p:cNvPr id="153" name="In 2015, a paper entitled Imperfect Forward Secrecy: How Diffie-Hellman Fails in Practice – showed that it was fairly easy to precompute on values for two popular Diffie-Hellman parameters (and which use the DHE_EXPORT cipher set).…"/>
          <p:cNvSpPr txBox="1">
            <a:spLocks noGrp="1"/>
          </p:cNvSpPr>
          <p:nvPr>
            <p:ph type="body" idx="4294967295"/>
          </p:nvPr>
        </p:nvSpPr>
        <p:spPr>
          <a:xfrm>
            <a:off x="0" y="481012"/>
            <a:ext cx="9118600" cy="4752976"/>
          </a:xfrm>
          <a:prstGeom prst="rect">
            <a:avLst/>
          </a:prstGeom>
        </p:spPr>
        <p:txBody>
          <a:bodyPr>
            <a:normAutofit/>
          </a:bodyPr>
          <a:lstStyle/>
          <a:p>
            <a:pPr marL="318897" indent="-318897" defTabSz="850391">
              <a:spcBef>
                <a:spcPts val="500"/>
              </a:spcBef>
              <a:buChar char="•"/>
              <a:defRPr sz="2232"/>
            </a:pPr>
            <a:r>
              <a:t>In 2015, a paper entitled </a:t>
            </a:r>
            <a:r>
              <a:rPr i="1"/>
              <a:t>Imperfect Forward Secrecy: How Diffie-Hellman Fails in Practice</a:t>
            </a:r>
            <a:r>
              <a:t> – showed that it was fairly easy to precompute on values for two popular Diffie-Hellman parameters (and which use the DHE_EXPORT cipher set). </a:t>
            </a:r>
          </a:p>
          <a:p>
            <a:pPr marL="318897" indent="-318897" defTabSz="850391">
              <a:spcBef>
                <a:spcPts val="500"/>
              </a:spcBef>
              <a:buChar char="•"/>
              <a:defRPr sz="2232"/>
            </a:pPr>
            <a:r>
              <a:t>The research team found that one was used as a default in the around 7% of the Top 1 million web sites and was hard coded into the Apache httpd service. Overall, at the time, it was found that over 3% of Web sites were still using the default. </a:t>
            </a:r>
          </a:p>
          <a:p>
            <a:pPr marL="318897" indent="-318897" defTabSz="850391">
              <a:spcBef>
                <a:spcPts val="300"/>
              </a:spcBef>
              <a:buChar char="•"/>
              <a:defRPr sz="1302"/>
            </a:pPr>
            <a:r>
              <a:t>Diffie-Hellman-Parameters: (512 bit)</a:t>
            </a:r>
          </a:p>
          <a:p>
            <a:pPr marL="318897" indent="-318897" defTabSz="850391">
              <a:spcBef>
                <a:spcPts val="300"/>
              </a:spcBef>
              <a:buChar char="•"/>
              <a:defRPr sz="1302"/>
            </a:pPr>
            <a:r>
              <a:t>prime:</a:t>
            </a:r>
          </a:p>
          <a:p>
            <a:pPr marL="318897" indent="-318897" defTabSz="850391">
              <a:spcBef>
                <a:spcPts val="300"/>
              </a:spcBef>
              <a:buChar char="•"/>
              <a:defRPr sz="1302"/>
            </a:pPr>
            <a:r>
              <a:t>  00:9f:db:8b:8a:00:45:44:f0:04:5f:17:37:d0:ba:</a:t>
            </a:r>
          </a:p>
          <a:p>
            <a:pPr marL="318897" indent="-318897" defTabSz="850391">
              <a:spcBef>
                <a:spcPts val="300"/>
              </a:spcBef>
              <a:buChar char="•"/>
              <a:defRPr sz="1302"/>
            </a:pPr>
            <a:r>
              <a:t>  2e:0b:27:4c:df:1a:9f:58:82:18:fb:43:53:16:a1:</a:t>
            </a:r>
          </a:p>
          <a:p>
            <a:pPr marL="318897" indent="-318897" defTabSz="850391">
              <a:spcBef>
                <a:spcPts val="300"/>
              </a:spcBef>
              <a:buChar char="•"/>
              <a:defRPr sz="1302"/>
            </a:pPr>
            <a:r>
              <a:t>  6e:37:41:71:fd:19:d8:d8:f3:7c:39:bf:86:3f:d6:</a:t>
            </a:r>
          </a:p>
          <a:p>
            <a:pPr marL="318897" indent="-318897" defTabSz="850391">
              <a:spcBef>
                <a:spcPts val="300"/>
              </a:spcBef>
              <a:buChar char="•"/>
              <a:defRPr sz="1302"/>
            </a:pPr>
            <a:r>
              <a:t>  0e:3e:30:06:80:a3:03:0c:6e:4c:37:57:d0:8f:70:</a:t>
            </a:r>
          </a:p>
          <a:p>
            <a:pPr marL="318897" indent="-318897" defTabSz="850391">
              <a:spcBef>
                <a:spcPts val="300"/>
              </a:spcBef>
              <a:buChar char="•"/>
              <a:defRPr sz="1302"/>
            </a:pPr>
            <a:r>
              <a:t>  e6:aa:87:10:33</a:t>
            </a:r>
          </a:p>
          <a:p>
            <a:pPr marL="318897" indent="-318897" defTabSz="850391">
              <a:spcBef>
                <a:spcPts val="300"/>
              </a:spcBef>
              <a:buChar char="•"/>
              <a:defRPr sz="1302"/>
            </a:pPr>
            <a:r>
              <a:t>generator: 2 (0x2)</a:t>
            </a:r>
          </a:p>
        </p:txBody>
      </p:sp>
    </p:spTree>
    <p:extLst>
      <p:ext uri="{BB962C8B-B14F-4D97-AF65-F5344CB8AC3E}">
        <p14:creationId xmlns:p14="http://schemas.microsoft.com/office/powerpoint/2010/main" val="1354004269"/>
      </p:ext>
    </p:extLst>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56"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57" name="image.png" descr="image.png"/>
          <p:cNvPicPr>
            <a:picLocks noChangeAspect="1"/>
          </p:cNvPicPr>
          <p:nvPr/>
        </p:nvPicPr>
        <p:blipFill>
          <a:blip r:embed="rId2"/>
          <a:stretch>
            <a:fillRect/>
          </a:stretch>
        </p:blipFill>
        <p:spPr>
          <a:xfrm>
            <a:off x="-34925" y="0"/>
            <a:ext cx="9178925" cy="5715000"/>
          </a:xfrm>
          <a:prstGeom prst="rect">
            <a:avLst/>
          </a:prstGeom>
          <a:ln w="12700">
            <a:miter lim="400000"/>
          </a:ln>
        </p:spPr>
      </p:pic>
    </p:spTree>
    <p:extLst>
      <p:ext uri="{BB962C8B-B14F-4D97-AF65-F5344CB8AC3E}">
        <p14:creationId xmlns:p14="http://schemas.microsoft.com/office/powerpoint/2010/main" val="2248988845"/>
      </p:ext>
    </p:extLst>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ublic Key Methods"/>
          <p:cNvSpPr txBox="1">
            <a:spLocks noGrp="1"/>
          </p:cNvSpPr>
          <p:nvPr>
            <p:ph type="title" idx="4294967295"/>
          </p:nvPr>
        </p:nvSpPr>
        <p:spPr>
          <a:xfrm>
            <a:off x="0" y="0"/>
            <a:ext cx="8229600" cy="952500"/>
          </a:xfrm>
          <a:prstGeom prst="rect">
            <a:avLst/>
          </a:prstGeom>
        </p:spPr>
        <p:txBody>
          <a:bodyPr lIns="45718" tIns="45718" rIns="45718" bIns="45718"/>
          <a:lstStyle>
            <a:lvl1pPr defTabSz="914400">
              <a:lnSpc>
                <a:spcPct val="100000"/>
              </a:lnSpc>
              <a:defRPr b="1">
                <a:latin typeface="+mj-lt"/>
                <a:ea typeface="+mj-ea"/>
                <a:cs typeface="+mj-cs"/>
                <a:sym typeface="Calibri"/>
              </a:defRPr>
            </a:lvl1pPr>
          </a:lstStyle>
          <a:p>
            <a:r>
              <a:t>Public Key Methods</a:t>
            </a:r>
          </a:p>
        </p:txBody>
      </p:sp>
      <p:sp>
        <p:nvSpPr>
          <p:cNvPr id="74" name="Integer Factorization. Using prime numbers. Example: RSA. Digital Certs/SSL.…"/>
          <p:cNvSpPr txBox="1">
            <a:spLocks noGrp="1"/>
          </p:cNvSpPr>
          <p:nvPr>
            <p:ph type="body" idx="4294967295"/>
          </p:nvPr>
        </p:nvSpPr>
        <p:spPr>
          <a:xfrm>
            <a:off x="457200" y="1333500"/>
            <a:ext cx="8229600" cy="3771900"/>
          </a:xfrm>
          <a:prstGeom prst="rect">
            <a:avLst/>
          </a:prstGeom>
        </p:spPr>
        <p:txBody>
          <a:bodyPr lIns="45718" tIns="45718" rIns="45718" bIns="45718"/>
          <a:lstStyle/>
          <a:p>
            <a:pPr marL="342900" indent="-342900" defTabSz="914400">
              <a:lnSpc>
                <a:spcPct val="100000"/>
              </a:lnSpc>
              <a:spcBef>
                <a:spcPts val="700"/>
              </a:spcBef>
              <a:defRPr sz="3200" b="1"/>
            </a:pPr>
            <a:r>
              <a:t>Integer Factorization</a:t>
            </a:r>
            <a:r>
              <a:rPr b="0"/>
              <a:t>. Using prime numbers. Example: RSA. Digital Certs/SSL.</a:t>
            </a:r>
          </a:p>
          <a:p>
            <a:pPr marL="342900" indent="-342900" defTabSz="914400">
              <a:lnSpc>
                <a:spcPct val="100000"/>
              </a:lnSpc>
              <a:spcBef>
                <a:spcPts val="700"/>
              </a:spcBef>
              <a:defRPr sz="3200" b="1"/>
            </a:pPr>
            <a:r>
              <a:t>Discrete Logarithms</a:t>
            </a:r>
            <a:r>
              <a:rPr b="0"/>
              <a:t>. Y = G</a:t>
            </a:r>
            <a:r>
              <a:rPr b="0" baseline="30000"/>
              <a:t>x</a:t>
            </a:r>
            <a:r>
              <a:rPr b="0"/>
              <a:t> mod P. Example: ElGamal.</a:t>
            </a:r>
          </a:p>
          <a:p>
            <a:pPr marL="342900" indent="-342900" defTabSz="914400">
              <a:lnSpc>
                <a:spcPct val="100000"/>
              </a:lnSpc>
              <a:spcBef>
                <a:spcPts val="700"/>
              </a:spcBef>
              <a:defRPr sz="3200" b="1"/>
            </a:pPr>
            <a:r>
              <a:t>Elliptic Curve Relationships</a:t>
            </a:r>
            <a:r>
              <a:rPr b="0"/>
              <a:t>. Example: Elliptic Curve. Smart Cards, IoT, Tor, Bitcoin.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345"/>
          <p:cNvSpPr txBox="1">
            <a:spLocks noGrp="1"/>
          </p:cNvSpPr>
          <p:nvPr>
            <p:ph type="title"/>
          </p:nvPr>
        </p:nvSpPr>
        <p:spPr>
          <a:prstGeom prst="rect">
            <a:avLst/>
          </a:prstGeom>
        </p:spPr>
        <p:txBody>
          <a:bodyPr/>
          <a:lstStyle/>
          <a:p>
            <a:r>
              <a:t>Public and private keys with ECC</a:t>
            </a:r>
          </a:p>
        </p:txBody>
      </p:sp>
      <p:sp>
        <p:nvSpPr>
          <p:cNvPr id="163" name="Text Placeholder 1"/>
          <p:cNvSpPr txBox="1">
            <a:spLocks noGrp="1"/>
          </p:cNvSpPr>
          <p:nvPr>
            <p:ph type="body" idx="1"/>
          </p:nvPr>
        </p:nvSpPr>
        <p:spPr>
          <a:prstGeom prst="rect">
            <a:avLst/>
          </a:prstGeom>
        </p:spPr>
        <p:txBody>
          <a:bodyPr/>
          <a:lstStyle/>
          <a:p>
            <a:endParaRPr/>
          </a:p>
        </p:txBody>
      </p:sp>
      <p:pic>
        <p:nvPicPr>
          <p:cNvPr id="164" name="Picture 4" descr="Picture 4"/>
          <p:cNvPicPr>
            <a:picLocks noChangeAspect="1"/>
          </p:cNvPicPr>
          <p:nvPr/>
        </p:nvPicPr>
        <p:blipFill>
          <a:blip r:embed="rId2"/>
          <a:stretch>
            <a:fillRect/>
          </a:stretch>
        </p:blipFill>
        <p:spPr>
          <a:xfrm>
            <a:off x="323192" y="935450"/>
            <a:ext cx="4313841" cy="3355209"/>
          </a:xfrm>
          <a:prstGeom prst="rect">
            <a:avLst/>
          </a:prstGeom>
          <a:ln w="12700">
            <a:miter lim="400000"/>
          </a:ln>
        </p:spPr>
      </p:pic>
      <p:sp>
        <p:nvSpPr>
          <p:cNvPr id="165" name="TextBox 5"/>
          <p:cNvSpPr txBox="1"/>
          <p:nvPr/>
        </p:nvSpPr>
        <p:spPr>
          <a:xfrm>
            <a:off x="5131675" y="2356233"/>
            <a:ext cx="3572862" cy="35229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tIns="34289" rIns="34289" bIns="34289">
            <a:spAutoFit/>
          </a:bodyPr>
          <a:lstStyle/>
          <a:p>
            <a:pPr defTabSz="762000">
              <a:defRPr sz="1400" b="1"/>
            </a:pPr>
            <a:r>
              <a:t>Private key:</a:t>
            </a:r>
            <a:r>
              <a:rPr b="0"/>
              <a:t> 0xc9f4f55bdeb5ba0bd337f2dbc952a5439e20ef9af6203d25d014e7102d86aaeeL</a:t>
            </a:r>
          </a:p>
          <a:p>
            <a:pPr defTabSz="762000">
              <a:defRPr sz="1400" b="1"/>
            </a:pPr>
            <a:r>
              <a:t>Public key:</a:t>
            </a:r>
            <a:r>
              <a:rPr b="0"/>
              <a:t> 0xc44370819cb3b7b57b2aa7edf550a9a5410c234d27aff497458bbbfec8b6a327, 0x52a1a3e222cd89cbd2764b69bd9b0ea5c4fd6ca28861e1f2140eeff9c2e76487</a:t>
            </a:r>
          </a:p>
          <a:p>
            <a:pPr defTabSz="762000">
              <a:defRPr sz="1400"/>
            </a:pPr>
            <a:endParaRPr b="0"/>
          </a:p>
          <a:p>
            <a:pPr defTabSz="762000">
              <a:defRPr sz="1400" b="1"/>
            </a:pPr>
            <a:r>
              <a:t>G: </a:t>
            </a:r>
            <a:r>
              <a:rPr b="0"/>
              <a:t>(5066263022277343669578718895168534326250603453777594175500187360389116729240L, 32670510020758816978083085130507043184471273380659243275938904335757337482424L)</a:t>
            </a:r>
          </a:p>
        </p:txBody>
      </p:sp>
    </p:spTree>
    <p:extLst>
      <p:ext uri="{BB962C8B-B14F-4D97-AF65-F5344CB8AC3E}">
        <p14:creationId xmlns:p14="http://schemas.microsoft.com/office/powerpoint/2010/main" val="3200561374"/>
      </p:ext>
    </p:extLst>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345"/>
          <p:cNvSpPr txBox="1">
            <a:spLocks noGrp="1"/>
          </p:cNvSpPr>
          <p:nvPr>
            <p:ph type="title"/>
          </p:nvPr>
        </p:nvSpPr>
        <p:spPr>
          <a:xfrm>
            <a:off x="4469522" y="285750"/>
            <a:ext cx="7886701" cy="649701"/>
          </a:xfrm>
          <a:prstGeom prst="rect">
            <a:avLst/>
          </a:prstGeom>
        </p:spPr>
        <p:txBody>
          <a:bodyPr/>
          <a:lstStyle/>
          <a:p>
            <a:r>
              <a:t>Public and private keys with ECC</a:t>
            </a:r>
          </a:p>
        </p:txBody>
      </p:sp>
      <p:sp>
        <p:nvSpPr>
          <p:cNvPr id="168" name="TextBox 5"/>
          <p:cNvSpPr txBox="1"/>
          <p:nvPr/>
        </p:nvSpPr>
        <p:spPr>
          <a:xfrm>
            <a:off x="230570" y="285749"/>
            <a:ext cx="7330967" cy="48183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tIns="34289" rIns="34289" bIns="34289">
            <a:spAutoFit/>
          </a:bodyPr>
          <a:lstStyle/>
          <a:p>
            <a:pPr defTabSz="762000">
              <a:defRPr sz="1400" b="1"/>
            </a:pPr>
            <a:r>
              <a:t>-----BEGIN EC PARAMETERS-----</a:t>
            </a:r>
          </a:p>
          <a:p>
            <a:pPr defTabSz="762000">
              <a:defRPr sz="1400" b="1"/>
            </a:pPr>
            <a:r>
              <a:t>BgUrgQQACg==</a:t>
            </a:r>
          </a:p>
          <a:p>
            <a:pPr defTabSz="762000">
              <a:defRPr sz="1400" b="1"/>
            </a:pPr>
            <a:r>
              <a:t>-----END EC PARAMETERS-----</a:t>
            </a:r>
          </a:p>
          <a:p>
            <a:pPr defTabSz="762000">
              <a:defRPr sz="1400" b="1"/>
            </a:pPr>
            <a:r>
              <a:t>-----BEGIN EC PRIVATE KEY-----</a:t>
            </a:r>
          </a:p>
          <a:p>
            <a:pPr defTabSz="762000">
              <a:defRPr sz="1400" b="1"/>
            </a:pPr>
            <a:r>
              <a:t>MHQCAQEEIEa56GG2PTUJyIt4FydaMNItYsjNj6ZIbd7jXvDY4ElfoAcGBSuBBAAK</a:t>
            </a:r>
          </a:p>
          <a:p>
            <a:pPr defTabSz="762000">
              <a:defRPr sz="1400" b="1"/>
            </a:pPr>
            <a:r>
              <a:t>oUQDQgAEJQDn8/vd8oQpA/VE3ch0lM6VAprOTiV9VLp38rwfOog3qUYcTxxX/sxJ</a:t>
            </a:r>
          </a:p>
          <a:p>
            <a:pPr defTabSz="762000">
              <a:defRPr sz="1400" b="1"/>
            </a:pPr>
            <a:r>
              <a:t>l1M4HncqEopYIKkkovoFFi62Yph6nw==</a:t>
            </a:r>
          </a:p>
          <a:p>
            <a:pPr defTabSz="762000">
              <a:defRPr sz="1400" b="1"/>
            </a:pPr>
            <a:r>
              <a:t>-----END EC PRIVATE KEY-----</a:t>
            </a:r>
          </a:p>
          <a:p>
            <a:pPr defTabSz="762000">
              <a:defRPr sz="1400" b="1"/>
            </a:pPr>
            <a:r>
              <a:t>Private-Key: (256 bit)</a:t>
            </a:r>
          </a:p>
          <a:p>
            <a:pPr defTabSz="762000">
              <a:defRPr sz="1400" b="1"/>
            </a:pPr>
            <a:r>
              <a:t>priv:</a:t>
            </a:r>
          </a:p>
          <a:p>
            <a:pPr defTabSz="762000">
              <a:defRPr sz="1400" b="1"/>
            </a:pPr>
            <a:r>
              <a:t>    34:7c:b7:89:8c:d9:5f:eb:00:73:94:3e:bc:b9:97:</a:t>
            </a:r>
          </a:p>
          <a:p>
            <a:pPr defTabSz="762000">
              <a:defRPr sz="1400" b="1"/>
            </a:pPr>
            <a:r>
              <a:t>    89:67:ef:e7:f5:04:ba:04:a3:1b:4f:ec:b0:63:1c:</a:t>
            </a:r>
          </a:p>
          <a:p>
            <a:pPr defTabSz="762000">
              <a:defRPr sz="1400" b="1"/>
            </a:pPr>
            <a:r>
              <a:t>    66:10</a:t>
            </a:r>
          </a:p>
          <a:p>
            <a:pPr defTabSz="762000">
              <a:defRPr sz="1400" b="1"/>
            </a:pPr>
            <a:r>
              <a:t>pub: </a:t>
            </a:r>
          </a:p>
          <a:p>
            <a:pPr defTabSz="762000">
              <a:defRPr sz="1400" b="1"/>
            </a:pPr>
            <a:r>
              <a:t>    04:29:b0:50:38:a6:32:fc:89:a1:2b:65:80:7b:14:</a:t>
            </a:r>
          </a:p>
          <a:p>
            <a:pPr defTabSz="762000">
              <a:defRPr sz="1400" b="1"/>
            </a:pPr>
            <a:r>
              <a:t>    8e:20:f3:03:2a:34:85:1f:3a:63:1a:fc:30:96:83:</a:t>
            </a:r>
          </a:p>
          <a:p>
            <a:pPr defTabSz="762000">
              <a:defRPr sz="1400" b="1"/>
            </a:pPr>
            <a:r>
              <a:t>    c0:e0:b7:72:77:17:cf:0c:53:2f:b9:e9:48:de:c2:</a:t>
            </a:r>
          </a:p>
          <a:p>
            <a:pPr defTabSz="762000">
              <a:defRPr sz="1400" b="1"/>
            </a:pPr>
            <a:r>
              <a:t>    70:1c:74:12:8d:04:8d:18:55:af:34:ff:9b:0b:a4:</a:t>
            </a:r>
          </a:p>
          <a:p>
            <a:pPr defTabSz="762000">
              <a:defRPr sz="1400" b="1"/>
            </a:pPr>
            <a:r>
              <a:t>    8a:bb:1d:3b:b9</a:t>
            </a:r>
          </a:p>
          <a:p>
            <a:pPr defTabSz="762000">
              <a:defRPr sz="1400" b="1"/>
            </a:pPr>
            <a:r>
              <a:t>ASN1 OID: secp256k1</a:t>
            </a:r>
          </a:p>
          <a:p>
            <a:pPr defTabSz="762000">
              <a:defRPr sz="1400" b="1"/>
            </a:pPr>
            <a:r>
              <a:t>Field Type: prime-field</a:t>
            </a:r>
          </a:p>
        </p:txBody>
      </p:sp>
      <p:sp>
        <p:nvSpPr>
          <p:cNvPr id="169" name="TextBox 6"/>
          <p:cNvSpPr txBox="1"/>
          <p:nvPr/>
        </p:nvSpPr>
        <p:spPr>
          <a:xfrm>
            <a:off x="4469522" y="1535166"/>
            <a:ext cx="7330967" cy="39547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tIns="34289" rIns="34289" bIns="34289">
            <a:spAutoFit/>
          </a:bodyPr>
          <a:lstStyle/>
          <a:p>
            <a:pPr defTabSz="762000">
              <a:defRPr sz="1400" b="1"/>
            </a:pPr>
            <a:endParaRPr/>
          </a:p>
          <a:p>
            <a:pPr defTabSz="762000">
              <a:defRPr sz="1400" b="1"/>
            </a:pPr>
            <a:r>
              <a:t>Prime:</a:t>
            </a:r>
          </a:p>
          <a:p>
            <a:pPr defTabSz="762000">
              <a:defRPr sz="1400" b="1"/>
            </a:pPr>
            <a:r>
              <a:t>    00:ff:ff:ff:ff:ff:ff:ff:ff:ff:ff:ff:ff:ff:ff:</a:t>
            </a:r>
          </a:p>
          <a:p>
            <a:pPr defTabSz="762000">
              <a:defRPr sz="1400" b="1"/>
            </a:pPr>
            <a:r>
              <a:t>    ff:ff:ff:ff:ff:ff:ff:ff:ff:ff:ff:ff:ff:fe:ff:</a:t>
            </a:r>
          </a:p>
          <a:p>
            <a:pPr defTabSz="762000">
              <a:defRPr sz="1400" b="1"/>
            </a:pPr>
            <a:r>
              <a:t>    ff:fc:2f</a:t>
            </a:r>
          </a:p>
          <a:p>
            <a:pPr defTabSz="762000">
              <a:defRPr sz="1400" b="1"/>
            </a:pPr>
            <a:r>
              <a:t>A:    0</a:t>
            </a:r>
          </a:p>
          <a:p>
            <a:pPr defTabSz="762000">
              <a:defRPr sz="1400" b="1"/>
            </a:pPr>
            <a:r>
              <a:t>B:    7 (0x7)</a:t>
            </a:r>
          </a:p>
          <a:p>
            <a:pPr defTabSz="762000">
              <a:defRPr sz="1400" b="1"/>
            </a:pPr>
            <a:r>
              <a:t>Generator (uncompressed):</a:t>
            </a:r>
          </a:p>
          <a:p>
            <a:pPr defTabSz="762000">
              <a:defRPr sz="1400" b="1"/>
            </a:pPr>
            <a:r>
              <a:t>    04:79:be:66:7e:f9:dc:bb:ac:55:a0:62:95:ce:87:</a:t>
            </a:r>
          </a:p>
          <a:p>
            <a:pPr defTabSz="762000">
              <a:defRPr sz="1400" b="1"/>
            </a:pPr>
            <a:r>
              <a:t>    0b:07:02:9b:fc:db:2d:ce:28:d9:59:f2:81:5b:16:</a:t>
            </a:r>
          </a:p>
          <a:p>
            <a:pPr defTabSz="762000">
              <a:defRPr sz="1400" b="1"/>
            </a:pPr>
            <a:r>
              <a:t>    f8:17:98:48:3a:da:77:26:a3:c4:65:5d:a4:fb:fc:</a:t>
            </a:r>
          </a:p>
          <a:p>
            <a:pPr defTabSz="762000">
              <a:defRPr sz="1400" b="1"/>
            </a:pPr>
            <a:r>
              <a:t>    0e:11:08:a8:fd:17:b4:48:a6:85:54:19:9c:47:d0:</a:t>
            </a:r>
          </a:p>
          <a:p>
            <a:pPr defTabSz="762000">
              <a:defRPr sz="1400" b="1"/>
            </a:pPr>
            <a:r>
              <a:t>    8f:fb:10:d4:b8</a:t>
            </a:r>
          </a:p>
          <a:p>
            <a:pPr defTabSz="762000">
              <a:defRPr sz="1400" b="1"/>
            </a:pPr>
            <a:r>
              <a:t>Order: </a:t>
            </a:r>
          </a:p>
          <a:p>
            <a:pPr defTabSz="762000">
              <a:defRPr sz="1400" b="1"/>
            </a:pPr>
            <a:r>
              <a:t>    00:ff:ff:ff:ff:ff:ff:ff:ff:ff:ff:ff:ff:ff:ff:</a:t>
            </a:r>
          </a:p>
          <a:p>
            <a:pPr defTabSz="762000">
              <a:defRPr sz="1400" b="1"/>
            </a:pPr>
            <a:r>
              <a:t>    ff:fe:ba:ae:dc:e6:af:48:a0:3b:bf:d2:5e:8c:d0:</a:t>
            </a:r>
          </a:p>
          <a:p>
            <a:pPr defTabSz="762000">
              <a:defRPr sz="1400" b="1"/>
            </a:pPr>
            <a:r>
              <a:t>    36:41:41</a:t>
            </a:r>
          </a:p>
          <a:p>
            <a:pPr defTabSz="762000">
              <a:defRPr sz="1400" b="1"/>
            </a:pPr>
            <a:r>
              <a:t>Cofactor:  1 (0x1)</a:t>
            </a:r>
          </a:p>
        </p:txBody>
      </p:sp>
      <p:sp>
        <p:nvSpPr>
          <p:cNvPr id="170" name="TextBox 7"/>
          <p:cNvSpPr txBox="1"/>
          <p:nvPr/>
        </p:nvSpPr>
        <p:spPr>
          <a:xfrm>
            <a:off x="230570" y="4925479"/>
            <a:ext cx="3572861" cy="2844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tIns="34289" rIns="34289" bIns="34289">
            <a:spAutoFit/>
          </a:bodyPr>
          <a:lstStyle/>
          <a:p>
            <a:pPr defTabSz="762000">
              <a:defRPr sz="1400"/>
            </a:pPr>
            <a:r>
              <a:t>Y</a:t>
            </a:r>
            <a:r>
              <a:rPr baseline="29428"/>
              <a:t>2</a:t>
            </a:r>
            <a:r>
              <a:t> == X</a:t>
            </a:r>
            <a:r>
              <a:rPr baseline="29428"/>
              <a:t>3</a:t>
            </a:r>
            <a:r>
              <a:t> + ax + b) mod p</a:t>
            </a:r>
          </a:p>
        </p:txBody>
      </p:sp>
    </p:spTree>
    <p:extLst>
      <p:ext uri="{BB962C8B-B14F-4D97-AF65-F5344CB8AC3E}">
        <p14:creationId xmlns:p14="http://schemas.microsoft.com/office/powerpoint/2010/main" val="257787938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345"/>
          <p:cNvSpPr txBox="1">
            <a:spLocks noGrp="1"/>
          </p:cNvSpPr>
          <p:nvPr>
            <p:ph type="title"/>
          </p:nvPr>
        </p:nvSpPr>
        <p:spPr>
          <a:prstGeom prst="rect">
            <a:avLst/>
          </a:prstGeom>
        </p:spPr>
        <p:txBody>
          <a:bodyPr/>
          <a:lstStyle/>
          <a:p>
            <a:r>
              <a:t>ECDH</a:t>
            </a:r>
          </a:p>
        </p:txBody>
      </p:sp>
      <p:sp>
        <p:nvSpPr>
          <p:cNvPr id="173" name="Text Placeholder 1"/>
          <p:cNvSpPr txBox="1">
            <a:spLocks noGrp="1"/>
          </p:cNvSpPr>
          <p:nvPr>
            <p:ph type="body" idx="1"/>
          </p:nvPr>
        </p:nvSpPr>
        <p:spPr>
          <a:prstGeom prst="rect">
            <a:avLst/>
          </a:prstGeom>
        </p:spPr>
        <p:txBody>
          <a:bodyPr/>
          <a:lstStyle/>
          <a:p>
            <a:endParaRPr/>
          </a:p>
        </p:txBody>
      </p:sp>
      <p:pic>
        <p:nvPicPr>
          <p:cNvPr id="174" name="Picture 3" descr="Picture 3"/>
          <p:cNvPicPr>
            <a:picLocks noChangeAspect="1"/>
          </p:cNvPicPr>
          <p:nvPr/>
        </p:nvPicPr>
        <p:blipFill>
          <a:blip r:embed="rId2"/>
          <a:stretch>
            <a:fillRect/>
          </a:stretch>
        </p:blipFill>
        <p:spPr>
          <a:xfrm>
            <a:off x="971550" y="457200"/>
            <a:ext cx="7458075" cy="4972050"/>
          </a:xfrm>
          <a:prstGeom prst="rect">
            <a:avLst/>
          </a:prstGeom>
          <a:ln w="12700">
            <a:miter lim="400000"/>
          </a:ln>
        </p:spPr>
      </p:pic>
    </p:spTree>
    <p:extLst>
      <p:ext uri="{BB962C8B-B14F-4D97-AF65-F5344CB8AC3E}">
        <p14:creationId xmlns:p14="http://schemas.microsoft.com/office/powerpoint/2010/main" val="75896032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Elliptic Curve Diffie Hellman (ECDH)"/>
          <p:cNvSpPr txBox="1">
            <a:spLocks noGrp="1"/>
          </p:cNvSpPr>
          <p:nvPr>
            <p:ph type="title" idx="4294967295"/>
          </p:nvPr>
        </p:nvSpPr>
        <p:spPr>
          <a:xfrm>
            <a:off x="-34926" y="19049"/>
            <a:ext cx="8710615" cy="649290"/>
          </a:xfrm>
          <a:prstGeom prst="rect">
            <a:avLst/>
          </a:prstGeom>
        </p:spPr>
        <p:txBody>
          <a:bodyPr lIns="45718" tIns="45718" rIns="45718" bIns="45718">
            <a:normAutofit/>
          </a:bodyPr>
          <a:lstStyle>
            <a:lvl1pPr algn="l" defTabSz="749808">
              <a:defRPr sz="3600">
                <a:solidFill>
                  <a:srgbClr val="C00000"/>
                </a:solidFill>
              </a:defRPr>
            </a:lvl1pPr>
          </a:lstStyle>
          <a:p>
            <a:r>
              <a:t>Elliptic Curve Diffie Hellman (ECDH)</a:t>
            </a:r>
          </a:p>
        </p:txBody>
      </p:sp>
      <p:pic>
        <p:nvPicPr>
          <p:cNvPr id="177" name="image.png" descr="image.png"/>
          <p:cNvPicPr>
            <a:picLocks noChangeAspect="1"/>
          </p:cNvPicPr>
          <p:nvPr/>
        </p:nvPicPr>
        <p:blipFill>
          <a:blip r:embed="rId2"/>
          <a:stretch>
            <a:fillRect/>
          </a:stretch>
        </p:blipFill>
        <p:spPr>
          <a:xfrm>
            <a:off x="1547812" y="1201737"/>
            <a:ext cx="5646738" cy="4357688"/>
          </a:xfrm>
          <a:prstGeom prst="rect">
            <a:avLst/>
          </a:prstGeom>
          <a:ln w="12700">
            <a:miter lim="400000"/>
          </a:ln>
        </p:spPr>
      </p:pic>
    </p:spTree>
    <p:extLst>
      <p:ext uri="{BB962C8B-B14F-4D97-AF65-F5344CB8AC3E}">
        <p14:creationId xmlns:p14="http://schemas.microsoft.com/office/powerpoint/2010/main" val="299012233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Elliptic Curve Diffie Hellman (ECDH)"/>
          <p:cNvSpPr txBox="1">
            <a:spLocks noGrp="1"/>
          </p:cNvSpPr>
          <p:nvPr>
            <p:ph type="title" idx="4294967295"/>
          </p:nvPr>
        </p:nvSpPr>
        <p:spPr>
          <a:xfrm>
            <a:off x="-34926" y="19049"/>
            <a:ext cx="8710615" cy="649290"/>
          </a:xfrm>
          <a:prstGeom prst="rect">
            <a:avLst/>
          </a:prstGeom>
        </p:spPr>
        <p:txBody>
          <a:bodyPr lIns="45718" tIns="45718" rIns="45718" bIns="45718">
            <a:normAutofit/>
          </a:bodyPr>
          <a:lstStyle>
            <a:lvl1pPr algn="l" defTabSz="749808">
              <a:defRPr sz="3600">
                <a:solidFill>
                  <a:srgbClr val="C00000"/>
                </a:solidFill>
              </a:defRPr>
            </a:lvl1pPr>
          </a:lstStyle>
          <a:p>
            <a:r>
              <a:t>Elliptic Curve Diffie Hellman (ECDH)</a:t>
            </a:r>
          </a:p>
        </p:txBody>
      </p:sp>
      <p:pic>
        <p:nvPicPr>
          <p:cNvPr id="180" name="image.png" descr="image.png"/>
          <p:cNvPicPr>
            <a:picLocks noChangeAspect="1"/>
          </p:cNvPicPr>
          <p:nvPr/>
        </p:nvPicPr>
        <p:blipFill>
          <a:blip r:embed="rId2"/>
          <a:stretch>
            <a:fillRect/>
          </a:stretch>
        </p:blipFill>
        <p:spPr>
          <a:xfrm>
            <a:off x="1547812" y="1201737"/>
            <a:ext cx="5646738" cy="4357688"/>
          </a:xfrm>
          <a:prstGeom prst="rect">
            <a:avLst/>
          </a:prstGeom>
          <a:ln w="12700">
            <a:miter lim="400000"/>
          </a:ln>
        </p:spPr>
      </p:pic>
      <p:grpSp>
        <p:nvGrpSpPr>
          <p:cNvPr id="183" name="image.png"/>
          <p:cNvGrpSpPr/>
          <p:nvPr/>
        </p:nvGrpSpPr>
        <p:grpSpPr>
          <a:xfrm>
            <a:off x="284161" y="874711"/>
            <a:ext cx="8836027" cy="4692653"/>
            <a:chOff x="0" y="0"/>
            <a:chExt cx="8836025" cy="4692651"/>
          </a:xfrm>
        </p:grpSpPr>
        <p:pic>
          <p:nvPicPr>
            <p:cNvPr id="181" name="image.png" descr="image.png"/>
            <p:cNvPicPr>
              <a:picLocks noChangeAspect="1"/>
            </p:cNvPicPr>
            <p:nvPr/>
          </p:nvPicPr>
          <p:blipFill>
            <a:blip r:embed="rId3"/>
            <a:stretch>
              <a:fillRect/>
            </a:stretch>
          </p:blipFill>
          <p:spPr>
            <a:xfrm>
              <a:off x="203200" y="203200"/>
              <a:ext cx="8429626" cy="4248152"/>
            </a:xfrm>
            <a:prstGeom prst="rect">
              <a:avLst/>
            </a:prstGeom>
            <a:ln w="12700" cap="flat">
              <a:noFill/>
              <a:miter lim="400000"/>
            </a:ln>
            <a:effectLst/>
          </p:spPr>
        </p:pic>
        <p:pic>
          <p:nvPicPr>
            <p:cNvPr id="182" name="image.png" descr="image.png"/>
            <p:cNvPicPr>
              <a:picLocks noChangeAspect="1"/>
            </p:cNvPicPr>
            <p:nvPr/>
          </p:nvPicPr>
          <p:blipFill>
            <a:blip r:embed="rId4"/>
            <a:stretch>
              <a:fillRect/>
            </a:stretch>
          </p:blipFill>
          <p:spPr>
            <a:xfrm>
              <a:off x="0" y="-1"/>
              <a:ext cx="8836026" cy="4692653"/>
            </a:xfrm>
            <a:prstGeom prst="rect">
              <a:avLst/>
            </a:prstGeom>
            <a:ln w="12700" cap="flat">
              <a:noFill/>
              <a:miter lim="400000"/>
            </a:ln>
            <a:effectLst/>
          </p:spPr>
        </p:pic>
      </p:grpSp>
    </p:spTree>
    <p:extLst>
      <p:ext uri="{BB962C8B-B14F-4D97-AF65-F5344CB8AC3E}">
        <p14:creationId xmlns:p14="http://schemas.microsoft.com/office/powerpoint/2010/main" val="26611147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fill="hold"/>
                                        <p:tgtEl>
                                          <p:spTgt spid="183"/>
                                        </p:tgtEl>
                                        <p:attrNameLst>
                                          <p:attrName>style.visibility</p:attrName>
                                        </p:attrNameLst>
                                      </p:cBhvr>
                                      <p:to>
                                        <p:strVal val="visible"/>
                                      </p:to>
                                    </p:set>
                                    <p:anim calcmode="lin" valueType="num">
                                      <p:cBhvr>
                                        <p:cTn id="7" dur="1000" fill="hold"/>
                                        <p:tgtEl>
                                          <p:spTgt spid="183"/>
                                        </p:tgtEl>
                                        <p:attrNameLst>
                                          <p:attrName>ppt_x</p:attrName>
                                        </p:attrNameLst>
                                      </p:cBhvr>
                                      <p:tavLst>
                                        <p:tav tm="0">
                                          <p:val>
                                            <p:strVal val="0-#ppt_w/2"/>
                                          </p:val>
                                        </p:tav>
                                        <p:tav tm="100000">
                                          <p:val>
                                            <p:strVal val="#ppt_x"/>
                                          </p:val>
                                        </p:tav>
                                      </p:tavLst>
                                    </p:anim>
                                    <p:anim calcmode="lin" valueType="num">
                                      <p:cBhvr>
                                        <p:cTn id="8" dur="1000" fill="hold"/>
                                        <p:tgtEl>
                                          <p:spTgt spid="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89"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90" name="image.tif" descr="image.tif"/>
          <p:cNvPicPr>
            <a:picLocks noChangeAspect="1"/>
          </p:cNvPicPr>
          <p:nvPr/>
        </p:nvPicPr>
        <p:blipFill>
          <a:blip r:embed="rId2"/>
          <a:stretch>
            <a:fillRect/>
          </a:stretch>
        </p:blipFill>
        <p:spPr>
          <a:xfrm>
            <a:off x="611187" y="490537"/>
            <a:ext cx="6732588" cy="5200651"/>
          </a:xfrm>
          <a:prstGeom prst="rect">
            <a:avLst/>
          </a:prstGeom>
          <a:ln w="12700">
            <a:miter lim="400000"/>
          </a:ln>
        </p:spPr>
      </p:pic>
      <p:sp>
        <p:nvSpPr>
          <p:cNvPr id="191" name="Key Exchange with Public Key"/>
          <p:cNvSpPr txBox="1"/>
          <p:nvPr/>
        </p:nvSpPr>
        <p:spPr>
          <a:xfrm>
            <a:off x="-31750" y="73342"/>
            <a:ext cx="8229600" cy="39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2000" b="1">
                <a:solidFill>
                  <a:srgbClr val="C00000"/>
                </a:solidFill>
              </a:defRPr>
            </a:lvl1pPr>
          </a:lstStyle>
          <a:p>
            <a:r>
              <a:t>Key Exchange with Public Key</a:t>
            </a:r>
          </a:p>
        </p:txBody>
      </p:sp>
    </p:spTree>
    <p:extLst>
      <p:ext uri="{BB962C8B-B14F-4D97-AF65-F5344CB8AC3E}">
        <p14:creationId xmlns:p14="http://schemas.microsoft.com/office/powerpoint/2010/main" val="1911137329"/>
      </p:ext>
    </p:extLst>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ublic Key Methods"/>
          <p:cNvSpPr txBox="1">
            <a:spLocks noGrp="1"/>
          </p:cNvSpPr>
          <p:nvPr>
            <p:ph type="title" idx="4294967295"/>
          </p:nvPr>
        </p:nvSpPr>
        <p:spPr>
          <a:xfrm>
            <a:off x="0" y="0"/>
            <a:ext cx="8229600" cy="952500"/>
          </a:xfrm>
          <a:prstGeom prst="rect">
            <a:avLst/>
          </a:prstGeom>
        </p:spPr>
        <p:txBody>
          <a:bodyPr lIns="45718" tIns="45718" rIns="45718" bIns="45718"/>
          <a:lstStyle>
            <a:lvl1pPr defTabSz="914400">
              <a:lnSpc>
                <a:spcPct val="100000"/>
              </a:lnSpc>
              <a:defRPr b="1">
                <a:latin typeface="+mj-lt"/>
                <a:ea typeface="+mj-ea"/>
                <a:cs typeface="+mj-cs"/>
                <a:sym typeface="Calibri"/>
              </a:defRPr>
            </a:lvl1pPr>
          </a:lstStyle>
          <a:p>
            <a:r>
              <a:t>Public Key Methods</a:t>
            </a:r>
          </a:p>
        </p:txBody>
      </p:sp>
      <p:sp>
        <p:nvSpPr>
          <p:cNvPr id="77" name="Integer Factorization. Using prime numbers. Example: RSA. Digital Certs/SSL.…"/>
          <p:cNvSpPr txBox="1">
            <a:spLocks noGrp="1"/>
          </p:cNvSpPr>
          <p:nvPr>
            <p:ph type="body" idx="4294967295"/>
          </p:nvPr>
        </p:nvSpPr>
        <p:spPr>
          <a:xfrm>
            <a:off x="457200" y="1333500"/>
            <a:ext cx="8229600" cy="3771900"/>
          </a:xfrm>
          <a:prstGeom prst="rect">
            <a:avLst/>
          </a:prstGeom>
        </p:spPr>
        <p:txBody>
          <a:bodyPr lIns="45718" tIns="45718" rIns="45718" bIns="45718"/>
          <a:lstStyle/>
          <a:p>
            <a:pPr marL="342900" indent="-342900" defTabSz="914400">
              <a:lnSpc>
                <a:spcPct val="100000"/>
              </a:lnSpc>
              <a:spcBef>
                <a:spcPts val="700"/>
              </a:spcBef>
              <a:defRPr sz="3200" b="1"/>
            </a:pPr>
            <a:r>
              <a:t>Integer Factorization</a:t>
            </a:r>
            <a:r>
              <a:rPr b="0"/>
              <a:t>. Using prime numbers. Example: RSA. Digital Certs/SSL.</a:t>
            </a:r>
          </a:p>
          <a:p>
            <a:pPr marL="342900" indent="-342900" defTabSz="914400">
              <a:lnSpc>
                <a:spcPct val="100000"/>
              </a:lnSpc>
              <a:spcBef>
                <a:spcPts val="700"/>
              </a:spcBef>
              <a:defRPr sz="3200" b="1"/>
            </a:pPr>
            <a:r>
              <a:t>Discrete Logarithms</a:t>
            </a:r>
            <a:r>
              <a:rPr b="0"/>
              <a:t>. Y = G</a:t>
            </a:r>
            <a:r>
              <a:rPr b="0" baseline="30000"/>
              <a:t>x</a:t>
            </a:r>
            <a:r>
              <a:rPr b="0"/>
              <a:t> mod P. Example: ElGamal.</a:t>
            </a:r>
          </a:p>
          <a:p>
            <a:pPr marL="342900" indent="-342900" defTabSz="914400">
              <a:lnSpc>
                <a:spcPct val="100000"/>
              </a:lnSpc>
              <a:spcBef>
                <a:spcPts val="700"/>
              </a:spcBef>
              <a:defRPr sz="3200" b="1"/>
            </a:pPr>
            <a:r>
              <a:t>Elliptic Curve Relationships</a:t>
            </a:r>
            <a:r>
              <a:rPr b="0"/>
              <a:t>. Example: Elliptic Curve. Smart Cards, IoT, Tor, Bitcoin. </a:t>
            </a:r>
          </a:p>
        </p:txBody>
      </p:sp>
      <p:grpSp>
        <p:nvGrpSpPr>
          <p:cNvPr id="80" name="AAEAAQAAAAAAAANRAAAAJDhjMWFmYjJiLWZhYTctNDdiMi05NGQ4LTlmZjliYjk5MDE0YQ.png"/>
          <p:cNvGrpSpPr/>
          <p:nvPr/>
        </p:nvGrpSpPr>
        <p:grpSpPr>
          <a:xfrm>
            <a:off x="1101180" y="2080472"/>
            <a:ext cx="7420521" cy="2916979"/>
            <a:chOff x="0" y="0"/>
            <a:chExt cx="7420520" cy="2916978"/>
          </a:xfrm>
        </p:grpSpPr>
        <p:pic>
          <p:nvPicPr>
            <p:cNvPr id="78" name="AAEAAQAAAAAAAANRAAAAJDhjMWFmYjJiLWZhYTctNDdiMi05NGQ4LTlmZjliYjk5MDE0YQ.png" descr="AAEAAQAAAAAAAANRAAAAJDhjMWFmYjJiLWZhYTctNDdiMi05NGQ4LTlmZjliYjk5MDE0YQ.png"/>
            <p:cNvPicPr>
              <a:picLocks noChangeAspect="1"/>
            </p:cNvPicPr>
            <p:nvPr/>
          </p:nvPicPr>
          <p:blipFill>
            <a:blip r:embed="rId2"/>
            <a:stretch>
              <a:fillRect/>
            </a:stretch>
          </p:blipFill>
          <p:spPr>
            <a:xfrm>
              <a:off x="203200" y="203200"/>
              <a:ext cx="7014121" cy="2472479"/>
            </a:xfrm>
            <a:prstGeom prst="rect">
              <a:avLst/>
            </a:prstGeom>
            <a:ln w="12700" cap="flat">
              <a:noFill/>
              <a:miter lim="400000"/>
            </a:ln>
            <a:effectLst/>
          </p:spPr>
        </p:pic>
        <p:pic>
          <p:nvPicPr>
            <p:cNvPr id="79" name="AAEAAQAAAAAAAANRAAAAJDhjMWFmYjJiLWZhYTctNDdiMi05NGQ4LTlmZjliYjk5MDE0YQ.png" descr="AAEAAQAAAAAAAANRAAAAJDhjMWFmYjJiLWZhYTctNDdiMi05NGQ4LTlmZjliYjk5MDE0YQ.png"/>
            <p:cNvPicPr>
              <a:picLocks noChangeAspect="1"/>
            </p:cNvPicPr>
            <p:nvPr/>
          </p:nvPicPr>
          <p:blipFill>
            <a:blip r:embed="rId3"/>
            <a:stretch>
              <a:fillRect/>
            </a:stretch>
          </p:blipFill>
          <p:spPr>
            <a:xfrm>
              <a:off x="0" y="0"/>
              <a:ext cx="7420521" cy="2916979"/>
            </a:xfrm>
            <a:prstGeom prst="rect">
              <a:avLst/>
            </a:prstGeom>
            <a:ln w="12700" cap="flat">
              <a:noFill/>
              <a:miter lim="400000"/>
            </a:ln>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80"/>
                                        </p:tgtEl>
                                        <p:attrNameLst>
                                          <p:attrName>style.visibility</p:attrName>
                                        </p:attrNameLst>
                                      </p:cBhvr>
                                      <p:to>
                                        <p:strVal val="visible"/>
                                      </p:to>
                                    </p:set>
                                    <p:anim calcmode="lin" valueType="num">
                                      <p:cBhvr>
                                        <p:cTn id="7" dur="1000" fill="hold"/>
                                        <p:tgtEl>
                                          <p:spTgt spid="80"/>
                                        </p:tgtEl>
                                        <p:attrNameLst>
                                          <p:attrName>ppt_x</p:attrName>
                                        </p:attrNameLst>
                                      </p:cBhvr>
                                      <p:tavLst>
                                        <p:tav tm="0">
                                          <p:val>
                                            <p:strVal val="0-#ppt_w/2"/>
                                          </p:val>
                                        </p:tav>
                                        <p:tav tm="100000">
                                          <p:val>
                                            <p:strVal val="#ppt_x"/>
                                          </p:val>
                                        </p:tav>
                                      </p:tavLst>
                                    </p:anim>
                                    <p:anim calcmode="lin" valueType="num">
                                      <p:cBhvr>
                                        <p:cTn id="8" dur="10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itle"/>
          <p:cNvSpPr txBox="1">
            <a:spLocks noGrp="1"/>
          </p:cNvSpPr>
          <p:nvPr>
            <p:ph type="title" idx="4294967295"/>
          </p:nvPr>
        </p:nvSpPr>
        <p:spPr>
          <a:xfrm>
            <a:off x="457200" y="228600"/>
            <a:ext cx="8229600" cy="952500"/>
          </a:xfrm>
          <a:prstGeom prst="rect">
            <a:avLst/>
          </a:prstGeom>
        </p:spPr>
        <p:txBody>
          <a:bodyPr lIns="45718" tIns="45718" rIns="45718" bIns="45718"/>
          <a:lstStyle/>
          <a:p>
            <a:pPr algn="ctr" defTabSz="914400">
              <a:lnSpc>
                <a:spcPct val="100000"/>
              </a:lnSpc>
              <a:defRPr sz="4400">
                <a:solidFill>
                  <a:srgbClr val="000000"/>
                </a:solidFill>
                <a:latin typeface="+mj-lt"/>
                <a:ea typeface="+mj-ea"/>
                <a:cs typeface="+mj-cs"/>
                <a:sym typeface="Calibri"/>
              </a:defRPr>
            </a:pPr>
            <a:endParaRPr/>
          </a:p>
        </p:txBody>
      </p:sp>
      <p:sp>
        <p:nvSpPr>
          <p:cNvPr id="86" name="Body"/>
          <p:cNvSpPr txBox="1">
            <a:spLocks noGrp="1"/>
          </p:cNvSpPr>
          <p:nvPr>
            <p:ph type="body" idx="4294967295"/>
          </p:nvPr>
        </p:nvSpPr>
        <p:spPr>
          <a:xfrm>
            <a:off x="457200" y="1333500"/>
            <a:ext cx="8229600" cy="3771900"/>
          </a:xfrm>
          <a:prstGeom prst="rect">
            <a:avLst/>
          </a:prstGeom>
        </p:spPr>
        <p:txBody>
          <a:bodyPr lIns="45718" tIns="45718" rIns="45718" bIns="45718"/>
          <a:lstStyle/>
          <a:p>
            <a:pPr marL="342900" indent="-342900" defTabSz="914400">
              <a:lnSpc>
                <a:spcPct val="100000"/>
              </a:lnSpc>
              <a:spcBef>
                <a:spcPts val="700"/>
              </a:spcBef>
              <a:defRPr sz="3200"/>
            </a:pPr>
            <a:endParaRPr/>
          </a:p>
        </p:txBody>
      </p:sp>
      <p:pic>
        <p:nvPicPr>
          <p:cNvPr id="87" name="image.png" descr="image.png"/>
          <p:cNvPicPr>
            <a:picLocks noChangeAspect="1"/>
          </p:cNvPicPr>
          <p:nvPr/>
        </p:nvPicPr>
        <p:blipFill>
          <a:blip r:embed="rId2"/>
          <a:stretch>
            <a:fillRect/>
          </a:stretch>
        </p:blipFill>
        <p:spPr>
          <a:xfrm>
            <a:off x="6350" y="0"/>
            <a:ext cx="9137650" cy="5741988"/>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p:cNvSpPr txBox="1">
            <a:spLocks noGrp="1"/>
          </p:cNvSpPr>
          <p:nvPr>
            <p:ph type="title" idx="4294967295"/>
          </p:nvPr>
        </p:nvSpPr>
        <p:spPr>
          <a:xfrm>
            <a:off x="457200" y="228600"/>
            <a:ext cx="8229600" cy="952500"/>
          </a:xfrm>
          <a:prstGeom prst="rect">
            <a:avLst/>
          </a:prstGeom>
        </p:spPr>
        <p:txBody>
          <a:bodyPr lIns="45718" tIns="45718" rIns="45718" bIns="45718"/>
          <a:lstStyle/>
          <a:p>
            <a:pPr algn="ctr" defTabSz="914400">
              <a:lnSpc>
                <a:spcPct val="100000"/>
              </a:lnSpc>
              <a:defRPr sz="4400">
                <a:solidFill>
                  <a:srgbClr val="000000"/>
                </a:solidFill>
                <a:latin typeface="+mj-lt"/>
                <a:ea typeface="+mj-ea"/>
                <a:cs typeface="+mj-cs"/>
                <a:sym typeface="Calibri"/>
              </a:defRPr>
            </a:pPr>
            <a:endParaRPr/>
          </a:p>
        </p:txBody>
      </p:sp>
      <p:sp>
        <p:nvSpPr>
          <p:cNvPr id="90" name="Body"/>
          <p:cNvSpPr txBox="1">
            <a:spLocks noGrp="1"/>
          </p:cNvSpPr>
          <p:nvPr>
            <p:ph type="body" idx="4294967295"/>
          </p:nvPr>
        </p:nvSpPr>
        <p:spPr>
          <a:xfrm>
            <a:off x="457200" y="1333500"/>
            <a:ext cx="8229600" cy="3771900"/>
          </a:xfrm>
          <a:prstGeom prst="rect">
            <a:avLst/>
          </a:prstGeom>
        </p:spPr>
        <p:txBody>
          <a:bodyPr lIns="45718" tIns="45718" rIns="45718" bIns="45718"/>
          <a:lstStyle/>
          <a:p>
            <a:pPr marL="342900" indent="-342900" defTabSz="914400">
              <a:lnSpc>
                <a:spcPct val="100000"/>
              </a:lnSpc>
              <a:spcBef>
                <a:spcPts val="700"/>
              </a:spcBef>
              <a:defRPr sz="3200"/>
            </a:pPr>
            <a:endParaRPr/>
          </a:p>
        </p:txBody>
      </p:sp>
      <p:pic>
        <p:nvPicPr>
          <p:cNvPr id="91" name="image.png" descr="image.png"/>
          <p:cNvPicPr>
            <a:picLocks noChangeAspect="1"/>
          </p:cNvPicPr>
          <p:nvPr/>
        </p:nvPicPr>
        <p:blipFill>
          <a:blip r:embed="rId2"/>
          <a:stretch>
            <a:fillRect/>
          </a:stretch>
        </p:blipFill>
        <p:spPr>
          <a:xfrm>
            <a:off x="0" y="0"/>
            <a:ext cx="9144000" cy="5715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SA"/>
          <p:cNvSpPr txBox="1">
            <a:spLocks noGrp="1"/>
          </p:cNvSpPr>
          <p:nvPr>
            <p:ph type="title" idx="4294967295"/>
          </p:nvPr>
        </p:nvSpPr>
        <p:spPr>
          <a:xfrm>
            <a:off x="0" y="285749"/>
            <a:ext cx="7886700" cy="649290"/>
          </a:xfrm>
          <a:prstGeom prst="rect">
            <a:avLst/>
          </a:prstGeom>
        </p:spPr>
        <p:txBody>
          <a:bodyPr lIns="45718" tIns="45718" rIns="45718" bIns="45718"/>
          <a:lstStyle>
            <a:lvl1pPr defTabSz="749808">
              <a:lnSpc>
                <a:spcPct val="100000"/>
              </a:lnSpc>
              <a:defRPr sz="3600">
                <a:latin typeface="+mj-lt"/>
                <a:ea typeface="+mj-ea"/>
                <a:cs typeface="+mj-cs"/>
                <a:sym typeface="Calibri"/>
              </a:defRPr>
            </a:lvl1pPr>
          </a:lstStyle>
          <a:p>
            <a:r>
              <a:t>RSA</a:t>
            </a:r>
          </a:p>
        </p:txBody>
      </p:sp>
      <p:sp>
        <p:nvSpPr>
          <p:cNvPr id="94" name="Two primes p, q.…"/>
          <p:cNvSpPr txBox="1">
            <a:spLocks noGrp="1"/>
          </p:cNvSpPr>
          <p:nvPr>
            <p:ph type="body" sz="half" idx="4294967295"/>
          </p:nvPr>
        </p:nvSpPr>
        <p:spPr>
          <a:xfrm>
            <a:off x="3995737" y="1463675"/>
            <a:ext cx="4519613" cy="3554413"/>
          </a:xfrm>
          <a:prstGeom prst="rect">
            <a:avLst/>
          </a:prstGeom>
        </p:spPr>
        <p:txBody>
          <a:bodyPr lIns="45718" tIns="45718" rIns="45718" bIns="45718"/>
          <a:lstStyle/>
          <a:p>
            <a:pPr marL="308610" indent="-308610" defTabSz="822958">
              <a:lnSpc>
                <a:spcPct val="72000"/>
              </a:lnSpc>
              <a:spcBef>
                <a:spcPts val="500"/>
              </a:spcBef>
            </a:pPr>
            <a:r>
              <a:t>Two primes p, q.</a:t>
            </a:r>
          </a:p>
          <a:p>
            <a:pPr marL="308610" indent="-308610" defTabSz="822958">
              <a:lnSpc>
                <a:spcPct val="72000"/>
              </a:lnSpc>
              <a:spcBef>
                <a:spcPts val="500"/>
              </a:spcBef>
            </a:pPr>
            <a:r>
              <a:t>Calculate N (modulus) as p x q eg 3 and 11. n=33.</a:t>
            </a:r>
          </a:p>
          <a:p>
            <a:pPr marL="308610" indent="-308610" defTabSz="822958">
              <a:lnSpc>
                <a:spcPct val="72000"/>
              </a:lnSpc>
              <a:spcBef>
                <a:spcPts val="500"/>
              </a:spcBef>
            </a:pPr>
            <a:r>
              <a:t>Calculate PHI as (p-1)x(q-1). PHI=20</a:t>
            </a:r>
          </a:p>
          <a:p>
            <a:pPr marL="308610" indent="-308610" defTabSz="822958">
              <a:lnSpc>
                <a:spcPct val="72000"/>
              </a:lnSpc>
              <a:spcBef>
                <a:spcPts val="500"/>
              </a:spcBef>
            </a:pPr>
            <a:r>
              <a:t>Select e for no common factor with PHI. e=3.</a:t>
            </a:r>
          </a:p>
          <a:p>
            <a:pPr marL="308610" indent="-308610" defTabSz="822958">
              <a:lnSpc>
                <a:spcPct val="72000"/>
              </a:lnSpc>
              <a:spcBef>
                <a:spcPts val="500"/>
              </a:spcBef>
              <a:defRPr>
                <a:solidFill>
                  <a:srgbClr val="C00000"/>
                </a:solidFill>
              </a:defRPr>
            </a:pPr>
            <a:r>
              <a:t>Encryption key [e,n] or [3,33].</a:t>
            </a:r>
          </a:p>
          <a:p>
            <a:pPr marL="308610" indent="-308610" defTabSz="822958">
              <a:lnSpc>
                <a:spcPct val="72000"/>
              </a:lnSpc>
              <a:spcBef>
                <a:spcPts val="500"/>
              </a:spcBef>
            </a:pPr>
            <a:r>
              <a:t>(d x e) mod 20 = 1</a:t>
            </a:r>
          </a:p>
          <a:p>
            <a:pPr marL="308610" indent="-308610" defTabSz="822958">
              <a:lnSpc>
                <a:spcPct val="72000"/>
              </a:lnSpc>
              <a:spcBef>
                <a:spcPts val="500"/>
              </a:spcBef>
            </a:pPr>
            <a:r>
              <a:t>(d x 3) mod 20 = 1</a:t>
            </a:r>
          </a:p>
          <a:p>
            <a:pPr marL="308610" indent="-308610" defTabSz="822958">
              <a:lnSpc>
                <a:spcPct val="72000"/>
              </a:lnSpc>
              <a:spcBef>
                <a:spcPts val="500"/>
              </a:spcBef>
            </a:pPr>
            <a:r>
              <a:t>d= 7</a:t>
            </a:r>
          </a:p>
          <a:p>
            <a:pPr marL="308610" indent="-308610" defTabSz="822958">
              <a:lnSpc>
                <a:spcPct val="72000"/>
              </a:lnSpc>
              <a:spcBef>
                <a:spcPts val="500"/>
              </a:spcBef>
              <a:defRPr>
                <a:solidFill>
                  <a:srgbClr val="C00000"/>
                </a:solidFill>
              </a:defRPr>
            </a:pPr>
            <a:r>
              <a:t>Decryption key [d,n] or [7,33]</a:t>
            </a:r>
          </a:p>
        </p:txBody>
      </p:sp>
      <p:pic>
        <p:nvPicPr>
          <p:cNvPr id="95" name="image.png" descr="image.png"/>
          <p:cNvPicPr>
            <a:picLocks noChangeAspect="1"/>
          </p:cNvPicPr>
          <p:nvPr/>
        </p:nvPicPr>
        <p:blipFill>
          <a:blip r:embed="rId2"/>
          <a:stretch>
            <a:fillRect/>
          </a:stretch>
        </p:blipFill>
        <p:spPr>
          <a:xfrm>
            <a:off x="-23813" y="2713036"/>
            <a:ext cx="3352802" cy="2339977"/>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SA"/>
          <p:cNvSpPr txBox="1">
            <a:spLocks noGrp="1"/>
          </p:cNvSpPr>
          <p:nvPr>
            <p:ph type="title" idx="4294967295"/>
          </p:nvPr>
        </p:nvSpPr>
        <p:spPr>
          <a:xfrm>
            <a:off x="0" y="285749"/>
            <a:ext cx="7886700" cy="649290"/>
          </a:xfrm>
          <a:prstGeom prst="rect">
            <a:avLst/>
          </a:prstGeom>
        </p:spPr>
        <p:txBody>
          <a:bodyPr lIns="45718" tIns="45718" rIns="45718" bIns="45718"/>
          <a:lstStyle>
            <a:lvl1pPr defTabSz="749808">
              <a:lnSpc>
                <a:spcPct val="100000"/>
              </a:lnSpc>
              <a:defRPr sz="3600">
                <a:latin typeface="+mj-lt"/>
                <a:ea typeface="+mj-ea"/>
                <a:cs typeface="+mj-cs"/>
                <a:sym typeface="Calibri"/>
              </a:defRPr>
            </a:lvl1pPr>
          </a:lstStyle>
          <a:p>
            <a:r>
              <a:t>RSA</a:t>
            </a:r>
          </a:p>
        </p:txBody>
      </p:sp>
      <p:sp>
        <p:nvSpPr>
          <p:cNvPr id="98" name="Encryption key [e,n] or [3,33].…"/>
          <p:cNvSpPr txBox="1">
            <a:spLocks noGrp="1"/>
          </p:cNvSpPr>
          <p:nvPr>
            <p:ph type="body" sz="half" idx="4294967295"/>
          </p:nvPr>
        </p:nvSpPr>
        <p:spPr>
          <a:xfrm>
            <a:off x="3455987" y="1079500"/>
            <a:ext cx="5688015" cy="3554413"/>
          </a:xfrm>
          <a:prstGeom prst="rect">
            <a:avLst/>
          </a:prstGeom>
        </p:spPr>
        <p:txBody>
          <a:bodyPr lIns="45718" tIns="45718" rIns="45718" bIns="45718"/>
          <a:lstStyle/>
          <a:p>
            <a:pPr marL="294893" indent="-294893" defTabSz="786383">
              <a:lnSpc>
                <a:spcPct val="100000"/>
              </a:lnSpc>
              <a:spcBef>
                <a:spcPts val="600"/>
              </a:spcBef>
              <a:defRPr sz="2700">
                <a:solidFill>
                  <a:srgbClr val="C00000"/>
                </a:solidFill>
              </a:defRPr>
            </a:pPr>
            <a:r>
              <a:t>Encryption key [e,n] or [3,33].</a:t>
            </a:r>
          </a:p>
          <a:p>
            <a:pPr marL="294893" indent="-294893" defTabSz="786383">
              <a:lnSpc>
                <a:spcPct val="100000"/>
              </a:lnSpc>
              <a:spcBef>
                <a:spcPts val="600"/>
              </a:spcBef>
              <a:defRPr sz="2700">
                <a:solidFill>
                  <a:srgbClr val="C00000"/>
                </a:solidFill>
              </a:defRPr>
            </a:pPr>
            <a:r>
              <a:t>Decryption key [d,n] or [7,33]</a:t>
            </a:r>
          </a:p>
          <a:p>
            <a:pPr marL="294893" indent="-294893" defTabSz="786383">
              <a:lnSpc>
                <a:spcPct val="100000"/>
              </a:lnSpc>
              <a:spcBef>
                <a:spcPts val="600"/>
              </a:spcBef>
              <a:defRPr sz="2700"/>
            </a:pPr>
            <a:r>
              <a:t>Cipher = M</a:t>
            </a:r>
            <a:r>
              <a:rPr baseline="29673"/>
              <a:t>e</a:t>
            </a:r>
            <a:r>
              <a:t> mod N</a:t>
            </a:r>
          </a:p>
          <a:p>
            <a:pPr marL="294893" indent="-294893" defTabSz="786383">
              <a:lnSpc>
                <a:spcPct val="100000"/>
              </a:lnSpc>
              <a:spcBef>
                <a:spcPts val="600"/>
              </a:spcBef>
              <a:buSzTx/>
              <a:buNone/>
              <a:defRPr sz="2700"/>
            </a:pPr>
            <a:r>
              <a:t>eg M=5.</a:t>
            </a:r>
          </a:p>
          <a:p>
            <a:pPr marL="294893" indent="-294893" defTabSz="786383">
              <a:lnSpc>
                <a:spcPct val="100000"/>
              </a:lnSpc>
              <a:spcBef>
                <a:spcPts val="600"/>
              </a:spcBef>
              <a:defRPr sz="2700"/>
            </a:pPr>
            <a:r>
              <a:t>Cipher = 5</a:t>
            </a:r>
            <a:r>
              <a:rPr baseline="29673"/>
              <a:t>3</a:t>
            </a:r>
            <a:r>
              <a:t> mod 33  = 26</a:t>
            </a:r>
          </a:p>
          <a:p>
            <a:pPr marL="294893" indent="-294893" defTabSz="786383">
              <a:lnSpc>
                <a:spcPct val="100000"/>
              </a:lnSpc>
              <a:spcBef>
                <a:spcPts val="600"/>
              </a:spcBef>
              <a:defRPr sz="2700"/>
            </a:pPr>
            <a:r>
              <a:t>Decipher = C</a:t>
            </a:r>
            <a:r>
              <a:rPr baseline="29673"/>
              <a:t>d</a:t>
            </a:r>
            <a:r>
              <a:t> mod N</a:t>
            </a:r>
          </a:p>
          <a:p>
            <a:pPr marL="294893" indent="-294893" defTabSz="786383">
              <a:lnSpc>
                <a:spcPct val="100000"/>
              </a:lnSpc>
              <a:spcBef>
                <a:spcPts val="600"/>
              </a:spcBef>
              <a:defRPr sz="2700"/>
            </a:pPr>
            <a:r>
              <a:t>Decipher = (26)</a:t>
            </a:r>
            <a:r>
              <a:rPr baseline="29673"/>
              <a:t>7</a:t>
            </a:r>
            <a:r>
              <a:t> mod 33 = 5</a:t>
            </a:r>
          </a:p>
        </p:txBody>
      </p:sp>
      <p:pic>
        <p:nvPicPr>
          <p:cNvPr id="99" name="image.png" descr="image.png"/>
          <p:cNvPicPr>
            <a:picLocks noChangeAspect="1"/>
          </p:cNvPicPr>
          <p:nvPr/>
        </p:nvPicPr>
        <p:blipFill>
          <a:blip r:embed="rId2"/>
          <a:stretch>
            <a:fillRect/>
          </a:stretch>
        </p:blipFill>
        <p:spPr>
          <a:xfrm>
            <a:off x="-23813" y="2713036"/>
            <a:ext cx="3352802" cy="2339977"/>
          </a:xfrm>
          <a:prstGeom prst="rect">
            <a:avLst/>
          </a:prstGeom>
          <a:ln w="12700">
            <a:miter lim="400000"/>
          </a:ln>
        </p:spPr>
      </p:pic>
      <p:grpSp>
        <p:nvGrpSpPr>
          <p:cNvPr id="102" name="Group">
            <a:hlinkClick r:id="rId3"/>
          </p:cNvPr>
          <p:cNvGrpSpPr/>
          <p:nvPr/>
        </p:nvGrpSpPr>
        <p:grpSpPr>
          <a:xfrm>
            <a:off x="236537" y="1498600"/>
            <a:ext cx="1019176" cy="431800"/>
            <a:chOff x="0" y="0"/>
            <a:chExt cx="1019175" cy="431800"/>
          </a:xfrm>
        </p:grpSpPr>
        <p:sp>
          <p:nvSpPr>
            <p:cNvPr id="100" name="Rectangle"/>
            <p:cNvSpPr/>
            <p:nvPr/>
          </p:nvSpPr>
          <p:spPr>
            <a:xfrm>
              <a:off x="0" y="0"/>
              <a:ext cx="1019176" cy="431800"/>
            </a:xfrm>
            <a:prstGeom prst="rect">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01" name="Example"/>
            <p:cNvSpPr txBox="1"/>
            <p:nvPr/>
          </p:nvSpPr>
          <p:spPr>
            <a:xfrm>
              <a:off x="0" y="30478"/>
              <a:ext cx="1019176" cy="3708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latin typeface="+mj-lt"/>
                  <a:ea typeface="+mj-ea"/>
                  <a:cs typeface="+mj-cs"/>
                  <a:sym typeface="Calibri"/>
                </a:defRPr>
              </a:lvl1pPr>
            </a:lstStyle>
            <a:p>
              <a:r>
                <a:t>Example</a:t>
              </a:r>
            </a:p>
          </p:txBody>
        </p:sp>
      </p:grpSp>
      <p:grpSp>
        <p:nvGrpSpPr>
          <p:cNvPr id="105" name="Group">
            <a:hlinkClick r:id="rId4"/>
          </p:cNvPr>
          <p:cNvGrpSpPr/>
          <p:nvPr/>
        </p:nvGrpSpPr>
        <p:grpSpPr>
          <a:xfrm>
            <a:off x="250825" y="935037"/>
            <a:ext cx="1019175" cy="431801"/>
            <a:chOff x="0" y="0"/>
            <a:chExt cx="1019175" cy="431800"/>
          </a:xfrm>
        </p:grpSpPr>
        <p:sp>
          <p:nvSpPr>
            <p:cNvPr id="103" name="Rectangle"/>
            <p:cNvSpPr/>
            <p:nvPr/>
          </p:nvSpPr>
          <p:spPr>
            <a:xfrm>
              <a:off x="0" y="0"/>
              <a:ext cx="1019175" cy="431801"/>
            </a:xfrm>
            <a:prstGeom prst="rect">
              <a:avLst/>
            </a:prstGeom>
            <a:solidFill>
              <a:schemeClr val="accent1"/>
            </a:solidFill>
            <a:ln w="25400" cap="flat">
              <a:solidFill>
                <a:srgbClr val="385D8A"/>
              </a:solidFill>
              <a:prstDash val="solid"/>
              <a:round/>
            </a:ln>
            <a:effectLst/>
          </p:spPr>
          <p:txBody>
            <a:bodyPr wrap="square" lIns="45718" tIns="45718" rIns="45718" bIns="45718" numCol="1" anchor="ctr">
              <a:noAutofit/>
            </a:bodyPr>
            <a:lstStyle/>
            <a:p>
              <a:pPr algn="ctr">
                <a:defRPr>
                  <a:solidFill>
                    <a:srgbClr val="FFFFFF"/>
                  </a:solidFill>
                  <a:latin typeface="+mj-lt"/>
                  <a:ea typeface="+mj-ea"/>
                  <a:cs typeface="+mj-cs"/>
                  <a:sym typeface="Calibri"/>
                </a:defRPr>
              </a:pPr>
              <a:endParaRPr/>
            </a:p>
          </p:txBody>
        </p:sp>
        <p:sp>
          <p:nvSpPr>
            <p:cNvPr id="104" name="Calc"/>
            <p:cNvSpPr txBox="1"/>
            <p:nvPr/>
          </p:nvSpPr>
          <p:spPr>
            <a:xfrm>
              <a:off x="0" y="30479"/>
              <a:ext cx="1019175" cy="3708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a:solidFill>
                    <a:srgbClr val="FFFFFF"/>
                  </a:solidFill>
                  <a:latin typeface="+mj-lt"/>
                  <a:ea typeface="+mj-ea"/>
                  <a:cs typeface="+mj-cs"/>
                  <a:sym typeface="Calibri"/>
                </a:defRPr>
              </a:lvl1pPr>
            </a:lstStyle>
            <a:p>
              <a:r>
                <a:t>Calc</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SA"/>
          <p:cNvSpPr txBox="1">
            <a:spLocks noGrp="1"/>
          </p:cNvSpPr>
          <p:nvPr>
            <p:ph type="title" idx="4294967295"/>
          </p:nvPr>
        </p:nvSpPr>
        <p:spPr>
          <a:xfrm>
            <a:off x="0" y="285749"/>
            <a:ext cx="7886700" cy="649291"/>
          </a:xfrm>
          <a:prstGeom prst="rect">
            <a:avLst/>
          </a:prstGeom>
        </p:spPr>
        <p:txBody>
          <a:bodyPr lIns="45718" tIns="45718" rIns="45718" bIns="45718"/>
          <a:lstStyle>
            <a:lvl1pPr defTabSz="749808">
              <a:lnSpc>
                <a:spcPct val="100000"/>
              </a:lnSpc>
              <a:defRPr sz="3600">
                <a:latin typeface="+mj-lt"/>
                <a:ea typeface="+mj-ea"/>
                <a:cs typeface="+mj-cs"/>
                <a:sym typeface="Calibri"/>
              </a:defRPr>
            </a:lvl1pPr>
          </a:lstStyle>
          <a:p>
            <a:r>
              <a:t>RSA</a:t>
            </a:r>
          </a:p>
        </p:txBody>
      </p:sp>
      <p:pic>
        <p:nvPicPr>
          <p:cNvPr id="108" name="image.png" descr="image.png"/>
          <p:cNvPicPr>
            <a:picLocks noChangeAspect="1"/>
          </p:cNvPicPr>
          <p:nvPr/>
        </p:nvPicPr>
        <p:blipFill>
          <a:blip r:embed="rId2"/>
          <a:stretch>
            <a:fillRect/>
          </a:stretch>
        </p:blipFill>
        <p:spPr>
          <a:xfrm>
            <a:off x="-23813" y="2713035"/>
            <a:ext cx="3352802" cy="2339978"/>
          </a:xfrm>
          <a:prstGeom prst="rect">
            <a:avLst/>
          </a:prstGeom>
          <a:ln w="12700">
            <a:miter lim="400000"/>
          </a:ln>
        </p:spPr>
      </p:pic>
      <p:pic>
        <p:nvPicPr>
          <p:cNvPr id="109" name="Picture 2" descr="Picture 2"/>
          <p:cNvPicPr>
            <a:picLocks noChangeAspect="1"/>
          </p:cNvPicPr>
          <p:nvPr/>
        </p:nvPicPr>
        <p:blipFill>
          <a:blip r:embed="rId3"/>
          <a:stretch>
            <a:fillRect/>
          </a:stretch>
        </p:blipFill>
        <p:spPr>
          <a:xfrm>
            <a:off x="5815233" y="400495"/>
            <a:ext cx="3140033" cy="5314505"/>
          </a:xfrm>
          <a:prstGeom prst="rect">
            <a:avLst/>
          </a:prstGeom>
          <a:ln w="12700">
            <a:miter lim="400000"/>
          </a:ln>
        </p:spPr>
      </p:pic>
      <p:pic>
        <p:nvPicPr>
          <p:cNvPr id="110" name="Picture 4" descr="Picture 4"/>
          <p:cNvPicPr>
            <a:picLocks noChangeAspect="1"/>
          </p:cNvPicPr>
          <p:nvPr/>
        </p:nvPicPr>
        <p:blipFill>
          <a:blip r:embed="rId4"/>
          <a:stretch>
            <a:fillRect/>
          </a:stretch>
        </p:blipFill>
        <p:spPr>
          <a:xfrm>
            <a:off x="39687" y="2340864"/>
            <a:ext cx="5600307" cy="3308289"/>
          </a:xfrm>
          <a:prstGeom prst="rect">
            <a:avLst/>
          </a:prstGeom>
          <a:ln w="12700">
            <a:miter lim="400000"/>
          </a:ln>
        </p:spPr>
      </p:pic>
      <p:sp>
        <p:nvSpPr>
          <p:cNvPr id="111" name="TextBox 5"/>
          <p:cNvSpPr txBox="1"/>
          <p:nvPr/>
        </p:nvSpPr>
        <p:spPr>
          <a:xfrm>
            <a:off x="1312735" y="238684"/>
            <a:ext cx="4032505" cy="370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t>openssl genrsa -out private.pem 1024</a:t>
            </a:r>
          </a:p>
        </p:txBody>
      </p:sp>
      <p:sp>
        <p:nvSpPr>
          <p:cNvPr id="112" name="TextBox 16"/>
          <p:cNvSpPr txBox="1"/>
          <p:nvPr/>
        </p:nvSpPr>
        <p:spPr>
          <a:xfrm>
            <a:off x="210311" y="1932233"/>
            <a:ext cx="4032505" cy="370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t>cat private.pem</a:t>
            </a:r>
          </a:p>
        </p:txBody>
      </p:sp>
      <p:sp>
        <p:nvSpPr>
          <p:cNvPr id="113" name="TextBox 17"/>
          <p:cNvSpPr txBox="1"/>
          <p:nvPr/>
        </p:nvSpPr>
        <p:spPr>
          <a:xfrm>
            <a:off x="5639992" y="31167"/>
            <a:ext cx="4032505" cy="370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t>openssl rsa -in private.pem -text </a:t>
            </a:r>
          </a:p>
        </p:txBody>
      </p:sp>
      <p:sp>
        <p:nvSpPr>
          <p:cNvPr id="114" name="Rectangle 7"/>
          <p:cNvSpPr txBox="1"/>
          <p:nvPr/>
        </p:nvSpPr>
        <p:spPr>
          <a:xfrm>
            <a:off x="1581805" y="689689"/>
            <a:ext cx="2260549"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786383">
              <a:spcBef>
                <a:spcPts val="600"/>
              </a:spcBef>
              <a:defRPr sz="2700"/>
            </a:pPr>
            <a:r>
              <a:t>C = M</a:t>
            </a:r>
            <a:r>
              <a:rPr baseline="29673"/>
              <a:t>e</a:t>
            </a:r>
            <a:r>
              <a:t> mod N</a:t>
            </a:r>
          </a:p>
        </p:txBody>
      </p:sp>
      <p:sp>
        <p:nvSpPr>
          <p:cNvPr id="115" name="Rectangle 20"/>
          <p:cNvSpPr txBox="1"/>
          <p:nvPr/>
        </p:nvSpPr>
        <p:spPr>
          <a:xfrm>
            <a:off x="1581805" y="1179720"/>
            <a:ext cx="222254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786383">
              <a:spcBef>
                <a:spcPts val="600"/>
              </a:spcBef>
              <a:defRPr sz="2700"/>
            </a:pPr>
            <a:r>
              <a:t>D = C</a:t>
            </a:r>
            <a:r>
              <a:rPr baseline="29673"/>
              <a:t>d</a:t>
            </a:r>
            <a:r>
              <a:t> mod N</a:t>
            </a:r>
          </a:p>
        </p:txBody>
      </p:sp>
      <p:sp>
        <p:nvSpPr>
          <p:cNvPr id="116" name="Straight Arrow Connector 9"/>
          <p:cNvSpPr/>
          <p:nvPr/>
        </p:nvSpPr>
        <p:spPr>
          <a:xfrm flipV="1">
            <a:off x="3943350" y="689688"/>
            <a:ext cx="1871884" cy="245351"/>
          </a:xfrm>
          <a:prstGeom prst="line">
            <a:avLst/>
          </a:prstGeom>
          <a:ln w="25400">
            <a:solidFill>
              <a:schemeClr val="accent1"/>
            </a:solidFill>
            <a:tailEnd type="triangle"/>
          </a:ln>
        </p:spPr>
        <p:txBody>
          <a:bodyPr lIns="45718" tIns="45718" rIns="45718" bIns="45718"/>
          <a:lstStyle/>
          <a:p>
            <a:endParaRPr/>
          </a:p>
        </p:txBody>
      </p:sp>
      <p:sp>
        <p:nvSpPr>
          <p:cNvPr id="117" name="Straight Arrow Connector 11"/>
          <p:cNvSpPr/>
          <p:nvPr/>
        </p:nvSpPr>
        <p:spPr>
          <a:xfrm>
            <a:off x="2762577" y="1037394"/>
            <a:ext cx="3052657" cy="1157320"/>
          </a:xfrm>
          <a:prstGeom prst="line">
            <a:avLst/>
          </a:prstGeom>
          <a:ln w="25400">
            <a:solidFill>
              <a:schemeClr val="accent1"/>
            </a:solidFill>
            <a:tailEnd type="triangle"/>
          </a:ln>
        </p:spPr>
        <p:txBody>
          <a:bodyPr lIns="45718" tIns="45718" rIns="45718" bIns="45718"/>
          <a:lstStyle/>
          <a:p>
            <a:endParaRPr/>
          </a:p>
        </p:txBody>
      </p:sp>
      <p:sp>
        <p:nvSpPr>
          <p:cNvPr id="118" name="Straight Arrow Connector 13"/>
          <p:cNvSpPr/>
          <p:nvPr/>
        </p:nvSpPr>
        <p:spPr>
          <a:xfrm>
            <a:off x="2690446" y="1486712"/>
            <a:ext cx="3200400" cy="929597"/>
          </a:xfrm>
          <a:prstGeom prst="line">
            <a:avLst/>
          </a:prstGeom>
          <a:ln w="25400">
            <a:solidFill>
              <a:schemeClr val="accent1"/>
            </a:solidFill>
            <a:tailEnd type="triangle"/>
          </a:ln>
        </p:spPr>
        <p:txBody>
          <a:bodyPr lIns="45718" tIns="45718" rIns="45718" bIns="45718"/>
          <a:lstStyle/>
          <a:p>
            <a:endParaRPr/>
          </a:p>
        </p:txBody>
      </p:sp>
      <p:sp>
        <p:nvSpPr>
          <p:cNvPr id="119" name="Rectangle 27"/>
          <p:cNvSpPr txBox="1"/>
          <p:nvPr/>
        </p:nvSpPr>
        <p:spPr>
          <a:xfrm>
            <a:off x="2604202" y="1845386"/>
            <a:ext cx="1028698"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786383">
              <a:spcBef>
                <a:spcPts val="600"/>
              </a:spcBef>
              <a:defRPr sz="2700"/>
            </a:lvl1pPr>
          </a:lstStyle>
          <a:p>
            <a:r>
              <a:t>N=p q</a:t>
            </a:r>
          </a:p>
        </p:txBody>
      </p:sp>
      <p:sp>
        <p:nvSpPr>
          <p:cNvPr id="120" name="Straight Arrow Connector 28"/>
          <p:cNvSpPr/>
          <p:nvPr/>
        </p:nvSpPr>
        <p:spPr>
          <a:xfrm>
            <a:off x="3193825" y="2374853"/>
            <a:ext cx="2697022" cy="2511433"/>
          </a:xfrm>
          <a:prstGeom prst="line">
            <a:avLst/>
          </a:prstGeom>
          <a:ln w="25400">
            <a:solidFill>
              <a:schemeClr val="accent1"/>
            </a:solidFill>
            <a:tailEnd type="triangle"/>
          </a:ln>
        </p:spPr>
        <p:txBody>
          <a:bodyPr lIns="45718" tIns="45718" rIns="45718" bIns="45718"/>
          <a:lstStyle/>
          <a:p>
            <a:endParaRPr/>
          </a:p>
        </p:txBody>
      </p:sp>
      <p:sp>
        <p:nvSpPr>
          <p:cNvPr id="121" name="Straight Arrow Connector 30"/>
          <p:cNvSpPr/>
          <p:nvPr/>
        </p:nvSpPr>
        <p:spPr>
          <a:xfrm>
            <a:off x="3504229" y="2309460"/>
            <a:ext cx="2386618" cy="1633442"/>
          </a:xfrm>
          <a:prstGeom prst="line">
            <a:avLst/>
          </a:prstGeom>
          <a:ln w="25400">
            <a:solidFill>
              <a:schemeClr val="accent1"/>
            </a:solidFill>
            <a:tailEnd type="triangle"/>
          </a:ln>
        </p:spPr>
        <p:txBody>
          <a:bodyPr lIns="45718" tIns="45718" rIns="45718" bIns="45718"/>
          <a:lstStyle/>
          <a:p>
            <a:endParaRPr/>
          </a:p>
        </p:txBody>
      </p:sp>
      <p:grpSp>
        <p:nvGrpSpPr>
          <p:cNvPr id="124" name="Picture 3"/>
          <p:cNvGrpSpPr/>
          <p:nvPr/>
        </p:nvGrpSpPr>
        <p:grpSpPr>
          <a:xfrm>
            <a:off x="-14465" y="1137117"/>
            <a:ext cx="8904044" cy="3559669"/>
            <a:chOff x="0" y="0"/>
            <a:chExt cx="8904043" cy="3559667"/>
          </a:xfrm>
        </p:grpSpPr>
        <p:pic>
          <p:nvPicPr>
            <p:cNvPr id="123" name="Picture 3" descr="Picture 3"/>
            <p:cNvPicPr>
              <a:picLocks noChangeAspect="1"/>
            </p:cNvPicPr>
            <p:nvPr/>
          </p:nvPicPr>
          <p:blipFill>
            <a:blip r:embed="rId5"/>
            <a:stretch>
              <a:fillRect/>
            </a:stretch>
          </p:blipFill>
          <p:spPr>
            <a:xfrm>
              <a:off x="203200" y="203200"/>
              <a:ext cx="8497644" cy="3115168"/>
            </a:xfrm>
            <a:prstGeom prst="rect">
              <a:avLst/>
            </a:prstGeom>
            <a:ln>
              <a:noFill/>
            </a:ln>
            <a:effectLst/>
          </p:spPr>
        </p:pic>
        <p:pic>
          <p:nvPicPr>
            <p:cNvPr id="122" name="Picture 3" descr="Picture 3"/>
            <p:cNvPicPr>
              <a:picLocks/>
            </p:cNvPicPr>
            <p:nvPr/>
          </p:nvPicPr>
          <p:blipFill>
            <a:blip r:embed="rId6"/>
            <a:stretch>
              <a:fillRect/>
            </a:stretch>
          </p:blipFill>
          <p:spPr>
            <a:xfrm>
              <a:off x="0" y="0"/>
              <a:ext cx="8904044" cy="3559668"/>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124"/>
                                        </p:tgtEl>
                                        <p:attrNameLst>
                                          <p:attrName>style.visibility</p:attrName>
                                        </p:attrNameLst>
                                      </p:cBhvr>
                                      <p:to>
                                        <p:strVal val="visible"/>
                                      </p:to>
                                    </p:set>
                                    <p:anim calcmode="lin" valueType="num">
                                      <p:cBhvr>
                                        <p:cTn id="7" dur="500" fill="hold"/>
                                        <p:tgtEl>
                                          <p:spTgt spid="124"/>
                                        </p:tgtEl>
                                        <p:attrNameLst>
                                          <p:attrName>ppt_x</p:attrName>
                                        </p:attrNameLst>
                                      </p:cBhvr>
                                      <p:tavLst>
                                        <p:tav tm="0">
                                          <p:val>
                                            <p:strVal val="#ppt_x"/>
                                          </p:val>
                                        </p:tav>
                                        <p:tav tm="100000">
                                          <p:val>
                                            <p:strVal val="#ppt_x"/>
                                          </p:val>
                                        </p:tav>
                                      </p:tavLst>
                                    </p:anim>
                                    <p:anim calcmode="lin" valueType="num">
                                      <p:cBhvr>
                                        <p:cTn id="8"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1"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2236</Words>
  <Application>Microsoft Macintosh PowerPoint</Application>
  <PresentationFormat>On-screen Show (16:10)</PresentationFormat>
  <Paragraphs>226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Helvetica</vt:lpstr>
      <vt:lpstr>Office Theme</vt:lpstr>
      <vt:lpstr>Chapter 4: Public Key   Basics RSA (Factorizing Primes) Elliptic Curve (Elliptic Curves) ElGamal (Discrete Logs)  Prof Bill Buchanan OBE http://asecuritysite.com/crypto04 http://asecuritysite.com/encryption </vt:lpstr>
      <vt:lpstr>Public Key Methods</vt:lpstr>
      <vt:lpstr>Public Key Methods</vt:lpstr>
      <vt:lpstr>Public Key Methods</vt:lpstr>
      <vt:lpstr>PowerPoint Presentation</vt:lpstr>
      <vt:lpstr>PowerPoint Presentation</vt:lpstr>
      <vt:lpstr>RSA</vt:lpstr>
      <vt:lpstr>RSA</vt:lpstr>
      <vt:lpstr>RSA</vt:lpstr>
      <vt:lpstr>Key ring</vt:lpstr>
      <vt:lpstr>Elliptic Curve (EC)</vt:lpstr>
      <vt:lpstr>Bitcoin Key Generation</vt:lpstr>
      <vt:lpstr>Bitcoin Transaction</vt:lpstr>
      <vt:lpstr>Signing</vt:lpstr>
      <vt:lpstr>Elliptic Curve (EC)</vt:lpstr>
      <vt:lpstr>Elliptic Curve (EC)</vt:lpstr>
      <vt:lpstr>Elliptic Curve (EC)</vt:lpstr>
      <vt:lpstr>PGP</vt:lpstr>
      <vt:lpstr>Unit 5: Key Exchange  Diffie-Hellman Diffie-Hellman Weaknesses Elliptic Curve Diffie-Hellman (ECDH) Passing Key Using Public Key Key Distribution Centre (KDC)  Prof Bill Buchanan OBE http://asecuritysite.com/crypto05 http://asecuritysite.com/encryption </vt:lpstr>
      <vt:lpstr>Key Exchange</vt:lpstr>
      <vt:lpstr>PowerPoint Presentation</vt:lpstr>
      <vt:lpstr>PowerPoint Presentation</vt:lpstr>
      <vt:lpstr>PowerPoint Presentation</vt:lpstr>
      <vt:lpstr>PowerPoint Presentation</vt:lpstr>
      <vt:lpstr>PowerPoint Presentation</vt:lpstr>
      <vt:lpstr>Diffie-Hellman Generator</vt:lpstr>
      <vt:lpstr>Diffie-Hellman Generation</vt:lpstr>
      <vt:lpstr>Diffie-Hellman Weaknesses</vt:lpstr>
      <vt:lpstr>PowerPoint Presentation</vt:lpstr>
      <vt:lpstr>Public and private keys with ECC</vt:lpstr>
      <vt:lpstr>Public and private keys with ECC</vt:lpstr>
      <vt:lpstr>ECDH</vt:lpstr>
      <vt:lpstr>Elliptic Curve Diffie Hellman (ECDH)</vt:lpstr>
      <vt:lpstr>Elliptic Curve Diffie Hellman (ECDH)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Public Key       Prof Bill Buchanan OBE http://asecuritysite.com/crypto04 http://asecuritysite.com/encryption </dc:title>
  <cp:lastModifiedBy>Buchanan, Bill</cp:lastModifiedBy>
  <cp:revision>6</cp:revision>
  <dcterms:modified xsi:type="dcterms:W3CDTF">2021-03-12T08:15:43Z</dcterms:modified>
</cp:coreProperties>
</file>