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5"/>
  </p:normalViewPr>
  <p:slideViewPr>
    <p:cSldViewPr snapToGrid="0" snapToObjects="1">
      <p:cViewPr varScale="1">
        <p:scale>
          <a:sx n="120" d="100"/>
          <a:sy n="120"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 name="Title Text"/>
          <p:cNvSpPr txBox="1">
            <a:spLocks noGrp="1"/>
          </p:cNvSpPr>
          <p:nvPr>
            <p:ph type="title"/>
          </p:nvPr>
        </p:nvSpPr>
        <p:spPr>
          <a:xfrm>
            <a:off x="1142999" y="928687"/>
            <a:ext cx="5915027" cy="487276"/>
          </a:xfrm>
          <a:prstGeom prst="rect">
            <a:avLst/>
          </a:prstGeom>
        </p:spPr>
        <p:txBody>
          <a:bodyPr lIns="25717" tIns="25717" rIns="25717" bIns="25717">
            <a:normAutofit/>
          </a:bodyPr>
          <a:lstStyle>
            <a:lvl1pPr algn="l" defTabSz="762000">
              <a:lnSpc>
                <a:spcPct val="90000"/>
              </a:lnSpc>
              <a:defRPr sz="2800">
                <a:solidFill>
                  <a:srgbClr val="C00000"/>
                </a:solidFill>
                <a:latin typeface="Calibri Light"/>
                <a:ea typeface="Calibri Light"/>
                <a:cs typeface="Calibri Light"/>
                <a:sym typeface="Calibri Light"/>
              </a:defRPr>
            </a:lvl1pPr>
          </a:lstStyle>
          <a:p>
            <a:r>
              <a:t>Title Text</a:t>
            </a:r>
          </a:p>
        </p:txBody>
      </p:sp>
      <p:sp>
        <p:nvSpPr>
          <p:cNvPr id="28" name="Body Level One…"/>
          <p:cNvSpPr txBox="1">
            <a:spLocks noGrp="1"/>
          </p:cNvSpPr>
          <p:nvPr>
            <p:ph type="body" sz="half" idx="1"/>
          </p:nvPr>
        </p:nvSpPr>
        <p:spPr>
          <a:xfrm>
            <a:off x="1614487" y="1955601"/>
            <a:ext cx="5915027" cy="2447629"/>
          </a:xfrm>
          <a:prstGeom prst="rect">
            <a:avLst/>
          </a:prstGeom>
        </p:spPr>
        <p:txBody>
          <a:bodyPr lIns="25717" tIns="25717" rIns="25717" bIns="25717">
            <a:normAutofit/>
          </a:bodyPr>
          <a:lstStyle>
            <a:lvl1pPr marL="163285" indent="-163285" defTabSz="762000">
              <a:lnSpc>
                <a:spcPct val="90000"/>
              </a:lnSpc>
              <a:spcBef>
                <a:spcPts val="800"/>
              </a:spcBef>
              <a:buChar char="•"/>
              <a:defRPr sz="2000"/>
            </a:lvl1pPr>
            <a:lvl2pPr marL="647700" indent="-190500" defTabSz="762000">
              <a:lnSpc>
                <a:spcPct val="90000"/>
              </a:lnSpc>
              <a:spcBef>
                <a:spcPts val="800"/>
              </a:spcBef>
              <a:buChar char="•"/>
              <a:defRPr sz="2000"/>
            </a:lvl2pPr>
            <a:lvl3pPr marL="1143000" indent="-228600" defTabSz="762000">
              <a:lnSpc>
                <a:spcPct val="90000"/>
              </a:lnSpc>
              <a:spcBef>
                <a:spcPts val="800"/>
              </a:spcBef>
              <a:defRPr sz="2000"/>
            </a:lvl3pPr>
            <a:lvl4pPr marL="1625600" indent="-254000" defTabSz="762000">
              <a:lnSpc>
                <a:spcPct val="90000"/>
              </a:lnSpc>
              <a:spcBef>
                <a:spcPts val="800"/>
              </a:spcBef>
              <a:buChar char="•"/>
              <a:defRPr sz="2000"/>
            </a:lvl4pPr>
            <a:lvl5pPr marL="2082800" indent="-254000" defTabSz="762000">
              <a:lnSpc>
                <a:spcPct val="90000"/>
              </a:lnSpc>
              <a:spcBef>
                <a:spcPts val="800"/>
              </a:spcBef>
              <a:buChar char="•"/>
              <a:defRPr sz="2000"/>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hyperlink" Target="https://github.com/billbuchanan/appliedcrypto" TargetMode="External"/><Relationship Id="rId7"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jpeg"/><Relationship Id="rId4" Type="http://schemas.openxmlformats.org/officeDocument/2006/relationships/image" Target="../media/image25.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llbuchanan/appliedcrypto" TargetMode="External"/><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740861" y="346831"/>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(ECDSA, Hashed-based).</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p>
          <a:p>
            <a:pPr algn="l">
              <a:defRPr b="1">
                <a:solidFill>
                  <a:srgbClr val="C00000"/>
                </a:solidFill>
              </a:defRPr>
            </a:pPr>
            <a:r>
              <a:rPr sz="2000" b="0" dirty="0"/>
              <a:t>Quantum-robust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 Tokenized World …"/>
          <p:cNvSpPr txBox="1">
            <a:spLocks noGrp="1"/>
          </p:cNvSpPr>
          <p:nvPr>
            <p:ph type="title"/>
          </p:nvPr>
        </p:nvSpPr>
        <p:spPr>
          <a:xfrm>
            <a:off x="6005" y="288127"/>
            <a:ext cx="5915026" cy="487276"/>
          </a:xfrm>
          <a:prstGeom prst="rect">
            <a:avLst/>
          </a:prstGeom>
        </p:spPr>
        <p:txBody>
          <a:bodyPr/>
          <a:lstStyle/>
          <a:p>
            <a:r>
              <a:t>A Tokenized World …</a:t>
            </a:r>
          </a:p>
        </p:txBody>
      </p:sp>
      <p:pic>
        <p:nvPicPr>
          <p:cNvPr id="63" name="image3.png" descr="image3.png"/>
          <p:cNvPicPr>
            <a:picLocks noChangeAspect="1"/>
          </p:cNvPicPr>
          <p:nvPr/>
        </p:nvPicPr>
        <p:blipFill>
          <a:blip r:embed="rId2"/>
          <a:stretch>
            <a:fillRect/>
          </a:stretch>
        </p:blipFill>
        <p:spPr>
          <a:xfrm>
            <a:off x="-43960" y="3772015"/>
            <a:ext cx="2165460" cy="1510541"/>
          </a:xfrm>
          <a:prstGeom prst="rect">
            <a:avLst/>
          </a:prstGeom>
          <a:ln w="12700">
            <a:miter lim="400000"/>
          </a:ln>
        </p:spPr>
      </p:pic>
      <p:grpSp>
        <p:nvGrpSpPr>
          <p:cNvPr id="66" name="1*HhrHCiqbVMqnLfQ4D9fv6g.png"/>
          <p:cNvGrpSpPr/>
          <p:nvPr/>
        </p:nvGrpSpPr>
        <p:grpSpPr>
          <a:xfrm>
            <a:off x="4368244" y="2325277"/>
            <a:ext cx="4202114" cy="3122613"/>
            <a:chOff x="0" y="0"/>
            <a:chExt cx="4202112" cy="3122612"/>
          </a:xfrm>
        </p:grpSpPr>
        <p:pic>
          <p:nvPicPr>
            <p:cNvPr id="65" name="1*HhrHCiqbVMqnLfQ4D9fv6g.png" descr="1*HhrHCiqbVMqnLfQ4D9fv6g.png"/>
            <p:cNvPicPr>
              <a:picLocks noChangeAspect="1"/>
            </p:cNvPicPr>
            <p:nvPr/>
          </p:nvPicPr>
          <p:blipFill>
            <a:blip r:embed="rId3"/>
            <a:stretch>
              <a:fillRect/>
            </a:stretch>
          </p:blipFill>
          <p:spPr>
            <a:xfrm>
              <a:off x="50800" y="25400"/>
              <a:ext cx="4100513" cy="2995613"/>
            </a:xfrm>
            <a:prstGeom prst="rect">
              <a:avLst/>
            </a:prstGeom>
            <a:ln>
              <a:noFill/>
            </a:ln>
            <a:effectLst/>
          </p:spPr>
        </p:pic>
        <p:pic>
          <p:nvPicPr>
            <p:cNvPr id="64" name="1*HhrHCiqbVMqnLfQ4D9fv6g.png" descr="1*HhrHCiqbVMqnLfQ4D9fv6g.png"/>
            <p:cNvPicPr>
              <a:picLocks/>
            </p:cNvPicPr>
            <p:nvPr/>
          </p:nvPicPr>
          <p:blipFill>
            <a:blip r:embed="rId4"/>
            <a:stretch>
              <a:fillRect/>
            </a:stretch>
          </p:blipFill>
          <p:spPr>
            <a:xfrm>
              <a:off x="0" y="0"/>
              <a:ext cx="4202113" cy="3122613"/>
            </a:xfrm>
            <a:prstGeom prst="rect">
              <a:avLst/>
            </a:prstGeom>
            <a:effectLst/>
          </p:spPr>
        </p:pic>
      </p:grpSp>
      <p:grpSp>
        <p:nvGrpSpPr>
          <p:cNvPr id="69" name="1*6qiYYKsPpd7wZyinEx-VGA.png"/>
          <p:cNvGrpSpPr/>
          <p:nvPr/>
        </p:nvGrpSpPr>
        <p:grpSpPr>
          <a:xfrm>
            <a:off x="32768" y="1178798"/>
            <a:ext cx="4197351" cy="2908301"/>
            <a:chOff x="0" y="0"/>
            <a:chExt cx="4197350" cy="2908300"/>
          </a:xfrm>
        </p:grpSpPr>
        <p:pic>
          <p:nvPicPr>
            <p:cNvPr id="68" name="1*6qiYYKsPpd7wZyinEx-VGA.png" descr="1*6qiYYKsPpd7wZyinEx-VGA.png"/>
            <p:cNvPicPr>
              <a:picLocks noChangeAspect="1"/>
            </p:cNvPicPr>
            <p:nvPr/>
          </p:nvPicPr>
          <p:blipFill>
            <a:blip r:embed="rId5"/>
            <a:stretch>
              <a:fillRect/>
            </a:stretch>
          </p:blipFill>
          <p:spPr>
            <a:xfrm>
              <a:off x="50800" y="25400"/>
              <a:ext cx="4095750" cy="2781300"/>
            </a:xfrm>
            <a:prstGeom prst="rect">
              <a:avLst/>
            </a:prstGeom>
            <a:ln>
              <a:noFill/>
            </a:ln>
            <a:effectLst/>
          </p:spPr>
        </p:pic>
        <p:pic>
          <p:nvPicPr>
            <p:cNvPr id="67" name="1*6qiYYKsPpd7wZyinEx-VGA.png" descr="1*6qiYYKsPpd7wZyinEx-VGA.png"/>
            <p:cNvPicPr>
              <a:picLocks/>
            </p:cNvPicPr>
            <p:nvPr/>
          </p:nvPicPr>
          <p:blipFill>
            <a:blip r:embed="rId6"/>
            <a:stretch>
              <a:fillRect/>
            </a:stretch>
          </p:blipFill>
          <p:spPr>
            <a:xfrm>
              <a:off x="0" y="0"/>
              <a:ext cx="4197350" cy="2908300"/>
            </a:xfrm>
            <a:prstGeom prst="rect">
              <a:avLst/>
            </a:prstGeom>
            <a:effectLst/>
          </p:spPr>
        </p:pic>
      </p:grpSp>
      <p:grpSp>
        <p:nvGrpSpPr>
          <p:cNvPr id="72" name="Image"/>
          <p:cNvGrpSpPr/>
          <p:nvPr/>
        </p:nvGrpSpPr>
        <p:grpSpPr>
          <a:xfrm>
            <a:off x="5881899" y="322445"/>
            <a:ext cx="3253138" cy="2939586"/>
            <a:chOff x="0" y="0"/>
            <a:chExt cx="3253137" cy="2939584"/>
          </a:xfrm>
        </p:grpSpPr>
        <p:pic>
          <p:nvPicPr>
            <p:cNvPr id="71" name="Image" descr="Image"/>
            <p:cNvPicPr>
              <a:picLocks noChangeAspect="1"/>
            </p:cNvPicPr>
            <p:nvPr/>
          </p:nvPicPr>
          <p:blipFill>
            <a:blip r:embed="rId7"/>
            <a:stretch>
              <a:fillRect/>
            </a:stretch>
          </p:blipFill>
          <p:spPr>
            <a:xfrm>
              <a:off x="50800" y="25400"/>
              <a:ext cx="3151538" cy="2812585"/>
            </a:xfrm>
            <a:prstGeom prst="rect">
              <a:avLst/>
            </a:prstGeom>
            <a:ln>
              <a:noFill/>
            </a:ln>
            <a:effectLst/>
          </p:spPr>
        </p:pic>
        <p:pic>
          <p:nvPicPr>
            <p:cNvPr id="70" name="Image" descr="Image"/>
            <p:cNvPicPr>
              <a:picLocks/>
            </p:cNvPicPr>
            <p:nvPr/>
          </p:nvPicPr>
          <p:blipFill>
            <a:blip r:embed="rId8"/>
            <a:stretch>
              <a:fillRect/>
            </a:stretch>
          </p:blipFill>
          <p:spPr>
            <a:xfrm>
              <a:off x="0" y="0"/>
              <a:ext cx="3253138" cy="2939585"/>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72"/>
                                        </p:tgtEl>
                                        <p:attrNameLst>
                                          <p:attrName>style.visibility</p:attrName>
                                        </p:attrNameLst>
                                      </p:cBhvr>
                                      <p:to>
                                        <p:strVal val="visible"/>
                                      </p:to>
                                    </p:set>
                                    <p:anim calcmode="lin" valueType="num">
                                      <p:cBhvr>
                                        <p:cTn id="7" dur="1000" fill="hold"/>
                                        <p:tgtEl>
                                          <p:spTgt spid="72"/>
                                        </p:tgtEl>
                                        <p:attrNameLst>
                                          <p:attrName>ppt_x</p:attrName>
                                        </p:attrNameLst>
                                      </p:cBhvr>
                                      <p:tavLst>
                                        <p:tav tm="0">
                                          <p:val>
                                            <p:strVal val="0-#ppt_w/2"/>
                                          </p:val>
                                        </p:tav>
                                        <p:tav tm="100000">
                                          <p:val>
                                            <p:strVal val="#ppt_x"/>
                                          </p:val>
                                        </p:tav>
                                      </p:tavLst>
                                    </p:anim>
                                    <p:anim calcmode="lin" valueType="num">
                                      <p:cBhvr>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69"/>
                                        </p:tgtEl>
                                        <p:attrNameLst>
                                          <p:attrName>style.visibility</p:attrName>
                                        </p:attrNameLst>
                                      </p:cBhvr>
                                      <p:to>
                                        <p:strVal val="visible"/>
                                      </p:to>
                                    </p:set>
                                    <p:anim calcmode="lin" valueType="num">
                                      <p:cBhvr>
                                        <p:cTn id="13" dur="1000" fill="hold"/>
                                        <p:tgtEl>
                                          <p:spTgt spid="69"/>
                                        </p:tgtEl>
                                        <p:attrNameLst>
                                          <p:attrName>ppt_x</p:attrName>
                                        </p:attrNameLst>
                                      </p:cBhvr>
                                      <p:tavLst>
                                        <p:tav tm="0">
                                          <p:val>
                                            <p:strVal val="0-#ppt_w/2"/>
                                          </p:val>
                                        </p:tav>
                                        <p:tav tm="100000">
                                          <p:val>
                                            <p:strVal val="#ppt_x"/>
                                          </p:val>
                                        </p:tav>
                                      </p:tavLst>
                                    </p:anim>
                                    <p:anim calcmode="lin" valueType="num">
                                      <p:cBhvr>
                                        <p:cTn id="14" dur="10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3" nodeType="clickEffect">
                                  <p:stCondLst>
                                    <p:cond delay="0"/>
                                  </p:stCondLst>
                                  <p:iterate>
                                    <p:tmAbs val="0"/>
                                  </p:iterate>
                                  <p:childTnLst>
                                    <p:set>
                                      <p:cBhvr>
                                        <p:cTn id="18" fill="hold"/>
                                        <p:tgtEl>
                                          <p:spTgt spid="66"/>
                                        </p:tgtEl>
                                        <p:attrNameLst>
                                          <p:attrName>style.visibility</p:attrName>
                                        </p:attrNameLst>
                                      </p:cBhvr>
                                      <p:to>
                                        <p:strVal val="visible"/>
                                      </p:to>
                                    </p:set>
                                    <p:anim calcmode="lin" valueType="num">
                                      <p:cBhvr>
                                        <p:cTn id="19" dur="1000" fill="hold"/>
                                        <p:tgtEl>
                                          <p:spTgt spid="66"/>
                                        </p:tgtEl>
                                        <p:attrNameLst>
                                          <p:attrName>ppt_x</p:attrName>
                                        </p:attrNameLst>
                                      </p:cBhvr>
                                      <p:tavLst>
                                        <p:tav tm="0">
                                          <p:val>
                                            <p:strVal val="0-#ppt_w/2"/>
                                          </p:val>
                                        </p:tav>
                                        <p:tav tm="100000">
                                          <p:val>
                                            <p:strVal val="#ppt_x"/>
                                          </p:val>
                                        </p:tav>
                                      </p:tavLst>
                                    </p:anim>
                                    <p:anim calcmode="lin" valueType="num">
                                      <p:cBhvr>
                                        <p:cTn id="2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3" animBg="1" advAuto="0"/>
      <p:bldP spid="69" grpId="2" animBg="1" advAuto="0"/>
      <p:bldP spid="72"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5733767" y="3258405"/>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4419512" y="3801398"/>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2317431" y="3245995"/>
            <a:ext cx="1660866" cy="110724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3"/>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4" name="Picture 3" descr="Table&#10;&#10;Description automatically generated">
            <a:extLst>
              <a:ext uri="{FF2B5EF4-FFF2-40B4-BE49-F238E27FC236}">
                <a16:creationId xmlns:a16="http://schemas.microsoft.com/office/drawing/2014/main" id="{370EC90E-E6A4-3B42-A3C1-26BA33D40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386" y="753719"/>
            <a:ext cx="6666614" cy="504084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140</TotalTime>
  <Words>653</Words>
  <Application>Microsoft Macintosh PowerPoint</Application>
  <PresentationFormat>On-screen Show (16:10)</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https://github.com/billbuchanan/appliedcrypto</vt:lpstr>
      <vt:lpstr>A Tokenized World …</vt:lpstr>
      <vt:lpstr>Disclaimer</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vt:lpstr>
      <vt:lpstr>2. Symmetric Key  Basics Block or Stream? Secret Key Methods Salting AES 3DES ChaCha20/Poly1305 Key Entropy  Prof Bill Buchanan OBE https://asecuritysite.com/ </vt:lpstr>
      <vt:lpstr>3. Hashing and MAC  Hashing Methods. Cracking. Typical Methods: MD5, SHA-1, SHA-3, LM, Bcrypt, PBKDF2 Hashed Passwords. Timed One Time Passwords. Message Authentication Codes (MACs).  Prof Bill Buchanan OBE https://asecuritysite.com/ </vt:lpstr>
      <vt:lpstr>4. Asymmetric Key  Principles. RSA. Elliptic Curve. Using Private Key to Authenticate. PGP: Signed Email.  Prof Bill Buchanan OBE https://asecuritysite.com/ </vt:lpstr>
      <vt:lpstr>5. Key Exchange  Principles. Diffie-Hellman (DH). Passing the secret key with key exchange. Elliptic Curve Diffie-Hellman (ECDH)    Prof Bill Buchanan OBE https://asecuritysite.com/ </vt:lpstr>
      <vt:lpstr>6. Signatures and  Digital Certificates  Principles. Trust Infrastructures. PKI Infrastructure. Creating Signed Certificates. Signatures (ECDSA, Hashed-based).  Prof Bill Buchanan OBE https://asecuritysite.com/ </vt:lpstr>
      <vt:lpstr>7. Tunnelling  SSL/TLS. Key generation/key exchange. SSH. IPSec.   Prof Bill Buchanan OBE https://asecuritysite.com/ </vt:lpstr>
      <vt:lpstr>8. Blockchain &amp; Cryptocurrencies Principles. Bitcoin. Ethereum. Smart Contracts.    Prof Bill Buchanan OBE https://asecuritysite.com/ </vt:lpstr>
      <vt:lpstr>9. Future Crypto Zero knowledge proof. Homomorphic encryption. Light-weight crypto. Quantum-robust cryptography.    Prof Bill Buchanan OBE https://asecuritysite.com/ </vt:lpstr>
      <vt:lpstr>Applied Cryptography 1. Cryptography Fundamentals.  2. Symmetric Key Encryption. 3. Hashing and MAC. 4. Asymmetric (Public) Key Encryption. 5. Key Exchange. 6. Trust and Digital Certificates. 7. Tunnelling. 8. Cryptocurrencies and Blockchain. 9. Future Cryptography.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6</cp:revision>
  <dcterms:modified xsi:type="dcterms:W3CDTF">2022-01-21T17:51:17Z</dcterms:modified>
</cp:coreProperties>
</file>