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97" r:id="rId4"/>
    <p:sldId id="259" r:id="rId5"/>
    <p:sldId id="274" r:id="rId6"/>
    <p:sldId id="276" r:id="rId7"/>
    <p:sldId id="262" r:id="rId8"/>
    <p:sldId id="263" r:id="rId9"/>
    <p:sldId id="260" r:id="rId10"/>
    <p:sldId id="265" r:id="rId11"/>
    <p:sldId id="272" r:id="rId12"/>
    <p:sldId id="266" r:id="rId13"/>
    <p:sldId id="275" r:id="rId14"/>
    <p:sldId id="267" r:id="rId15"/>
    <p:sldId id="268" r:id="rId16"/>
    <p:sldId id="277" r:id="rId17"/>
    <p:sldId id="278" r:id="rId18"/>
    <p:sldId id="280" r:id="rId19"/>
    <p:sldId id="279" r:id="rId20"/>
    <p:sldId id="269" r:id="rId21"/>
    <p:sldId id="270" r:id="rId22"/>
    <p:sldId id="271" r:id="rId23"/>
    <p:sldId id="284" r:id="rId24"/>
    <p:sldId id="285" r:id="rId25"/>
    <p:sldId id="286" r:id="rId26"/>
    <p:sldId id="287" r:id="rId27"/>
    <p:sldId id="282" r:id="rId28"/>
    <p:sldId id="281" r:id="rId29"/>
    <p:sldId id="288" r:id="rId30"/>
    <p:sldId id="289" r:id="rId31"/>
    <p:sldId id="290" r:id="rId32"/>
    <p:sldId id="296" r:id="rId33"/>
    <p:sldId id="295" r:id="rId34"/>
    <p:sldId id="273" r:id="rId35"/>
    <p:sldId id="291" r:id="rId36"/>
    <p:sldId id="293" r:id="rId37"/>
    <p:sldId id="292" r:id="rId38"/>
    <p:sldId id="261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66961" autoAdjust="0"/>
  </p:normalViewPr>
  <p:slideViewPr>
    <p:cSldViewPr>
      <p:cViewPr varScale="1">
        <p:scale>
          <a:sx n="69" d="100"/>
          <a:sy n="69" d="100"/>
        </p:scale>
        <p:origin x="-102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7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Tomasz Waszczyk - Wprowadzenie do Handlu Automatycznego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C2A2-0B74-4CCF-8DC5-AE2D9DB39ECA}" type="datetimeFigureOut">
              <a:rPr lang="pl-PL" smtClean="0"/>
              <a:pPr/>
              <a:t>2015-10-24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AEDCF-6654-48E5-8F7B-C1126A68D7C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mtClean="0"/>
              <a:t>Tomasz Waszczyk - Wprowadzenie do Handlu Automatycznego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C558-3BE7-40AC-9CD7-23BD7AC06A7E}" type="datetimeFigureOut">
              <a:rPr lang="pl-PL" smtClean="0"/>
              <a:pPr/>
              <a:t>2015-10-24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AB707-A69B-4E1C-8805-06B7B06786B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AB707-A69B-4E1C-8805-06B7B06786B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7A24D8-2548-48DA-94F6-A76C9083C26D}" type="datetime1">
              <a:rPr lang="pl-PL" smtClean="0"/>
              <a:pPr/>
              <a:t>2015-10-24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agłówka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7289608-8A72-42A3-8D49-D6A887AD449A}" type="datetime1">
              <a:rPr lang="pl-PL" smtClean="0"/>
              <a:pPr/>
              <a:t>2015-10-24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EAB707-A69B-4E1C-8805-06B7B06786B9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5D1A3A8-2CDA-45A2-89FE-E472A24AC740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8B9C-6DFB-4302-9187-4DC80018369E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1610-9A95-42D7-9BFD-0221AA02F578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1905-6703-4A87-9FCB-F0F8F55F56F5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A87C873-ADAE-4F2E-9710-A0405944562C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5BD9-2EF0-4D60-9B72-B363E0BDDB6D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6D35-6A77-4C6D-A3C5-5A3428392BCD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6468-204E-45A8-ABB5-3A7614097F43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158-C7E1-455C-AAC3-20665538D929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25A-0E0E-4BFF-BD7B-0F2F73F811EF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EFB6-0673-41EF-AFC6-A9F9EB32DBED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9CC056-7466-4229-991A-F5823C4603AA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850038-AB3B-4C9E-93F6-E757C09EB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ql4.com/mql4chang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mudle0HjW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Algory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Programowanie</a:t>
            </a:r>
            <a:r>
              <a:rPr lang="en-US" dirty="0" smtClean="0"/>
              <a:t> </a:t>
            </a:r>
            <a:r>
              <a:rPr lang="en-US" dirty="0" err="1" smtClean="0"/>
              <a:t>automatycznych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</a:t>
            </a:r>
            <a:r>
              <a:rPr lang="en-US" dirty="0" err="1" smtClean="0"/>
              <a:t>transakcyjnych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Część</a:t>
            </a:r>
            <a:r>
              <a:rPr lang="en-US" dirty="0" smtClean="0"/>
              <a:t> 1 – </a:t>
            </a:r>
            <a:r>
              <a:rPr lang="en-US" dirty="0" err="1" smtClean="0"/>
              <a:t>szkolenie</a:t>
            </a:r>
            <a:r>
              <a:rPr lang="en-US" dirty="0" smtClean="0"/>
              <a:t> </a:t>
            </a:r>
            <a:r>
              <a:rPr lang="en-US" dirty="0" err="1" smtClean="0"/>
              <a:t>podstawowe</a:t>
            </a:r>
            <a:r>
              <a:rPr lang="en-US" dirty="0" smtClean="0"/>
              <a:t> (13.10.2015)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324600" y="57912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Tomasz </a:t>
            </a:r>
            <a:r>
              <a:rPr lang="en-US" dirty="0" err="1" smtClean="0"/>
              <a:t>Waszczyk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Automatyzacja handlu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Rozwijanie funkcjonalności platformy </a:t>
            </a:r>
            <a:r>
              <a:rPr lang="pl-PL" dirty="0" err="1" smtClean="0"/>
              <a:t>MetaTrader</a:t>
            </a:r>
            <a:r>
              <a:rPr lang="pl-PL" dirty="0" smtClean="0"/>
              <a:t>:</a:t>
            </a:r>
          </a:p>
          <a:p>
            <a:pPr>
              <a:buFontTx/>
              <a:buChar char="-"/>
            </a:pPr>
            <a:r>
              <a:rPr lang="pl-PL" dirty="0" smtClean="0"/>
              <a:t>Zamykanie zleceń o konkretnej godzinie</a:t>
            </a:r>
          </a:p>
          <a:p>
            <a:pPr>
              <a:buFontTx/>
              <a:buChar char="-"/>
            </a:pPr>
            <a:r>
              <a:rPr lang="pl-PL" dirty="0" smtClean="0"/>
              <a:t>Szybsze składanie zleceń, </a:t>
            </a:r>
            <a:r>
              <a:rPr lang="pl-PL" dirty="0" err="1" smtClean="0"/>
              <a:t>piramidowanie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Automatyzacja analizy wykresów</a:t>
            </a:r>
          </a:p>
          <a:p>
            <a:pPr>
              <a:buFontTx/>
              <a:buChar char="-"/>
            </a:pPr>
            <a:r>
              <a:rPr lang="pl-PL" dirty="0" smtClean="0"/>
              <a:t>Ukrywanie poziomów SL oraz TP</a:t>
            </a:r>
          </a:p>
          <a:p>
            <a:pPr>
              <a:buFontTx/>
              <a:buChar char="-"/>
            </a:pPr>
            <a:r>
              <a:rPr lang="pl-PL" dirty="0" smtClean="0"/>
              <a:t>Wyliczanie ryzyka mając wiele rachunków</a:t>
            </a:r>
          </a:p>
          <a:p>
            <a:pPr>
              <a:buNone/>
            </a:pPr>
            <a:r>
              <a:rPr lang="pl-PL" dirty="0" smtClean="0"/>
              <a:t>	Cel: Maksymalne uproszczenie pracy </a:t>
            </a:r>
            <a:r>
              <a:rPr lang="pl-PL" dirty="0" err="1" smtClean="0"/>
              <a:t>tradera</a:t>
            </a:r>
            <a:r>
              <a:rPr lang="pl-PL" dirty="0" smtClean="0"/>
              <a:t> aby mógł skupić się jedynie na tym co dla niego najważniejsze.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Wady i zalety handlu automatycznego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pl-PL" dirty="0" smtClean="0"/>
              <a:t>Automat pozwala generować sygnały transakcyjne według określonych przez programistę reguł oraz składać zlecenia.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7244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85800" y="27432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Zalety:</a:t>
            </a:r>
          </a:p>
          <a:p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Nigdy się nie męczy, może pracować 24h/dobę</a:t>
            </a:r>
          </a:p>
          <a:p>
            <a:pPr>
              <a:buFontTx/>
              <a:buChar char="-"/>
            </a:pPr>
            <a:r>
              <a:rPr lang="pl-PL" dirty="0" smtClean="0"/>
              <a:t>Szybkość reakcji </a:t>
            </a:r>
          </a:p>
          <a:p>
            <a:pPr>
              <a:buFontTx/>
              <a:buChar char="-"/>
            </a:pPr>
            <a:r>
              <a:rPr lang="pl-PL" dirty="0" smtClean="0"/>
              <a:t>Konsekwencja w działaniu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648200" y="2743200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Wady:</a:t>
            </a:r>
          </a:p>
          <a:p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Umiejętność programowania</a:t>
            </a:r>
          </a:p>
          <a:p>
            <a:pPr>
              <a:buFontTx/>
              <a:buChar char="-"/>
            </a:pPr>
            <a:r>
              <a:rPr lang="pl-PL" dirty="0" smtClean="0"/>
              <a:t>Trudności technologiczne</a:t>
            </a:r>
          </a:p>
          <a:p>
            <a:pPr>
              <a:buFontTx/>
              <a:buChar char="-"/>
            </a:pPr>
            <a:r>
              <a:rPr lang="pl-PL" dirty="0" smtClean="0"/>
              <a:t>Wydarzenia losowe (przerwa w dostawie energii elektrycznej)</a:t>
            </a:r>
          </a:p>
          <a:p>
            <a:pPr>
              <a:buFontTx/>
              <a:buChar char="-"/>
            </a:pPr>
            <a:r>
              <a:rPr lang="pl-PL" dirty="0" smtClean="0"/>
              <a:t>Czas potrzebny na testowanie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Redukcja</a:t>
            </a:r>
            <a:r>
              <a:rPr lang="en-US" dirty="0" smtClean="0"/>
              <a:t> </a:t>
            </a:r>
            <a:r>
              <a:rPr lang="en-US" dirty="0" err="1" smtClean="0"/>
              <a:t>emocji</a:t>
            </a:r>
            <a:r>
              <a:rPr lang="en-US" dirty="0" smtClean="0"/>
              <a:t> (?)</a:t>
            </a: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smtClean="0"/>
              <a:t>Czym jest MQL4?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5656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MQL4 – </a:t>
            </a:r>
            <a:r>
              <a:rPr lang="pl-PL" dirty="0" err="1" smtClean="0"/>
              <a:t>MetaQuotes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4 – jest częścią platformy </a:t>
            </a:r>
            <a:r>
              <a:rPr lang="pl-PL" dirty="0" err="1" smtClean="0"/>
              <a:t>MetaTrader</a:t>
            </a:r>
            <a:r>
              <a:rPr lang="pl-PL" dirty="0" smtClean="0"/>
              <a:t> 4</a:t>
            </a:r>
          </a:p>
          <a:p>
            <a:r>
              <a:rPr lang="pl-PL" dirty="0" smtClean="0"/>
              <a:t>Środowisko uruchomieniowe programów napisanych w MQL ogranicza się do platformy Meta </a:t>
            </a:r>
            <a:r>
              <a:rPr lang="pl-PL" dirty="0" err="1" smtClean="0"/>
              <a:t>Trader</a:t>
            </a:r>
            <a:r>
              <a:rPr lang="pl-PL" dirty="0" smtClean="0"/>
              <a:t> 4, język ten jest bardzo podobny do popularnych języków takich jak C/C++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rozwoju języka MQL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Rewolucja w języku podczas wydania oznaczonego „</a:t>
            </a:r>
            <a:r>
              <a:rPr lang="pl-PL" dirty="0" err="1" smtClean="0"/>
              <a:t>Build</a:t>
            </a:r>
            <a:r>
              <a:rPr lang="pl-PL" dirty="0" smtClean="0"/>
              <a:t> 600”</a:t>
            </a:r>
          </a:p>
          <a:p>
            <a:r>
              <a:rPr lang="pl-PL" dirty="0" smtClean="0"/>
              <a:t>W MQL4 mamy dostęp do programowania obiektowego</a:t>
            </a:r>
          </a:p>
          <a:p>
            <a:r>
              <a:rPr lang="pl-PL" dirty="0" smtClean="0"/>
              <a:t>Dostęp do MQL5 </a:t>
            </a:r>
            <a:r>
              <a:rPr lang="pl-PL" dirty="0" err="1" smtClean="0"/>
              <a:t>Storage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>
                <a:hlinkClick r:id="rId2"/>
              </a:rPr>
              <a:t>http://docs.mql4.com/mql4changes#compiler_difference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 a plik wykonywalny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56418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1200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447800"/>
            <a:ext cx="99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trzałka w prawo 8"/>
          <p:cNvSpPr/>
          <p:nvPr/>
        </p:nvSpPr>
        <p:spPr>
          <a:xfrm>
            <a:off x="4114800" y="1752600"/>
            <a:ext cx="1905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Kompilator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81000" y="2971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Kod źródłowy </a:t>
            </a:r>
            <a:r>
              <a:rPr lang="pl-PL" dirty="0" smtClean="0"/>
              <a:t>– plik tekstowy z rozszerzeniem *.mq4</a:t>
            </a:r>
          </a:p>
          <a:p>
            <a:endParaRPr lang="pl-PL" dirty="0" smtClean="0"/>
          </a:p>
          <a:p>
            <a:r>
              <a:rPr lang="pl-PL" b="1" dirty="0" smtClean="0"/>
              <a:t>Plik wykonywalny</a:t>
            </a:r>
            <a:r>
              <a:rPr lang="pl-PL" dirty="0" smtClean="0"/>
              <a:t> – plik z rozszerzeniem *.ex4 który jest wykonywany w środowisku </a:t>
            </a:r>
            <a:r>
              <a:rPr lang="pl-PL" dirty="0" err="1" smtClean="0"/>
              <a:t>MetaTrader</a:t>
            </a:r>
            <a:r>
              <a:rPr lang="pl-PL" dirty="0" smtClean="0"/>
              <a:t> 4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524000"/>
            <a:ext cx="87527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lus 10"/>
          <p:cNvSpPr/>
          <p:nvPr/>
        </p:nvSpPr>
        <p:spPr>
          <a:xfrm>
            <a:off x="2133600" y="1905000"/>
            <a:ext cx="4572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Typy programów jakie możemy tworzyć w MQL4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53370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Automatyczne systemy transakcyjne (</a:t>
            </a:r>
            <a:r>
              <a:rPr lang="pl-PL" dirty="0" err="1" smtClean="0"/>
              <a:t>Expert</a:t>
            </a:r>
            <a:r>
              <a:rPr lang="pl-PL" dirty="0" smtClean="0"/>
              <a:t> </a:t>
            </a:r>
            <a:r>
              <a:rPr lang="pl-PL" dirty="0" err="1" smtClean="0"/>
              <a:t>Advisors</a:t>
            </a:r>
            <a:r>
              <a:rPr lang="pl-PL" dirty="0" smtClean="0"/>
              <a:t>)</a:t>
            </a:r>
          </a:p>
          <a:p>
            <a:r>
              <a:rPr lang="pl-PL" dirty="0" smtClean="0"/>
              <a:t>Wskaźniki własne (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Indicators</a:t>
            </a:r>
            <a:r>
              <a:rPr lang="pl-PL" dirty="0" smtClean="0"/>
              <a:t>)</a:t>
            </a:r>
          </a:p>
          <a:p>
            <a:r>
              <a:rPr lang="pl-PL" dirty="0" smtClean="0"/>
              <a:t>Skrypty (Scripts)</a:t>
            </a:r>
            <a:endParaRPr lang="en-US" dirty="0" smtClean="0"/>
          </a:p>
          <a:p>
            <a:r>
              <a:rPr lang="en-US" dirty="0" err="1" smtClean="0"/>
              <a:t>Biblioteki</a:t>
            </a:r>
            <a:endParaRPr lang="en-US" dirty="0" smtClean="0"/>
          </a:p>
          <a:p>
            <a:r>
              <a:rPr lang="en-US" dirty="0" err="1" smtClean="0"/>
              <a:t>Pliki</a:t>
            </a:r>
            <a:r>
              <a:rPr lang="en-US" dirty="0" smtClean="0"/>
              <a:t> </a:t>
            </a:r>
            <a:r>
              <a:rPr lang="en-US" dirty="0" err="1" smtClean="0"/>
              <a:t>wsadowe</a:t>
            </a:r>
            <a:r>
              <a:rPr lang="en-US" dirty="0" smtClean="0"/>
              <a:t> *.mqh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Expert</a:t>
            </a:r>
            <a:r>
              <a:rPr lang="pl-PL" dirty="0" smtClean="0"/>
              <a:t> </a:t>
            </a:r>
            <a:r>
              <a:rPr lang="pl-PL" dirty="0" err="1" smtClean="0"/>
              <a:t>Advisors</a:t>
            </a:r>
            <a:r>
              <a:rPr lang="pl-PL" dirty="0" smtClean="0"/>
              <a:t> w </a:t>
            </a:r>
            <a:r>
              <a:rPr lang="pl-PL" dirty="0" err="1" smtClean="0"/>
              <a:t>MetaTrader</a:t>
            </a:r>
            <a:r>
              <a:rPr lang="pl-PL" dirty="0" smtClean="0"/>
              <a:t> 4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Programy mające możliwość </a:t>
            </a:r>
            <a:r>
              <a:rPr lang="en-US" dirty="0" err="1" smtClean="0"/>
              <a:t>generowania</a:t>
            </a:r>
            <a:r>
              <a:rPr lang="en-US" dirty="0" smtClean="0"/>
              <a:t> </a:t>
            </a:r>
            <a:r>
              <a:rPr lang="pl-PL" dirty="0" smtClean="0"/>
              <a:t>sygnał</a:t>
            </a:r>
            <a:r>
              <a:rPr lang="en-US" dirty="0" err="1" smtClean="0"/>
              <a:t>ów</a:t>
            </a:r>
            <a:r>
              <a:rPr lang="pl-PL" dirty="0" smtClean="0"/>
              <a:t> </a:t>
            </a:r>
            <a:r>
              <a:rPr lang="pl-PL" dirty="0" err="1" smtClean="0"/>
              <a:t>transakcyj</a:t>
            </a:r>
            <a:r>
              <a:rPr lang="en-US" dirty="0" err="1" smtClean="0"/>
              <a:t>nych</a:t>
            </a:r>
            <a:r>
              <a:rPr lang="pl-PL" dirty="0" smtClean="0"/>
              <a:t>, ściśle zintegrowane z wykresem konkretnego waloru na którym chcemy handlować. Podczas implementacji należy określić ściśle warunki wejścia w pozycję, wyjścia z niej oraz poziomów SL oraz TP. Strategia automatyczna wykonuje się przy każdorazowym odświeżeniu ceny.</a:t>
            </a:r>
          </a:p>
          <a:p>
            <a:endParaRPr lang="pl-PL" dirty="0" smtClean="0"/>
          </a:p>
          <a:p>
            <a:r>
              <a:rPr lang="pl-PL" dirty="0" smtClean="0"/>
              <a:t>Przykład użycia: automatyzacja strategii bazującej na podążaniu za trendem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Wskaźniki własne (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Indicators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Programy zintegrowane z konkretnym wykresem, wykonujące obliczenia przy każdorazowym odświeżeniu ceny analizowanego waloru. </a:t>
            </a:r>
          </a:p>
          <a:p>
            <a:endParaRPr lang="pl-PL" dirty="0" smtClean="0"/>
          </a:p>
          <a:p>
            <a:r>
              <a:rPr lang="pl-PL" dirty="0" smtClean="0"/>
              <a:t>Przykład użycia: pokazanie graficzne ATR, pokazanie czasu do końca świeczki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Przy</a:t>
            </a:r>
            <a:r>
              <a:rPr lang="en-US" dirty="0" smtClean="0"/>
              <a:t> </a:t>
            </a:r>
            <a:r>
              <a:rPr lang="en-US" dirty="0" err="1" smtClean="0"/>
              <a:t>korzystaniu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wskaźników</a:t>
            </a:r>
            <a:r>
              <a:rPr lang="en-US" dirty="0" smtClean="0"/>
              <a:t> </a:t>
            </a:r>
            <a:r>
              <a:rPr lang="en-US" dirty="0" err="1" smtClean="0"/>
              <a:t>należy</a:t>
            </a:r>
            <a:r>
              <a:rPr lang="en-US" dirty="0" smtClean="0"/>
              <a:t> </a:t>
            </a:r>
            <a:r>
              <a:rPr lang="en-US" dirty="0" err="1" smtClean="0"/>
              <a:t>zwrócić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tzw</a:t>
            </a:r>
            <a:r>
              <a:rPr lang="en-US" dirty="0" smtClean="0"/>
              <a:t>. “</a:t>
            </a:r>
            <a:r>
              <a:rPr lang="en-US" dirty="0" err="1" smtClean="0"/>
              <a:t>repaiting</a:t>
            </a:r>
            <a:r>
              <a:rPr lang="en-US" dirty="0" smtClean="0"/>
              <a:t>”.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Skrypty (Scripts)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Skrypty przeznaczone są do wykonania jednego lub większej ilości zadań na „polecenie” użytkownika poczym wyłączenie się.</a:t>
            </a:r>
          </a:p>
          <a:p>
            <a:endParaRPr lang="pl-PL" dirty="0" smtClean="0"/>
          </a:p>
          <a:p>
            <a:r>
              <a:rPr lang="pl-PL" dirty="0" smtClean="0"/>
              <a:t>Przykład użycia: zamknięcie wszystkich transakcji.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Zaczynamy programować czyli „</a:t>
            </a:r>
            <a:r>
              <a:rPr lang="pl-PL" dirty="0" err="1" smtClean="0"/>
              <a:t>Hello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r>
              <a:rPr lang="pl-PL" dirty="0" smtClean="0"/>
              <a:t>” </a:t>
            </a:r>
            <a:r>
              <a:rPr lang="en-US" dirty="0" smtClean="0"/>
              <a:t>w </a:t>
            </a:r>
            <a:r>
              <a:rPr lang="pl-PL" dirty="0" err="1" smtClean="0"/>
              <a:t>użyteczn</a:t>
            </a:r>
            <a:r>
              <a:rPr lang="en-US" dirty="0" smtClean="0"/>
              <a:t>y</a:t>
            </a:r>
            <a:r>
              <a:rPr lang="pl-PL" dirty="0" smtClean="0"/>
              <a:t> </a:t>
            </a:r>
            <a:r>
              <a:rPr lang="pl-PL" dirty="0" err="1" smtClean="0"/>
              <a:t>spos</a:t>
            </a:r>
            <a:r>
              <a:rPr lang="en-US" dirty="0" err="1" smtClean="0"/>
              <a:t>ób</a:t>
            </a:r>
            <a:r>
              <a:rPr lang="pl-PL" dirty="0" smtClean="0"/>
              <a:t>…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Skrypt – usunięcie wszystkich elementów z wykresu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 </a:t>
            </a:r>
            <a:r>
              <a:rPr lang="en-US" dirty="0" err="1" smtClean="0"/>
              <a:t>autorze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53370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B964744-0138-498B-989F-A63A889A64D6}" type="datetime1">
              <a:rPr lang="pl-PL" smtClean="0"/>
              <a:pPr algn="r"/>
              <a:t>2015-10-24</a:t>
            </a:fld>
            <a:endParaRPr lang="en-US" dirty="0"/>
          </a:p>
        </p:txBody>
      </p:sp>
      <p:pic>
        <p:nvPicPr>
          <p:cNvPr id="11" name="Symbol zastępczy zawartości 10" descr="trading_automatyczny-724x102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-293954"/>
            <a:ext cx="4419600" cy="6250926"/>
          </a:xfrm>
        </p:spPr>
      </p:pic>
      <p:sp>
        <p:nvSpPr>
          <p:cNvPr id="12" name="pole tekstowe 11"/>
          <p:cNvSpPr txBox="1"/>
          <p:nvPr/>
        </p:nvSpPr>
        <p:spPr>
          <a:xfrm>
            <a:off x="381000" y="14478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endParaRPr lang="pl-PL" dirty="0" smtClean="0"/>
          </a:p>
          <a:p>
            <a:r>
              <a:rPr lang="pl-PL" dirty="0" smtClean="0"/>
              <a:t>Autor książki „Trading Automatyczny”</a:t>
            </a:r>
          </a:p>
          <a:p>
            <a:r>
              <a:rPr lang="pl-PL" dirty="0" smtClean="0"/>
              <a:t>Programista</a:t>
            </a:r>
          </a:p>
          <a:p>
            <a:r>
              <a:rPr lang="pl-PL" dirty="0" err="1" smtClean="0"/>
              <a:t>Trader</a:t>
            </a:r>
            <a:r>
              <a:rPr lang="pl-PL" dirty="0" smtClean="0"/>
              <a:t> instytucjonalny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Meta </a:t>
            </a:r>
            <a:r>
              <a:rPr lang="pl-PL" dirty="0" err="1" smtClean="0"/>
              <a:t>Trader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6381901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14600"/>
            <a:ext cx="5476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Meta </a:t>
            </a:r>
            <a:r>
              <a:rPr lang="pl-PL" dirty="0" err="1" smtClean="0"/>
              <a:t>Trader</a:t>
            </a:r>
            <a:r>
              <a:rPr lang="pl-PL" dirty="0" smtClean="0"/>
              <a:t> c.d.	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286397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362200"/>
            <a:ext cx="20002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ole tekstowe 12"/>
          <p:cNvSpPr txBox="1"/>
          <p:nvPr/>
        </p:nvSpPr>
        <p:spPr>
          <a:xfrm>
            <a:off x="5486400" y="1600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Handel zezwolono, strategia automatyczna włączona: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57201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Handel nie zezwolono, strategie automatyczne wyłączone: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 </a:t>
            </a:r>
            <a:r>
              <a:rPr lang="pl-PL" dirty="0" err="1" smtClean="0"/>
              <a:t>Editor</a:t>
            </a:r>
            <a:r>
              <a:rPr lang="pl-PL" dirty="0" smtClean="0"/>
              <a:t> – miejsce programisty MQL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Edytor kodu źródłowego, wbudowany w Meta </a:t>
            </a:r>
            <a:r>
              <a:rPr lang="pl-PL" dirty="0" err="1" smtClean="0"/>
              <a:t>Trader</a:t>
            </a:r>
            <a:endParaRPr lang="pl-PL" dirty="0" smtClean="0"/>
          </a:p>
          <a:p>
            <a:r>
              <a:rPr lang="pl-PL" dirty="0" smtClean="0"/>
              <a:t>Wspomaga tworzenie i edycję kodu źródłowego MQL4 (podpowiadanie kodu)</a:t>
            </a:r>
          </a:p>
          <a:p>
            <a:r>
              <a:rPr lang="pl-PL" dirty="0" smtClean="0"/>
              <a:t>Pozwala na kompilację kodu źródłowego w kod wykonywalny</a:t>
            </a:r>
          </a:p>
          <a:p>
            <a:r>
              <a:rPr lang="pl-PL" dirty="0" smtClean="0"/>
              <a:t>Zintegrowany z MQL4 Community</a:t>
            </a:r>
          </a:p>
          <a:p>
            <a:r>
              <a:rPr lang="pl-PL" dirty="0" smtClean="0"/>
              <a:t>Możliwości uruchomienia:</a:t>
            </a:r>
          </a:p>
          <a:p>
            <a:pPr>
              <a:buNone/>
            </a:pPr>
            <a:r>
              <a:rPr lang="pl-PL" dirty="0" smtClean="0"/>
              <a:t>	- nacisnąć klawisz F4 z poziomu Meta </a:t>
            </a:r>
            <a:r>
              <a:rPr lang="pl-PL" dirty="0" err="1" smtClean="0"/>
              <a:t>Trader</a:t>
            </a:r>
            <a:r>
              <a:rPr lang="pl-PL" dirty="0" smtClean="0"/>
              <a:t> 4</a:t>
            </a:r>
          </a:p>
          <a:p>
            <a:pPr>
              <a:buNone/>
            </a:pPr>
            <a:r>
              <a:rPr lang="pl-PL" dirty="0" smtClean="0"/>
              <a:t>	- klikając w ikonę </a:t>
            </a:r>
          </a:p>
          <a:p>
            <a:pPr>
              <a:buNone/>
            </a:pPr>
            <a:r>
              <a:rPr lang="pl-PL" dirty="0" smtClean="0"/>
              <a:t>	- „Narzędzia” -&gt; „Edytor języka MQL”</a:t>
            </a:r>
            <a:endParaRPr lang="pl-PL" dirty="0"/>
          </a:p>
        </p:txBody>
      </p:sp>
      <p:pic>
        <p:nvPicPr>
          <p:cNvPr id="27650" name="Picture 2" descr="C:\Users\Work\Dropbox\MQL4community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276600"/>
            <a:ext cx="2247900" cy="1085850"/>
          </a:xfrm>
          <a:prstGeom prst="rect">
            <a:avLst/>
          </a:prstGeom>
          <a:noFill/>
        </p:spPr>
      </p:pic>
      <p:pic>
        <p:nvPicPr>
          <p:cNvPr id="27653" name="Picture 5" descr="C:\Users\Work\Pictures\a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4388" y="4876800"/>
            <a:ext cx="467360" cy="36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Podstawowe</a:t>
            </a:r>
            <a:r>
              <a:rPr lang="en-US" dirty="0" smtClean="0"/>
              <a:t> </a:t>
            </a:r>
            <a:r>
              <a:rPr lang="en-US" dirty="0" err="1" smtClean="0"/>
              <a:t>elementy</a:t>
            </a:r>
            <a:r>
              <a:rPr lang="en-US" dirty="0" smtClean="0"/>
              <a:t> </a:t>
            </a:r>
            <a:r>
              <a:rPr lang="en-US" dirty="0" err="1" smtClean="0"/>
              <a:t>języka</a:t>
            </a:r>
            <a:r>
              <a:rPr lang="en-US" dirty="0" smtClean="0"/>
              <a:t> MQL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1905-6703-4A87-9FCB-F0F8F55F56F5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Typy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, </a:t>
            </a:r>
            <a:r>
              <a:rPr lang="en-US" dirty="0" err="1" smtClean="0"/>
              <a:t>stałe</a:t>
            </a:r>
            <a:r>
              <a:rPr lang="en-US" dirty="0" smtClean="0"/>
              <a:t>, </a:t>
            </a:r>
            <a:r>
              <a:rPr lang="en-US" dirty="0" err="1" smtClean="0"/>
              <a:t>zmienne</a:t>
            </a:r>
            <a:endParaRPr lang="en-US" dirty="0" smtClean="0"/>
          </a:p>
          <a:p>
            <a:r>
              <a:rPr lang="en-US" dirty="0" err="1" smtClean="0"/>
              <a:t>Deklaracje</a:t>
            </a:r>
            <a:r>
              <a:rPr lang="en-US" dirty="0" smtClean="0"/>
              <a:t> </a:t>
            </a:r>
            <a:r>
              <a:rPr lang="en-US" dirty="0" err="1" smtClean="0"/>
              <a:t>zmiennych</a:t>
            </a:r>
            <a:endParaRPr lang="en-US" dirty="0" smtClean="0"/>
          </a:p>
          <a:p>
            <a:r>
              <a:rPr lang="en-US" dirty="0" err="1" smtClean="0"/>
              <a:t>Tablice</a:t>
            </a:r>
            <a:endParaRPr lang="en-US" dirty="0" smtClean="0"/>
          </a:p>
          <a:p>
            <a:r>
              <a:rPr lang="en-US" dirty="0" err="1" smtClean="0"/>
              <a:t>Operacje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 smtClean="0"/>
          </a:p>
          <a:p>
            <a:r>
              <a:rPr lang="en-US" dirty="0" err="1" smtClean="0"/>
              <a:t>Zmienne</a:t>
            </a:r>
            <a:r>
              <a:rPr lang="en-US" dirty="0" smtClean="0"/>
              <a:t> </a:t>
            </a:r>
            <a:r>
              <a:rPr lang="en-US" dirty="0" err="1" smtClean="0"/>
              <a:t>predefiniowane</a:t>
            </a:r>
            <a:endParaRPr lang="en-US" dirty="0" smtClean="0"/>
          </a:p>
          <a:p>
            <a:r>
              <a:rPr lang="en-US" dirty="0" err="1" smtClean="0"/>
              <a:t>Deklaracja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definicja</a:t>
            </a:r>
            <a:r>
              <a:rPr lang="en-US" dirty="0" smtClean="0"/>
              <a:t> </a:t>
            </a:r>
            <a:r>
              <a:rPr lang="en-US" dirty="0" err="1" smtClean="0"/>
              <a:t>funkcji</a:t>
            </a:r>
            <a:endParaRPr lang="en-US" dirty="0" smtClean="0"/>
          </a:p>
          <a:p>
            <a:r>
              <a:rPr lang="en-US" dirty="0" err="1" smtClean="0"/>
              <a:t>Pętle</a:t>
            </a:r>
            <a:endParaRPr lang="en-US" dirty="0" smtClean="0"/>
          </a:p>
          <a:p>
            <a:r>
              <a:rPr lang="en-US" dirty="0" err="1" smtClean="0"/>
              <a:t>Komentarze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Proste</a:t>
            </a:r>
            <a:r>
              <a:rPr lang="en-US" dirty="0" smtClean="0"/>
              <a:t> </a:t>
            </a:r>
            <a:r>
              <a:rPr lang="en-US" dirty="0" err="1" smtClean="0"/>
              <a:t>typy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1143000" y="6400800"/>
            <a:ext cx="5260848" cy="32131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Liczby</a:t>
            </a:r>
            <a:r>
              <a:rPr lang="en-US" dirty="0" smtClean="0"/>
              <a:t> </a:t>
            </a:r>
            <a:r>
              <a:rPr lang="en-US" dirty="0" err="1" smtClean="0"/>
              <a:t>całkowiete</a:t>
            </a:r>
            <a:r>
              <a:rPr lang="en-US" dirty="0" smtClean="0"/>
              <a:t>(char, short, </a:t>
            </a:r>
            <a:r>
              <a:rPr lang="en-US" dirty="0" err="1" smtClean="0"/>
              <a:t>int</a:t>
            </a:r>
            <a:r>
              <a:rPr lang="en-US" dirty="0" smtClean="0"/>
              <a:t>, long, </a:t>
            </a:r>
            <a:r>
              <a:rPr lang="en-US" dirty="0" err="1" smtClean="0"/>
              <a:t>uchar</a:t>
            </a:r>
            <a:r>
              <a:rPr lang="en-US" dirty="0" smtClean="0"/>
              <a:t>, </a:t>
            </a:r>
            <a:r>
              <a:rPr lang="en-US" dirty="0" err="1" smtClean="0"/>
              <a:t>ushort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, </a:t>
            </a:r>
            <a:r>
              <a:rPr lang="en-US" dirty="0" err="1" smtClean="0"/>
              <a:t>ulong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Logiczny</a:t>
            </a:r>
            <a:r>
              <a:rPr lang="en-US" dirty="0" smtClean="0"/>
              <a:t> (</a:t>
            </a:r>
            <a:r>
              <a:rPr lang="en-US" dirty="0" err="1" smtClean="0"/>
              <a:t>bool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0-255 (</a:t>
            </a:r>
            <a:r>
              <a:rPr lang="en-US" dirty="0" err="1" smtClean="0"/>
              <a:t>ushort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Napisy</a:t>
            </a:r>
            <a:r>
              <a:rPr lang="en-US" dirty="0" smtClean="0"/>
              <a:t> (string);</a:t>
            </a:r>
          </a:p>
          <a:p>
            <a:r>
              <a:rPr lang="en-US" dirty="0" err="1" smtClean="0"/>
              <a:t>Liczby</a:t>
            </a:r>
            <a:r>
              <a:rPr lang="en-US" dirty="0" smtClean="0"/>
              <a:t> </a:t>
            </a:r>
            <a:r>
              <a:rPr lang="en-US" dirty="0" err="1" smtClean="0"/>
              <a:t>zmiennorzpecinkowe</a:t>
            </a:r>
            <a:r>
              <a:rPr lang="en-US" dirty="0" smtClean="0"/>
              <a:t> (double, float);</a:t>
            </a:r>
          </a:p>
          <a:p>
            <a:r>
              <a:rPr lang="en-US" dirty="0" err="1" smtClean="0"/>
              <a:t>Kolor</a:t>
            </a:r>
            <a:r>
              <a:rPr lang="en-US" dirty="0" smtClean="0"/>
              <a:t> (color);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(</a:t>
            </a:r>
            <a:r>
              <a:rPr lang="en-US" dirty="0" err="1" smtClean="0"/>
              <a:t>datetime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Wyliczenia</a:t>
            </a:r>
            <a:r>
              <a:rPr lang="en-US" dirty="0" smtClean="0"/>
              <a:t> (</a:t>
            </a:r>
            <a:r>
              <a:rPr lang="en-US" dirty="0" err="1" smtClean="0"/>
              <a:t>enum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Złożone</a:t>
            </a:r>
            <a:r>
              <a:rPr lang="en-US" dirty="0" smtClean="0"/>
              <a:t> </a:t>
            </a:r>
            <a:r>
              <a:rPr lang="en-US" dirty="0" err="1" smtClean="0"/>
              <a:t>typy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(</a:t>
            </a:r>
            <a:r>
              <a:rPr lang="en-US" dirty="0" err="1" smtClean="0"/>
              <a:t>abstrakcyjne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1905-6703-4A87-9FCB-F0F8F55F56F5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Struktury</a:t>
            </a:r>
            <a:endParaRPr lang="en-US" dirty="0" smtClean="0"/>
          </a:p>
          <a:p>
            <a:r>
              <a:rPr lang="en-US" dirty="0" err="1" smtClean="0"/>
              <a:t>Klasy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Tablice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50165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zbiór</a:t>
            </a:r>
            <a:r>
              <a:rPr lang="en-US" dirty="0" smtClean="0"/>
              <a:t> </a:t>
            </a:r>
            <a:r>
              <a:rPr lang="en-US" dirty="0" err="1" smtClean="0"/>
              <a:t>uporządkowanych</a:t>
            </a:r>
            <a:r>
              <a:rPr lang="en-US" dirty="0" smtClean="0"/>
              <a:t> </a:t>
            </a:r>
            <a:r>
              <a:rPr lang="en-US" dirty="0" err="1" smtClean="0"/>
              <a:t>zmiennych</a:t>
            </a:r>
            <a:r>
              <a:rPr lang="en-US" dirty="0" smtClean="0"/>
              <a:t> </a:t>
            </a:r>
            <a:r>
              <a:rPr lang="en-US" dirty="0" err="1" smtClean="0"/>
              <a:t>określonego</a:t>
            </a:r>
            <a:r>
              <a:rPr lang="en-US" dirty="0" smtClean="0"/>
              <a:t> </a:t>
            </a:r>
            <a:r>
              <a:rPr lang="en-US" dirty="0" err="1" smtClean="0"/>
              <a:t>typu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mojaTablica</a:t>
            </a:r>
            <a:r>
              <a:rPr lang="en-US" dirty="0" smtClean="0"/>
              <a:t>[5];</a:t>
            </a:r>
          </a:p>
          <a:p>
            <a:r>
              <a:rPr lang="en-US" dirty="0" err="1" smtClean="0"/>
              <a:t>Indeksy</a:t>
            </a:r>
            <a:r>
              <a:rPr lang="en-US" dirty="0" smtClean="0"/>
              <a:t> </a:t>
            </a:r>
            <a:r>
              <a:rPr lang="en-US" dirty="0" err="1" smtClean="0"/>
              <a:t>rozpoczynają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zera</a:t>
            </a:r>
            <a:r>
              <a:rPr lang="en-US" dirty="0" smtClean="0"/>
              <a:t> ! !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Panta Rhei\Desktop\int_array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86200"/>
            <a:ext cx="5267326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z punktu widzenia MQL4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3580282" cy="52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457200" y="14478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Zmienne</a:t>
            </a:r>
            <a:r>
              <a:rPr lang="en-US" dirty="0" smtClean="0"/>
              <a:t> </a:t>
            </a:r>
            <a:r>
              <a:rPr lang="en-US" dirty="0" err="1" smtClean="0"/>
              <a:t>tablicowe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pl-PL" b="1" dirty="0" smtClean="0"/>
              <a:t>Rysowana cena w Meta </a:t>
            </a:r>
            <a:r>
              <a:rPr lang="pl-PL" b="1" dirty="0" err="1" smtClean="0"/>
              <a:t>Trader</a:t>
            </a:r>
            <a:r>
              <a:rPr lang="pl-PL" b="1" dirty="0" smtClean="0"/>
              <a:t>  to zawsze cena Bid 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Świeca z punktu widzenia kodu MQL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819400"/>
            <a:ext cx="847725" cy="30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457200" y="15240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 pomocą zmiennych tablicowych możemy pobrać cenę historyczną świecy: </a:t>
            </a:r>
            <a:r>
              <a:rPr lang="pl-PL" dirty="0" err="1" smtClean="0"/>
              <a:t>Open</a:t>
            </a:r>
            <a:r>
              <a:rPr lang="pl-PL" dirty="0" smtClean="0"/>
              <a:t>, High, </a:t>
            </a:r>
            <a:r>
              <a:rPr lang="pl-PL" dirty="0" err="1" smtClean="0"/>
              <a:t>Low</a:t>
            </a:r>
            <a:r>
              <a:rPr lang="pl-PL" dirty="0" smtClean="0"/>
              <a:t>, </a:t>
            </a:r>
            <a:r>
              <a:rPr lang="pl-PL" dirty="0" err="1" smtClean="0"/>
              <a:t>Close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Operacje</a:t>
            </a:r>
            <a:r>
              <a:rPr lang="en-US" dirty="0" smtClean="0"/>
              <a:t> </a:t>
            </a:r>
            <a:r>
              <a:rPr lang="en-US" dirty="0" err="1" smtClean="0"/>
              <a:t>arytmetyczne</a:t>
            </a:r>
            <a:r>
              <a:rPr lang="en-US" dirty="0" smtClean="0"/>
              <a:t>: +, -, *, /, ++, --</a:t>
            </a:r>
          </a:p>
          <a:p>
            <a:r>
              <a:rPr lang="en-US" dirty="0" err="1" smtClean="0"/>
              <a:t>Operacje</a:t>
            </a:r>
            <a:r>
              <a:rPr lang="en-US" dirty="0" smtClean="0"/>
              <a:t> </a:t>
            </a:r>
            <a:r>
              <a:rPr lang="en-US" dirty="0" err="1" smtClean="0"/>
              <a:t>relacji</a:t>
            </a:r>
            <a:r>
              <a:rPr lang="en-US" dirty="0" smtClean="0"/>
              <a:t>: ==, !=, &lt;, &gt;, &lt;=, &gt;=</a:t>
            </a:r>
          </a:p>
          <a:p>
            <a:r>
              <a:rPr lang="en-US" dirty="0" err="1" smtClean="0"/>
              <a:t>Operacje</a:t>
            </a:r>
            <a:r>
              <a:rPr lang="en-US" dirty="0" smtClean="0"/>
              <a:t> </a:t>
            </a:r>
            <a:r>
              <a:rPr lang="en-US" dirty="0" err="1" smtClean="0"/>
              <a:t>logiczne</a:t>
            </a:r>
            <a:r>
              <a:rPr lang="en-US" dirty="0" smtClean="0"/>
              <a:t>: &amp;&amp;, ||,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 smtClean="0"/>
              <a:t>„Niniejsza prezentacja jest efektem wspólnych prac Domu Maklerskiego TMS </a:t>
            </a:r>
            <a:r>
              <a:rPr lang="pl-PL" dirty="0" err="1" smtClean="0"/>
              <a:t>Brokers</a:t>
            </a:r>
            <a:r>
              <a:rPr lang="pl-PL" dirty="0" smtClean="0"/>
              <a:t> S.A. oraz </a:t>
            </a:r>
            <a:r>
              <a:rPr lang="en-US" dirty="0" smtClean="0"/>
              <a:t>P</a:t>
            </a:r>
            <a:r>
              <a:rPr lang="pl-PL" dirty="0" err="1" smtClean="0"/>
              <a:t>ana</a:t>
            </a:r>
            <a:r>
              <a:rPr lang="pl-PL" dirty="0" smtClean="0"/>
              <a:t> Tomasza </a:t>
            </a:r>
            <a:r>
              <a:rPr lang="pl-PL" dirty="0" err="1" smtClean="0"/>
              <a:t>Waszczyka</a:t>
            </a:r>
            <a:endParaRPr lang="pl-PL" dirty="0" smtClean="0"/>
          </a:p>
          <a:p>
            <a:r>
              <a:rPr lang="pl-PL" dirty="0" smtClean="0"/>
              <a:t> </a:t>
            </a:r>
          </a:p>
          <a:p>
            <a:r>
              <a:rPr lang="pl-PL" dirty="0" smtClean="0"/>
              <a:t>Materiały zawarte w niniejszej prezentacji mają charakter edukacyjny i nie stanowią działalności maklerskiej polegającej na doradztwie inwestycyjnym lub wydawaniu rekomendacji o charakterze ogólnym. Zaprezentowane podczas warsztatów (w tym w niniejszej prezentacji) algorytmy mają charakter jedynie poglądowy w celu zobrazowania i nauki języka programowania modułu </a:t>
            </a:r>
            <a:r>
              <a:rPr lang="pl-PL" dirty="0" err="1" smtClean="0"/>
              <a:t>Expert</a:t>
            </a:r>
            <a:r>
              <a:rPr lang="pl-PL" dirty="0" smtClean="0"/>
              <a:t> </a:t>
            </a:r>
            <a:r>
              <a:rPr lang="pl-PL" dirty="0" err="1" smtClean="0"/>
              <a:t>Advisor</a:t>
            </a:r>
            <a:r>
              <a:rPr lang="pl-PL" dirty="0" smtClean="0"/>
              <a:t>  dla systemu transakcyjnego </a:t>
            </a:r>
            <a:r>
              <a:rPr lang="pl-PL" dirty="0" err="1" smtClean="0"/>
              <a:t>MetaTrader</a:t>
            </a:r>
            <a:r>
              <a:rPr lang="pl-PL" dirty="0" smtClean="0"/>
              <a:t>. Korzystając z algorytmów klient powinien mieć na względzie, że:</a:t>
            </a:r>
          </a:p>
          <a:p>
            <a:r>
              <a:rPr lang="pl-PL" dirty="0" smtClean="0"/>
              <a:t>1.       Klient wykorzystuje mechanizmy algorytmiczne na własne ryzyko i odpowiedzialność.</a:t>
            </a:r>
          </a:p>
          <a:p>
            <a:r>
              <a:rPr lang="pl-PL" dirty="0" smtClean="0"/>
              <a:t>2.       Klient ponosi pełną odpowiedzialność za straty lub utracone korzyści związane z realizacją zleceń za pomocą mechanizmów algorytmicznych. Dotyczy to także prowizji, jakie Klient będzie zobowiązany pokryć w związku z transakcjami, które będą zawierane w oparciu o algorytm, nawet przy ich znacznej ilości.</a:t>
            </a:r>
          </a:p>
          <a:p>
            <a:r>
              <a:rPr lang="pl-PL" dirty="0" smtClean="0"/>
              <a:t>3.       Klient odpowiada za opóźnione wygenerowanie lub  niewygenerowanie lub błędne wygenerowanie zleceń za pomocą mechanizmów algorytmicznych. W szczególności Klient ponosi odpowiedzialność za ww. zdarzenia powstałe w wyniku błędów w oprogramowaniu mechanizmów algorytmicznych.</a:t>
            </a:r>
          </a:p>
          <a:p>
            <a:r>
              <a:rPr lang="pl-PL" dirty="0" smtClean="0"/>
              <a:t>4.       Nie można zagwarantować osiągnięcia określonego wyniku finansowego na transakcjach zawartych z wykorzystaniem mechanizmów algorytmicznych.</a:t>
            </a:r>
          </a:p>
          <a:p>
            <a:r>
              <a:rPr lang="pl-PL" dirty="0" smtClean="0"/>
              <a:t>5.       Transakcje realizowane za pomocą mechanizmów algorytmicznych traktowane są jako transakcje zawierane przez Klienta.</a:t>
            </a:r>
          </a:p>
          <a:p>
            <a:r>
              <a:rPr lang="pl-PL" dirty="0" smtClean="0"/>
              <a:t>6.       Składanie, usuwanie lub modyfikowanie zleceń z wykorzystaniem mechanizmów algorytmicznych traktowane jest jako zlecenia złożone przez Klienta.</a:t>
            </a:r>
          </a:p>
          <a:p>
            <a:r>
              <a:rPr lang="pl-PL" dirty="0" smtClean="0"/>
              <a:t>7.       W wersji webowej oraz mobilnej systemu transakcyjnego może nie istnieć możliwość uruchomienia strategii automatycznych.</a:t>
            </a:r>
          </a:p>
          <a:p>
            <a:r>
              <a:rPr lang="pl-PL" dirty="0" smtClean="0"/>
              <a:t>8.       Wszelkie przykładowe strategie algorytmiczne zaprezentowane w czasie niniejszego szkolenia mają jedynie charakter edukacyjny i nie powinny być stosowne na rachunkach rzeczywistych.</a:t>
            </a:r>
          </a:p>
          <a:p>
            <a:r>
              <a:rPr lang="pl-PL" dirty="0" smtClean="0"/>
              <a:t> </a:t>
            </a:r>
          </a:p>
          <a:p>
            <a:r>
              <a:rPr lang="pl-PL" dirty="0" smtClean="0"/>
              <a:t>Dom Maklerski TMS </a:t>
            </a:r>
            <a:r>
              <a:rPr lang="pl-PL" dirty="0" err="1" smtClean="0"/>
              <a:t>Brokers</a:t>
            </a:r>
            <a:r>
              <a:rPr lang="pl-PL" dirty="0" smtClean="0"/>
              <a:t> S.A. podlega nadzorowi Komisji Nadzoru Finansowego i prowadzi działalność maklerską na podstawie zezwolenia z dnia 26 kwietnia 2004 r. (KPWiG-4021-54-1/2004). Kontakt: </a:t>
            </a:r>
            <a:r>
              <a:rPr lang="pl-PL" dirty="0" err="1" smtClean="0"/>
              <a:t>Skylight</a:t>
            </a:r>
            <a:r>
              <a:rPr lang="pl-PL" dirty="0" smtClean="0"/>
              <a:t> Ul. Złota 59; 00-120 Warszawa, Polska; Tel.: +48 22 27 66 200”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Zmienne</a:t>
            </a:r>
            <a:r>
              <a:rPr lang="en-US" dirty="0" smtClean="0"/>
              <a:t> </a:t>
            </a:r>
            <a:r>
              <a:rPr lang="en-US" dirty="0" err="1" smtClean="0"/>
              <a:t>predefiniowane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50165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zmiennych</a:t>
            </a:r>
            <a:r>
              <a:rPr lang="en-US" dirty="0" smtClean="0"/>
              <a:t> </a:t>
            </a:r>
            <a:r>
              <a:rPr lang="en-US" dirty="0" err="1" smtClean="0"/>
              <a:t>predefiniowanych</a:t>
            </a:r>
            <a:r>
              <a:rPr lang="en-US" dirty="0" smtClean="0"/>
              <a:t> </a:t>
            </a:r>
            <a:r>
              <a:rPr lang="en-US" dirty="0" err="1" smtClean="0"/>
              <a:t>mamy</a:t>
            </a:r>
            <a:r>
              <a:rPr lang="en-US" dirty="0" smtClean="0"/>
              <a:t> </a:t>
            </a:r>
            <a:r>
              <a:rPr lang="en-US" dirty="0" err="1" smtClean="0"/>
              <a:t>dostęp</a:t>
            </a:r>
            <a:r>
              <a:rPr lang="en-US" dirty="0" smtClean="0"/>
              <a:t> </a:t>
            </a:r>
            <a:r>
              <a:rPr lang="en-US" dirty="0" err="1" smtClean="0"/>
              <a:t>automatycznie</a:t>
            </a:r>
            <a:r>
              <a:rPr lang="en-US" dirty="0" smtClean="0"/>
              <a:t>, </a:t>
            </a:r>
            <a:r>
              <a:rPr lang="en-US" dirty="0" err="1" smtClean="0"/>
              <a:t>nie</a:t>
            </a:r>
            <a:r>
              <a:rPr lang="en-US" dirty="0" smtClean="0"/>
              <a:t> </a:t>
            </a:r>
            <a:r>
              <a:rPr lang="en-US" dirty="0" err="1" smtClean="0"/>
              <a:t>musimy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martwić</a:t>
            </a:r>
            <a:r>
              <a:rPr lang="en-US" dirty="0" smtClean="0"/>
              <a:t> o to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zmienna</a:t>
            </a:r>
            <a:r>
              <a:rPr lang="en-US" dirty="0" smtClean="0"/>
              <a:t> </a:t>
            </a:r>
            <a:r>
              <a:rPr lang="en-US" dirty="0" err="1" smtClean="0"/>
              <a:t>została</a:t>
            </a:r>
            <a:r>
              <a:rPr lang="en-US" dirty="0" smtClean="0"/>
              <a:t> </a:t>
            </a:r>
            <a:r>
              <a:rPr lang="en-US" dirty="0" err="1" smtClean="0"/>
              <a:t>zainicjalizowana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Dzięki</a:t>
            </a:r>
            <a:r>
              <a:rPr lang="en-US" dirty="0" smtClean="0"/>
              <a:t> </a:t>
            </a:r>
            <a:r>
              <a:rPr lang="en-US" dirty="0" err="1" smtClean="0"/>
              <a:t>zmiennym</a:t>
            </a:r>
            <a:r>
              <a:rPr lang="en-US" dirty="0" smtClean="0"/>
              <a:t> </a:t>
            </a:r>
            <a:r>
              <a:rPr lang="en-US" dirty="0" err="1" smtClean="0"/>
              <a:t>predefiniowanym</a:t>
            </a:r>
            <a:r>
              <a:rPr lang="en-US" dirty="0" smtClean="0"/>
              <a:t> </a:t>
            </a:r>
            <a:r>
              <a:rPr lang="en-US" dirty="0" err="1" smtClean="0"/>
              <a:t>mamy</a:t>
            </a:r>
            <a:r>
              <a:rPr lang="en-US" dirty="0" smtClean="0"/>
              <a:t> </a:t>
            </a:r>
            <a:r>
              <a:rPr lang="en-US" dirty="0" err="1" smtClean="0"/>
              <a:t>dostęp</a:t>
            </a:r>
            <a:r>
              <a:rPr lang="en-US" dirty="0" smtClean="0"/>
              <a:t> do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 smtClean="0"/>
              <a:t> </a:t>
            </a:r>
            <a:r>
              <a:rPr lang="en-US" dirty="0" err="1" smtClean="0"/>
              <a:t>wykresu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Open, High, Low, Close to </a:t>
            </a:r>
            <a:r>
              <a:rPr lang="en-US" dirty="0" err="1" smtClean="0"/>
              <a:t>zmienne</a:t>
            </a:r>
            <a:r>
              <a:rPr lang="en-US" dirty="0" smtClean="0"/>
              <a:t> </a:t>
            </a:r>
            <a:r>
              <a:rPr lang="en-US" dirty="0" err="1" smtClean="0"/>
              <a:t>tablicowe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Deklaracja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definicja</a:t>
            </a:r>
            <a:r>
              <a:rPr lang="en-US" dirty="0" smtClean="0"/>
              <a:t> </a:t>
            </a:r>
            <a:r>
              <a:rPr lang="en-US" dirty="0" err="1" smtClean="0"/>
              <a:t>funkcji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1905-6703-4A87-9FCB-F0F8F55F56F5}" type="datetime1">
              <a:rPr lang="pl-PL" smtClean="0"/>
              <a:pPr/>
              <a:t>2015-10-24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Tomasz Waszczyk - Wprowadzenie do Handlu Automatycznego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dodawanie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pPr>
              <a:buNone/>
            </a:pPr>
            <a:r>
              <a:rPr lang="en-US" dirty="0" smtClean="0"/>
              <a:t>   return a + b;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Pętle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for</a:t>
            </a:r>
          </a:p>
          <a:p>
            <a:endParaRPr lang="en-US" dirty="0" smtClean="0"/>
          </a:p>
          <a:p>
            <a:r>
              <a:rPr lang="en-US" dirty="0" err="1" smtClean="0"/>
              <a:t>Podczas</a:t>
            </a:r>
            <a:r>
              <a:rPr lang="en-US" dirty="0" smtClean="0"/>
              <a:t> </a:t>
            </a:r>
            <a:r>
              <a:rPr lang="en-US" dirty="0" err="1" smtClean="0"/>
              <a:t>następnego</a:t>
            </a:r>
            <a:r>
              <a:rPr lang="en-US" dirty="0" smtClean="0"/>
              <a:t> </a:t>
            </a:r>
            <a:r>
              <a:rPr lang="en-US" dirty="0" err="1" smtClean="0"/>
              <a:t>szkolenia</a:t>
            </a:r>
            <a:r>
              <a:rPr lang="en-US" dirty="0" smtClean="0"/>
              <a:t> </a:t>
            </a:r>
            <a:r>
              <a:rPr lang="en-US" dirty="0" err="1" smtClean="0"/>
              <a:t>przedstawię</a:t>
            </a:r>
            <a:r>
              <a:rPr lang="en-US" dirty="0" smtClean="0"/>
              <a:t> </a:t>
            </a:r>
            <a:r>
              <a:rPr lang="en-US" dirty="0" err="1" smtClean="0"/>
              <a:t>kolejne</a:t>
            </a:r>
            <a:r>
              <a:rPr lang="en-US" dirty="0" smtClean="0"/>
              <a:t> </a:t>
            </a:r>
            <a:r>
              <a:rPr lang="en-US" dirty="0" err="1" smtClean="0"/>
              <a:t>rodzaje</a:t>
            </a:r>
            <a:r>
              <a:rPr lang="en-US" dirty="0" smtClean="0"/>
              <a:t> </a:t>
            </a:r>
            <a:r>
              <a:rPr lang="en-US" dirty="0" err="1" smtClean="0"/>
              <a:t>pętli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Komentarze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Jednoliniowe</a:t>
            </a:r>
            <a:endParaRPr lang="en-US" dirty="0" smtClean="0"/>
          </a:p>
          <a:p>
            <a:r>
              <a:rPr lang="en-US" dirty="0" err="1" smtClean="0"/>
              <a:t>Blokowe</a:t>
            </a:r>
            <a:r>
              <a:rPr lang="en-US" dirty="0" smtClean="0"/>
              <a:t>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Ogólna struktura programu typu </a:t>
            </a:r>
            <a:r>
              <a:rPr lang="pl-PL" dirty="0" err="1" smtClean="0"/>
              <a:t>Expert</a:t>
            </a:r>
            <a:r>
              <a:rPr lang="pl-PL" dirty="0" smtClean="0"/>
              <a:t> </a:t>
            </a:r>
            <a:r>
              <a:rPr lang="pl-PL" dirty="0" err="1" smtClean="0"/>
              <a:t>Advisor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19200"/>
            <a:ext cx="497875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304800" y="1371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OnInit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OnDeinit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OnTick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Implementujemy</a:t>
            </a:r>
            <a:r>
              <a:rPr lang="en-US" dirty="0" smtClean="0"/>
              <a:t> </a:t>
            </a:r>
            <a:r>
              <a:rPr lang="pl-PL" dirty="0" smtClean="0"/>
              <a:t>naszą</a:t>
            </a:r>
            <a:r>
              <a:rPr lang="en-US" dirty="0" smtClean="0"/>
              <a:t> </a:t>
            </a:r>
            <a:r>
              <a:rPr lang="en-US" dirty="0" err="1" smtClean="0"/>
              <a:t>pierwszą</a:t>
            </a:r>
            <a:r>
              <a:rPr lang="en-US" dirty="0" smtClean="0"/>
              <a:t> </a:t>
            </a:r>
            <a:r>
              <a:rPr lang="en-US" dirty="0" err="1" smtClean="0"/>
              <a:t>strategię</a:t>
            </a:r>
            <a:r>
              <a:rPr lang="en-US" dirty="0" smtClean="0"/>
              <a:t> </a:t>
            </a:r>
            <a:r>
              <a:rPr lang="en-US" dirty="0" err="1" smtClean="0"/>
              <a:t>automatyczną</a:t>
            </a:r>
            <a:r>
              <a:rPr lang="en-US" dirty="0" smtClean="0"/>
              <a:t>, </a:t>
            </a:r>
            <a:r>
              <a:rPr lang="en-US" dirty="0" err="1" smtClean="0"/>
              <a:t>założenia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Warunek</a:t>
            </a:r>
            <a:r>
              <a:rPr lang="en-US" dirty="0" smtClean="0"/>
              <a:t> </a:t>
            </a:r>
            <a:r>
              <a:rPr lang="en-US" dirty="0" err="1" smtClean="0"/>
              <a:t>kupna</a:t>
            </a:r>
            <a:r>
              <a:rPr lang="en-US" dirty="0" smtClean="0"/>
              <a:t>:</a:t>
            </a:r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772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Implementujemy</a:t>
            </a:r>
            <a:r>
              <a:rPr lang="en-US" dirty="0" smtClean="0"/>
              <a:t> </a:t>
            </a:r>
            <a:r>
              <a:rPr lang="pl-PL" dirty="0" smtClean="0"/>
              <a:t>naszą</a:t>
            </a:r>
            <a:r>
              <a:rPr lang="en-US" dirty="0" smtClean="0"/>
              <a:t> </a:t>
            </a:r>
            <a:r>
              <a:rPr lang="en-US" dirty="0" err="1" smtClean="0"/>
              <a:t>pierwszą</a:t>
            </a:r>
            <a:r>
              <a:rPr lang="en-US" dirty="0" smtClean="0"/>
              <a:t> </a:t>
            </a:r>
            <a:r>
              <a:rPr lang="en-US" dirty="0" err="1" smtClean="0"/>
              <a:t>strategię</a:t>
            </a:r>
            <a:r>
              <a:rPr lang="en-US" dirty="0" smtClean="0"/>
              <a:t> </a:t>
            </a:r>
            <a:r>
              <a:rPr lang="en-US" dirty="0" err="1" smtClean="0"/>
              <a:t>automatyczną</a:t>
            </a:r>
            <a:r>
              <a:rPr lang="en-US" dirty="0" smtClean="0"/>
              <a:t>, </a:t>
            </a:r>
            <a:r>
              <a:rPr lang="en-US" dirty="0" err="1" smtClean="0"/>
              <a:t>założenia</a:t>
            </a:r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Warunek</a:t>
            </a:r>
            <a:r>
              <a:rPr lang="en-US" dirty="0" smtClean="0"/>
              <a:t> </a:t>
            </a:r>
            <a:r>
              <a:rPr lang="en-US" dirty="0" err="1" smtClean="0"/>
              <a:t>sprzedaży</a:t>
            </a:r>
            <a:r>
              <a:rPr lang="en-US" dirty="0" smtClean="0"/>
              <a:t>:</a:t>
            </a:r>
          </a:p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70199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Wykorzystane</a:t>
            </a:r>
            <a:r>
              <a:rPr lang="en-US" dirty="0" smtClean="0"/>
              <a:t> </a:t>
            </a:r>
            <a:r>
              <a:rPr lang="en-US" dirty="0" err="1" smtClean="0"/>
              <a:t>mechanizmy</a:t>
            </a:r>
            <a:r>
              <a:rPr lang="en-US" dirty="0" smtClean="0"/>
              <a:t> </a:t>
            </a:r>
            <a:r>
              <a:rPr lang="en-US" dirty="0" err="1" smtClean="0"/>
              <a:t>oraz</a:t>
            </a:r>
            <a:r>
              <a:rPr lang="en-US" dirty="0" smtClean="0"/>
              <a:t> </a:t>
            </a:r>
            <a:r>
              <a:rPr lang="en-US" dirty="0" err="1" smtClean="0"/>
              <a:t>funkcje</a:t>
            </a:r>
            <a:r>
              <a:rPr lang="en-US" dirty="0" smtClean="0"/>
              <a:t> w </a:t>
            </a:r>
            <a:r>
              <a:rPr lang="en-US" dirty="0" err="1" smtClean="0"/>
              <a:t>strategii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489448" cy="24511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Dyrektywy</a:t>
            </a:r>
            <a:r>
              <a:rPr lang="en-US" dirty="0" smtClean="0"/>
              <a:t> </a:t>
            </a:r>
            <a:r>
              <a:rPr lang="en-US" dirty="0" err="1" smtClean="0"/>
              <a:t>preprocesora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MaAktualneWartosci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iMA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OnTick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Print()</a:t>
            </a:r>
          </a:p>
          <a:p>
            <a:r>
              <a:rPr lang="en-US" dirty="0" err="1" smtClean="0"/>
              <a:t>OrderSend</a:t>
            </a:r>
            <a:r>
              <a:rPr lang="en-US" dirty="0" smtClean="0"/>
              <a:t>() + Magic Number</a:t>
            </a:r>
          </a:p>
          <a:p>
            <a:r>
              <a:rPr lang="en-US" dirty="0" err="1" smtClean="0"/>
              <a:t>Obsługa</a:t>
            </a:r>
            <a:r>
              <a:rPr lang="en-US" dirty="0" smtClean="0"/>
              <a:t> </a:t>
            </a:r>
            <a:r>
              <a:rPr lang="en-US" dirty="0" err="1" smtClean="0"/>
              <a:t>poślizgu</a:t>
            </a:r>
            <a:r>
              <a:rPr lang="en-US" dirty="0" smtClean="0"/>
              <a:t> </a:t>
            </a:r>
            <a:r>
              <a:rPr lang="en-US" dirty="0" err="1" smtClean="0"/>
              <a:t>cenowego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Często pojawiające się pytania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czego</a:t>
            </a:r>
            <a:r>
              <a:rPr lang="en-US" dirty="0" smtClean="0"/>
              <a:t> </a:t>
            </a:r>
            <a:r>
              <a:rPr lang="en-US" dirty="0" err="1" smtClean="0"/>
              <a:t>należy</a:t>
            </a:r>
            <a:r>
              <a:rPr lang="en-US" dirty="0" smtClean="0"/>
              <a:t> </a:t>
            </a:r>
            <a:r>
              <a:rPr lang="en-US" dirty="0" err="1" smtClean="0"/>
              <a:t>rozpocząć</a:t>
            </a:r>
            <a:r>
              <a:rPr lang="en-US" dirty="0" smtClean="0"/>
              <a:t> </a:t>
            </a:r>
            <a:r>
              <a:rPr lang="en-US" dirty="0" err="1" smtClean="0"/>
              <a:t>naukę</a:t>
            </a:r>
            <a:r>
              <a:rPr lang="en-US" dirty="0" smtClean="0"/>
              <a:t> </a:t>
            </a:r>
            <a:r>
              <a:rPr lang="en-US" dirty="0" err="1" smtClean="0"/>
              <a:t>programowania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osoby</a:t>
            </a:r>
            <a:r>
              <a:rPr lang="en-US" dirty="0" smtClean="0"/>
              <a:t> </a:t>
            </a:r>
            <a:r>
              <a:rPr lang="en-US" dirty="0" err="1" smtClean="0"/>
              <a:t>zielonej</a:t>
            </a:r>
            <a:r>
              <a:rPr lang="en-US" dirty="0" smtClean="0"/>
              <a:t> w </a:t>
            </a:r>
            <a:r>
              <a:rPr lang="en-US" dirty="0" err="1" smtClean="0"/>
              <a:t>programowaniu</a:t>
            </a:r>
            <a:r>
              <a:rPr lang="en-US" dirty="0" smtClean="0"/>
              <a:t> ? </a:t>
            </a:r>
          </a:p>
          <a:p>
            <a:r>
              <a:rPr lang="en-US" dirty="0" err="1" smtClean="0"/>
              <a:t>Czy</a:t>
            </a:r>
            <a:r>
              <a:rPr lang="en-US" dirty="0" smtClean="0"/>
              <a:t> </a:t>
            </a:r>
            <a:r>
              <a:rPr lang="en-US" dirty="0" err="1" smtClean="0"/>
              <a:t>kompletny</a:t>
            </a:r>
            <a:r>
              <a:rPr lang="en-US" dirty="0" smtClean="0"/>
              <a:t> </a:t>
            </a:r>
            <a:r>
              <a:rPr lang="en-US" dirty="0" err="1" smtClean="0"/>
              <a:t>laik</a:t>
            </a:r>
            <a:r>
              <a:rPr lang="en-US" dirty="0" smtClean="0"/>
              <a:t> </a:t>
            </a:r>
            <a:r>
              <a:rPr lang="en-US" dirty="0" err="1" smtClean="0"/>
              <a:t>może</a:t>
            </a:r>
            <a:r>
              <a:rPr lang="en-US" dirty="0" smtClean="0"/>
              <a:t> </a:t>
            </a:r>
            <a:r>
              <a:rPr lang="en-US" dirty="0" err="1" smtClean="0"/>
              <a:t>nauczyć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pisać</a:t>
            </a:r>
            <a:r>
              <a:rPr lang="en-US" dirty="0" smtClean="0"/>
              <a:t> w </a:t>
            </a:r>
            <a:r>
              <a:rPr lang="pl-PL" dirty="0" smtClean="0"/>
              <a:t>MQL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err="1" smtClean="0"/>
              <a:t>Jakie</a:t>
            </a:r>
            <a:r>
              <a:rPr lang="en-US" dirty="0" smtClean="0"/>
              <a:t> jest </a:t>
            </a:r>
            <a:r>
              <a:rPr lang="en-US" dirty="0" err="1" smtClean="0"/>
              <a:t>najlepsze</a:t>
            </a:r>
            <a:r>
              <a:rPr lang="en-US" dirty="0" smtClean="0"/>
              <a:t> </a:t>
            </a:r>
            <a:r>
              <a:rPr lang="en-US" dirty="0" err="1" smtClean="0"/>
              <a:t>źródło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 smtClean="0"/>
              <a:t> </a:t>
            </a:r>
            <a:r>
              <a:rPr lang="en-US" dirty="0" err="1" smtClean="0"/>
              <a:t>języka</a:t>
            </a:r>
            <a:r>
              <a:rPr lang="en-US" dirty="0" smtClean="0"/>
              <a:t> MQL ?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12AFCE6-63DB-417C-BAE9-D5EFE2C37836}" type="datetime1">
              <a:rPr lang="pl-PL" smtClean="0"/>
              <a:pPr algn="r"/>
              <a:t>2015-10-24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Dziękuję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poświęcony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oraz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Zapraszam</a:t>
            </a:r>
            <a:r>
              <a:rPr lang="en-US" dirty="0" smtClean="0"/>
              <a:t> do </a:t>
            </a:r>
            <a:r>
              <a:rPr lang="en-US" dirty="0" err="1" smtClean="0"/>
              <a:t>dyskusji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Tomasz </a:t>
            </a:r>
            <a:r>
              <a:rPr lang="en-US" dirty="0" err="1" smtClean="0"/>
              <a:t>Waszczyk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tomasz@waszczyk.com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772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 to jest automat </a:t>
            </a:r>
            <a:r>
              <a:rPr lang="en-US" sz="2400" dirty="0" err="1" smtClean="0"/>
              <a:t>transakcyjny</a:t>
            </a:r>
            <a:r>
              <a:rPr lang="en-US" sz="2400" dirty="0" smtClean="0"/>
              <a:t> ?</a:t>
            </a:r>
          </a:p>
          <a:p>
            <a:r>
              <a:rPr lang="en-US" sz="2400" dirty="0" err="1" smtClean="0"/>
              <a:t>Platforma</a:t>
            </a:r>
            <a:r>
              <a:rPr lang="en-US" sz="2400" dirty="0" smtClean="0"/>
              <a:t> </a:t>
            </a:r>
            <a:r>
              <a:rPr lang="en-US" sz="2400" dirty="0" err="1" smtClean="0"/>
              <a:t>MetaTrader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strony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programisty</a:t>
            </a:r>
            <a:endParaRPr lang="en-US" sz="2400" dirty="0" smtClean="0"/>
          </a:p>
          <a:p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automatów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endParaRPr lang="en-US" sz="2400" dirty="0" smtClean="0"/>
          </a:p>
          <a:p>
            <a:r>
              <a:rPr lang="en-US" sz="2400" dirty="0" err="1" smtClean="0"/>
              <a:t>Wprowadzenie</a:t>
            </a:r>
            <a:r>
              <a:rPr lang="en-US" sz="2400" dirty="0" smtClean="0"/>
              <a:t> do </a:t>
            </a:r>
            <a:r>
              <a:rPr lang="en-US" sz="2400" dirty="0" err="1" smtClean="0"/>
              <a:t>MetaEditor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języka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Struktura</a:t>
            </a:r>
            <a:r>
              <a:rPr lang="en-US" sz="2400" dirty="0" smtClean="0"/>
              <a:t> </a:t>
            </a:r>
            <a:r>
              <a:rPr lang="en-US" sz="2400" dirty="0" err="1" smtClean="0"/>
              <a:t>świeczki</a:t>
            </a:r>
            <a:r>
              <a:rPr lang="en-US" sz="2400" dirty="0" smtClean="0"/>
              <a:t> w </a:t>
            </a:r>
            <a:r>
              <a:rPr lang="en-US" sz="2400" dirty="0" err="1" smtClean="0"/>
              <a:t>języku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Omówienie</a:t>
            </a:r>
            <a:r>
              <a:rPr lang="en-US" sz="2400" dirty="0" smtClean="0"/>
              <a:t> </a:t>
            </a:r>
            <a:r>
              <a:rPr lang="en-US" sz="2400" dirty="0" err="1" smtClean="0"/>
              <a:t>najprostszego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transakcyjnego</a:t>
            </a:r>
            <a:endParaRPr lang="en-US" sz="2400" dirty="0" smtClean="0"/>
          </a:p>
          <a:p>
            <a:r>
              <a:rPr lang="en-US" sz="2400" dirty="0" err="1" smtClean="0"/>
              <a:t>Wysyłanie</a:t>
            </a:r>
            <a:r>
              <a:rPr lang="en-US" sz="2400" dirty="0" smtClean="0"/>
              <a:t> </a:t>
            </a:r>
            <a:r>
              <a:rPr lang="en-US" sz="2400" dirty="0" err="1" smtClean="0"/>
              <a:t>zleceń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obliczanie</a:t>
            </a:r>
            <a:r>
              <a:rPr lang="en-US" sz="2400" dirty="0" smtClean="0"/>
              <a:t> </a:t>
            </a:r>
            <a:r>
              <a:rPr lang="en-US" sz="2400" dirty="0" err="1" smtClean="0"/>
              <a:t>poziomów</a:t>
            </a:r>
            <a:r>
              <a:rPr lang="en-US" sz="2400" dirty="0" smtClean="0"/>
              <a:t> stop loss w </a:t>
            </a:r>
            <a:r>
              <a:rPr lang="en-US" sz="2400" dirty="0" err="1" smtClean="0"/>
              <a:t>praktyce</a:t>
            </a:r>
            <a:endParaRPr lang="en-US" sz="2400" dirty="0" smtClean="0"/>
          </a:p>
          <a:p>
            <a:r>
              <a:rPr lang="en-US" sz="2400" dirty="0" smtClean="0"/>
              <a:t>W </a:t>
            </a:r>
            <a:r>
              <a:rPr lang="en-US" sz="2400" dirty="0" err="1" smtClean="0"/>
              <a:t>jaki</a:t>
            </a:r>
            <a:r>
              <a:rPr lang="en-US" sz="2400" dirty="0" smtClean="0"/>
              <a:t> </a:t>
            </a:r>
            <a:r>
              <a:rPr lang="en-US" sz="2400" dirty="0" err="1" smtClean="0"/>
              <a:t>sposób</a:t>
            </a:r>
            <a:r>
              <a:rPr lang="en-US" sz="2400" dirty="0" smtClean="0"/>
              <a:t> </a:t>
            </a:r>
            <a:r>
              <a:rPr lang="en-US" sz="2400" dirty="0" err="1" smtClean="0"/>
              <a:t>testować</a:t>
            </a:r>
            <a:r>
              <a:rPr lang="en-US" sz="2400" dirty="0" smtClean="0"/>
              <a:t> </a:t>
            </a:r>
            <a:r>
              <a:rPr lang="en-US" sz="2400" dirty="0" err="1" smtClean="0"/>
              <a:t>nasz</a:t>
            </a:r>
            <a:r>
              <a:rPr lang="en-US" sz="2400" dirty="0" smtClean="0"/>
              <a:t> automat – Tester </a:t>
            </a:r>
            <a:r>
              <a:rPr lang="en-US" sz="2400" dirty="0" err="1" smtClean="0"/>
              <a:t>Strategii</a:t>
            </a:r>
            <a:r>
              <a:rPr lang="en-US" sz="2400" dirty="0" smtClean="0"/>
              <a:t> </a:t>
            </a:r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endParaRPr lang="en-US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53370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1BBB7B7-C249-46D4-99B1-774895BDD83E}" type="datetime1">
              <a:rPr lang="pl-PL" smtClean="0"/>
              <a:pPr algn="r"/>
              <a:t>2015-10-24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 smtClean="0"/>
              <a:t>„Niniejsza prezentacja jest efektem wspólnych prac Domu Maklerskiego TMS </a:t>
            </a:r>
            <a:r>
              <a:rPr lang="pl-PL" dirty="0" err="1" smtClean="0"/>
              <a:t>Brokers</a:t>
            </a:r>
            <a:r>
              <a:rPr lang="pl-PL" dirty="0" smtClean="0"/>
              <a:t> S.A. oraz </a:t>
            </a:r>
            <a:r>
              <a:rPr lang="en-US" dirty="0" smtClean="0"/>
              <a:t>P</a:t>
            </a:r>
            <a:r>
              <a:rPr lang="pl-PL" dirty="0" err="1" smtClean="0"/>
              <a:t>ana</a:t>
            </a:r>
            <a:r>
              <a:rPr lang="pl-PL" dirty="0" smtClean="0"/>
              <a:t> Tomasza </a:t>
            </a:r>
            <a:r>
              <a:rPr lang="pl-PL" dirty="0" err="1" smtClean="0"/>
              <a:t>Waszczyka</a:t>
            </a:r>
            <a:endParaRPr lang="pl-PL" dirty="0" smtClean="0"/>
          </a:p>
          <a:p>
            <a:r>
              <a:rPr lang="pl-PL" dirty="0" smtClean="0"/>
              <a:t> </a:t>
            </a:r>
          </a:p>
          <a:p>
            <a:r>
              <a:rPr lang="pl-PL" dirty="0" smtClean="0"/>
              <a:t>Materiały zawarte w niniejszej prezentacji mają charakter edukacyjny i nie stanowią działalności maklerskiej polegającej na doradztwie inwestycyjnym lub wydawaniu rekomendacji o charakterze ogólnym. Zaprezentowane podczas warsztatów (w tym w niniejszej prezentacji) algorytmy mają charakter jedynie poglądowy w celu zobrazowania i nauki języka programowania modułu </a:t>
            </a:r>
            <a:r>
              <a:rPr lang="pl-PL" dirty="0" err="1" smtClean="0"/>
              <a:t>Expert</a:t>
            </a:r>
            <a:r>
              <a:rPr lang="pl-PL" dirty="0" smtClean="0"/>
              <a:t> </a:t>
            </a:r>
            <a:r>
              <a:rPr lang="pl-PL" dirty="0" err="1" smtClean="0"/>
              <a:t>Advisor</a:t>
            </a:r>
            <a:r>
              <a:rPr lang="pl-PL" dirty="0" smtClean="0"/>
              <a:t>  dla systemu transakcyjnego </a:t>
            </a:r>
            <a:r>
              <a:rPr lang="pl-PL" dirty="0" err="1" smtClean="0"/>
              <a:t>MetaTrader</a:t>
            </a:r>
            <a:r>
              <a:rPr lang="pl-PL" dirty="0" smtClean="0"/>
              <a:t>. Korzystając z algorytmów klient powinien mieć na względzie, że:</a:t>
            </a:r>
          </a:p>
          <a:p>
            <a:r>
              <a:rPr lang="pl-PL" dirty="0" smtClean="0"/>
              <a:t>1.       Klient wykorzystuje mechanizmy algorytmiczne na własne ryzyko i odpowiedzialność.</a:t>
            </a:r>
          </a:p>
          <a:p>
            <a:r>
              <a:rPr lang="pl-PL" dirty="0" smtClean="0"/>
              <a:t>2.       Klient ponosi pełną odpowiedzialność za straty lub utracone korzyści związane z realizacją zleceń za pomocą mechanizmów algorytmicznych. Dotyczy to także prowizji, jakie Klient będzie zobowiązany pokryć w związku z transakcjami, które będą zawierane w oparciu o algorytm, nawet przy ich znacznej ilości.</a:t>
            </a:r>
          </a:p>
          <a:p>
            <a:r>
              <a:rPr lang="pl-PL" dirty="0" smtClean="0"/>
              <a:t>3.       Klient odpowiada za opóźnione wygenerowanie lub  niewygenerowanie lub błędne wygenerowanie zleceń za pomocą mechanizmów algorytmicznych. W szczególności Klient ponosi odpowiedzialność za ww. zdarzenia powstałe w wyniku błędów w oprogramowaniu mechanizmów algorytmicznych.</a:t>
            </a:r>
          </a:p>
          <a:p>
            <a:r>
              <a:rPr lang="pl-PL" dirty="0" smtClean="0"/>
              <a:t>4.       Nie można zagwarantować osiągnięcia określonego wyniku finansowego na transakcjach zawartych z wykorzystaniem mechanizmów algorytmicznych.</a:t>
            </a:r>
          </a:p>
          <a:p>
            <a:r>
              <a:rPr lang="pl-PL" dirty="0" smtClean="0"/>
              <a:t>5.       Transakcje realizowane za pomocą mechanizmów algorytmicznych traktowane są jako transakcje zawierane przez Klienta.</a:t>
            </a:r>
          </a:p>
          <a:p>
            <a:r>
              <a:rPr lang="pl-PL" dirty="0" smtClean="0"/>
              <a:t>6.       Składanie, usuwanie lub modyfikowanie zleceń z wykorzystaniem mechanizmów algorytmicznych traktowane jest jako zlecenia złożone przez Klienta.</a:t>
            </a:r>
          </a:p>
          <a:p>
            <a:r>
              <a:rPr lang="pl-PL" dirty="0" smtClean="0"/>
              <a:t>7.       W wersji webowej oraz mobilnej systemu transakcyjnego może nie istnieć możliwość uruchomienia strategii automatycznych.</a:t>
            </a:r>
          </a:p>
          <a:p>
            <a:r>
              <a:rPr lang="pl-PL" dirty="0" smtClean="0"/>
              <a:t>8.       Wszelkie przykładowe strategie algorytmiczne zaprezentowane w czasie niniejszego szkolenia mają jedynie charakter edukacyjny i nie powinny być stosowne na rachunkach rzeczywistych.</a:t>
            </a:r>
          </a:p>
          <a:p>
            <a:r>
              <a:rPr lang="pl-PL" dirty="0" smtClean="0"/>
              <a:t> </a:t>
            </a:r>
          </a:p>
          <a:p>
            <a:r>
              <a:rPr lang="pl-PL" dirty="0" smtClean="0"/>
              <a:t>Dom Maklerski TMS </a:t>
            </a:r>
            <a:r>
              <a:rPr lang="pl-PL" dirty="0" err="1" smtClean="0"/>
              <a:t>Brokers</a:t>
            </a:r>
            <a:r>
              <a:rPr lang="pl-PL" dirty="0" smtClean="0"/>
              <a:t> S.A. podlega nadzorowi Komisji Nadzoru Finansowego i prowadzi działalność maklerską na podstawie zezwolenia z dnia 26 kwietnia 2004 r. (KPWiG-4021-54-1/2004). Kontakt: </a:t>
            </a:r>
            <a:r>
              <a:rPr lang="pl-PL" dirty="0" err="1" smtClean="0"/>
              <a:t>Skylight</a:t>
            </a:r>
            <a:r>
              <a:rPr lang="pl-PL" dirty="0" smtClean="0"/>
              <a:t> Ul. Złota 59; 00-120 Warszawa, Polska; Tel.: +48 22 27 66 200”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Założenia prezentacji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4132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z="2400" dirty="0" smtClean="0"/>
              <a:t>Dla każdego kto jest zainteresowany handlem automatycznym</a:t>
            </a:r>
            <a:r>
              <a:rPr lang="en-US" sz="2400" dirty="0" smtClean="0"/>
              <a:t>, </a:t>
            </a:r>
            <a:r>
              <a:rPr lang="en-US" sz="2400" dirty="0" err="1" smtClean="0"/>
              <a:t>adresatami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prezentacji</a:t>
            </a:r>
            <a:r>
              <a:rPr lang="en-US" sz="2400" dirty="0" smtClean="0"/>
              <a:t> </a:t>
            </a:r>
            <a:r>
              <a:rPr lang="en-US" sz="2400" dirty="0" err="1" smtClean="0"/>
              <a:t>są</a:t>
            </a:r>
            <a:r>
              <a:rPr lang="en-US" sz="2400" dirty="0" smtClean="0"/>
              <a:t> </a:t>
            </a:r>
            <a:r>
              <a:rPr lang="en-US" sz="2400" dirty="0" err="1" smtClean="0"/>
              <a:t>osoby</a:t>
            </a:r>
            <a:r>
              <a:rPr lang="en-US" sz="2400" dirty="0" smtClean="0"/>
              <a:t> </a:t>
            </a:r>
            <a:r>
              <a:rPr lang="en-US" sz="2400" dirty="0" err="1" smtClean="0"/>
              <a:t>początkujące</a:t>
            </a:r>
            <a:endParaRPr lang="pl-PL" sz="2400" dirty="0" smtClean="0"/>
          </a:p>
          <a:p>
            <a:r>
              <a:rPr lang="pl-PL" sz="2400" dirty="0" smtClean="0"/>
              <a:t>Pracownikom oraz osobom związanym z IT będzie łatwiej (na początku)</a:t>
            </a:r>
          </a:p>
          <a:p>
            <a:r>
              <a:rPr lang="pl-PL" sz="2400" dirty="0" smtClean="0"/>
              <a:t>Sesja pytań i odpowiedzi na koniec prezentacji</a:t>
            </a:r>
          </a:p>
          <a:p>
            <a:r>
              <a:rPr lang="pl-PL" sz="2400" dirty="0" smtClean="0"/>
              <a:t>Przedstawione treści są subiektywnym zdaniem autora</a:t>
            </a:r>
          </a:p>
          <a:p>
            <a:r>
              <a:rPr lang="pl-PL" sz="2400" dirty="0" smtClean="0"/>
              <a:t>Prezentacja przeprowadzona na platformie </a:t>
            </a:r>
          </a:p>
          <a:p>
            <a:pPr>
              <a:buNone/>
            </a:pPr>
            <a:r>
              <a:rPr lang="pl-PL" sz="2400" dirty="0" smtClean="0"/>
              <a:t>   TMS </a:t>
            </a:r>
            <a:r>
              <a:rPr lang="pl-PL" sz="2400" dirty="0" err="1" smtClean="0"/>
              <a:t>Trader</a:t>
            </a:r>
            <a:r>
              <a:rPr lang="pl-PL" sz="2400" dirty="0" smtClean="0"/>
              <a:t> (</a:t>
            </a:r>
            <a:r>
              <a:rPr lang="pl-PL" sz="2400" dirty="0" err="1" smtClean="0"/>
              <a:t>build</a:t>
            </a:r>
            <a:r>
              <a:rPr lang="pl-PL" sz="2400" dirty="0" smtClean="0"/>
              <a:t> 890)</a:t>
            </a:r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495800"/>
            <a:ext cx="3505200" cy="178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prezentacji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54894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Każdy uczestnik po skończeniu prezentacji będzie </a:t>
            </a:r>
            <a:r>
              <a:rPr lang="pl-PL" b="1" dirty="0" smtClean="0"/>
              <a:t>wiedzieć jak </a:t>
            </a:r>
            <a:r>
              <a:rPr lang="pl-PL" dirty="0" smtClean="0"/>
              <a:t>uczyć się dalej języka MQL4 i rozwijać swoje umiejętności w tej dziedzinie.</a:t>
            </a:r>
            <a:endParaRPr lang="en-US" dirty="0" smtClean="0"/>
          </a:p>
          <a:p>
            <a:r>
              <a:rPr lang="en-US" dirty="0" err="1" smtClean="0"/>
              <a:t>Zachęcić</a:t>
            </a:r>
            <a:r>
              <a:rPr lang="en-US" dirty="0" smtClean="0"/>
              <a:t> do </a:t>
            </a:r>
            <a:r>
              <a:rPr lang="en-US" dirty="0" err="1" smtClean="0"/>
              <a:t>eksperymentowania</a:t>
            </a:r>
            <a:r>
              <a:rPr lang="en-US" dirty="0" smtClean="0"/>
              <a:t>, </a:t>
            </a:r>
            <a:r>
              <a:rPr lang="en-US" dirty="0" err="1" smtClean="0"/>
              <a:t>programowania</a:t>
            </a:r>
            <a:r>
              <a:rPr lang="en-US" dirty="0" smtClean="0"/>
              <a:t> </a:t>
            </a:r>
            <a:r>
              <a:rPr lang="en-US" dirty="0" err="1" smtClean="0"/>
              <a:t>oraz</a:t>
            </a:r>
            <a:r>
              <a:rPr lang="en-US" dirty="0" smtClean="0"/>
              <a:t> </a:t>
            </a:r>
            <a:r>
              <a:rPr lang="en-US" dirty="0" err="1" smtClean="0"/>
              <a:t>rozwoju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7" name="Obraz 6" descr="326746_or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733800"/>
            <a:ext cx="2590800" cy="257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Kontekst prezentacji</a:t>
            </a:r>
            <a:endParaRPr lang="pl-PL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683556" cy="366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53370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B0998B0-9944-49C1-8900-16B0FB75B057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38200" y="5334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hlinkClick r:id="rId4"/>
              </a:rPr>
              <a:t>https://www.youtube.com/watch?v=Xmudle0HjWk</a:t>
            </a:r>
            <a:endParaRPr lang="en-US" dirty="0" smtClean="0"/>
          </a:p>
          <a:p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działu</a:t>
            </a:r>
            <a:r>
              <a:rPr lang="en-US" dirty="0" smtClean="0"/>
              <a:t> </a:t>
            </a:r>
            <a:r>
              <a:rPr lang="en-US" dirty="0" err="1" smtClean="0"/>
              <a:t>handlu</a:t>
            </a:r>
            <a:r>
              <a:rPr lang="en-US" dirty="0" smtClean="0"/>
              <a:t> w </a:t>
            </a:r>
            <a:r>
              <a:rPr lang="en-US" dirty="0" err="1" smtClean="0"/>
              <a:t>instytucji</a:t>
            </a:r>
            <a:r>
              <a:rPr lang="en-US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to jest </a:t>
            </a:r>
            <a:r>
              <a:rPr lang="en-US" dirty="0" err="1" smtClean="0"/>
              <a:t>algorytm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1B1905-6703-4A87-9FCB-F0F8F55F56F5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5656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Algorytm – </a:t>
            </a:r>
            <a:r>
              <a:rPr lang="pl-PL" b="1" dirty="0" smtClean="0"/>
              <a:t>jednoznaczny</a:t>
            </a:r>
            <a:r>
              <a:rPr lang="pl-PL" dirty="0" smtClean="0"/>
              <a:t> przepis obliczenia w skończonym czasie pewnych danych </a:t>
            </a:r>
            <a:r>
              <a:rPr lang="pl-PL" i="1" dirty="0" smtClean="0"/>
              <a:t>wejściowych</a:t>
            </a:r>
            <a:r>
              <a:rPr lang="pl-PL" dirty="0" smtClean="0"/>
              <a:t> do pewnych danych </a:t>
            </a:r>
            <a:r>
              <a:rPr lang="pl-PL" i="1" dirty="0" smtClean="0"/>
              <a:t>wynikowych</a:t>
            </a:r>
            <a:r>
              <a:rPr lang="pl-PL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https://pl.wikipedia.org/wiki/Algorytm</a:t>
            </a:r>
            <a:endParaRPr lang="pl-PL" dirty="0" smtClean="0"/>
          </a:p>
          <a:p>
            <a:r>
              <a:rPr lang="pl-PL" dirty="0" smtClean="0"/>
              <a:t>„Algorytmika to serce inżynierii oprogramowania.”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Handel algorytmiczny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1828800" cy="68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Cena rynkowa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5337048" cy="365760"/>
          </a:xfrm>
        </p:spPr>
        <p:txBody>
          <a:bodyPr/>
          <a:lstStyle/>
          <a:p>
            <a:r>
              <a:rPr lang="pl-PL" dirty="0" smtClean="0"/>
              <a:t>Tomasz </a:t>
            </a:r>
            <a:r>
              <a:rPr lang="pl-PL" dirty="0" err="1" smtClean="0"/>
              <a:t>Waszczyk</a:t>
            </a:r>
            <a:r>
              <a:rPr lang="pl-PL" dirty="0" smtClean="0"/>
              <a:t> - Wprowadzenie do Handlu Automatycznego</a:t>
            </a:r>
            <a:endParaRPr lang="en-US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7467600" y="6356350"/>
            <a:ext cx="1222248" cy="365760"/>
          </a:xfrm>
        </p:spPr>
        <p:txBody>
          <a:bodyPr/>
          <a:lstStyle/>
          <a:p>
            <a:pPr algn="r"/>
            <a:fld id="{ADACED31-DE9E-4CFE-9FD5-1E3D0CEB261E}" type="datetime1">
              <a:rPr lang="pl-PL" smtClean="0"/>
              <a:pPr algn="r"/>
              <a:t>2015-10-24</a:t>
            </a:fld>
            <a:endParaRPr lang="en-US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581400" y="2895600"/>
            <a:ext cx="2133600" cy="1066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Automat transakcyjny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2209800" y="32004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>
            <a:off x="5791200" y="3200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7010400" y="2895600"/>
            <a:ext cx="2133600" cy="914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Decyzja transakcyjna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04801" y="1524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Handel Algorytmiczny – analiza oraz składanie zleceń transakcyjnych za pomocą programu komputerowego dzięki wcześniej zdefiniowanym i zaimplementowanym instrukcjom.</a:t>
            </a:r>
            <a:endParaRPr lang="pl-PL" dirty="0"/>
          </a:p>
        </p:txBody>
      </p:sp>
      <p:sp>
        <p:nvSpPr>
          <p:cNvPr id="13" name="Elipsa 12"/>
          <p:cNvSpPr/>
          <p:nvPr/>
        </p:nvSpPr>
        <p:spPr>
          <a:xfrm>
            <a:off x="914400" y="4800600"/>
            <a:ext cx="3048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Handel manualny</a:t>
            </a:r>
            <a:endParaRPr lang="pl-PL" dirty="0"/>
          </a:p>
        </p:txBody>
      </p:sp>
      <p:sp>
        <p:nvSpPr>
          <p:cNvPr id="16" name="Elipsa 15"/>
          <p:cNvSpPr/>
          <p:nvPr/>
        </p:nvSpPr>
        <p:spPr>
          <a:xfrm>
            <a:off x="5486400" y="4800600"/>
            <a:ext cx="3352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Handel automatyczny (wspomagany oprogramowaniem)</a:t>
            </a:r>
            <a:endParaRPr lang="pl-PL" dirty="0"/>
          </a:p>
        </p:txBody>
      </p:sp>
      <p:sp>
        <p:nvSpPr>
          <p:cNvPr id="17" name="Strzałka w prawo 16"/>
          <p:cNvSpPr/>
          <p:nvPr/>
        </p:nvSpPr>
        <p:spPr>
          <a:xfrm>
            <a:off x="4038600" y="5181600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685800" y="42672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Przejście z handlu manualnego na </a:t>
            </a:r>
            <a:r>
              <a:rPr lang="pl-PL" dirty="0" err="1" smtClean="0"/>
              <a:t>automatyczn</a:t>
            </a:r>
            <a:r>
              <a:rPr lang="en-US" dirty="0" smtClean="0"/>
              <a:t>y: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3028</TotalTime>
  <Words>1422</Words>
  <Application>Microsoft Office PowerPoint</Application>
  <PresentationFormat>Pokaz na ekranie (4:3)</PresentationFormat>
  <Paragraphs>372</Paragraphs>
  <Slides>40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1" baseType="lpstr">
      <vt:lpstr>Początek</vt:lpstr>
      <vt:lpstr>Programowanie automatycznych strategii transakcyjnych</vt:lpstr>
      <vt:lpstr>O autorze</vt:lpstr>
      <vt:lpstr>Disclaimer</vt:lpstr>
      <vt:lpstr>Agenda</vt:lpstr>
      <vt:lpstr>Założenia prezentacji</vt:lpstr>
      <vt:lpstr>Cel prezentacji</vt:lpstr>
      <vt:lpstr>Kontekst prezentacji</vt:lpstr>
      <vt:lpstr>Co to jest algorytm?</vt:lpstr>
      <vt:lpstr>Handel algorytmiczny</vt:lpstr>
      <vt:lpstr>Automatyzacja handlu</vt:lpstr>
      <vt:lpstr>Wady i zalety handlu automatycznego</vt:lpstr>
      <vt:lpstr>Czym jest MQL4?</vt:lpstr>
      <vt:lpstr>Historia rozwoju języka MQL</vt:lpstr>
      <vt:lpstr>Kod źródłowy a plik wykonywalny</vt:lpstr>
      <vt:lpstr>Typy programów jakie możemy tworzyć w MQL4</vt:lpstr>
      <vt:lpstr>Expert Advisors w MetaTrader 4</vt:lpstr>
      <vt:lpstr>Wskaźniki własne (Custom Indicators)</vt:lpstr>
      <vt:lpstr>Skrypty (Scripts)</vt:lpstr>
      <vt:lpstr>Zaczynamy programować czyli „Hello World” w użyteczny sposób…</vt:lpstr>
      <vt:lpstr>Konfiguracja Meta Trader</vt:lpstr>
      <vt:lpstr>Konfiguracja Meta Trader c.d. </vt:lpstr>
      <vt:lpstr>Meta Editor – miejsce programisty MQL</vt:lpstr>
      <vt:lpstr>Podstawowe elementy języka MQL</vt:lpstr>
      <vt:lpstr>Proste typy danych</vt:lpstr>
      <vt:lpstr>Złożone typy danych (abstrakcyjne)</vt:lpstr>
      <vt:lpstr>Tablice</vt:lpstr>
      <vt:lpstr>Wykres z punktu widzenia MQL4</vt:lpstr>
      <vt:lpstr>Świeca z punktu widzenia kodu MQL</vt:lpstr>
      <vt:lpstr>Operacje na danych</vt:lpstr>
      <vt:lpstr>Zmienne predefiniowane</vt:lpstr>
      <vt:lpstr>Deklaracja i definicja funkcji</vt:lpstr>
      <vt:lpstr>Pętle</vt:lpstr>
      <vt:lpstr>Komentarze</vt:lpstr>
      <vt:lpstr>Ogólna struktura programu typu Expert Advisor</vt:lpstr>
      <vt:lpstr>Implementujemy naszą pierwszą strategię automatyczną, założenia</vt:lpstr>
      <vt:lpstr>Implementujemy naszą pierwszą strategię automatyczną, założenia</vt:lpstr>
      <vt:lpstr>Wykorzystane mechanizmy oraz funkcje w strategii</vt:lpstr>
      <vt:lpstr>Często pojawiające się pytania</vt:lpstr>
      <vt:lpstr>Dziękuję za poświęcony czas oraz uwagę</vt:lpstr>
      <vt:lpstr>Disclaimer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automatycznych strategii transakcyjnych</dc:title>
  <dc:creator>Tomasz Waszczyk</dc:creator>
  <cp:lastModifiedBy>Panta Rhei</cp:lastModifiedBy>
  <cp:revision>297</cp:revision>
  <dcterms:created xsi:type="dcterms:W3CDTF">2015-10-04T17:53:37Z</dcterms:created>
  <dcterms:modified xsi:type="dcterms:W3CDTF">2015-10-24T13:42:17Z</dcterms:modified>
</cp:coreProperties>
</file>