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DCE71-D264-4089-AB38-DA7B279FF41F}">
          <p14:sldIdLst>
            <p14:sldId id="256"/>
            <p14:sldId id="257"/>
            <p14:sldId id="258"/>
            <p14:sldId id="259"/>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22" autoAdjust="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422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39229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0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50856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13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26793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86385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66888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698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827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728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E8480-42A3-4895-B07C-E4541EBD8EB0}" type="datetimeFigureOut">
              <a:rPr lang="en-IE" smtClean="0"/>
              <a:t>31/03/2023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25893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3491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8480-42A3-4895-B07C-E4541EBD8EB0}" type="datetimeFigureOut">
              <a:rPr lang="en-IE" smtClean="0"/>
              <a:t>31/03/2023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7389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795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30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3E8480-42A3-4895-B07C-E4541EBD8EB0}" type="datetimeFigureOut">
              <a:rPr lang="en-IE" smtClean="0"/>
              <a:t>31/03/2023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42A2B5-7FA3-44C7-9B66-F07380C59746}" type="slidenum">
              <a:rPr lang="en-IE" smtClean="0"/>
              <a:t>‹#›</a:t>
            </a:fld>
            <a:endParaRPr lang="en-IE"/>
          </a:p>
        </p:txBody>
      </p:sp>
    </p:spTree>
    <p:extLst>
      <p:ext uri="{BB962C8B-B14F-4D97-AF65-F5344CB8AC3E}">
        <p14:creationId xmlns:p14="http://schemas.microsoft.com/office/powerpoint/2010/main" val="922534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0F2-F01E-0BC8-38E0-2BFDC353FF93}"/>
              </a:ext>
            </a:extLst>
          </p:cNvPr>
          <p:cNvSpPr>
            <a:spLocks noGrp="1"/>
          </p:cNvSpPr>
          <p:nvPr>
            <p:ph type="ctrTitle"/>
          </p:nvPr>
        </p:nvSpPr>
        <p:spPr/>
        <p:txBody>
          <a:bodyPr/>
          <a:lstStyle/>
          <a:p>
            <a:r>
              <a:rPr lang="en-IE" dirty="0"/>
              <a:t>Software Engineering Presentation</a:t>
            </a:r>
          </a:p>
        </p:txBody>
      </p:sp>
      <p:sp>
        <p:nvSpPr>
          <p:cNvPr id="3" name="Subtitle 2">
            <a:extLst>
              <a:ext uri="{FF2B5EF4-FFF2-40B4-BE49-F238E27FC236}">
                <a16:creationId xmlns:a16="http://schemas.microsoft.com/office/drawing/2014/main" id="{F18CBCE7-970A-9081-B03F-9D2EEC882878}"/>
              </a:ext>
            </a:extLst>
          </p:cNvPr>
          <p:cNvSpPr>
            <a:spLocks noGrp="1"/>
          </p:cNvSpPr>
          <p:nvPr>
            <p:ph type="subTitle" idx="1"/>
          </p:nvPr>
        </p:nvSpPr>
        <p:spPr/>
        <p:txBody>
          <a:bodyPr/>
          <a:lstStyle/>
          <a:p>
            <a:r>
              <a:rPr lang="en-IE" dirty="0"/>
              <a:t>By: Karl Miller, Tadhg Savage and Aisha </a:t>
            </a:r>
            <a:r>
              <a:rPr lang="en-IE" dirty="0" err="1"/>
              <a:t>Ntuli</a:t>
            </a:r>
            <a:endParaRPr lang="en-IE" dirty="0"/>
          </a:p>
        </p:txBody>
      </p:sp>
    </p:spTree>
    <p:extLst>
      <p:ext uri="{BB962C8B-B14F-4D97-AF65-F5344CB8AC3E}">
        <p14:creationId xmlns:p14="http://schemas.microsoft.com/office/powerpoint/2010/main" val="22165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C9C22FC-CF1E-DB6A-423B-3CC48D2F92CB}"/>
              </a:ext>
            </a:extLst>
          </p:cNvPr>
          <p:cNvSpPr>
            <a:spLocks noGrp="1"/>
          </p:cNvSpPr>
          <p:nvPr>
            <p:ph type="ctrTitle"/>
          </p:nvPr>
        </p:nvSpPr>
        <p:spPr>
          <a:xfrm>
            <a:off x="5116738" y="685798"/>
            <a:ext cx="6159273" cy="4495801"/>
          </a:xfrm>
        </p:spPr>
        <p:txBody>
          <a:bodyPr anchor="ctr">
            <a:normAutofit/>
          </a:bodyPr>
          <a:lstStyle/>
          <a:p>
            <a:endParaRPr lang="en-IE" sz="5400">
              <a:solidFill>
                <a:srgbClr val="FFFFFF"/>
              </a:solidFill>
            </a:endParaRPr>
          </a:p>
        </p:txBody>
      </p:sp>
      <p:sp>
        <p:nvSpPr>
          <p:cNvPr id="3" name="Subtitle 2">
            <a:extLst>
              <a:ext uri="{FF2B5EF4-FFF2-40B4-BE49-F238E27FC236}">
                <a16:creationId xmlns:a16="http://schemas.microsoft.com/office/drawing/2014/main" id="{A14151CF-E4BD-2498-0030-DF9619FE9F2F}"/>
              </a:ext>
            </a:extLst>
          </p:cNvPr>
          <p:cNvSpPr>
            <a:spLocks noGrp="1"/>
          </p:cNvSpPr>
          <p:nvPr>
            <p:ph type="subTitle" idx="1"/>
          </p:nvPr>
        </p:nvSpPr>
        <p:spPr>
          <a:xfrm>
            <a:off x="417250" y="685798"/>
            <a:ext cx="3783499" cy="4495801"/>
          </a:xfrm>
        </p:spPr>
        <p:txBody>
          <a:bodyPr anchor="ctr">
            <a:normAutofit/>
          </a:bodyPr>
          <a:lstStyle/>
          <a:p>
            <a:pPr algn="r"/>
            <a:r>
              <a:rPr lang="en-IE" sz="2800" b="1" dirty="0">
                <a:solidFill>
                  <a:srgbClr val="FFFFFF"/>
                </a:solidFill>
              </a:rPr>
              <a:t>Use-case diagram</a:t>
            </a:r>
          </a:p>
          <a:p>
            <a:pPr marL="285750" indent="-285750" algn="r">
              <a:buFont typeface="Arial" panose="020B0604020202020204" pitchFamily="34" charset="0"/>
              <a:buChar char="•"/>
            </a:pPr>
            <a:r>
              <a:rPr lang="en-IE" sz="1800" dirty="0">
                <a:solidFill>
                  <a:srgbClr val="FFFFFF"/>
                </a:solidFill>
              </a:rPr>
              <a:t>The actor on the left is the player of the game and the actor on the right is the </a:t>
            </a:r>
            <a:r>
              <a:rPr lang="en-IE" sz="1800" dirty="0" err="1">
                <a:solidFill>
                  <a:srgbClr val="FFFFFF"/>
                </a:solidFill>
              </a:rPr>
              <a:t>GameStateSManager</a:t>
            </a:r>
            <a:endParaRPr lang="en-IE" sz="1800" dirty="0">
              <a:solidFill>
                <a:srgbClr val="FFFFFF"/>
              </a:solidFill>
            </a:endParaRPr>
          </a:p>
          <a:p>
            <a:pPr marL="285750" indent="-285750"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GameStateManager</a:t>
            </a:r>
            <a:r>
              <a:rPr lang="en-IE" sz="1800" dirty="0">
                <a:solidFill>
                  <a:srgbClr val="FFFFFF"/>
                </a:solidFill>
              </a:rPr>
              <a:t> takes care of the game related things like swapping the game phases between dining and renovation</a:t>
            </a:r>
          </a:p>
          <a:p>
            <a:pPr marL="285750" indent="-285750" algn="r">
              <a:buFont typeface="Arial" panose="020B0604020202020204" pitchFamily="34" charset="0"/>
              <a:buChar char="•"/>
            </a:pPr>
            <a:r>
              <a:rPr lang="en-IE" sz="1800" dirty="0">
                <a:solidFill>
                  <a:srgbClr val="FFFFFF"/>
                </a:solidFill>
              </a:rPr>
              <a:t>The include statements mean that certain use cases include the functionality of others.</a:t>
            </a:r>
          </a:p>
        </p:txBody>
      </p:sp>
      <p:pic>
        <p:nvPicPr>
          <p:cNvPr id="5" name="Picture 4" descr="Diagram">
            <a:extLst>
              <a:ext uri="{FF2B5EF4-FFF2-40B4-BE49-F238E27FC236}">
                <a16:creationId xmlns:a16="http://schemas.microsoft.com/office/drawing/2014/main" id="{9C4FCAAE-8EAB-9A7B-13B2-28790A55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64" y="685798"/>
            <a:ext cx="6159273" cy="4495800"/>
          </a:xfrm>
          <a:prstGeom prst="rect">
            <a:avLst/>
          </a:prstGeom>
        </p:spPr>
      </p:pic>
    </p:spTree>
    <p:extLst>
      <p:ext uri="{BB962C8B-B14F-4D97-AF65-F5344CB8AC3E}">
        <p14:creationId xmlns:p14="http://schemas.microsoft.com/office/powerpoint/2010/main" val="15823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D4439B-FFA2-46EF-E0B2-E26DAD81D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212" y="370777"/>
            <a:ext cx="6160443" cy="3694092"/>
          </a:xfrm>
        </p:spPr>
      </p:pic>
      <p:sp>
        <p:nvSpPr>
          <p:cNvPr id="2" name="Subtitle 2">
            <a:extLst>
              <a:ext uri="{FF2B5EF4-FFF2-40B4-BE49-F238E27FC236}">
                <a16:creationId xmlns:a16="http://schemas.microsoft.com/office/drawing/2014/main" id="{E1573C88-F811-BEB3-AB3F-720327C3FF2B}"/>
              </a:ext>
            </a:extLst>
          </p:cNvPr>
          <p:cNvSpPr txBox="1">
            <a:spLocks/>
          </p:cNvSpPr>
          <p:nvPr/>
        </p:nvSpPr>
        <p:spPr>
          <a:xfrm>
            <a:off x="1374212" y="4148867"/>
            <a:ext cx="6160443" cy="270913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Class Diagram</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The customer interacts with all the available objects. Firstly, it waits at the door for an available table. Once there is an available seat, the customer will sit down and begin to order an available dish.</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After they have taken the customer’s order, the player will make and deliver the requested dish, the customer will leave after they finish eating.</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More than one customer can enter and leave the restaurant at a time as such they will need a table to the corresponding capacity to match.</a:t>
            </a:r>
          </a:p>
          <a:p>
            <a:pPr>
              <a:buFont typeface="Arial" panose="020B0604020202020204" pitchFamily="34" charset="0"/>
              <a:buChar char="•"/>
            </a:pPr>
            <a:endParaRPr lang="en-IE" sz="1800" dirty="0">
              <a:solidFill>
                <a:srgbClr val="FFFFFF"/>
              </a:solidFill>
            </a:endParaRPr>
          </a:p>
        </p:txBody>
      </p:sp>
    </p:spTree>
    <p:extLst>
      <p:ext uri="{BB962C8B-B14F-4D97-AF65-F5344CB8AC3E}">
        <p14:creationId xmlns:p14="http://schemas.microsoft.com/office/powerpoint/2010/main" val="12714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EB8C1B77-0D70-9360-2D74-1DC021C87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006" y="245478"/>
            <a:ext cx="7331599" cy="4474124"/>
          </a:xfrm>
        </p:spPr>
      </p:pic>
      <p:sp>
        <p:nvSpPr>
          <p:cNvPr id="6" name="Subtitle 2">
            <a:extLst>
              <a:ext uri="{FF2B5EF4-FFF2-40B4-BE49-F238E27FC236}">
                <a16:creationId xmlns:a16="http://schemas.microsoft.com/office/drawing/2014/main" id="{5E60B649-2F97-0845-80C6-D307D0AAB049}"/>
              </a:ext>
            </a:extLst>
          </p:cNvPr>
          <p:cNvSpPr txBox="1">
            <a:spLocks/>
          </p:cNvSpPr>
          <p:nvPr/>
        </p:nvSpPr>
        <p:spPr>
          <a:xfrm>
            <a:off x="1374212" y="4845159"/>
            <a:ext cx="7663393" cy="196394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600" b="1" dirty="0">
                <a:solidFill>
                  <a:srgbClr val="FFFFFF"/>
                </a:solidFill>
              </a:rPr>
              <a:t>System Sequence Diagram</a:t>
            </a:r>
          </a:p>
          <a:p>
            <a:pPr>
              <a:buFont typeface="Arial" panose="020B0604020202020204" pitchFamily="34" charset="0"/>
              <a:buChar char="•"/>
            </a:pPr>
            <a:r>
              <a:rPr lang="en-IE" sz="1800" dirty="0">
                <a:solidFill>
                  <a:srgbClr val="FFFFFF"/>
                </a:solidFill>
              </a:rPr>
              <a:t>A</a:t>
            </a:r>
            <a:r>
              <a:rPr lang="en-IE" sz="1800" cap="none" dirty="0">
                <a:solidFill>
                  <a:srgbClr val="FFFFFF"/>
                </a:solidFill>
              </a:rPr>
              <a:t> sequence diagram describes an interaction by focusing on the sequence of messages exchanged and their corresponding event-occurrences on lifelines. </a:t>
            </a:r>
          </a:p>
          <a:p>
            <a:pPr>
              <a:buFont typeface="Arial" panose="020B0604020202020204" pitchFamily="34" charset="0"/>
              <a:buChar char="•"/>
            </a:pPr>
            <a:r>
              <a:rPr lang="en-IE" sz="1800" cap="none" dirty="0">
                <a:solidFill>
                  <a:srgbClr val="FFFFFF"/>
                </a:solidFill>
              </a:rPr>
              <a:t>The sequence diagram highlights the exchange of messages between the player and the </a:t>
            </a:r>
            <a:r>
              <a:rPr lang="en-IE" sz="1800" cap="none" dirty="0" err="1">
                <a:solidFill>
                  <a:srgbClr val="FFFFFF"/>
                </a:solidFill>
              </a:rPr>
              <a:t>GameState</a:t>
            </a:r>
            <a:r>
              <a:rPr lang="en-IE" sz="1800" dirty="0" err="1">
                <a:solidFill>
                  <a:srgbClr val="FFFFFF"/>
                </a:solidFill>
              </a:rPr>
              <a:t>M</a:t>
            </a:r>
            <a:r>
              <a:rPr lang="en-IE" sz="1800" cap="none" dirty="0" err="1">
                <a:solidFill>
                  <a:srgbClr val="FFFFFF"/>
                </a:solidFill>
              </a:rPr>
              <a:t>anager</a:t>
            </a:r>
            <a:r>
              <a:rPr lang="en-IE" sz="1800" cap="none" dirty="0">
                <a:solidFill>
                  <a:srgbClr val="FFFFFF"/>
                </a:solidFill>
              </a:rPr>
              <a:t> in a sequential order. </a:t>
            </a:r>
          </a:p>
          <a:p>
            <a:pPr>
              <a:buFont typeface="Arial" panose="020B0604020202020204" pitchFamily="34" charset="0"/>
              <a:buChar char="•"/>
            </a:pPr>
            <a:r>
              <a:rPr lang="en-IE" sz="1800" cap="none" dirty="0">
                <a:solidFill>
                  <a:srgbClr val="FFFFFF"/>
                </a:solidFill>
              </a:rPr>
              <a:t>The diagram states a nice example of how the player should react when a customer enters and once the player acts accordingly the customer will leave.</a:t>
            </a:r>
            <a:endParaRPr lang="en-IE" sz="1800" dirty="0">
              <a:solidFill>
                <a:srgbClr val="FFFFFF"/>
              </a:solidFill>
            </a:endParaRPr>
          </a:p>
        </p:txBody>
      </p:sp>
    </p:spTree>
    <p:extLst>
      <p:ext uri="{BB962C8B-B14F-4D97-AF65-F5344CB8AC3E}">
        <p14:creationId xmlns:p14="http://schemas.microsoft.com/office/powerpoint/2010/main" val="6711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43F7AF6-02C3-2A17-C983-E64694952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156" y="2126669"/>
            <a:ext cx="4085691" cy="4264890"/>
          </a:xfrm>
        </p:spPr>
      </p:pic>
      <p:sp>
        <p:nvSpPr>
          <p:cNvPr id="9" name="Subtitle 2">
            <a:extLst>
              <a:ext uri="{FF2B5EF4-FFF2-40B4-BE49-F238E27FC236}">
                <a16:creationId xmlns:a16="http://schemas.microsoft.com/office/drawing/2014/main" id="{02024F99-593D-56EC-5BA7-5244B67F3090}"/>
              </a:ext>
            </a:extLst>
          </p:cNvPr>
          <p:cNvSpPr txBox="1">
            <a:spLocks/>
          </p:cNvSpPr>
          <p:nvPr/>
        </p:nvSpPr>
        <p:spPr>
          <a:xfrm>
            <a:off x="416792" y="2126669"/>
            <a:ext cx="3783499" cy="44958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r">
              <a:buFont typeface="Arial" panose="020B0604020202020204" pitchFamily="34" charset="0"/>
              <a:buChar char="•"/>
            </a:pPr>
            <a:r>
              <a:rPr lang="en-IE" sz="1800" dirty="0">
                <a:solidFill>
                  <a:srgbClr val="FFFFFF"/>
                </a:solidFill>
              </a:rPr>
              <a:t>Contracts help define system behaviour </a:t>
            </a:r>
          </a:p>
          <a:p>
            <a:pPr algn="r">
              <a:buFont typeface="Arial" panose="020B0604020202020204" pitchFamily="34" charset="0"/>
              <a:buChar char="•"/>
            </a:pPr>
            <a:r>
              <a:rPr lang="en-IE" sz="1800" dirty="0">
                <a:solidFill>
                  <a:srgbClr val="FFFFFF"/>
                </a:solidFill>
              </a:rPr>
              <a:t>They describe the effects of operations upon the system</a:t>
            </a:r>
            <a:r>
              <a:rPr lang="en-IE" sz="1800" cap="none" dirty="0"/>
              <a:t>. </a:t>
            </a:r>
          </a:p>
          <a:p>
            <a:pPr algn="r">
              <a:buFont typeface="Arial" panose="020B0604020202020204" pitchFamily="34" charset="0"/>
              <a:buChar char="•"/>
            </a:pPr>
            <a:r>
              <a:rPr lang="en-IE" sz="1800" kern="1200" dirty="0">
                <a:solidFill>
                  <a:srgbClr val="FFFFFF"/>
                </a:solidFill>
                <a:effectLst/>
                <a:latin typeface="Century Gothic" panose="020B0502020202020204" pitchFamily="34" charset="0"/>
                <a:ea typeface="+mn-ea"/>
                <a:cs typeface="+mn-cs"/>
              </a:rPr>
              <a:t>A contract is a document that describes what each system operation commits to achieve.</a:t>
            </a:r>
          </a:p>
          <a:p>
            <a:pPr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GameStateMagager</a:t>
            </a:r>
            <a:r>
              <a:rPr lang="en-IE" sz="1800" dirty="0">
                <a:solidFill>
                  <a:srgbClr val="FFFFFF"/>
                </a:solidFill>
              </a:rPr>
              <a:t> intends to create and destroy instances such as making</a:t>
            </a:r>
            <a:br>
              <a:rPr lang="en-IE" sz="1800" dirty="0">
                <a:solidFill>
                  <a:srgbClr val="FFFFFF"/>
                </a:solidFill>
              </a:rPr>
            </a:br>
            <a:r>
              <a:rPr lang="en-IE" sz="1800" dirty="0">
                <a:solidFill>
                  <a:srgbClr val="FFFFFF"/>
                </a:solidFill>
              </a:rPr>
              <a:t>customers arrive to the restaurant.</a:t>
            </a:r>
          </a:p>
        </p:txBody>
      </p:sp>
    </p:spTree>
    <p:extLst>
      <p:ext uri="{BB962C8B-B14F-4D97-AF65-F5344CB8AC3E}">
        <p14:creationId xmlns:p14="http://schemas.microsoft.com/office/powerpoint/2010/main" val="14024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6D161981-2EA2-061A-5E60-DB34E735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079" y="172069"/>
            <a:ext cx="7334810" cy="4152596"/>
          </a:xfrm>
        </p:spPr>
      </p:pic>
      <p:sp>
        <p:nvSpPr>
          <p:cNvPr id="3" name="Subtitle 2">
            <a:extLst>
              <a:ext uri="{FF2B5EF4-FFF2-40B4-BE49-F238E27FC236}">
                <a16:creationId xmlns:a16="http://schemas.microsoft.com/office/drawing/2014/main" id="{2FC9A4F9-4242-B5AA-A218-F77803DFE607}"/>
              </a:ext>
            </a:extLst>
          </p:cNvPr>
          <p:cNvSpPr txBox="1">
            <a:spLocks/>
          </p:cNvSpPr>
          <p:nvPr/>
        </p:nvSpPr>
        <p:spPr>
          <a:xfrm>
            <a:off x="1406079" y="4435647"/>
            <a:ext cx="7334810" cy="206675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a:t>
            </a:r>
            <a:r>
              <a:rPr lang="en-IE" sz="2400" b="1" cap="none" dirty="0">
                <a:solidFill>
                  <a:srgbClr val="FFFFFF"/>
                </a:solidFill>
              </a:rPr>
              <a:t>ommunication diagram </a:t>
            </a:r>
          </a:p>
          <a:p>
            <a:pPr>
              <a:buFont typeface="Arial" panose="020B0604020202020204" pitchFamily="34" charset="0"/>
              <a:buChar char="•"/>
            </a:pPr>
            <a:r>
              <a:rPr lang="en-IE" sz="1800" dirty="0">
                <a:solidFill>
                  <a:srgbClr val="FFFFFF"/>
                </a:solidFill>
              </a:rPr>
              <a:t>C</a:t>
            </a:r>
            <a:r>
              <a:rPr lang="en-IE" sz="1800" cap="none" dirty="0">
                <a:solidFill>
                  <a:srgbClr val="FFFFFF"/>
                </a:solidFill>
              </a:rPr>
              <a:t>ommunication diagrams are best used for describing communication between objects or patterns commonly executing a system operation </a:t>
            </a:r>
          </a:p>
          <a:p>
            <a:pPr>
              <a:buFont typeface="Arial" panose="020B0604020202020204" pitchFamily="34" charset="0"/>
              <a:buChar char="•"/>
            </a:pPr>
            <a:r>
              <a:rPr lang="en-IE" sz="1800" cap="none" dirty="0">
                <a:solidFill>
                  <a:srgbClr val="FFFFFF"/>
                </a:solidFill>
              </a:rPr>
              <a:t>The Singleton pattern is used to allow any class to access the single instance of </a:t>
            </a:r>
            <a:r>
              <a:rPr lang="en-IE" sz="1800" cap="none" dirty="0" err="1">
                <a:solidFill>
                  <a:srgbClr val="FFFFFF"/>
                </a:solidFill>
              </a:rPr>
              <a:t>DoorPoint</a:t>
            </a:r>
            <a:r>
              <a:rPr lang="en-IE" sz="1800" cap="none" dirty="0">
                <a:solidFill>
                  <a:srgbClr val="FFFFFF"/>
                </a:solidFill>
              </a:rPr>
              <a:t> from any class using the static </a:t>
            </a:r>
            <a:r>
              <a:rPr lang="en-IE" sz="1800" cap="none" dirty="0" err="1">
                <a:solidFill>
                  <a:srgbClr val="FFFFFF"/>
                </a:solidFill>
              </a:rPr>
              <a:t>getInstance</a:t>
            </a:r>
            <a:r>
              <a:rPr lang="en-IE" sz="1800" cap="none" dirty="0">
                <a:solidFill>
                  <a:srgbClr val="FFFFFF"/>
                </a:solidFill>
              </a:rPr>
              <a:t> method</a:t>
            </a:r>
          </a:p>
          <a:p>
            <a:pPr>
              <a:buFont typeface="Arial" panose="020B0604020202020204" pitchFamily="34" charset="0"/>
              <a:buChar char="•"/>
            </a:pPr>
            <a:r>
              <a:rPr lang="en-IE" sz="1800" cap="none" dirty="0">
                <a:solidFill>
                  <a:srgbClr val="FFFFFF"/>
                </a:solidFill>
              </a:rPr>
              <a:t>The Observer pattern describes how the </a:t>
            </a:r>
            <a:r>
              <a:rPr lang="en-IE" sz="1800" cap="none" dirty="0" err="1">
                <a:solidFill>
                  <a:srgbClr val="FFFFFF"/>
                </a:solidFill>
              </a:rPr>
              <a:t>GameStateManager</a:t>
            </a:r>
            <a:r>
              <a:rPr lang="en-IE" sz="1800" cap="none" dirty="0">
                <a:solidFill>
                  <a:srgbClr val="FFFFFF"/>
                </a:solidFill>
              </a:rPr>
              <a:t> allows any class to listen to the </a:t>
            </a:r>
            <a:r>
              <a:rPr lang="en-IE" sz="1800" cap="none" dirty="0" err="1">
                <a:solidFill>
                  <a:srgbClr val="FFFFFF"/>
                </a:solidFill>
              </a:rPr>
              <a:t>OnStateChange</a:t>
            </a:r>
            <a:r>
              <a:rPr lang="en-IE" sz="1800" cap="none" dirty="0">
                <a:solidFill>
                  <a:srgbClr val="FFFFFF"/>
                </a:solidFill>
              </a:rPr>
              <a:t> event, and call functions when </a:t>
            </a:r>
            <a:r>
              <a:rPr lang="en-IE" sz="1800" cap="none">
                <a:solidFill>
                  <a:srgbClr val="FFFFFF"/>
                </a:solidFill>
              </a:rPr>
              <a:t>it occurs</a:t>
            </a:r>
            <a:endParaRPr lang="en-IE" sz="1800" dirty="0">
              <a:solidFill>
                <a:srgbClr val="FFFFFF"/>
              </a:solidFill>
            </a:endParaRPr>
          </a:p>
        </p:txBody>
      </p:sp>
    </p:spTree>
    <p:extLst>
      <p:ext uri="{BB962C8B-B14F-4D97-AF65-F5344CB8AC3E}">
        <p14:creationId xmlns:p14="http://schemas.microsoft.com/office/powerpoint/2010/main" val="1167475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359</TotalTime>
  <Words>348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Software Engineering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Presentation</dc:title>
  <dc:creator>Karl Miller</dc:creator>
  <cp:lastModifiedBy>Tadhg Savage</cp:lastModifiedBy>
  <cp:revision>5</cp:revision>
  <dcterms:created xsi:type="dcterms:W3CDTF">2023-03-30T18:47:12Z</dcterms:created>
  <dcterms:modified xsi:type="dcterms:W3CDTF">2023-03-31T10:00:23Z</dcterms:modified>
</cp:coreProperties>
</file>