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10CAF-FDCE-CD39-5B51-C6AEDD1673BA}" v="2479" dt="2023-04-27T17:18:46.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6028" autoAdjust="0"/>
  </p:normalViewPr>
  <p:slideViewPr>
    <p:cSldViewPr snapToGrid="0">
      <p:cViewPr varScale="1">
        <p:scale>
          <a:sx n="86" d="100"/>
          <a:sy n="86" d="100"/>
        </p:scale>
        <p:origin x="12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iller" userId="S::x21522489@student.ncirl.ie::acf82fce-f980-4dce-8b21-bbde99439e13" providerId="AD" clId="Web-{19210CAF-FDCE-CD39-5B51-C6AEDD1673BA}"/>
    <pc:docChg chg="addSld modSld addMainMaster delMainMaster">
      <pc:chgData name="Karl Miller" userId="S::x21522489@student.ncirl.ie::acf82fce-f980-4dce-8b21-bbde99439e13" providerId="AD" clId="Web-{19210CAF-FDCE-CD39-5B51-C6AEDD1673BA}" dt="2023-04-27T17:18:46.174" v="2467" actId="20577"/>
      <pc:docMkLst>
        <pc:docMk/>
      </pc:docMkLst>
      <pc:sldChg chg="modSp mod modClrScheme chgLayout">
        <pc:chgData name="Karl Miller" userId="S::x21522489@student.ncirl.ie::acf82fce-f980-4dce-8b21-bbde99439e13" providerId="AD" clId="Web-{19210CAF-FDCE-CD39-5B51-C6AEDD1673BA}" dt="2023-04-27T14:07:38.160" v="38" actId="20577"/>
        <pc:sldMkLst>
          <pc:docMk/>
          <pc:sldMk cId="109857222" sldId="256"/>
        </pc:sldMkLst>
        <pc:spChg chg="mod ord">
          <ac:chgData name="Karl Miller" userId="S::x21522489@student.ncirl.ie::acf82fce-f980-4dce-8b21-bbde99439e13" providerId="AD" clId="Web-{19210CAF-FDCE-CD39-5B51-C6AEDD1673BA}" dt="2023-04-27T14:04:25.476" v="20" actId="1076"/>
          <ac:spMkLst>
            <pc:docMk/>
            <pc:sldMk cId="109857222" sldId="256"/>
            <ac:spMk id="2" creationId="{00000000-0000-0000-0000-000000000000}"/>
          </ac:spMkLst>
        </pc:spChg>
        <pc:spChg chg="mod ord">
          <ac:chgData name="Karl Miller" userId="S::x21522489@student.ncirl.ie::acf82fce-f980-4dce-8b21-bbde99439e13" providerId="AD" clId="Web-{19210CAF-FDCE-CD39-5B51-C6AEDD1673BA}" dt="2023-04-27T14:07:38.160" v="38" actId="20577"/>
          <ac:spMkLst>
            <pc:docMk/>
            <pc:sldMk cId="109857222" sldId="256"/>
            <ac:spMk id="3" creationId="{00000000-0000-0000-0000-000000000000}"/>
          </ac:spMkLst>
        </pc:spChg>
      </pc:sldChg>
      <pc:sldChg chg="modSp new">
        <pc:chgData name="Karl Miller" userId="S::x21522489@student.ncirl.ie::acf82fce-f980-4dce-8b21-bbde99439e13" providerId="AD" clId="Web-{19210CAF-FDCE-CD39-5B51-C6AEDD1673BA}" dt="2023-04-27T14:51:44.963" v="186" actId="20577"/>
        <pc:sldMkLst>
          <pc:docMk/>
          <pc:sldMk cId="4146440917" sldId="257"/>
        </pc:sldMkLst>
        <pc:spChg chg="mod">
          <ac:chgData name="Karl Miller" userId="S::x21522489@student.ncirl.ie::acf82fce-f980-4dce-8b21-bbde99439e13" providerId="AD" clId="Web-{19210CAF-FDCE-CD39-5B51-C6AEDD1673BA}" dt="2023-04-27T14:49:15.192" v="85" actId="20577"/>
          <ac:spMkLst>
            <pc:docMk/>
            <pc:sldMk cId="4146440917" sldId="257"/>
            <ac:spMk id="2" creationId="{5893FE1F-CB26-75EC-E6A7-259464CCFF2B}"/>
          </ac:spMkLst>
        </pc:spChg>
        <pc:spChg chg="mod">
          <ac:chgData name="Karl Miller" userId="S::x21522489@student.ncirl.ie::acf82fce-f980-4dce-8b21-bbde99439e13" providerId="AD" clId="Web-{19210CAF-FDCE-CD39-5B51-C6AEDD1673BA}" dt="2023-04-27T14:51:44.963" v="186" actId="20577"/>
          <ac:spMkLst>
            <pc:docMk/>
            <pc:sldMk cId="4146440917" sldId="257"/>
            <ac:spMk id="3" creationId="{C45AF621-9FA1-25C4-16C3-43D3F18AC603}"/>
          </ac:spMkLst>
        </pc:spChg>
      </pc:sldChg>
      <pc:sldChg chg="modSp new">
        <pc:chgData name="Karl Miller" userId="S::x21522489@student.ncirl.ie::acf82fce-f980-4dce-8b21-bbde99439e13" providerId="AD" clId="Web-{19210CAF-FDCE-CD39-5B51-C6AEDD1673BA}" dt="2023-04-27T15:06:20.648" v="524" actId="20577"/>
        <pc:sldMkLst>
          <pc:docMk/>
          <pc:sldMk cId="3614284059" sldId="258"/>
        </pc:sldMkLst>
        <pc:spChg chg="mod">
          <ac:chgData name="Karl Miller" userId="S::x21522489@student.ncirl.ie::acf82fce-f980-4dce-8b21-bbde99439e13" providerId="AD" clId="Web-{19210CAF-FDCE-CD39-5B51-C6AEDD1673BA}" dt="2023-04-27T14:52:25.464" v="213" actId="20577"/>
          <ac:spMkLst>
            <pc:docMk/>
            <pc:sldMk cId="3614284059" sldId="258"/>
            <ac:spMk id="2" creationId="{0503D04C-9452-060E-4284-1617BE4E250A}"/>
          </ac:spMkLst>
        </pc:spChg>
        <pc:spChg chg="mod">
          <ac:chgData name="Karl Miller" userId="S::x21522489@student.ncirl.ie::acf82fce-f980-4dce-8b21-bbde99439e13" providerId="AD" clId="Web-{19210CAF-FDCE-CD39-5B51-C6AEDD1673BA}" dt="2023-04-27T15:06:20.648" v="524" actId="20577"/>
          <ac:spMkLst>
            <pc:docMk/>
            <pc:sldMk cId="3614284059" sldId="258"/>
            <ac:spMk id="3" creationId="{624E8991-E430-A3CF-00F9-28C4C77A22C9}"/>
          </ac:spMkLst>
        </pc:spChg>
      </pc:sldChg>
      <pc:sldChg chg="modSp new">
        <pc:chgData name="Karl Miller" userId="S::x21522489@student.ncirl.ie::acf82fce-f980-4dce-8b21-bbde99439e13" providerId="AD" clId="Web-{19210CAF-FDCE-CD39-5B51-C6AEDD1673BA}" dt="2023-04-27T15:15:28.088" v="677" actId="20577"/>
        <pc:sldMkLst>
          <pc:docMk/>
          <pc:sldMk cId="2419516330" sldId="259"/>
        </pc:sldMkLst>
        <pc:spChg chg="mod">
          <ac:chgData name="Karl Miller" userId="S::x21522489@student.ncirl.ie::acf82fce-f980-4dce-8b21-bbde99439e13" providerId="AD" clId="Web-{19210CAF-FDCE-CD39-5B51-C6AEDD1673BA}" dt="2023-04-27T15:11:07.954" v="536" actId="20577"/>
          <ac:spMkLst>
            <pc:docMk/>
            <pc:sldMk cId="2419516330" sldId="259"/>
            <ac:spMk id="2" creationId="{D675D795-61EA-7772-FA6B-529718F95DD4}"/>
          </ac:spMkLst>
        </pc:spChg>
        <pc:spChg chg="mod">
          <ac:chgData name="Karl Miller" userId="S::x21522489@student.ncirl.ie::acf82fce-f980-4dce-8b21-bbde99439e13" providerId="AD" clId="Web-{19210CAF-FDCE-CD39-5B51-C6AEDD1673BA}" dt="2023-04-27T15:15:28.088" v="677" actId="20577"/>
          <ac:spMkLst>
            <pc:docMk/>
            <pc:sldMk cId="2419516330" sldId="259"/>
            <ac:spMk id="3" creationId="{18D4620A-CF3F-F7D3-0CB9-AD072CD202D3}"/>
          </ac:spMkLst>
        </pc:spChg>
      </pc:sldChg>
      <pc:sldChg chg="modSp new">
        <pc:chgData name="Karl Miller" userId="S::x21522489@student.ncirl.ie::acf82fce-f980-4dce-8b21-bbde99439e13" providerId="AD" clId="Web-{19210CAF-FDCE-CD39-5B51-C6AEDD1673BA}" dt="2023-04-27T15:40:49.685" v="959" actId="20577"/>
        <pc:sldMkLst>
          <pc:docMk/>
          <pc:sldMk cId="2309927421" sldId="260"/>
        </pc:sldMkLst>
        <pc:spChg chg="mod">
          <ac:chgData name="Karl Miller" userId="S::x21522489@student.ncirl.ie::acf82fce-f980-4dce-8b21-bbde99439e13" providerId="AD" clId="Web-{19210CAF-FDCE-CD39-5B51-C6AEDD1673BA}" dt="2023-04-27T15:17:10.232" v="685" actId="20577"/>
          <ac:spMkLst>
            <pc:docMk/>
            <pc:sldMk cId="2309927421" sldId="260"/>
            <ac:spMk id="2" creationId="{52B74023-FCF5-23A9-0E4F-E217BDFE080E}"/>
          </ac:spMkLst>
        </pc:spChg>
        <pc:spChg chg="mod">
          <ac:chgData name="Karl Miller" userId="S::x21522489@student.ncirl.ie::acf82fce-f980-4dce-8b21-bbde99439e13" providerId="AD" clId="Web-{19210CAF-FDCE-CD39-5B51-C6AEDD1673BA}" dt="2023-04-27T15:40:49.685" v="959" actId="20577"/>
          <ac:spMkLst>
            <pc:docMk/>
            <pc:sldMk cId="2309927421" sldId="260"/>
            <ac:spMk id="3" creationId="{E760AAAC-B81F-31C7-3E7D-0233AC37CAB4}"/>
          </ac:spMkLst>
        </pc:spChg>
      </pc:sldChg>
      <pc:sldChg chg="modSp new">
        <pc:chgData name="Karl Miller" userId="S::x21522489@student.ncirl.ie::acf82fce-f980-4dce-8b21-bbde99439e13" providerId="AD" clId="Web-{19210CAF-FDCE-CD39-5B51-C6AEDD1673BA}" dt="2023-04-27T15:50:19.048" v="1257" actId="20577"/>
        <pc:sldMkLst>
          <pc:docMk/>
          <pc:sldMk cId="2019496987" sldId="261"/>
        </pc:sldMkLst>
        <pc:spChg chg="mod">
          <ac:chgData name="Karl Miller" userId="S::x21522489@student.ncirl.ie::acf82fce-f980-4dce-8b21-bbde99439e13" providerId="AD" clId="Web-{19210CAF-FDCE-CD39-5B51-C6AEDD1673BA}" dt="2023-04-27T15:43:27.487" v="979" actId="20577"/>
          <ac:spMkLst>
            <pc:docMk/>
            <pc:sldMk cId="2019496987" sldId="261"/>
            <ac:spMk id="2" creationId="{8B47D3D6-5385-F369-CB6B-C809548D766D}"/>
          </ac:spMkLst>
        </pc:spChg>
        <pc:spChg chg="mod">
          <ac:chgData name="Karl Miller" userId="S::x21522489@student.ncirl.ie::acf82fce-f980-4dce-8b21-bbde99439e13" providerId="AD" clId="Web-{19210CAF-FDCE-CD39-5B51-C6AEDD1673BA}" dt="2023-04-27T15:50:19.048" v="1257" actId="20577"/>
          <ac:spMkLst>
            <pc:docMk/>
            <pc:sldMk cId="2019496987" sldId="261"/>
            <ac:spMk id="3" creationId="{F8DA83D6-06FC-B616-D9BF-36D192F8C135}"/>
          </ac:spMkLst>
        </pc:spChg>
      </pc:sldChg>
      <pc:sldChg chg="modSp new">
        <pc:chgData name="Karl Miller" userId="S::x21522489@student.ncirl.ie::acf82fce-f980-4dce-8b21-bbde99439e13" providerId="AD" clId="Web-{19210CAF-FDCE-CD39-5B51-C6AEDD1673BA}" dt="2023-04-27T16:14:54.127" v="1600" actId="20577"/>
        <pc:sldMkLst>
          <pc:docMk/>
          <pc:sldMk cId="71654998" sldId="262"/>
        </pc:sldMkLst>
        <pc:spChg chg="mod">
          <ac:chgData name="Karl Miller" userId="S::x21522489@student.ncirl.ie::acf82fce-f980-4dce-8b21-bbde99439e13" providerId="AD" clId="Web-{19210CAF-FDCE-CD39-5B51-C6AEDD1673BA}" dt="2023-04-27T15:53:48.070" v="1282" actId="20577"/>
          <ac:spMkLst>
            <pc:docMk/>
            <pc:sldMk cId="71654998" sldId="262"/>
            <ac:spMk id="2" creationId="{14FBB6F3-5445-0B94-ABE4-AB68F8F690AF}"/>
          </ac:spMkLst>
        </pc:spChg>
        <pc:spChg chg="mod">
          <ac:chgData name="Karl Miller" userId="S::x21522489@student.ncirl.ie::acf82fce-f980-4dce-8b21-bbde99439e13" providerId="AD" clId="Web-{19210CAF-FDCE-CD39-5B51-C6AEDD1673BA}" dt="2023-04-27T16:14:54.127" v="1600" actId="20577"/>
          <ac:spMkLst>
            <pc:docMk/>
            <pc:sldMk cId="71654998" sldId="262"/>
            <ac:spMk id="3" creationId="{90234CB5-BF5D-BCDB-31F5-62A16FA00840}"/>
          </ac:spMkLst>
        </pc:spChg>
      </pc:sldChg>
      <pc:sldChg chg="modSp new">
        <pc:chgData name="Karl Miller" userId="S::x21522489@student.ncirl.ie::acf82fce-f980-4dce-8b21-bbde99439e13" providerId="AD" clId="Web-{19210CAF-FDCE-CD39-5B51-C6AEDD1673BA}" dt="2023-04-27T16:25:15.788" v="1869" actId="20577"/>
        <pc:sldMkLst>
          <pc:docMk/>
          <pc:sldMk cId="266241371" sldId="263"/>
        </pc:sldMkLst>
        <pc:spChg chg="mod">
          <ac:chgData name="Karl Miller" userId="S::x21522489@student.ncirl.ie::acf82fce-f980-4dce-8b21-bbde99439e13" providerId="AD" clId="Web-{19210CAF-FDCE-CD39-5B51-C6AEDD1673BA}" dt="2023-04-27T16:16:16.943" v="1626" actId="20577"/>
          <ac:spMkLst>
            <pc:docMk/>
            <pc:sldMk cId="266241371" sldId="263"/>
            <ac:spMk id="2" creationId="{2EA4AE54-846D-2BEB-2716-F183009F0752}"/>
          </ac:spMkLst>
        </pc:spChg>
        <pc:spChg chg="mod">
          <ac:chgData name="Karl Miller" userId="S::x21522489@student.ncirl.ie::acf82fce-f980-4dce-8b21-bbde99439e13" providerId="AD" clId="Web-{19210CAF-FDCE-CD39-5B51-C6AEDD1673BA}" dt="2023-04-27T16:25:15.788" v="1869" actId="20577"/>
          <ac:spMkLst>
            <pc:docMk/>
            <pc:sldMk cId="266241371" sldId="263"/>
            <ac:spMk id="3" creationId="{F1D8CD6C-640A-4FF2-028C-8139134957CC}"/>
          </ac:spMkLst>
        </pc:spChg>
      </pc:sldChg>
      <pc:sldChg chg="modSp new">
        <pc:chgData name="Karl Miller" userId="S::x21522489@student.ncirl.ie::acf82fce-f980-4dce-8b21-bbde99439e13" providerId="AD" clId="Web-{19210CAF-FDCE-CD39-5B51-C6AEDD1673BA}" dt="2023-04-27T16:49:09.991" v="2276" actId="20577"/>
        <pc:sldMkLst>
          <pc:docMk/>
          <pc:sldMk cId="692074548" sldId="264"/>
        </pc:sldMkLst>
        <pc:spChg chg="mod">
          <ac:chgData name="Karl Miller" userId="S::x21522489@student.ncirl.ie::acf82fce-f980-4dce-8b21-bbde99439e13" providerId="AD" clId="Web-{19210CAF-FDCE-CD39-5B51-C6AEDD1673BA}" dt="2023-04-27T16:26:53.635" v="1889" actId="20577"/>
          <ac:spMkLst>
            <pc:docMk/>
            <pc:sldMk cId="692074548" sldId="264"/>
            <ac:spMk id="2" creationId="{24ED7957-7E71-FD6F-06AD-34F7334132F7}"/>
          </ac:spMkLst>
        </pc:spChg>
        <pc:spChg chg="mod">
          <ac:chgData name="Karl Miller" userId="S::x21522489@student.ncirl.ie::acf82fce-f980-4dce-8b21-bbde99439e13" providerId="AD" clId="Web-{19210CAF-FDCE-CD39-5B51-C6AEDD1673BA}" dt="2023-04-27T16:49:09.991" v="2276" actId="20577"/>
          <ac:spMkLst>
            <pc:docMk/>
            <pc:sldMk cId="692074548" sldId="264"/>
            <ac:spMk id="3" creationId="{A4D97F1C-2804-70D1-D25E-036F7D974714}"/>
          </ac:spMkLst>
        </pc:spChg>
      </pc:sldChg>
      <pc:sldChg chg="modSp new">
        <pc:chgData name="Karl Miller" userId="S::x21522489@student.ncirl.ie::acf82fce-f980-4dce-8b21-bbde99439e13" providerId="AD" clId="Web-{19210CAF-FDCE-CD39-5B51-C6AEDD1673BA}" dt="2023-04-27T17:18:46.174" v="2467" actId="20577"/>
        <pc:sldMkLst>
          <pc:docMk/>
          <pc:sldMk cId="3737334970" sldId="265"/>
        </pc:sldMkLst>
        <pc:spChg chg="mod">
          <ac:chgData name="Karl Miller" userId="S::x21522489@student.ncirl.ie::acf82fce-f980-4dce-8b21-bbde99439e13" providerId="AD" clId="Web-{19210CAF-FDCE-CD39-5B51-C6AEDD1673BA}" dt="2023-04-27T17:12:04.646" v="2290" actId="20577"/>
          <ac:spMkLst>
            <pc:docMk/>
            <pc:sldMk cId="3737334970" sldId="265"/>
            <ac:spMk id="2" creationId="{078B44FA-6E51-817F-C932-843D9CB72128}"/>
          </ac:spMkLst>
        </pc:spChg>
        <pc:spChg chg="mod">
          <ac:chgData name="Karl Miller" userId="S::x21522489@student.ncirl.ie::acf82fce-f980-4dce-8b21-bbde99439e13" providerId="AD" clId="Web-{19210CAF-FDCE-CD39-5B51-C6AEDD1673BA}" dt="2023-04-27T17:18:46.174" v="2467" actId="20577"/>
          <ac:spMkLst>
            <pc:docMk/>
            <pc:sldMk cId="3737334970" sldId="265"/>
            <ac:spMk id="3" creationId="{C71D7D23-53E1-4E7C-3AE8-506959EE4628}"/>
          </ac:spMkLst>
        </pc:spChg>
      </pc:sldChg>
      <pc:sldMasterChg chg="del delSldLayout">
        <pc:chgData name="Karl Miller" userId="S::x21522489@student.ncirl.ie::acf82fce-f980-4dce-8b21-bbde99439e13" providerId="AD" clId="Web-{19210CAF-FDCE-CD39-5B51-C6AEDD1673BA}" dt="2023-04-27T14:03:52.974" v="15"/>
        <pc:sldMasterMkLst>
          <pc:docMk/>
          <pc:sldMasterMk cId="2460954070" sldId="2147483660"/>
        </pc:sldMasterMkLst>
        <pc:sldLayoutChg chg="del">
          <pc:chgData name="Karl Miller" userId="S::x21522489@student.ncirl.ie::acf82fce-f980-4dce-8b21-bbde99439e13" providerId="AD" clId="Web-{19210CAF-FDCE-CD39-5B51-C6AEDD1673BA}" dt="2023-04-27T14:03:52.974" v="15"/>
          <pc:sldLayoutMkLst>
            <pc:docMk/>
            <pc:sldMasterMk cId="2460954070" sldId="2147483660"/>
            <pc:sldLayoutMk cId="2385387890" sldId="2147483661"/>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949138452" sldId="2147483662"/>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2591524520" sldId="2147483663"/>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1203092039" sldId="2147483664"/>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733172339" sldId="2147483665"/>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210312558" sldId="2147483666"/>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146388984" sldId="2147483667"/>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171841454" sldId="2147483668"/>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1718958274" sldId="2147483669"/>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2202905451" sldId="2147483670"/>
          </pc:sldLayoutMkLst>
        </pc:sldLayoutChg>
        <pc:sldLayoutChg chg="del">
          <pc:chgData name="Karl Miller" userId="S::x21522489@student.ncirl.ie::acf82fce-f980-4dce-8b21-bbde99439e13" providerId="AD" clId="Web-{19210CAF-FDCE-CD39-5B51-C6AEDD1673BA}" dt="2023-04-27T14:03:52.974" v="15"/>
          <pc:sldLayoutMkLst>
            <pc:docMk/>
            <pc:sldMasterMk cId="2460954070" sldId="2147483660"/>
            <pc:sldLayoutMk cId="3479445657" sldId="2147483671"/>
          </pc:sldLayoutMkLst>
        </pc:sldLayoutChg>
      </pc:sldMasterChg>
      <pc:sldMasterChg chg="add addSldLayout modSldLayout">
        <pc:chgData name="Karl Miller" userId="S::x21522489@student.ncirl.ie::acf82fce-f980-4dce-8b21-bbde99439e13" providerId="AD" clId="Web-{19210CAF-FDCE-CD39-5B51-C6AEDD1673BA}" dt="2023-04-27T14:03:52.974" v="15"/>
        <pc:sldMasterMkLst>
          <pc:docMk/>
          <pc:sldMasterMk cId="191197287" sldId="2147483672"/>
        </pc:sldMasterMkLst>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36227450" sldId="2147483673"/>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41284546" sldId="2147483674"/>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048517583" sldId="2147483675"/>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4268994909" sldId="2147483676"/>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973363689" sldId="2147483677"/>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132321436" sldId="2147483678"/>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637776892" sldId="2147483679"/>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792511536" sldId="2147483680"/>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396930444" sldId="2147483681"/>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784673527" sldId="2147483682"/>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850968298" sldId="2147483683"/>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2075319150" sldId="2147483684"/>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444423872" sldId="2147483685"/>
          </pc:sldLayoutMkLst>
        </pc:sldLayoutChg>
        <pc:sldLayoutChg chg="add mod replId">
          <pc:chgData name="Karl Miller" userId="S::x21522489@student.ncirl.ie::acf82fce-f980-4dce-8b21-bbde99439e13" providerId="AD" clId="Web-{19210CAF-FDCE-CD39-5B51-C6AEDD1673BA}" dt="2023-04-27T14:03:52.974" v="15"/>
          <pc:sldLayoutMkLst>
            <pc:docMk/>
            <pc:sldMasterMk cId="191197287" sldId="2147483672"/>
            <pc:sldLayoutMk cId="1516347966"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FB31F-6DFC-4C92-8D4B-D7BB37B2CFFF}" type="datetimeFigureOut">
              <a:rPr lang="en-IE" smtClean="0"/>
              <a:t>28/04/2023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D8A34-BFAF-4E75-B0A9-9EB56D7029C7}" type="slidenum">
              <a:rPr lang="en-IE" smtClean="0"/>
              <a:t>‹#›</a:t>
            </a:fld>
            <a:endParaRPr lang="en-IE"/>
          </a:p>
        </p:txBody>
      </p:sp>
    </p:spTree>
    <p:extLst>
      <p:ext uri="{BB962C8B-B14F-4D97-AF65-F5344CB8AC3E}">
        <p14:creationId xmlns:p14="http://schemas.microsoft.com/office/powerpoint/2010/main" val="231483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2 scrum artifacts, product and sprint</a:t>
            </a:r>
          </a:p>
          <a:p>
            <a:pPr marL="171450" indent="-171450">
              <a:buFontTx/>
              <a:buChar char="-"/>
            </a:pPr>
            <a:r>
              <a:rPr lang="en-GB" dirty="0"/>
              <a:t>Product backlog was unordered, but had estimated complexity levels which ill explain in </a:t>
            </a:r>
            <a:r>
              <a:rPr lang="en-GB"/>
              <a:t>a future slide</a:t>
            </a:r>
            <a:r>
              <a:rPr lang="en-IE" dirty="0"/>
              <a:t>. Backlog was updated after each sprint</a:t>
            </a:r>
          </a:p>
          <a:p>
            <a:pPr marL="171450" indent="-171450">
              <a:buFontTx/>
              <a:buChar char="-"/>
            </a:pPr>
            <a:r>
              <a:rPr lang="en-IE" dirty="0"/>
              <a:t>Sprint backlog specifies the tasks to implement in a particular sprint</a:t>
            </a:r>
            <a:endParaRPr lang="en-GB" dirty="0"/>
          </a:p>
        </p:txBody>
      </p:sp>
      <p:sp>
        <p:nvSpPr>
          <p:cNvPr id="4" name="Slide Number Placeholder 3"/>
          <p:cNvSpPr>
            <a:spLocks noGrp="1"/>
          </p:cNvSpPr>
          <p:nvPr>
            <p:ph type="sldNum" sz="quarter" idx="5"/>
          </p:nvPr>
        </p:nvSpPr>
        <p:spPr/>
        <p:txBody>
          <a:bodyPr/>
          <a:lstStyle/>
          <a:p>
            <a:fld id="{8FFD8A34-BFAF-4E75-B0A9-9EB56D7029C7}" type="slidenum">
              <a:rPr lang="en-IE" smtClean="0"/>
              <a:t>5</a:t>
            </a:fld>
            <a:endParaRPr lang="en-IE"/>
          </a:p>
        </p:txBody>
      </p:sp>
    </p:spTree>
    <p:extLst>
      <p:ext uri="{BB962C8B-B14F-4D97-AF65-F5344CB8AC3E}">
        <p14:creationId xmlns:p14="http://schemas.microsoft.com/office/powerpoint/2010/main" val="252664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Paired programming derives from extreme programming</a:t>
            </a:r>
          </a:p>
          <a:p>
            <a:pPr marL="171450" indent="-171450">
              <a:buFontTx/>
              <a:buChar char="-"/>
            </a:pPr>
            <a:r>
              <a:rPr lang="en-GB" dirty="0"/>
              <a:t>Requires two people of equal skill and knowledge, checking each other</a:t>
            </a:r>
          </a:p>
          <a:p>
            <a:pPr marL="171450" indent="-171450">
              <a:buFontTx/>
              <a:buChar char="-"/>
            </a:pPr>
            <a:endParaRPr lang="en-IE" dirty="0"/>
          </a:p>
          <a:p>
            <a:pPr marL="171450" indent="-171450">
              <a:buFontTx/>
              <a:buChar char="-"/>
            </a:pPr>
            <a:r>
              <a:rPr lang="en-IE" dirty="0"/>
              <a:t>We were rarely available for meeting up to utilise the technique</a:t>
            </a:r>
          </a:p>
          <a:p>
            <a:pPr marL="171450" indent="-171450">
              <a:buFontTx/>
              <a:buChar char="-"/>
            </a:pPr>
            <a:r>
              <a:rPr lang="en-IE" dirty="0"/>
              <a:t>Not all of us had used C# enough to be able to detect errors</a:t>
            </a:r>
            <a:endParaRPr lang="en-GB" dirty="0"/>
          </a:p>
        </p:txBody>
      </p:sp>
      <p:sp>
        <p:nvSpPr>
          <p:cNvPr id="4" name="Slide Number Placeholder 3"/>
          <p:cNvSpPr>
            <a:spLocks noGrp="1"/>
          </p:cNvSpPr>
          <p:nvPr>
            <p:ph type="sldNum" sz="quarter" idx="5"/>
          </p:nvPr>
        </p:nvSpPr>
        <p:spPr/>
        <p:txBody>
          <a:bodyPr/>
          <a:lstStyle/>
          <a:p>
            <a:fld id="{8FFD8A34-BFAF-4E75-B0A9-9EB56D7029C7}" type="slidenum">
              <a:rPr lang="en-IE" smtClean="0"/>
              <a:t>6</a:t>
            </a:fld>
            <a:endParaRPr lang="en-IE"/>
          </a:p>
        </p:txBody>
      </p:sp>
    </p:spTree>
    <p:extLst>
      <p:ext uri="{BB962C8B-B14F-4D97-AF65-F5344CB8AC3E}">
        <p14:creationId xmlns:p14="http://schemas.microsoft.com/office/powerpoint/2010/main" val="138991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 system for ranking tasks based on an estimated complexity level</a:t>
            </a:r>
          </a:p>
          <a:p>
            <a:pPr marL="171450" indent="-171450">
              <a:buFontTx/>
              <a:buChar char="-"/>
            </a:pPr>
            <a:r>
              <a:rPr lang="en-GB" dirty="0"/>
              <a:t>To gather potential features, we showed the game to customers and ranked the features they requested in their feedback</a:t>
            </a:r>
          </a:p>
          <a:p>
            <a:pPr marL="171450" indent="-171450">
              <a:buFontTx/>
              <a:buChar char="-"/>
            </a:pPr>
            <a:r>
              <a:rPr lang="en-GB" dirty="0"/>
              <a:t>A feature we had planned from the start was a system to combine two pieces of food into a new type of food. Although the concept seemed simple, implementing it took longer than I expected. I managed to complete it in the end, but never got a chance to utilise the system in the end</a:t>
            </a:r>
            <a:endParaRPr lang="en-IE" dirty="0"/>
          </a:p>
        </p:txBody>
      </p:sp>
      <p:sp>
        <p:nvSpPr>
          <p:cNvPr id="4" name="Slide Number Placeholder 3"/>
          <p:cNvSpPr>
            <a:spLocks noGrp="1"/>
          </p:cNvSpPr>
          <p:nvPr>
            <p:ph type="sldNum" sz="quarter" idx="5"/>
          </p:nvPr>
        </p:nvSpPr>
        <p:spPr/>
        <p:txBody>
          <a:bodyPr/>
          <a:lstStyle/>
          <a:p>
            <a:fld id="{8FFD8A34-BFAF-4E75-B0A9-9EB56D7029C7}" type="slidenum">
              <a:rPr lang="en-IE" smtClean="0"/>
              <a:t>7</a:t>
            </a:fld>
            <a:endParaRPr lang="en-IE"/>
          </a:p>
        </p:txBody>
      </p:sp>
    </p:spTree>
    <p:extLst>
      <p:ext uri="{BB962C8B-B14F-4D97-AF65-F5344CB8AC3E}">
        <p14:creationId xmlns:p14="http://schemas.microsoft.com/office/powerpoint/2010/main" val="3994770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Helps determine the development rate of a team based on past work done by a team, measured using sprints</a:t>
            </a:r>
          </a:p>
          <a:p>
            <a:pPr marL="171450" indent="-171450">
              <a:buFontTx/>
              <a:buChar char="-"/>
            </a:pPr>
            <a:r>
              <a:rPr lang="en-GB" dirty="0"/>
              <a:t>Helped balance our workload by breaking down the projects requirements into more manageable pieces over time</a:t>
            </a:r>
          </a:p>
          <a:p>
            <a:pPr marL="171450" indent="-171450">
              <a:buFontTx/>
              <a:buChar char="-"/>
            </a:pPr>
            <a:r>
              <a:rPr lang="en-GB" dirty="0"/>
              <a:t>The more we worked on the game, the faster we were able to create </a:t>
            </a:r>
            <a:r>
              <a:rPr lang="en-GB"/>
              <a:t>content for the game</a:t>
            </a:r>
          </a:p>
        </p:txBody>
      </p:sp>
      <p:sp>
        <p:nvSpPr>
          <p:cNvPr id="4" name="Slide Number Placeholder 3"/>
          <p:cNvSpPr>
            <a:spLocks noGrp="1"/>
          </p:cNvSpPr>
          <p:nvPr>
            <p:ph type="sldNum" sz="quarter" idx="5"/>
          </p:nvPr>
        </p:nvSpPr>
        <p:spPr/>
        <p:txBody>
          <a:bodyPr/>
          <a:lstStyle/>
          <a:p>
            <a:fld id="{8FFD8A34-BFAF-4E75-B0A9-9EB56D7029C7}" type="slidenum">
              <a:rPr lang="en-IE" smtClean="0"/>
              <a:t>8</a:t>
            </a:fld>
            <a:endParaRPr lang="en-IE"/>
          </a:p>
        </p:txBody>
      </p:sp>
    </p:spTree>
    <p:extLst>
      <p:ext uri="{BB962C8B-B14F-4D97-AF65-F5344CB8AC3E}">
        <p14:creationId xmlns:p14="http://schemas.microsoft.com/office/powerpoint/2010/main" val="20825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2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467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0968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319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4423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634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2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851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99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336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232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77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251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4/28/2023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693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4/28/2023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1972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870521"/>
            <a:ext cx="10571998" cy="970450"/>
          </a:xfrm>
        </p:spPr>
        <p:txBody>
          <a:bodyPr/>
          <a:lstStyle/>
          <a:p>
            <a:r>
              <a:rPr lang="en-US" sz="6000" b="0" dirty="0">
                <a:solidFill>
                  <a:srgbClr val="000000"/>
                </a:solidFill>
                <a:latin typeface="Calibri Light"/>
                <a:cs typeface="Calibri Light"/>
              </a:rPr>
              <a:t>Software engineering final presentation</a:t>
            </a:r>
            <a:endParaRPr lang="en-US" dirty="0"/>
          </a:p>
        </p:txBody>
      </p:sp>
      <p:sp>
        <p:nvSpPr>
          <p:cNvPr id="3" name="Subtitle 2"/>
          <p:cNvSpPr>
            <a:spLocks noGrp="1"/>
          </p:cNvSpPr>
          <p:nvPr>
            <p:ph idx="1"/>
          </p:nvPr>
        </p:nvSpPr>
        <p:spPr>
          <a:xfrm>
            <a:off x="752860" y="2720880"/>
            <a:ext cx="10554574" cy="3636511"/>
          </a:xfrm>
        </p:spPr>
        <p:txBody>
          <a:bodyPr/>
          <a:lstStyle/>
          <a:p>
            <a:r>
              <a:rPr lang="en-US" dirty="0"/>
              <a:t>Presented by: Karl, Aisha and </a:t>
            </a:r>
            <a:r>
              <a:rPr lang="en-US" dirty="0" err="1"/>
              <a:t>Tadhg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44FA-6E51-817F-C932-843D9CB72128}"/>
              </a:ext>
            </a:extLst>
          </p:cNvPr>
          <p:cNvSpPr>
            <a:spLocks noGrp="1"/>
          </p:cNvSpPr>
          <p:nvPr>
            <p:ph type="title"/>
          </p:nvPr>
        </p:nvSpPr>
        <p:spPr/>
        <p:txBody>
          <a:bodyPr/>
          <a:lstStyle/>
          <a:p>
            <a:r>
              <a:rPr lang="en-US" dirty="0"/>
              <a:t>Dealing with possible feedback changes</a:t>
            </a:r>
          </a:p>
        </p:txBody>
      </p:sp>
      <p:sp>
        <p:nvSpPr>
          <p:cNvPr id="3" name="Content Placeholder 2">
            <a:extLst>
              <a:ext uri="{FF2B5EF4-FFF2-40B4-BE49-F238E27FC236}">
                <a16:creationId xmlns:a16="http://schemas.microsoft.com/office/drawing/2014/main" id="{C71D7D23-53E1-4E7C-3AE8-506959EE4628}"/>
              </a:ext>
            </a:extLst>
          </p:cNvPr>
          <p:cNvSpPr>
            <a:spLocks noGrp="1"/>
          </p:cNvSpPr>
          <p:nvPr>
            <p:ph idx="1"/>
          </p:nvPr>
        </p:nvSpPr>
        <p:spPr/>
        <p:txBody>
          <a:bodyPr/>
          <a:lstStyle/>
          <a:p>
            <a:r>
              <a:rPr lang="en-US" dirty="0"/>
              <a:t>How would we deal with the possibility of big changes from customer feedback, In terms of the coding aspect of things after the "sprint" ends, we will work on damage control for what we can preserve are reuse for the project and what is unusable, since whatever we can preserve and modify will save us time in the future "sprints".</a:t>
            </a:r>
          </a:p>
        </p:txBody>
      </p:sp>
    </p:spTree>
    <p:extLst>
      <p:ext uri="{BB962C8B-B14F-4D97-AF65-F5344CB8AC3E}">
        <p14:creationId xmlns:p14="http://schemas.microsoft.com/office/powerpoint/2010/main" val="37373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FE1F-CB26-75EC-E6A7-259464CCFF2B}"/>
              </a:ext>
            </a:extLst>
          </p:cNvPr>
          <p:cNvSpPr>
            <a:spLocks noGrp="1"/>
          </p:cNvSpPr>
          <p:nvPr>
            <p:ph type="title"/>
          </p:nvPr>
        </p:nvSpPr>
        <p:spPr/>
        <p:txBody>
          <a:bodyPr/>
          <a:lstStyle/>
          <a:p>
            <a:r>
              <a:rPr lang="en-US" dirty="0"/>
              <a:t>Talking about our experiences with scrum and other agile practices</a:t>
            </a:r>
          </a:p>
        </p:txBody>
      </p:sp>
      <p:sp>
        <p:nvSpPr>
          <p:cNvPr id="3" name="Content Placeholder 2">
            <a:extLst>
              <a:ext uri="{FF2B5EF4-FFF2-40B4-BE49-F238E27FC236}">
                <a16:creationId xmlns:a16="http://schemas.microsoft.com/office/drawing/2014/main" id="{C45AF621-9FA1-25C4-16C3-43D3F18AC603}"/>
              </a:ext>
            </a:extLst>
          </p:cNvPr>
          <p:cNvSpPr>
            <a:spLocks noGrp="1"/>
          </p:cNvSpPr>
          <p:nvPr>
            <p:ph idx="1"/>
          </p:nvPr>
        </p:nvSpPr>
        <p:spPr/>
        <p:txBody>
          <a:bodyPr/>
          <a:lstStyle/>
          <a:p>
            <a:r>
              <a:rPr lang="en-US" dirty="0"/>
              <a:t>What will we be talking about? Well we will be talking about our experiences with the following:</a:t>
            </a:r>
          </a:p>
          <a:p>
            <a:r>
              <a:rPr lang="en-US" dirty="0"/>
              <a:t>Scrum methodology.</a:t>
            </a:r>
          </a:p>
          <a:p>
            <a:r>
              <a:rPr lang="en-US" dirty="0"/>
              <a:t>Other agile practices such as:</a:t>
            </a:r>
          </a:p>
          <a:p>
            <a:r>
              <a:rPr lang="en-US" dirty="0"/>
              <a:t>Paired programming.</a:t>
            </a:r>
          </a:p>
          <a:p>
            <a:r>
              <a:rPr lang="en-US" dirty="0"/>
              <a:t>The planning game.</a:t>
            </a:r>
          </a:p>
          <a:p>
            <a:r>
              <a:rPr lang="en-US" dirty="0"/>
              <a:t>Velocity tracking</a:t>
            </a:r>
          </a:p>
          <a:p>
            <a:r>
              <a:rPr lang="en-US" dirty="0"/>
              <a:t>Red-Green-Refactoring</a:t>
            </a:r>
          </a:p>
          <a:p>
            <a:endParaRPr lang="en-US" dirty="0"/>
          </a:p>
          <a:p>
            <a:endParaRPr lang="en-US" dirty="0"/>
          </a:p>
        </p:txBody>
      </p:sp>
    </p:spTree>
    <p:extLst>
      <p:ext uri="{BB962C8B-B14F-4D97-AF65-F5344CB8AC3E}">
        <p14:creationId xmlns:p14="http://schemas.microsoft.com/office/powerpoint/2010/main" val="414644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D04C-9452-060E-4284-1617BE4E250A}"/>
              </a:ext>
            </a:extLst>
          </p:cNvPr>
          <p:cNvSpPr>
            <a:spLocks noGrp="1"/>
          </p:cNvSpPr>
          <p:nvPr>
            <p:ph type="title"/>
          </p:nvPr>
        </p:nvSpPr>
        <p:spPr/>
        <p:txBody>
          <a:bodyPr/>
          <a:lstStyle/>
          <a:p>
            <a:r>
              <a:rPr lang="en-US" dirty="0"/>
              <a:t>What is Scrum and how did it affect our experience</a:t>
            </a:r>
          </a:p>
        </p:txBody>
      </p:sp>
      <p:sp>
        <p:nvSpPr>
          <p:cNvPr id="3" name="Content Placeholder 2">
            <a:extLst>
              <a:ext uri="{FF2B5EF4-FFF2-40B4-BE49-F238E27FC236}">
                <a16:creationId xmlns:a16="http://schemas.microsoft.com/office/drawing/2014/main" id="{624E8991-E430-A3CF-00F9-28C4C77A22C9}"/>
              </a:ext>
            </a:extLst>
          </p:cNvPr>
          <p:cNvSpPr>
            <a:spLocks noGrp="1"/>
          </p:cNvSpPr>
          <p:nvPr>
            <p:ph idx="1"/>
          </p:nvPr>
        </p:nvSpPr>
        <p:spPr/>
        <p:txBody>
          <a:bodyPr/>
          <a:lstStyle/>
          <a:p>
            <a:r>
              <a:rPr lang="en-US" dirty="0"/>
              <a:t>Scrum is a managemental framework for incremental product development</a:t>
            </a:r>
          </a:p>
          <a:p>
            <a:r>
              <a:rPr lang="en-US" dirty="0"/>
              <a:t>It uses one or more cross-functional, self-organizing teams, usually composed of around 7 people.</a:t>
            </a:r>
          </a:p>
          <a:p>
            <a:r>
              <a:rPr lang="en-US" dirty="0"/>
              <a:t>It provides the roles, meetings, rules and artefacts.</a:t>
            </a:r>
          </a:p>
          <a:p>
            <a:r>
              <a:rPr lang="en-US" dirty="0"/>
              <a:t>The teams are responsible for creating and adapting to the framework, we have fixed iterations of time for development on the product, Which are called "sprints" this iteration can be any length of time from 2 weeks to a month</a:t>
            </a:r>
          </a:p>
          <a:p>
            <a:r>
              <a:rPr lang="en-US" dirty="0"/>
              <a:t>The goal for the teams is to attempt to create a potentially shippable product during the end of each sprint</a:t>
            </a:r>
          </a:p>
        </p:txBody>
      </p:sp>
    </p:spTree>
    <p:extLst>
      <p:ext uri="{BB962C8B-B14F-4D97-AF65-F5344CB8AC3E}">
        <p14:creationId xmlns:p14="http://schemas.microsoft.com/office/powerpoint/2010/main" val="36142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D795-61EA-7772-FA6B-529718F95DD4}"/>
              </a:ext>
            </a:extLst>
          </p:cNvPr>
          <p:cNvSpPr>
            <a:spLocks noGrp="1"/>
          </p:cNvSpPr>
          <p:nvPr>
            <p:ph type="title"/>
          </p:nvPr>
        </p:nvSpPr>
        <p:spPr/>
        <p:txBody>
          <a:bodyPr/>
          <a:lstStyle/>
          <a:p>
            <a:r>
              <a:rPr lang="en-US" dirty="0"/>
              <a:t>Scrum experience- continued</a:t>
            </a:r>
          </a:p>
        </p:txBody>
      </p:sp>
      <p:sp>
        <p:nvSpPr>
          <p:cNvPr id="3" name="Content Placeholder 2">
            <a:extLst>
              <a:ext uri="{FF2B5EF4-FFF2-40B4-BE49-F238E27FC236}">
                <a16:creationId xmlns:a16="http://schemas.microsoft.com/office/drawing/2014/main" id="{18D4620A-CF3F-F7D3-0CB9-AD072CD202D3}"/>
              </a:ext>
            </a:extLst>
          </p:cNvPr>
          <p:cNvSpPr>
            <a:spLocks noGrp="1"/>
          </p:cNvSpPr>
          <p:nvPr>
            <p:ph idx="1"/>
          </p:nvPr>
        </p:nvSpPr>
        <p:spPr/>
        <p:txBody>
          <a:bodyPr/>
          <a:lstStyle/>
          <a:p>
            <a:r>
              <a:rPr lang="en-US" dirty="0"/>
              <a:t>We would usually talk to each other in our team project class about what we have been working on and what we intend to do for the day, such as models or visual graphics for the game.</a:t>
            </a:r>
          </a:p>
          <a:p>
            <a:r>
              <a:rPr lang="en-US" dirty="0"/>
              <a:t>After we all report what we have worked on we share if anything important needs to be done and if someone specific should work on this specific task.</a:t>
            </a:r>
          </a:p>
        </p:txBody>
      </p:sp>
    </p:spTree>
    <p:extLst>
      <p:ext uri="{BB962C8B-B14F-4D97-AF65-F5344CB8AC3E}">
        <p14:creationId xmlns:p14="http://schemas.microsoft.com/office/powerpoint/2010/main" val="241951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4023-FCF5-23A9-0E4F-E217BDFE080E}"/>
              </a:ext>
            </a:extLst>
          </p:cNvPr>
          <p:cNvSpPr>
            <a:spLocks noGrp="1"/>
          </p:cNvSpPr>
          <p:nvPr>
            <p:ph type="title"/>
          </p:nvPr>
        </p:nvSpPr>
        <p:spPr/>
        <p:txBody>
          <a:bodyPr/>
          <a:lstStyle/>
          <a:p>
            <a:r>
              <a:rPr lang="en-US" dirty="0"/>
              <a:t>Scrum artefacts</a:t>
            </a:r>
          </a:p>
        </p:txBody>
      </p:sp>
      <p:sp>
        <p:nvSpPr>
          <p:cNvPr id="3" name="Content Placeholder 2">
            <a:extLst>
              <a:ext uri="{FF2B5EF4-FFF2-40B4-BE49-F238E27FC236}">
                <a16:creationId xmlns:a16="http://schemas.microsoft.com/office/drawing/2014/main" id="{E760AAAC-B81F-31C7-3E7D-0233AC37CAB4}"/>
              </a:ext>
            </a:extLst>
          </p:cNvPr>
          <p:cNvSpPr>
            <a:spLocks noGrp="1"/>
          </p:cNvSpPr>
          <p:nvPr>
            <p:ph idx="1"/>
          </p:nvPr>
        </p:nvSpPr>
        <p:spPr/>
        <p:txBody>
          <a:bodyPr/>
          <a:lstStyle/>
          <a:p>
            <a:r>
              <a:rPr lang="en-US" dirty="0"/>
              <a:t>We had two Scrum artefacts, Our Product backlog and our Sprint backlog:</a:t>
            </a:r>
          </a:p>
          <a:p>
            <a:r>
              <a:rPr lang="en-US" dirty="0"/>
              <a:t>We ordered our Product backlog slightly differently to the usual product backlog, We didn’t have the tasks be in a priority order, we just had the tasks be sized by a numerical order, such as a very small task being a 1 and a large task being a 4. This backlog was updated at the end of each sprint.</a:t>
            </a:r>
          </a:p>
          <a:p>
            <a:r>
              <a:rPr lang="en-US" dirty="0"/>
              <a:t>The Sprint backlog helped us a lot to figure which tasks need to be dealt with swiftly, whenever we would talk about our tasks we would review the sprint backlog to update it if any tasks were completed and what needed to be done next.</a:t>
            </a:r>
          </a:p>
        </p:txBody>
      </p:sp>
    </p:spTree>
    <p:extLst>
      <p:ext uri="{BB962C8B-B14F-4D97-AF65-F5344CB8AC3E}">
        <p14:creationId xmlns:p14="http://schemas.microsoft.com/office/powerpoint/2010/main" val="230992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D3D6-5385-F369-CB6B-C809548D766D}"/>
              </a:ext>
            </a:extLst>
          </p:cNvPr>
          <p:cNvSpPr>
            <a:spLocks noGrp="1"/>
          </p:cNvSpPr>
          <p:nvPr>
            <p:ph type="title"/>
          </p:nvPr>
        </p:nvSpPr>
        <p:spPr/>
        <p:txBody>
          <a:bodyPr/>
          <a:lstStyle/>
          <a:p>
            <a:r>
              <a:rPr lang="en-US" dirty="0"/>
              <a:t>Agile technique 1: Paired programming</a:t>
            </a:r>
          </a:p>
        </p:txBody>
      </p:sp>
      <p:sp>
        <p:nvSpPr>
          <p:cNvPr id="3" name="Content Placeholder 2">
            <a:extLst>
              <a:ext uri="{FF2B5EF4-FFF2-40B4-BE49-F238E27FC236}">
                <a16:creationId xmlns:a16="http://schemas.microsoft.com/office/drawing/2014/main" id="{F8DA83D6-06FC-B616-D9BF-36D192F8C135}"/>
              </a:ext>
            </a:extLst>
          </p:cNvPr>
          <p:cNvSpPr>
            <a:spLocks noGrp="1"/>
          </p:cNvSpPr>
          <p:nvPr>
            <p:ph idx="1"/>
          </p:nvPr>
        </p:nvSpPr>
        <p:spPr/>
        <p:txBody>
          <a:bodyPr/>
          <a:lstStyle/>
          <a:p>
            <a:r>
              <a:rPr lang="en-US" dirty="0"/>
              <a:t>Paired programming is an Agile software development technique that derived from Extreme programming (XP), This technique is where two people of equal skill and knowledge work together at one computer looking over each other's progress and looking for errors in their work.</a:t>
            </a:r>
          </a:p>
          <a:p>
            <a:r>
              <a:rPr lang="en-US" dirty="0"/>
              <a:t>We didn’t end up using this technique very much because it just didn’t mesh with our kind of work, We used visual studio for our coding needs which has a build in code error detector so this agile technique wouldn’t be too effective.</a:t>
            </a:r>
          </a:p>
        </p:txBody>
      </p:sp>
    </p:spTree>
    <p:extLst>
      <p:ext uri="{BB962C8B-B14F-4D97-AF65-F5344CB8AC3E}">
        <p14:creationId xmlns:p14="http://schemas.microsoft.com/office/powerpoint/2010/main" val="201949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6F3-5445-0B94-ABE4-AB68F8F690AF}"/>
              </a:ext>
            </a:extLst>
          </p:cNvPr>
          <p:cNvSpPr>
            <a:spLocks noGrp="1"/>
          </p:cNvSpPr>
          <p:nvPr>
            <p:ph type="title"/>
          </p:nvPr>
        </p:nvSpPr>
        <p:spPr/>
        <p:txBody>
          <a:bodyPr/>
          <a:lstStyle/>
          <a:p>
            <a:r>
              <a:rPr lang="en-US" dirty="0"/>
              <a:t>Agile Technique 2: The Planning game</a:t>
            </a:r>
          </a:p>
        </p:txBody>
      </p:sp>
      <p:sp>
        <p:nvSpPr>
          <p:cNvPr id="3" name="Content Placeholder 2">
            <a:extLst>
              <a:ext uri="{FF2B5EF4-FFF2-40B4-BE49-F238E27FC236}">
                <a16:creationId xmlns:a16="http://schemas.microsoft.com/office/drawing/2014/main" id="{90234CB5-BF5D-BCDB-31F5-62A16FA00840}"/>
              </a:ext>
            </a:extLst>
          </p:cNvPr>
          <p:cNvSpPr>
            <a:spLocks noGrp="1"/>
          </p:cNvSpPr>
          <p:nvPr>
            <p:ph idx="1"/>
          </p:nvPr>
        </p:nvSpPr>
        <p:spPr/>
        <p:txBody>
          <a:bodyPr/>
          <a:lstStyle/>
          <a:p>
            <a:r>
              <a:rPr lang="en-US" dirty="0"/>
              <a:t>The planning game revolves around how complex a task will be to implement, and almost all the time the smaller/more simple tasks are more predictable to implement.</a:t>
            </a:r>
          </a:p>
          <a:p>
            <a:r>
              <a:rPr lang="en-US" dirty="0"/>
              <a:t>We have been showing our customer base some small tech demos of the game to get them more intrigued and to obtain their feedback for features and bug fixes.</a:t>
            </a:r>
          </a:p>
          <a:p>
            <a:r>
              <a:rPr lang="en-US" dirty="0"/>
              <a:t>There was one point in time where we had a feature that was going to be implemented as a core game mechanic, it was extremely difficult to add to the game, but Tadhg managed to get it implemented correctly, unfortunately we didn’t have enough time with production of the game to really use this feature well.</a:t>
            </a:r>
          </a:p>
        </p:txBody>
      </p:sp>
    </p:spTree>
    <p:extLst>
      <p:ext uri="{BB962C8B-B14F-4D97-AF65-F5344CB8AC3E}">
        <p14:creationId xmlns:p14="http://schemas.microsoft.com/office/powerpoint/2010/main" val="7165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AE54-846D-2BEB-2716-F183009F0752}"/>
              </a:ext>
            </a:extLst>
          </p:cNvPr>
          <p:cNvSpPr>
            <a:spLocks noGrp="1"/>
          </p:cNvSpPr>
          <p:nvPr>
            <p:ph type="title"/>
          </p:nvPr>
        </p:nvSpPr>
        <p:spPr/>
        <p:txBody>
          <a:bodyPr/>
          <a:lstStyle/>
          <a:p>
            <a:r>
              <a:rPr lang="en-US" dirty="0"/>
              <a:t>Agile technique 3: Velocity tracking</a:t>
            </a:r>
          </a:p>
        </p:txBody>
      </p:sp>
      <p:sp>
        <p:nvSpPr>
          <p:cNvPr id="3" name="Content Placeholder 2">
            <a:extLst>
              <a:ext uri="{FF2B5EF4-FFF2-40B4-BE49-F238E27FC236}">
                <a16:creationId xmlns:a16="http://schemas.microsoft.com/office/drawing/2014/main" id="{F1D8CD6C-640A-4FF2-028C-8139134957CC}"/>
              </a:ext>
            </a:extLst>
          </p:cNvPr>
          <p:cNvSpPr>
            <a:spLocks noGrp="1"/>
          </p:cNvSpPr>
          <p:nvPr>
            <p:ph idx="1"/>
          </p:nvPr>
        </p:nvSpPr>
        <p:spPr/>
        <p:txBody>
          <a:bodyPr/>
          <a:lstStyle/>
          <a:p>
            <a:r>
              <a:rPr lang="en-US" dirty="0"/>
              <a:t>Velocity is a software development term for estimating how much a team can get done during a "Sprint" and its usually measured with the past "Sprints" the team had done for the project, </a:t>
            </a:r>
          </a:p>
          <a:p>
            <a:r>
              <a:rPr lang="en-US" dirty="0"/>
              <a:t>This agile Technique was very helpful in pacing our workload with our capabilities as not to overload our brains with the workload but to not have enough work to do and waste time.</a:t>
            </a:r>
          </a:p>
          <a:p>
            <a:r>
              <a:rPr lang="en-US" dirty="0"/>
              <a:t>Most of the smaller work stuff like creating models got easier as we got more adept making them thus increasing our work speed allowing us to get even more done than before.</a:t>
            </a:r>
          </a:p>
        </p:txBody>
      </p:sp>
    </p:spTree>
    <p:extLst>
      <p:ext uri="{BB962C8B-B14F-4D97-AF65-F5344CB8AC3E}">
        <p14:creationId xmlns:p14="http://schemas.microsoft.com/office/powerpoint/2010/main" val="266241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7957-7E71-FD6F-06AD-34F7334132F7}"/>
              </a:ext>
            </a:extLst>
          </p:cNvPr>
          <p:cNvSpPr>
            <a:spLocks noGrp="1"/>
          </p:cNvSpPr>
          <p:nvPr>
            <p:ph type="title"/>
          </p:nvPr>
        </p:nvSpPr>
        <p:spPr/>
        <p:txBody>
          <a:bodyPr/>
          <a:lstStyle/>
          <a:p>
            <a:r>
              <a:rPr lang="en-US" dirty="0"/>
              <a:t>Agile technique 4: Red-Green-Refactor</a:t>
            </a:r>
          </a:p>
        </p:txBody>
      </p:sp>
      <p:sp>
        <p:nvSpPr>
          <p:cNvPr id="3" name="Content Placeholder 2">
            <a:extLst>
              <a:ext uri="{FF2B5EF4-FFF2-40B4-BE49-F238E27FC236}">
                <a16:creationId xmlns:a16="http://schemas.microsoft.com/office/drawing/2014/main" id="{A4D97F1C-2804-70D1-D25E-036F7D974714}"/>
              </a:ext>
            </a:extLst>
          </p:cNvPr>
          <p:cNvSpPr>
            <a:spLocks noGrp="1"/>
          </p:cNvSpPr>
          <p:nvPr>
            <p:ph idx="1"/>
          </p:nvPr>
        </p:nvSpPr>
        <p:spPr/>
        <p:txBody>
          <a:bodyPr/>
          <a:lstStyle/>
          <a:p>
            <a:r>
              <a:rPr lang="en-US" dirty="0"/>
              <a:t>Red-Green-Refactor is an approach to compartmentalize their focus into </a:t>
            </a:r>
            <a:r>
              <a:rPr lang="en-US" dirty="0">
                <a:ea typeface="+mn-lt"/>
                <a:cs typeface="+mn-lt"/>
              </a:rPr>
              <a:t>three-phases, Red: Thinking about what you want to develop, Green: How do you want your tests to pass and Refactor: Thinking about how to improve the existing implementations.</a:t>
            </a:r>
          </a:p>
          <a:p>
            <a:r>
              <a:rPr lang="en-US" dirty="0"/>
              <a:t>This Technique can certainly have its benefits for a smaller scale team of 3-4 people since it help get the people into the mind space of how to improve the code with testing.</a:t>
            </a:r>
          </a:p>
          <a:p>
            <a:r>
              <a:rPr lang="en-US" dirty="0"/>
              <a:t>We didn't end up using this technique because we didn’t test our code frequently, if we had an issue visual studio and unity would tell us the issues while we are testing the game for other things.</a:t>
            </a:r>
          </a:p>
        </p:txBody>
      </p:sp>
    </p:spTree>
    <p:extLst>
      <p:ext uri="{BB962C8B-B14F-4D97-AF65-F5344CB8AC3E}">
        <p14:creationId xmlns:p14="http://schemas.microsoft.com/office/powerpoint/2010/main" val="692074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1132</Words>
  <Application>Microsoft Office PowerPoint</Application>
  <PresentationFormat>Widescreen</PresentationFormat>
  <Paragraphs>58</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Century Gothic</vt:lpstr>
      <vt:lpstr>Wingdings 2</vt:lpstr>
      <vt:lpstr>Quotable</vt:lpstr>
      <vt:lpstr>Software engineering final presentation</vt:lpstr>
      <vt:lpstr>Talking about our experiences with scrum and other agile practices</vt:lpstr>
      <vt:lpstr>What is Scrum and how did it affect our experience</vt:lpstr>
      <vt:lpstr>Scrum experience- continued</vt:lpstr>
      <vt:lpstr>Scrum artefacts</vt:lpstr>
      <vt:lpstr>Agile technique 1: Paired programming</vt:lpstr>
      <vt:lpstr>Agile Technique 2: The Planning game</vt:lpstr>
      <vt:lpstr>Agile technique 3: Velocity tracking</vt:lpstr>
      <vt:lpstr>Agile technique 4: Red-Green-Refactor</vt:lpstr>
      <vt:lpstr>Dealing with possible feedback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Tadhg Savage</cp:lastModifiedBy>
  <cp:revision>450</cp:revision>
  <dcterms:created xsi:type="dcterms:W3CDTF">2023-04-27T14:02:55Z</dcterms:created>
  <dcterms:modified xsi:type="dcterms:W3CDTF">2023-04-28T10:41:26Z</dcterms:modified>
</cp:coreProperties>
</file>