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2DCE71-D264-4089-AB38-DA7B279FF41F}">
          <p14:sldIdLst>
            <p14:sldId id="256"/>
            <p14:sldId id="257"/>
            <p14:sldId id="258"/>
            <p14:sldId id="259"/>
            <p14:sldId id="261"/>
            <p14:sldId id="260"/>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074" autoAdjust="0"/>
  </p:normalViewPr>
  <p:slideViewPr>
    <p:cSldViewPr snapToGrid="0">
      <p:cViewPr varScale="1">
        <p:scale>
          <a:sx n="63" d="100"/>
          <a:sy n="63" d="100"/>
        </p:scale>
        <p:origin x="10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a Ntuli" userId="9e3e1cbc-968a-4935-af00-6383e8da95d2" providerId="ADAL" clId="{D3C590F3-931A-4D6F-A7C7-6B2FB729FC00}"/>
    <pc:docChg chg="modSld">
      <pc:chgData name="Aisha Ntuli" userId="9e3e1cbc-968a-4935-af00-6383e8da95d2" providerId="ADAL" clId="{D3C590F3-931A-4D6F-A7C7-6B2FB729FC00}" dt="2023-03-31T10:59:46.225" v="1"/>
      <pc:docMkLst>
        <pc:docMk/>
      </pc:docMkLst>
      <pc:sldChg chg="modNotesTx">
        <pc:chgData name="Aisha Ntuli" userId="9e3e1cbc-968a-4935-af00-6383e8da95d2" providerId="ADAL" clId="{D3C590F3-931A-4D6F-A7C7-6B2FB729FC00}" dt="2023-03-31T10:59:36.666" v="0"/>
        <pc:sldMkLst>
          <pc:docMk/>
          <pc:sldMk cId="671198925" sldId="259"/>
        </pc:sldMkLst>
      </pc:sldChg>
      <pc:sldChg chg="modNotesTx">
        <pc:chgData name="Aisha Ntuli" userId="9e3e1cbc-968a-4935-af00-6383e8da95d2" providerId="ADAL" clId="{D3C590F3-931A-4D6F-A7C7-6B2FB729FC00}" dt="2023-03-31T10:59:46.225" v="1"/>
        <pc:sldMkLst>
          <pc:docMk/>
          <pc:sldMk cId="1402486880"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E90E8-5079-4C07-A88B-38989431C34C}" type="datetimeFigureOut">
              <a:rPr lang="en-IE" smtClean="0"/>
              <a:t>31/03/2023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AFACF-6BAC-48A9-A56C-5A005C56A78E}" type="slidenum">
              <a:rPr lang="en-IE" smtClean="0"/>
              <a:t>‹#›</a:t>
            </a:fld>
            <a:endParaRPr lang="en-IE"/>
          </a:p>
        </p:txBody>
      </p:sp>
    </p:spTree>
    <p:extLst>
      <p:ext uri="{BB962C8B-B14F-4D97-AF65-F5344CB8AC3E}">
        <p14:creationId xmlns:p14="http://schemas.microsoft.com/office/powerpoint/2010/main" val="407167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a:t>
            </a:r>
            <a:r>
              <a:rPr lang="en-US" dirty="0"/>
              <a:t> will now talk about the system sequence diagram as you can probably make out here from the directional arrows</a:t>
            </a:r>
          </a:p>
          <a:p>
            <a:endParaRPr lang="en-US" dirty="0"/>
          </a:p>
          <a:p>
            <a:r>
              <a:rPr lang="en-US" dirty="0"/>
              <a:t>here you are able to see the interaction outlined from beginning to end</a:t>
            </a:r>
          </a:p>
          <a:p>
            <a:endParaRPr lang="en-US" dirty="0"/>
          </a:p>
          <a:p>
            <a:r>
              <a:rPr lang="en-US" dirty="0"/>
              <a:t>as you can see we start the game with the basics entering your username then the next part is what we've based our </a:t>
            </a:r>
            <a:r>
              <a:rPr lang="en-US" dirty="0" err="1"/>
              <a:t>ssd</a:t>
            </a:r>
            <a:r>
              <a:rPr lang="en-US" dirty="0"/>
              <a:t> in which there is the choice to go into tutorial mode or begin gameplay right away without a tutorial </a:t>
            </a:r>
          </a:p>
          <a:p>
            <a:endParaRPr lang="en-US" dirty="0"/>
          </a:p>
          <a:p>
            <a:r>
              <a:rPr lang="en-US" dirty="0"/>
              <a:t>after you trigger the game to begin you appear in the restaurant where the first customer of the day will enter the establishment</a:t>
            </a:r>
          </a:p>
          <a:p>
            <a:endParaRPr lang="en-US" dirty="0"/>
          </a:p>
          <a:p>
            <a:r>
              <a:rPr lang="en-US" dirty="0"/>
              <a:t>the player will then greet them and take their order, make the order, leave it for collection by the customer, which the customer will then eat, leave the restaurant which also </a:t>
            </a:r>
            <a:r>
              <a:rPr lang="en-US" dirty="0" err="1"/>
              <a:t>simultneously</a:t>
            </a:r>
            <a:r>
              <a:rPr lang="en-US" dirty="0"/>
              <a:t> leaves their payment on the table, the player then cleans the dirty table, collects payment and washes the dirty plates</a:t>
            </a:r>
          </a:p>
          <a:p>
            <a:endParaRPr lang="en-US" dirty="0"/>
          </a:p>
          <a:p>
            <a:r>
              <a:rPr lang="en-US" dirty="0"/>
              <a:t>The </a:t>
            </a:r>
            <a:r>
              <a:rPr lang="en-US" dirty="0" err="1"/>
              <a:t>tutorialised</a:t>
            </a:r>
            <a:r>
              <a:rPr lang="en-US" dirty="0"/>
              <a:t> version of this is pretty much the same except the game is guiding you through these steps and telling you what keys to press to achieve these objectives</a:t>
            </a:r>
            <a:endParaRPr lang="en-IE" dirty="0"/>
          </a:p>
        </p:txBody>
      </p:sp>
      <p:sp>
        <p:nvSpPr>
          <p:cNvPr id="4" name="Slide Number Placeholder 3"/>
          <p:cNvSpPr>
            <a:spLocks noGrp="1"/>
          </p:cNvSpPr>
          <p:nvPr>
            <p:ph type="sldNum" sz="quarter" idx="5"/>
          </p:nvPr>
        </p:nvSpPr>
        <p:spPr/>
        <p:txBody>
          <a:bodyPr/>
          <a:lstStyle/>
          <a:p>
            <a:fld id="{87EAFACF-6BAC-48A9-A56C-5A005C56A78E}" type="slidenum">
              <a:rPr lang="en-IE" smtClean="0"/>
              <a:t>4</a:t>
            </a:fld>
            <a:endParaRPr lang="en-IE"/>
          </a:p>
        </p:txBody>
      </p:sp>
    </p:spTree>
    <p:extLst>
      <p:ext uri="{BB962C8B-B14F-4D97-AF65-F5344CB8AC3E}">
        <p14:creationId xmlns:p14="http://schemas.microsoft.com/office/powerpoint/2010/main" val="2894824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contract defining the systems </a:t>
            </a:r>
            <a:r>
              <a:rPr lang="en-US" dirty="0" err="1"/>
              <a:t>behaviour</a:t>
            </a:r>
            <a:r>
              <a:rPr lang="en-US" dirty="0"/>
              <a:t> basically help to put the actions and objectives into computer language </a:t>
            </a:r>
          </a:p>
          <a:p>
            <a:endParaRPr lang="en-US" dirty="0"/>
          </a:p>
          <a:p>
            <a:r>
              <a:rPr lang="en-US" dirty="0"/>
              <a:t>a new customer or new food item spawning would translate into what is essentially "computer speak" for "instance creation" </a:t>
            </a:r>
            <a:endParaRPr lang="en-IE" dirty="0"/>
          </a:p>
        </p:txBody>
      </p:sp>
      <p:sp>
        <p:nvSpPr>
          <p:cNvPr id="4" name="Slide Number Placeholder 3"/>
          <p:cNvSpPr>
            <a:spLocks noGrp="1"/>
          </p:cNvSpPr>
          <p:nvPr>
            <p:ph type="sldNum" sz="quarter" idx="5"/>
          </p:nvPr>
        </p:nvSpPr>
        <p:spPr/>
        <p:txBody>
          <a:bodyPr/>
          <a:lstStyle/>
          <a:p>
            <a:fld id="{87EAFACF-6BAC-48A9-A56C-5A005C56A78E}" type="slidenum">
              <a:rPr lang="en-IE" smtClean="0"/>
              <a:t>5</a:t>
            </a:fld>
            <a:endParaRPr lang="en-IE"/>
          </a:p>
        </p:txBody>
      </p:sp>
    </p:spTree>
    <p:extLst>
      <p:ext uri="{BB962C8B-B14F-4D97-AF65-F5344CB8AC3E}">
        <p14:creationId xmlns:p14="http://schemas.microsoft.com/office/powerpoint/2010/main" val="2083267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Here are two comm diagrams, showing two design patterns</a:t>
            </a:r>
          </a:p>
          <a:p>
            <a:pPr marL="171450" indent="-171450">
              <a:buFont typeface="Arial" panose="020B0604020202020204" pitchFamily="34" charset="0"/>
              <a:buChar char="•"/>
            </a:pPr>
            <a:r>
              <a:rPr lang="en-GB" dirty="0"/>
              <a:t>Singleton</a:t>
            </a:r>
          </a:p>
          <a:p>
            <a:pPr marL="628650" lvl="1" indent="-171450">
              <a:buFont typeface="Arial" panose="020B0604020202020204" pitchFamily="34" charset="0"/>
              <a:buChar char="•"/>
            </a:pPr>
            <a:r>
              <a:rPr lang="en-GB" dirty="0" err="1"/>
              <a:t>DoorPoint</a:t>
            </a:r>
            <a:r>
              <a:rPr lang="en-GB" dirty="0"/>
              <a:t> is singleton. There will only ever be one </a:t>
            </a:r>
            <a:r>
              <a:rPr lang="en-GB" dirty="0" err="1"/>
              <a:t>doorpoint</a:t>
            </a:r>
            <a:r>
              <a:rPr lang="en-GB" dirty="0"/>
              <a:t>. </a:t>
            </a:r>
          </a:p>
          <a:p>
            <a:pPr marL="628650" lvl="1" indent="-171450">
              <a:buFont typeface="Arial" panose="020B0604020202020204" pitchFamily="34" charset="0"/>
              <a:buChar char="•"/>
            </a:pPr>
            <a:r>
              <a:rPr lang="en-GB" dirty="0"/>
              <a:t>When </a:t>
            </a:r>
            <a:r>
              <a:rPr lang="en-GB" dirty="0" err="1"/>
              <a:t>doorpoint</a:t>
            </a:r>
            <a:r>
              <a:rPr lang="en-GB" dirty="0"/>
              <a:t> created, </a:t>
            </a:r>
            <a:r>
              <a:rPr lang="en-GB" dirty="0" err="1"/>
              <a:t>doorpoint</a:t>
            </a:r>
            <a:r>
              <a:rPr lang="en-GB" dirty="0"/>
              <a:t> stores static reference of itself. </a:t>
            </a:r>
          </a:p>
          <a:p>
            <a:pPr marL="628650" lvl="1" indent="-171450">
              <a:buFont typeface="Arial" panose="020B0604020202020204" pitchFamily="34" charset="0"/>
              <a:buChar char="•"/>
            </a:pPr>
            <a:r>
              <a:rPr lang="en-GB" dirty="0"/>
              <a:t>Static getter used to allow any class to reference instance</a:t>
            </a:r>
          </a:p>
          <a:p>
            <a:pPr marL="171450" lvl="0" indent="-171450">
              <a:buFont typeface="Arial" panose="020B0604020202020204" pitchFamily="34" charset="0"/>
              <a:buChar char="•"/>
            </a:pPr>
            <a:r>
              <a:rPr lang="en-GB" dirty="0"/>
              <a:t>Observer</a:t>
            </a:r>
          </a:p>
          <a:p>
            <a:pPr marL="628650" lvl="1" indent="-171450">
              <a:buFont typeface="Arial" panose="020B0604020202020204" pitchFamily="34" charset="0"/>
              <a:buChar char="•"/>
            </a:pPr>
            <a:r>
              <a:rPr lang="en-GB" dirty="0" err="1"/>
              <a:t>GameStateManager</a:t>
            </a:r>
            <a:r>
              <a:rPr lang="en-GB" dirty="0"/>
              <a:t> has event for when it’s state changes</a:t>
            </a:r>
          </a:p>
          <a:p>
            <a:pPr marL="628650" lvl="1" indent="-171450">
              <a:buFont typeface="Arial" panose="020B0604020202020204" pitchFamily="34" charset="0"/>
              <a:buChar char="•"/>
            </a:pPr>
            <a:r>
              <a:rPr lang="en-GB" dirty="0"/>
              <a:t>Using the </a:t>
            </a:r>
            <a:r>
              <a:rPr lang="en-GB" dirty="0" err="1"/>
              <a:t>GameStateManager</a:t>
            </a:r>
            <a:r>
              <a:rPr lang="en-GB" dirty="0"/>
              <a:t> instance, any class can add a listener</a:t>
            </a:r>
          </a:p>
          <a:p>
            <a:pPr marL="628650" lvl="1" indent="-171450">
              <a:buFont typeface="Arial" panose="020B0604020202020204" pitchFamily="34" charset="0"/>
              <a:buChar char="•"/>
            </a:pPr>
            <a:r>
              <a:rPr lang="en-GB" dirty="0"/>
              <a:t>Listeners are </a:t>
            </a:r>
            <a:r>
              <a:rPr lang="en-GB" dirty="0" err="1"/>
              <a:t>functios</a:t>
            </a:r>
            <a:r>
              <a:rPr lang="en-GB" dirty="0"/>
              <a:t> with specific arguments, in this case the new state</a:t>
            </a:r>
          </a:p>
          <a:p>
            <a:pPr marL="171450" lvl="0" indent="-171450">
              <a:buFontTx/>
              <a:buChar char="-"/>
            </a:pPr>
            <a:endParaRPr lang="en-IE" dirty="0"/>
          </a:p>
        </p:txBody>
      </p:sp>
      <p:sp>
        <p:nvSpPr>
          <p:cNvPr id="4" name="Slide Number Placeholder 3"/>
          <p:cNvSpPr>
            <a:spLocks noGrp="1"/>
          </p:cNvSpPr>
          <p:nvPr>
            <p:ph type="sldNum" sz="quarter" idx="5"/>
          </p:nvPr>
        </p:nvSpPr>
        <p:spPr/>
        <p:txBody>
          <a:bodyPr/>
          <a:lstStyle/>
          <a:p>
            <a:fld id="{87EAFACF-6BAC-48A9-A56C-5A005C56A78E}" type="slidenum">
              <a:rPr lang="en-IE" smtClean="0"/>
              <a:t>6</a:t>
            </a:fld>
            <a:endParaRPr lang="en-IE"/>
          </a:p>
        </p:txBody>
      </p:sp>
    </p:spTree>
    <p:extLst>
      <p:ext uri="{BB962C8B-B14F-4D97-AF65-F5344CB8AC3E}">
        <p14:creationId xmlns:p14="http://schemas.microsoft.com/office/powerpoint/2010/main" val="2721491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87EAFACF-6BAC-48A9-A56C-5A005C56A78E}" type="slidenum">
              <a:rPr lang="en-IE" smtClean="0"/>
              <a:t>7</a:t>
            </a:fld>
            <a:endParaRPr lang="en-IE"/>
          </a:p>
        </p:txBody>
      </p:sp>
    </p:spTree>
    <p:extLst>
      <p:ext uri="{BB962C8B-B14F-4D97-AF65-F5344CB8AC3E}">
        <p14:creationId xmlns:p14="http://schemas.microsoft.com/office/powerpoint/2010/main" val="397975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63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93E8480-42A3-4895-B07C-E4541EBD8EB0}" type="datetimeFigureOut">
              <a:rPr lang="en-IE" smtClean="0"/>
              <a:t>31/03/2023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942278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139229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0709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2508565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41331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2267938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2863858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66888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3186983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E8480-42A3-4895-B07C-E4541EBD8EB0}" type="datetimeFigureOut">
              <a:rPr lang="en-IE" smtClean="0"/>
              <a:t>31/03/2023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82753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3E8480-42A3-4895-B07C-E4541EBD8EB0}" type="datetimeFigureOut">
              <a:rPr lang="en-IE" smtClean="0"/>
              <a:t>31/03/2023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972824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3E8480-42A3-4895-B07C-E4541EBD8EB0}" type="datetimeFigureOut">
              <a:rPr lang="en-IE" smtClean="0"/>
              <a:t>31/03/2023</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125893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3E8480-42A3-4895-B07C-E4541EBD8EB0}" type="datetimeFigureOut">
              <a:rPr lang="en-IE" smtClean="0"/>
              <a:t>31/03/2023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234914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3E8480-42A3-4895-B07C-E4541EBD8EB0}" type="datetimeFigureOut">
              <a:rPr lang="en-IE" smtClean="0"/>
              <a:t>31/03/2023</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73897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3E8480-42A3-4895-B07C-E4541EBD8EB0}" type="datetimeFigureOut">
              <a:rPr lang="en-IE" smtClean="0"/>
              <a:t>31/03/2023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179532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3E8480-42A3-4895-B07C-E4541EBD8EB0}" type="datetimeFigureOut">
              <a:rPr lang="en-IE" smtClean="0"/>
              <a:t>31/03/2023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A42A2B5-7FA3-44C7-9B66-F07380C59746}" type="slidenum">
              <a:rPr lang="en-IE" smtClean="0"/>
              <a:t>‹#›</a:t>
            </a:fld>
            <a:endParaRPr lang="en-IE"/>
          </a:p>
        </p:txBody>
      </p:sp>
    </p:spTree>
    <p:extLst>
      <p:ext uri="{BB962C8B-B14F-4D97-AF65-F5344CB8AC3E}">
        <p14:creationId xmlns:p14="http://schemas.microsoft.com/office/powerpoint/2010/main" val="3183054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93E8480-42A3-4895-B07C-E4541EBD8EB0}" type="datetimeFigureOut">
              <a:rPr lang="en-IE" smtClean="0"/>
              <a:t>31/03/2023</a:t>
            </a:fld>
            <a:endParaRPr lang="en-IE"/>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E"/>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A42A2B5-7FA3-44C7-9B66-F07380C59746}" type="slidenum">
              <a:rPr lang="en-IE" smtClean="0"/>
              <a:t>‹#›</a:t>
            </a:fld>
            <a:endParaRPr lang="en-IE"/>
          </a:p>
        </p:txBody>
      </p:sp>
    </p:spTree>
    <p:extLst>
      <p:ext uri="{BB962C8B-B14F-4D97-AF65-F5344CB8AC3E}">
        <p14:creationId xmlns:p14="http://schemas.microsoft.com/office/powerpoint/2010/main" val="9225345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70F2-F01E-0BC8-38E0-2BFDC353FF93}"/>
              </a:ext>
            </a:extLst>
          </p:cNvPr>
          <p:cNvSpPr>
            <a:spLocks noGrp="1"/>
          </p:cNvSpPr>
          <p:nvPr>
            <p:ph type="ctrTitle"/>
          </p:nvPr>
        </p:nvSpPr>
        <p:spPr/>
        <p:txBody>
          <a:bodyPr/>
          <a:lstStyle/>
          <a:p>
            <a:r>
              <a:rPr lang="en-IE" dirty="0"/>
              <a:t>Software Engineering Presentation</a:t>
            </a:r>
          </a:p>
        </p:txBody>
      </p:sp>
      <p:sp>
        <p:nvSpPr>
          <p:cNvPr id="3" name="Subtitle 2">
            <a:extLst>
              <a:ext uri="{FF2B5EF4-FFF2-40B4-BE49-F238E27FC236}">
                <a16:creationId xmlns:a16="http://schemas.microsoft.com/office/drawing/2014/main" id="{F18CBCE7-970A-9081-B03F-9D2EEC882878}"/>
              </a:ext>
            </a:extLst>
          </p:cNvPr>
          <p:cNvSpPr>
            <a:spLocks noGrp="1"/>
          </p:cNvSpPr>
          <p:nvPr>
            <p:ph type="subTitle" idx="1"/>
          </p:nvPr>
        </p:nvSpPr>
        <p:spPr/>
        <p:txBody>
          <a:bodyPr/>
          <a:lstStyle/>
          <a:p>
            <a:r>
              <a:rPr lang="en-IE" dirty="0"/>
              <a:t>By: Karl Miller, Tadhg Savage and Aisha </a:t>
            </a:r>
            <a:r>
              <a:rPr lang="en-IE" dirty="0" err="1"/>
              <a:t>Ntuli</a:t>
            </a:r>
            <a:endParaRPr lang="en-IE" dirty="0"/>
          </a:p>
        </p:txBody>
      </p:sp>
    </p:spTree>
    <p:extLst>
      <p:ext uri="{BB962C8B-B14F-4D97-AF65-F5344CB8AC3E}">
        <p14:creationId xmlns:p14="http://schemas.microsoft.com/office/powerpoint/2010/main" val="2216597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5" name="Straight Connector 14">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5C9C22FC-CF1E-DB6A-423B-3CC48D2F92CB}"/>
              </a:ext>
            </a:extLst>
          </p:cNvPr>
          <p:cNvSpPr>
            <a:spLocks noGrp="1"/>
          </p:cNvSpPr>
          <p:nvPr>
            <p:ph type="ctrTitle"/>
          </p:nvPr>
        </p:nvSpPr>
        <p:spPr>
          <a:xfrm>
            <a:off x="5116738" y="685798"/>
            <a:ext cx="6159273" cy="4495801"/>
          </a:xfrm>
        </p:spPr>
        <p:txBody>
          <a:bodyPr anchor="ctr">
            <a:normAutofit/>
          </a:bodyPr>
          <a:lstStyle/>
          <a:p>
            <a:endParaRPr lang="en-IE" sz="5400">
              <a:solidFill>
                <a:srgbClr val="FFFFFF"/>
              </a:solidFill>
            </a:endParaRPr>
          </a:p>
        </p:txBody>
      </p:sp>
      <p:sp>
        <p:nvSpPr>
          <p:cNvPr id="3" name="Subtitle 2">
            <a:extLst>
              <a:ext uri="{FF2B5EF4-FFF2-40B4-BE49-F238E27FC236}">
                <a16:creationId xmlns:a16="http://schemas.microsoft.com/office/drawing/2014/main" id="{A14151CF-E4BD-2498-0030-DF9619FE9F2F}"/>
              </a:ext>
            </a:extLst>
          </p:cNvPr>
          <p:cNvSpPr>
            <a:spLocks noGrp="1"/>
          </p:cNvSpPr>
          <p:nvPr>
            <p:ph type="subTitle" idx="1"/>
          </p:nvPr>
        </p:nvSpPr>
        <p:spPr>
          <a:xfrm>
            <a:off x="417250" y="685798"/>
            <a:ext cx="3783499" cy="4495801"/>
          </a:xfrm>
        </p:spPr>
        <p:txBody>
          <a:bodyPr anchor="ctr">
            <a:normAutofit/>
          </a:bodyPr>
          <a:lstStyle/>
          <a:p>
            <a:pPr algn="r"/>
            <a:r>
              <a:rPr lang="en-IE" sz="2800" b="1" dirty="0">
                <a:solidFill>
                  <a:srgbClr val="FFFFFF"/>
                </a:solidFill>
              </a:rPr>
              <a:t>Use-case diagram</a:t>
            </a:r>
          </a:p>
          <a:p>
            <a:pPr marL="285750" indent="-285750" algn="r">
              <a:buFont typeface="Arial" panose="020B0604020202020204" pitchFamily="34" charset="0"/>
              <a:buChar char="•"/>
            </a:pPr>
            <a:r>
              <a:rPr lang="en-IE" sz="1800" dirty="0">
                <a:solidFill>
                  <a:srgbClr val="FFFFFF"/>
                </a:solidFill>
              </a:rPr>
              <a:t>The actor on the left is the player of the game and the actor on the right is the </a:t>
            </a:r>
            <a:r>
              <a:rPr lang="en-IE" sz="1800" dirty="0" err="1">
                <a:solidFill>
                  <a:srgbClr val="FFFFFF"/>
                </a:solidFill>
              </a:rPr>
              <a:t>GameStateSManager</a:t>
            </a:r>
            <a:endParaRPr lang="en-IE" sz="1800" dirty="0">
              <a:solidFill>
                <a:srgbClr val="FFFFFF"/>
              </a:solidFill>
            </a:endParaRPr>
          </a:p>
          <a:p>
            <a:pPr marL="285750" indent="-285750" algn="r">
              <a:buFont typeface="Arial" panose="020B0604020202020204" pitchFamily="34" charset="0"/>
              <a:buChar char="•"/>
            </a:pPr>
            <a:r>
              <a:rPr lang="en-IE" sz="1800" dirty="0">
                <a:solidFill>
                  <a:srgbClr val="FFFFFF"/>
                </a:solidFill>
              </a:rPr>
              <a:t>The </a:t>
            </a:r>
            <a:r>
              <a:rPr lang="en-IE" sz="1800" dirty="0" err="1">
                <a:solidFill>
                  <a:srgbClr val="FFFFFF"/>
                </a:solidFill>
              </a:rPr>
              <a:t>GameStateManager</a:t>
            </a:r>
            <a:r>
              <a:rPr lang="en-IE" sz="1800" dirty="0">
                <a:solidFill>
                  <a:srgbClr val="FFFFFF"/>
                </a:solidFill>
              </a:rPr>
              <a:t> takes care of the game related things like swapping the game phases between dining and renovation</a:t>
            </a:r>
          </a:p>
          <a:p>
            <a:pPr marL="285750" indent="-285750" algn="r">
              <a:buFont typeface="Arial" panose="020B0604020202020204" pitchFamily="34" charset="0"/>
              <a:buChar char="•"/>
            </a:pPr>
            <a:r>
              <a:rPr lang="en-IE" sz="1800" dirty="0">
                <a:solidFill>
                  <a:srgbClr val="FFFFFF"/>
                </a:solidFill>
              </a:rPr>
              <a:t>The include statements mean that certain use cases include the functionality of others.</a:t>
            </a:r>
          </a:p>
        </p:txBody>
      </p:sp>
      <p:pic>
        <p:nvPicPr>
          <p:cNvPr id="5" name="Picture 4" descr="Diagram">
            <a:extLst>
              <a:ext uri="{FF2B5EF4-FFF2-40B4-BE49-F238E27FC236}">
                <a16:creationId xmlns:a16="http://schemas.microsoft.com/office/drawing/2014/main" id="{9C4FCAAE-8EAB-9A7B-13B2-28790A55C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3564" y="685798"/>
            <a:ext cx="6159273" cy="4495800"/>
          </a:xfrm>
          <a:prstGeom prst="rect">
            <a:avLst/>
          </a:prstGeom>
        </p:spPr>
      </p:pic>
    </p:spTree>
    <p:extLst>
      <p:ext uri="{BB962C8B-B14F-4D97-AF65-F5344CB8AC3E}">
        <p14:creationId xmlns:p14="http://schemas.microsoft.com/office/powerpoint/2010/main" val="158236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BFD4439B-FFA2-46EF-E0B2-E26DAD81D1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212" y="370777"/>
            <a:ext cx="6160443" cy="3694092"/>
          </a:xfrm>
        </p:spPr>
      </p:pic>
      <p:sp>
        <p:nvSpPr>
          <p:cNvPr id="2" name="Subtitle 2">
            <a:extLst>
              <a:ext uri="{FF2B5EF4-FFF2-40B4-BE49-F238E27FC236}">
                <a16:creationId xmlns:a16="http://schemas.microsoft.com/office/drawing/2014/main" id="{E1573C88-F811-BEB3-AB3F-720327C3FF2B}"/>
              </a:ext>
            </a:extLst>
          </p:cNvPr>
          <p:cNvSpPr txBox="1">
            <a:spLocks/>
          </p:cNvSpPr>
          <p:nvPr/>
        </p:nvSpPr>
        <p:spPr>
          <a:xfrm>
            <a:off x="1374212" y="4148867"/>
            <a:ext cx="6160443" cy="2709134"/>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IE" sz="2400" b="1" dirty="0">
                <a:solidFill>
                  <a:srgbClr val="FFFFFF"/>
                </a:solidFill>
              </a:rPr>
              <a:t>Class Diagram</a:t>
            </a:r>
          </a:p>
          <a:p>
            <a:pPr>
              <a:buFont typeface="Arial" panose="020B0604020202020204" pitchFamily="34" charset="0"/>
              <a:buChar char="•"/>
            </a:pPr>
            <a:r>
              <a:rPr kumimoji="0" lang="en-IE" sz="1800" b="0" i="0" u="none" strike="noStrike" kern="1200" cap="none" spc="0" normalizeH="0" baseline="0" noProof="0" dirty="0">
                <a:ln w="3175" cmpd="sng">
                  <a:noFill/>
                </a:ln>
                <a:solidFill>
                  <a:prstClr val="white"/>
                </a:solidFill>
                <a:effectLst/>
                <a:uLnTx/>
                <a:uFillTx/>
                <a:latin typeface="Century Gothic" panose="020B0502020202020204" pitchFamily="34" charset="0"/>
                <a:ea typeface="+mj-ea"/>
                <a:cs typeface="Cascadia Code" panose="020B0609020000020004" pitchFamily="49" charset="0"/>
              </a:rPr>
              <a:t>The customer interacts with all the available objects. Firstly, it waits at the door for an available table. Once there is an available seat, the customer will sit down and begin to order an available dish.</a:t>
            </a:r>
          </a:p>
          <a:p>
            <a:pPr>
              <a:buFont typeface="Arial" panose="020B0604020202020204" pitchFamily="34" charset="0"/>
              <a:buChar char="•"/>
            </a:pPr>
            <a:r>
              <a:rPr kumimoji="0" lang="en-IE" sz="1800" b="0" i="0" u="none" strike="noStrike" kern="1200" cap="none" spc="0" normalizeH="0" baseline="0" noProof="0" dirty="0">
                <a:ln w="3175" cmpd="sng">
                  <a:noFill/>
                </a:ln>
                <a:solidFill>
                  <a:prstClr val="white"/>
                </a:solidFill>
                <a:effectLst/>
                <a:uLnTx/>
                <a:uFillTx/>
                <a:latin typeface="Century Gothic" panose="020B0502020202020204" pitchFamily="34" charset="0"/>
                <a:ea typeface="+mj-ea"/>
                <a:cs typeface="Cascadia Code" panose="020B0609020000020004" pitchFamily="49" charset="0"/>
              </a:rPr>
              <a:t>After they have taken the customer’s order, the player will make and deliver the requested dish, the customer will leave after they finish eating.</a:t>
            </a:r>
          </a:p>
          <a:p>
            <a:pPr>
              <a:buFont typeface="Arial" panose="020B0604020202020204" pitchFamily="34" charset="0"/>
              <a:buChar char="•"/>
            </a:pPr>
            <a:r>
              <a:rPr kumimoji="0" lang="en-IE" sz="1800" b="0" i="0" u="none" strike="noStrike" kern="1200" cap="none" spc="0" normalizeH="0" baseline="0" noProof="0" dirty="0">
                <a:ln w="3175" cmpd="sng">
                  <a:noFill/>
                </a:ln>
                <a:solidFill>
                  <a:prstClr val="white"/>
                </a:solidFill>
                <a:effectLst/>
                <a:uLnTx/>
                <a:uFillTx/>
                <a:latin typeface="Century Gothic" panose="020B0502020202020204" pitchFamily="34" charset="0"/>
                <a:ea typeface="+mj-ea"/>
                <a:cs typeface="Cascadia Code" panose="020B0609020000020004" pitchFamily="49" charset="0"/>
              </a:rPr>
              <a:t>More than one customer can enter and leave the restaurant at a time as such they will need a table to the corresponding capacity to match.</a:t>
            </a:r>
          </a:p>
          <a:p>
            <a:pPr>
              <a:buFont typeface="Arial" panose="020B0604020202020204" pitchFamily="34" charset="0"/>
              <a:buChar char="•"/>
            </a:pPr>
            <a:endParaRPr lang="en-IE" sz="1800" dirty="0">
              <a:solidFill>
                <a:srgbClr val="FFFFFF"/>
              </a:solidFill>
            </a:endParaRPr>
          </a:p>
        </p:txBody>
      </p:sp>
    </p:spTree>
    <p:extLst>
      <p:ext uri="{BB962C8B-B14F-4D97-AF65-F5344CB8AC3E}">
        <p14:creationId xmlns:p14="http://schemas.microsoft.com/office/powerpoint/2010/main" val="127143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pic>
        <p:nvPicPr>
          <p:cNvPr id="5" name="Content Placeholder 4" descr="Diagram, schematic&#10;&#10;Description automatically generated">
            <a:extLst>
              <a:ext uri="{FF2B5EF4-FFF2-40B4-BE49-F238E27FC236}">
                <a16:creationId xmlns:a16="http://schemas.microsoft.com/office/drawing/2014/main" id="{EB8C1B77-0D70-9360-2D74-1DC021C87E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6006" y="245478"/>
            <a:ext cx="7331599" cy="4474124"/>
          </a:xfrm>
        </p:spPr>
      </p:pic>
      <p:sp>
        <p:nvSpPr>
          <p:cNvPr id="6" name="Subtitle 2">
            <a:extLst>
              <a:ext uri="{FF2B5EF4-FFF2-40B4-BE49-F238E27FC236}">
                <a16:creationId xmlns:a16="http://schemas.microsoft.com/office/drawing/2014/main" id="{5E60B649-2F97-0845-80C6-D307D0AAB049}"/>
              </a:ext>
            </a:extLst>
          </p:cNvPr>
          <p:cNvSpPr txBox="1">
            <a:spLocks/>
          </p:cNvSpPr>
          <p:nvPr/>
        </p:nvSpPr>
        <p:spPr>
          <a:xfrm>
            <a:off x="1374212" y="4845159"/>
            <a:ext cx="7663393" cy="1963944"/>
          </a:xfrm>
          <a:prstGeom prst="rect">
            <a:avLst/>
          </a:prstGeom>
        </p:spPr>
        <p:txBody>
          <a:bodyPr vert="horz" lIns="91440" tIns="45720" rIns="91440" bIns="45720" rtlCol="0" anchor="ctr">
            <a:normAutofit fontScale="77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IE" sz="2600" b="1" dirty="0">
                <a:solidFill>
                  <a:srgbClr val="FFFFFF"/>
                </a:solidFill>
              </a:rPr>
              <a:t>System Sequence Diagram</a:t>
            </a:r>
          </a:p>
          <a:p>
            <a:pPr>
              <a:buFont typeface="Arial" panose="020B0604020202020204" pitchFamily="34" charset="0"/>
              <a:buChar char="•"/>
            </a:pPr>
            <a:r>
              <a:rPr lang="en-IE" sz="1800" dirty="0">
                <a:solidFill>
                  <a:srgbClr val="FFFFFF"/>
                </a:solidFill>
              </a:rPr>
              <a:t>A</a:t>
            </a:r>
            <a:r>
              <a:rPr lang="en-IE" sz="1800" cap="none" dirty="0">
                <a:solidFill>
                  <a:srgbClr val="FFFFFF"/>
                </a:solidFill>
              </a:rPr>
              <a:t> sequence diagram describes an interaction by focusing on the sequence of messages exchanged and their corresponding event-occurrences on lifelines. </a:t>
            </a:r>
          </a:p>
          <a:p>
            <a:pPr>
              <a:buFont typeface="Arial" panose="020B0604020202020204" pitchFamily="34" charset="0"/>
              <a:buChar char="•"/>
            </a:pPr>
            <a:r>
              <a:rPr lang="en-IE" sz="1800" cap="none" dirty="0">
                <a:solidFill>
                  <a:srgbClr val="FFFFFF"/>
                </a:solidFill>
              </a:rPr>
              <a:t>The sequence diagram highlights the exchange of messages between the player and the </a:t>
            </a:r>
            <a:r>
              <a:rPr lang="en-IE" sz="1800" cap="none" dirty="0" err="1">
                <a:solidFill>
                  <a:srgbClr val="FFFFFF"/>
                </a:solidFill>
              </a:rPr>
              <a:t>GameState</a:t>
            </a:r>
            <a:r>
              <a:rPr lang="en-IE" sz="1800" dirty="0" err="1">
                <a:solidFill>
                  <a:srgbClr val="FFFFFF"/>
                </a:solidFill>
              </a:rPr>
              <a:t>M</a:t>
            </a:r>
            <a:r>
              <a:rPr lang="en-IE" sz="1800" cap="none" dirty="0" err="1">
                <a:solidFill>
                  <a:srgbClr val="FFFFFF"/>
                </a:solidFill>
              </a:rPr>
              <a:t>anager</a:t>
            </a:r>
            <a:r>
              <a:rPr lang="en-IE" sz="1800" cap="none" dirty="0">
                <a:solidFill>
                  <a:srgbClr val="FFFFFF"/>
                </a:solidFill>
              </a:rPr>
              <a:t> in a sequential order. </a:t>
            </a:r>
          </a:p>
          <a:p>
            <a:pPr>
              <a:buFont typeface="Arial" panose="020B0604020202020204" pitchFamily="34" charset="0"/>
              <a:buChar char="•"/>
            </a:pPr>
            <a:r>
              <a:rPr lang="en-IE" sz="1800" cap="none" dirty="0">
                <a:solidFill>
                  <a:srgbClr val="FFFFFF"/>
                </a:solidFill>
              </a:rPr>
              <a:t>The diagram states a nice example of how the player should react when a customer enters and once the player acts accordingly the customer will leave.</a:t>
            </a:r>
            <a:endParaRPr lang="en-IE" sz="1800" dirty="0">
              <a:solidFill>
                <a:srgbClr val="FFFFFF"/>
              </a:solidFill>
            </a:endParaRPr>
          </a:p>
        </p:txBody>
      </p:sp>
    </p:spTree>
    <p:extLst>
      <p:ext uri="{BB962C8B-B14F-4D97-AF65-F5344CB8AC3E}">
        <p14:creationId xmlns:p14="http://schemas.microsoft.com/office/powerpoint/2010/main" val="67119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843F7AF6-02C3-2A17-C983-E646949525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97156" y="2126669"/>
            <a:ext cx="4085691" cy="4264890"/>
          </a:xfrm>
        </p:spPr>
      </p:pic>
      <p:sp>
        <p:nvSpPr>
          <p:cNvPr id="9" name="Subtitle 2">
            <a:extLst>
              <a:ext uri="{FF2B5EF4-FFF2-40B4-BE49-F238E27FC236}">
                <a16:creationId xmlns:a16="http://schemas.microsoft.com/office/drawing/2014/main" id="{02024F99-593D-56EC-5BA7-5244B67F3090}"/>
              </a:ext>
            </a:extLst>
          </p:cNvPr>
          <p:cNvSpPr txBox="1">
            <a:spLocks/>
          </p:cNvSpPr>
          <p:nvPr/>
        </p:nvSpPr>
        <p:spPr>
          <a:xfrm>
            <a:off x="416792" y="2126669"/>
            <a:ext cx="3783499" cy="44958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r">
              <a:buFont typeface="Arial" panose="020B0604020202020204" pitchFamily="34" charset="0"/>
              <a:buChar char="•"/>
            </a:pPr>
            <a:r>
              <a:rPr lang="en-IE" sz="1800" dirty="0">
                <a:solidFill>
                  <a:srgbClr val="FFFFFF"/>
                </a:solidFill>
              </a:rPr>
              <a:t>Contracts help define system behaviour </a:t>
            </a:r>
          </a:p>
          <a:p>
            <a:pPr algn="r">
              <a:buFont typeface="Arial" panose="020B0604020202020204" pitchFamily="34" charset="0"/>
              <a:buChar char="•"/>
            </a:pPr>
            <a:r>
              <a:rPr lang="en-IE" sz="1800" dirty="0">
                <a:solidFill>
                  <a:srgbClr val="FFFFFF"/>
                </a:solidFill>
              </a:rPr>
              <a:t>They describe the effects of operations upon the system</a:t>
            </a:r>
            <a:r>
              <a:rPr lang="en-IE" sz="1800" cap="none" dirty="0"/>
              <a:t>. </a:t>
            </a:r>
          </a:p>
          <a:p>
            <a:pPr algn="r">
              <a:buFont typeface="Arial" panose="020B0604020202020204" pitchFamily="34" charset="0"/>
              <a:buChar char="•"/>
            </a:pPr>
            <a:r>
              <a:rPr lang="en-IE" sz="1800" kern="1200" dirty="0">
                <a:solidFill>
                  <a:srgbClr val="FFFFFF"/>
                </a:solidFill>
                <a:effectLst/>
                <a:latin typeface="Century Gothic" panose="020B0502020202020204" pitchFamily="34" charset="0"/>
                <a:ea typeface="+mn-ea"/>
                <a:cs typeface="+mn-cs"/>
              </a:rPr>
              <a:t>A contract is a document that describes what each system operation commits to achieve.</a:t>
            </a:r>
          </a:p>
          <a:p>
            <a:pPr algn="r">
              <a:buFont typeface="Arial" panose="020B0604020202020204" pitchFamily="34" charset="0"/>
              <a:buChar char="•"/>
            </a:pPr>
            <a:r>
              <a:rPr lang="en-IE" sz="1800" dirty="0">
                <a:solidFill>
                  <a:srgbClr val="FFFFFF"/>
                </a:solidFill>
              </a:rPr>
              <a:t>The </a:t>
            </a:r>
            <a:r>
              <a:rPr lang="en-IE" sz="1800" dirty="0" err="1">
                <a:solidFill>
                  <a:srgbClr val="FFFFFF"/>
                </a:solidFill>
              </a:rPr>
              <a:t>GameStateMagager</a:t>
            </a:r>
            <a:r>
              <a:rPr lang="en-IE" sz="1800" dirty="0">
                <a:solidFill>
                  <a:srgbClr val="FFFFFF"/>
                </a:solidFill>
              </a:rPr>
              <a:t> intends to create and destroy instances such as making</a:t>
            </a:r>
            <a:br>
              <a:rPr lang="en-IE" sz="1800" dirty="0">
                <a:solidFill>
                  <a:srgbClr val="FFFFFF"/>
                </a:solidFill>
              </a:rPr>
            </a:br>
            <a:r>
              <a:rPr lang="en-IE" sz="1800" dirty="0">
                <a:solidFill>
                  <a:srgbClr val="FFFFFF"/>
                </a:solidFill>
              </a:rPr>
              <a:t>customers arrive to the restaurant.</a:t>
            </a:r>
          </a:p>
        </p:txBody>
      </p:sp>
    </p:spTree>
    <p:extLst>
      <p:ext uri="{BB962C8B-B14F-4D97-AF65-F5344CB8AC3E}">
        <p14:creationId xmlns:p14="http://schemas.microsoft.com/office/powerpoint/2010/main" val="140248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a:extLst>
              <a:ext uri="{FF2B5EF4-FFF2-40B4-BE49-F238E27FC236}">
                <a16:creationId xmlns:a16="http://schemas.microsoft.com/office/drawing/2014/main" id="{6D161981-2EA2-061A-5E60-DB34E73566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6079" y="172069"/>
            <a:ext cx="7334810" cy="4152596"/>
          </a:xfrm>
        </p:spPr>
      </p:pic>
      <p:sp>
        <p:nvSpPr>
          <p:cNvPr id="3" name="Subtitle 2">
            <a:extLst>
              <a:ext uri="{FF2B5EF4-FFF2-40B4-BE49-F238E27FC236}">
                <a16:creationId xmlns:a16="http://schemas.microsoft.com/office/drawing/2014/main" id="{2FC9A4F9-4242-B5AA-A218-F77803DFE607}"/>
              </a:ext>
            </a:extLst>
          </p:cNvPr>
          <p:cNvSpPr txBox="1">
            <a:spLocks/>
          </p:cNvSpPr>
          <p:nvPr/>
        </p:nvSpPr>
        <p:spPr>
          <a:xfrm>
            <a:off x="1406079" y="4435647"/>
            <a:ext cx="7334810" cy="2066754"/>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IE" sz="2400" b="1" dirty="0">
                <a:solidFill>
                  <a:srgbClr val="FFFFFF"/>
                </a:solidFill>
              </a:rPr>
              <a:t>C</a:t>
            </a:r>
            <a:r>
              <a:rPr lang="en-IE" sz="2400" b="1" cap="none" dirty="0">
                <a:solidFill>
                  <a:srgbClr val="FFFFFF"/>
                </a:solidFill>
              </a:rPr>
              <a:t>ommunication diagram </a:t>
            </a:r>
          </a:p>
          <a:p>
            <a:pPr>
              <a:buFont typeface="Arial" panose="020B0604020202020204" pitchFamily="34" charset="0"/>
              <a:buChar char="•"/>
            </a:pPr>
            <a:r>
              <a:rPr lang="en-IE" sz="1800" dirty="0">
                <a:solidFill>
                  <a:srgbClr val="FFFFFF"/>
                </a:solidFill>
              </a:rPr>
              <a:t>C</a:t>
            </a:r>
            <a:r>
              <a:rPr lang="en-IE" sz="1800" cap="none" dirty="0">
                <a:solidFill>
                  <a:srgbClr val="FFFFFF"/>
                </a:solidFill>
              </a:rPr>
              <a:t>ommunication diagrams are best used for describing communication between objects or patterns commonly executing a system operation </a:t>
            </a:r>
          </a:p>
          <a:p>
            <a:pPr>
              <a:buFont typeface="Arial" panose="020B0604020202020204" pitchFamily="34" charset="0"/>
              <a:buChar char="•"/>
            </a:pPr>
            <a:r>
              <a:rPr lang="en-IE" sz="1800" cap="none" dirty="0">
                <a:solidFill>
                  <a:srgbClr val="FFFFFF"/>
                </a:solidFill>
              </a:rPr>
              <a:t>The Singleton pattern is used to allow any class to access the single instance of </a:t>
            </a:r>
            <a:r>
              <a:rPr lang="en-IE" sz="1800" cap="none" dirty="0" err="1">
                <a:solidFill>
                  <a:srgbClr val="FFFFFF"/>
                </a:solidFill>
              </a:rPr>
              <a:t>DoorPoint</a:t>
            </a:r>
            <a:r>
              <a:rPr lang="en-IE" sz="1800" cap="none" dirty="0">
                <a:solidFill>
                  <a:srgbClr val="FFFFFF"/>
                </a:solidFill>
              </a:rPr>
              <a:t> from any class using the static </a:t>
            </a:r>
            <a:r>
              <a:rPr lang="en-IE" sz="1800" cap="none" dirty="0" err="1">
                <a:solidFill>
                  <a:srgbClr val="FFFFFF"/>
                </a:solidFill>
              </a:rPr>
              <a:t>getInstance</a:t>
            </a:r>
            <a:r>
              <a:rPr lang="en-IE" sz="1800" cap="none" dirty="0">
                <a:solidFill>
                  <a:srgbClr val="FFFFFF"/>
                </a:solidFill>
              </a:rPr>
              <a:t> method</a:t>
            </a:r>
          </a:p>
          <a:p>
            <a:pPr>
              <a:buFont typeface="Arial" panose="020B0604020202020204" pitchFamily="34" charset="0"/>
              <a:buChar char="•"/>
            </a:pPr>
            <a:r>
              <a:rPr lang="en-IE" sz="1800" cap="none" dirty="0">
                <a:solidFill>
                  <a:srgbClr val="FFFFFF"/>
                </a:solidFill>
              </a:rPr>
              <a:t>The Observer pattern describes how the </a:t>
            </a:r>
            <a:r>
              <a:rPr lang="en-IE" sz="1800" cap="none" dirty="0" err="1">
                <a:solidFill>
                  <a:srgbClr val="FFFFFF"/>
                </a:solidFill>
              </a:rPr>
              <a:t>GameStateManager</a:t>
            </a:r>
            <a:r>
              <a:rPr lang="en-IE" sz="1800" cap="none" dirty="0">
                <a:solidFill>
                  <a:srgbClr val="FFFFFF"/>
                </a:solidFill>
              </a:rPr>
              <a:t> allows any class to listen to the </a:t>
            </a:r>
            <a:r>
              <a:rPr lang="en-IE" sz="1800" cap="none" dirty="0" err="1">
                <a:solidFill>
                  <a:srgbClr val="FFFFFF"/>
                </a:solidFill>
              </a:rPr>
              <a:t>OnStateChange</a:t>
            </a:r>
            <a:r>
              <a:rPr lang="en-IE" sz="1800" cap="none" dirty="0">
                <a:solidFill>
                  <a:srgbClr val="FFFFFF"/>
                </a:solidFill>
              </a:rPr>
              <a:t> event, and call functions when </a:t>
            </a:r>
            <a:r>
              <a:rPr lang="en-IE" sz="1800" cap="none">
                <a:solidFill>
                  <a:srgbClr val="FFFFFF"/>
                </a:solidFill>
              </a:rPr>
              <a:t>it occurs</a:t>
            </a:r>
            <a:endParaRPr lang="en-IE" sz="1800" dirty="0">
              <a:solidFill>
                <a:srgbClr val="FFFFFF"/>
              </a:solidFill>
            </a:endParaRPr>
          </a:p>
        </p:txBody>
      </p:sp>
    </p:spTree>
    <p:extLst>
      <p:ext uri="{BB962C8B-B14F-4D97-AF65-F5344CB8AC3E}">
        <p14:creationId xmlns:p14="http://schemas.microsoft.com/office/powerpoint/2010/main" val="116747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0D1F3-E5D9-184B-2800-09A61C8D35B7}"/>
              </a:ext>
            </a:extLst>
          </p:cNvPr>
          <p:cNvSpPr>
            <a:spLocks noGrp="1"/>
          </p:cNvSpPr>
          <p:nvPr>
            <p:ph type="title"/>
          </p:nvPr>
        </p:nvSpPr>
        <p:spPr/>
        <p:txBody>
          <a:bodyPr/>
          <a:lstStyle/>
          <a:p>
            <a:r>
              <a:rPr lang="en-GB" dirty="0"/>
              <a:t>Any Questions</a:t>
            </a:r>
            <a:endParaRPr lang="en-IE" dirty="0"/>
          </a:p>
        </p:txBody>
      </p:sp>
      <p:pic>
        <p:nvPicPr>
          <p:cNvPr id="5" name="Content Placeholder 4" descr="A picture containing clipart&#10;&#10;Description automatically generated">
            <a:extLst>
              <a:ext uri="{FF2B5EF4-FFF2-40B4-BE49-F238E27FC236}">
                <a16:creationId xmlns:a16="http://schemas.microsoft.com/office/drawing/2014/main" id="{099848A5-A723-9886-49CE-A31294061DB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4377" y="563299"/>
            <a:ext cx="3614738" cy="3614738"/>
          </a:xfrm>
        </p:spPr>
      </p:pic>
      <p:pic>
        <p:nvPicPr>
          <p:cNvPr id="7" name="Picture 6" descr="A person smiling for the camera&#10;&#10;Description automatically generated with medium confidence">
            <a:extLst>
              <a:ext uri="{FF2B5EF4-FFF2-40B4-BE49-F238E27FC236}">
                <a16:creationId xmlns:a16="http://schemas.microsoft.com/office/drawing/2014/main" id="{E6286113-6351-7B06-CFFD-1A0A8788F6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9108" y="2666198"/>
            <a:ext cx="6232892" cy="3506002"/>
          </a:xfrm>
          <a:prstGeom prst="rect">
            <a:avLst/>
          </a:prstGeom>
        </p:spPr>
      </p:pic>
      <p:pic>
        <p:nvPicPr>
          <p:cNvPr id="9" name="Picture 8">
            <a:extLst>
              <a:ext uri="{FF2B5EF4-FFF2-40B4-BE49-F238E27FC236}">
                <a16:creationId xmlns:a16="http://schemas.microsoft.com/office/drawing/2014/main" id="{D2892F3C-616E-43F9-BB53-98FA885AAB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1706" y="863601"/>
            <a:ext cx="3962400" cy="4236720"/>
          </a:xfrm>
          <a:prstGeom prst="rect">
            <a:avLst/>
          </a:prstGeom>
        </p:spPr>
      </p:pic>
      <p:pic>
        <p:nvPicPr>
          <p:cNvPr id="11" name="Picture 10" descr="A picture containing graphical user interface&#10;&#10;Description automatically generated">
            <a:extLst>
              <a:ext uri="{FF2B5EF4-FFF2-40B4-BE49-F238E27FC236}">
                <a16:creationId xmlns:a16="http://schemas.microsoft.com/office/drawing/2014/main" id="{4C5F337C-DD9F-532D-A536-53B2D1A616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23296" y="211755"/>
            <a:ext cx="3568139" cy="2909316"/>
          </a:xfrm>
          <a:prstGeom prst="rect">
            <a:avLst/>
          </a:prstGeom>
        </p:spPr>
      </p:pic>
    </p:spTree>
    <p:extLst>
      <p:ext uri="{BB962C8B-B14F-4D97-AF65-F5344CB8AC3E}">
        <p14:creationId xmlns:p14="http://schemas.microsoft.com/office/powerpoint/2010/main" val="251659910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403</TotalTime>
  <Words>658</Words>
  <Application>Microsoft Office PowerPoint</Application>
  <PresentationFormat>Widescreen</PresentationFormat>
  <Paragraphs>50</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Slice</vt:lpstr>
      <vt:lpstr>Software Engineering Presentation</vt:lpstr>
      <vt:lpstr>PowerPoint Presentation</vt:lpstr>
      <vt:lpstr>PowerPoint Presentation</vt:lpstr>
      <vt:lpstr>PowerPoint Presentation</vt:lpstr>
      <vt:lpstr>PowerPoint Presentation</vt:lpstr>
      <vt:lpstr>PowerPoint Presentation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Presentation</dc:title>
  <dc:creator>Karl Miller</dc:creator>
  <cp:lastModifiedBy>Aisha Ntuli</cp:lastModifiedBy>
  <cp:revision>7</cp:revision>
  <dcterms:created xsi:type="dcterms:W3CDTF">2023-03-30T18:47:12Z</dcterms:created>
  <dcterms:modified xsi:type="dcterms:W3CDTF">2023-03-31T10:59:54Z</dcterms:modified>
</cp:coreProperties>
</file>