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2DCE71-D264-4089-AB38-DA7B279FF41F}">
          <p14:sldIdLst>
            <p14:sldId id="256"/>
            <p14:sldId id="257"/>
            <p14:sldId id="258"/>
            <p14:sldId id="259"/>
            <p14:sldId id="261"/>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63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93E8480-42A3-4895-B07C-E4541EBD8EB0}" type="datetimeFigureOut">
              <a:rPr lang="en-IE" smtClean="0"/>
              <a:t>31/03/2023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942278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139229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0709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2508565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41331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2267938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2863858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668888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3186983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82753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3E8480-42A3-4895-B07C-E4541EBD8EB0}" type="datetimeFigureOut">
              <a:rPr lang="en-IE" smtClean="0"/>
              <a:t>31/03/2023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972824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3E8480-42A3-4895-B07C-E4541EBD8EB0}" type="datetimeFigureOut">
              <a:rPr lang="en-IE" smtClean="0"/>
              <a:t>31/03/2023</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1258937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3E8480-42A3-4895-B07C-E4541EBD8EB0}" type="datetimeFigureOut">
              <a:rPr lang="en-IE" smtClean="0"/>
              <a:t>31/03/2023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2349143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3E8480-42A3-4895-B07C-E4541EBD8EB0}" type="datetimeFigureOut">
              <a:rPr lang="en-IE" smtClean="0"/>
              <a:t>31/03/2023</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738976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3E8480-42A3-4895-B07C-E4541EBD8EB0}" type="datetimeFigureOut">
              <a:rPr lang="en-IE" smtClean="0"/>
              <a:t>31/03/2023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179532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3E8480-42A3-4895-B07C-E4541EBD8EB0}" type="datetimeFigureOut">
              <a:rPr lang="en-IE" smtClean="0"/>
              <a:t>31/03/2023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3183054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93E8480-42A3-4895-B07C-E4541EBD8EB0}" type="datetimeFigureOut">
              <a:rPr lang="en-IE" smtClean="0"/>
              <a:t>31/03/2023</a:t>
            </a:fld>
            <a:endParaRPr lang="en-IE"/>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E"/>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A42A2B5-7FA3-44C7-9B66-F07380C59746}" type="slidenum">
              <a:rPr lang="en-IE" smtClean="0"/>
              <a:t>‹#›</a:t>
            </a:fld>
            <a:endParaRPr lang="en-IE"/>
          </a:p>
        </p:txBody>
      </p:sp>
    </p:spTree>
    <p:extLst>
      <p:ext uri="{BB962C8B-B14F-4D97-AF65-F5344CB8AC3E}">
        <p14:creationId xmlns:p14="http://schemas.microsoft.com/office/powerpoint/2010/main" val="9225345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70F2-F01E-0BC8-38E0-2BFDC353FF93}"/>
              </a:ext>
            </a:extLst>
          </p:cNvPr>
          <p:cNvSpPr>
            <a:spLocks noGrp="1"/>
          </p:cNvSpPr>
          <p:nvPr>
            <p:ph type="ctrTitle"/>
          </p:nvPr>
        </p:nvSpPr>
        <p:spPr/>
        <p:txBody>
          <a:bodyPr/>
          <a:lstStyle/>
          <a:p>
            <a:r>
              <a:rPr lang="en-IE" dirty="0"/>
              <a:t>Software Engineering Presentation</a:t>
            </a:r>
          </a:p>
        </p:txBody>
      </p:sp>
      <p:sp>
        <p:nvSpPr>
          <p:cNvPr id="3" name="Subtitle 2">
            <a:extLst>
              <a:ext uri="{FF2B5EF4-FFF2-40B4-BE49-F238E27FC236}">
                <a16:creationId xmlns:a16="http://schemas.microsoft.com/office/drawing/2014/main" id="{F18CBCE7-970A-9081-B03F-9D2EEC882878}"/>
              </a:ext>
            </a:extLst>
          </p:cNvPr>
          <p:cNvSpPr>
            <a:spLocks noGrp="1"/>
          </p:cNvSpPr>
          <p:nvPr>
            <p:ph type="subTitle" idx="1"/>
          </p:nvPr>
        </p:nvSpPr>
        <p:spPr/>
        <p:txBody>
          <a:bodyPr/>
          <a:lstStyle/>
          <a:p>
            <a:r>
              <a:rPr lang="en-IE" dirty="0"/>
              <a:t>By: Karl Miller, Tadhg Savage and Aisha </a:t>
            </a:r>
            <a:r>
              <a:rPr lang="en-IE" dirty="0" err="1"/>
              <a:t>Ntuli</a:t>
            </a:r>
            <a:endParaRPr lang="en-IE" dirty="0"/>
          </a:p>
        </p:txBody>
      </p:sp>
    </p:spTree>
    <p:extLst>
      <p:ext uri="{BB962C8B-B14F-4D97-AF65-F5344CB8AC3E}">
        <p14:creationId xmlns:p14="http://schemas.microsoft.com/office/powerpoint/2010/main" val="2216597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15" name="Straight Connector 14">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5C9C22FC-CF1E-DB6A-423B-3CC48D2F92CB}"/>
              </a:ext>
            </a:extLst>
          </p:cNvPr>
          <p:cNvSpPr>
            <a:spLocks noGrp="1"/>
          </p:cNvSpPr>
          <p:nvPr>
            <p:ph type="ctrTitle"/>
          </p:nvPr>
        </p:nvSpPr>
        <p:spPr>
          <a:xfrm>
            <a:off x="5116738" y="685798"/>
            <a:ext cx="6159273" cy="4495801"/>
          </a:xfrm>
        </p:spPr>
        <p:txBody>
          <a:bodyPr anchor="ctr">
            <a:normAutofit/>
          </a:bodyPr>
          <a:lstStyle/>
          <a:p>
            <a:endParaRPr lang="en-IE" sz="5400">
              <a:solidFill>
                <a:srgbClr val="FFFFFF"/>
              </a:solidFill>
            </a:endParaRPr>
          </a:p>
        </p:txBody>
      </p:sp>
      <p:sp>
        <p:nvSpPr>
          <p:cNvPr id="3" name="Subtitle 2">
            <a:extLst>
              <a:ext uri="{FF2B5EF4-FFF2-40B4-BE49-F238E27FC236}">
                <a16:creationId xmlns:a16="http://schemas.microsoft.com/office/drawing/2014/main" id="{A14151CF-E4BD-2498-0030-DF9619FE9F2F}"/>
              </a:ext>
            </a:extLst>
          </p:cNvPr>
          <p:cNvSpPr>
            <a:spLocks noGrp="1"/>
          </p:cNvSpPr>
          <p:nvPr>
            <p:ph type="subTitle" idx="1"/>
          </p:nvPr>
        </p:nvSpPr>
        <p:spPr>
          <a:xfrm>
            <a:off x="417250" y="685798"/>
            <a:ext cx="3783499" cy="4495801"/>
          </a:xfrm>
        </p:spPr>
        <p:txBody>
          <a:bodyPr anchor="ctr">
            <a:normAutofit/>
          </a:bodyPr>
          <a:lstStyle/>
          <a:p>
            <a:pPr algn="r"/>
            <a:r>
              <a:rPr lang="en-IE" sz="1800" dirty="0">
                <a:solidFill>
                  <a:srgbClr val="FFFFFF"/>
                </a:solidFill>
              </a:rPr>
              <a:t>:Use-case diagram</a:t>
            </a:r>
          </a:p>
          <a:p>
            <a:pPr algn="r"/>
            <a:r>
              <a:rPr lang="en-IE" sz="1800" dirty="0">
                <a:solidFill>
                  <a:srgbClr val="FFFFFF"/>
                </a:solidFill>
              </a:rPr>
              <a:t>: The actor on the left is the player of the game and the actor on the right is the </a:t>
            </a:r>
            <a:r>
              <a:rPr lang="en-IE" sz="1800" dirty="0" err="1">
                <a:solidFill>
                  <a:srgbClr val="FFFFFF"/>
                </a:solidFill>
              </a:rPr>
              <a:t>GSManager</a:t>
            </a:r>
            <a:endParaRPr lang="en-IE" sz="1800" dirty="0">
              <a:solidFill>
                <a:srgbClr val="FFFFFF"/>
              </a:solidFill>
            </a:endParaRPr>
          </a:p>
          <a:p>
            <a:pPr algn="r"/>
            <a:r>
              <a:rPr lang="en-IE" sz="1800" dirty="0">
                <a:solidFill>
                  <a:srgbClr val="FFFFFF"/>
                </a:solidFill>
              </a:rPr>
              <a:t>:The </a:t>
            </a:r>
            <a:r>
              <a:rPr lang="en-IE" sz="1800" dirty="0" err="1">
                <a:solidFill>
                  <a:srgbClr val="FFFFFF"/>
                </a:solidFill>
              </a:rPr>
              <a:t>GsManager</a:t>
            </a:r>
            <a:r>
              <a:rPr lang="en-IE" sz="1800" dirty="0">
                <a:solidFill>
                  <a:srgbClr val="FFFFFF"/>
                </a:solidFill>
              </a:rPr>
              <a:t> takes care of the game related things like swapping the game phases between dining and renovation</a:t>
            </a:r>
          </a:p>
          <a:p>
            <a:pPr algn="r"/>
            <a:r>
              <a:rPr lang="en-IE" sz="1800" dirty="0">
                <a:solidFill>
                  <a:srgbClr val="FFFFFF"/>
                </a:solidFill>
              </a:rPr>
              <a:t>:The include statements mean that certain use cases include the functionality of others.</a:t>
            </a:r>
          </a:p>
        </p:txBody>
      </p:sp>
      <p:pic>
        <p:nvPicPr>
          <p:cNvPr id="5" name="Picture 4" descr="Diagram">
            <a:extLst>
              <a:ext uri="{FF2B5EF4-FFF2-40B4-BE49-F238E27FC236}">
                <a16:creationId xmlns:a16="http://schemas.microsoft.com/office/drawing/2014/main" id="{9C4FCAAE-8EAB-9A7B-13B2-28790A55C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3564" y="685798"/>
            <a:ext cx="6159273" cy="4495800"/>
          </a:xfrm>
          <a:prstGeom prst="rect">
            <a:avLst/>
          </a:prstGeom>
        </p:spPr>
      </p:pic>
    </p:spTree>
    <p:extLst>
      <p:ext uri="{BB962C8B-B14F-4D97-AF65-F5344CB8AC3E}">
        <p14:creationId xmlns:p14="http://schemas.microsoft.com/office/powerpoint/2010/main" val="158236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BFD4439B-FFA2-46EF-E0B2-E26DAD81D1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4212" y="370777"/>
            <a:ext cx="6160443" cy="3694092"/>
          </a:xfrm>
        </p:spPr>
      </p:pic>
      <p:sp>
        <p:nvSpPr>
          <p:cNvPr id="4" name="Title 3">
            <a:extLst>
              <a:ext uri="{FF2B5EF4-FFF2-40B4-BE49-F238E27FC236}">
                <a16:creationId xmlns:a16="http://schemas.microsoft.com/office/drawing/2014/main" id="{7DD682E8-5B76-D568-70C9-48B71A1D7CF0}"/>
              </a:ext>
            </a:extLst>
          </p:cNvPr>
          <p:cNvSpPr>
            <a:spLocks noGrp="1"/>
          </p:cNvSpPr>
          <p:nvPr>
            <p:ph type="title"/>
          </p:nvPr>
        </p:nvSpPr>
        <p:spPr>
          <a:xfrm>
            <a:off x="1374212" y="4064869"/>
            <a:ext cx="8534400" cy="2793131"/>
          </a:xfrm>
        </p:spPr>
        <p:txBody>
          <a:bodyPr>
            <a:normAutofit/>
          </a:bodyPr>
          <a:lstStyle/>
          <a:p>
            <a:r>
              <a:rPr lang="en-IE" sz="1800" cap="none" dirty="0">
                <a:latin typeface="Century Gothic" panose="020B0502020202020204" pitchFamily="34" charset="0"/>
                <a:cs typeface="Cascadia Code" panose="020B0609020000020004" pitchFamily="49" charset="0"/>
              </a:rPr>
              <a:t>:Class Diagram</a:t>
            </a:r>
            <a:br>
              <a:rPr lang="en-IE" sz="1800" cap="none" dirty="0">
                <a:latin typeface="Century Gothic" panose="020B0502020202020204" pitchFamily="34" charset="0"/>
                <a:cs typeface="Cascadia Code" panose="020B0609020000020004" pitchFamily="49" charset="0"/>
              </a:rPr>
            </a:br>
            <a:r>
              <a:rPr lang="en-IE" sz="1800" cap="none" dirty="0">
                <a:latin typeface="Century Gothic" panose="020B0502020202020204" pitchFamily="34" charset="0"/>
                <a:cs typeface="Cascadia Code" panose="020B0609020000020004" pitchFamily="49" charset="0"/>
              </a:rPr>
              <a:t>:The customer interacts with all the available objects firstly it waits at the door for an available table, once there is an available seat the customer will sit down and begin to order an available dish.</a:t>
            </a:r>
            <a:br>
              <a:rPr lang="en-IE" sz="1800" cap="none" dirty="0">
                <a:latin typeface="Century Gothic" panose="020B0502020202020204" pitchFamily="34" charset="0"/>
                <a:cs typeface="Cascadia Code" panose="020B0609020000020004" pitchFamily="49" charset="0"/>
              </a:rPr>
            </a:br>
            <a:r>
              <a:rPr lang="en-IE" sz="1800" cap="none" dirty="0">
                <a:latin typeface="Century Gothic" panose="020B0502020202020204" pitchFamily="34" charset="0"/>
                <a:cs typeface="Cascadia Code" panose="020B0609020000020004" pitchFamily="49" charset="0"/>
              </a:rPr>
              <a:t>:The player will correspond accordingly to the needs of the customer, the customer will leave after they finish eating.</a:t>
            </a:r>
            <a:br>
              <a:rPr lang="en-IE" sz="1800" cap="none" dirty="0">
                <a:latin typeface="Century Gothic" panose="020B0502020202020204" pitchFamily="34" charset="0"/>
                <a:cs typeface="Cascadia Code" panose="020B0609020000020004" pitchFamily="49" charset="0"/>
              </a:rPr>
            </a:br>
            <a:r>
              <a:rPr lang="en-IE" sz="1800" cap="none" dirty="0">
                <a:latin typeface="Century Gothic" panose="020B0502020202020204" pitchFamily="34" charset="0"/>
                <a:cs typeface="Cascadia Code" panose="020B0609020000020004" pitchFamily="49" charset="0"/>
              </a:rPr>
              <a:t>:More than one customer can enter and leave the restaurant at a time as such they will need a table to the corresponding size to match.</a:t>
            </a:r>
            <a:br>
              <a:rPr lang="en-IE" sz="1800" cap="none" dirty="0">
                <a:latin typeface="Century Gothic" panose="020B0502020202020204" pitchFamily="34" charset="0"/>
                <a:cs typeface="Cascadia Code" panose="020B0609020000020004" pitchFamily="49" charset="0"/>
              </a:rPr>
            </a:br>
            <a:endParaRPr lang="en-IE" sz="1800" cap="small"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271438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BE7FD2-EC9F-6CB6-EC56-1A85D587776A}"/>
              </a:ext>
            </a:extLst>
          </p:cNvPr>
          <p:cNvSpPr>
            <a:spLocks noGrp="1"/>
          </p:cNvSpPr>
          <p:nvPr>
            <p:ph type="title"/>
          </p:nvPr>
        </p:nvSpPr>
        <p:spPr>
          <a:xfrm>
            <a:off x="1374212" y="4719602"/>
            <a:ext cx="10817788" cy="2138398"/>
          </a:xfrm>
        </p:spPr>
        <p:txBody>
          <a:bodyPr>
            <a:normAutofit/>
          </a:bodyPr>
          <a:lstStyle/>
          <a:p>
            <a:r>
              <a:rPr lang="en-IE" sz="1800" dirty="0">
                <a:solidFill>
                  <a:srgbClr val="FFFFFF"/>
                </a:solidFill>
              </a:rPr>
              <a:t>:s</a:t>
            </a:r>
            <a:r>
              <a:rPr lang="en-IE" sz="1800" cap="none" dirty="0">
                <a:solidFill>
                  <a:srgbClr val="FFFFFF"/>
                </a:solidFill>
              </a:rPr>
              <a:t>ystem sequence diagram</a:t>
            </a:r>
            <a:br>
              <a:rPr lang="en-IE" sz="1800" cap="none" dirty="0">
                <a:solidFill>
                  <a:srgbClr val="FFFFFF"/>
                </a:solidFill>
              </a:rPr>
            </a:br>
            <a:r>
              <a:rPr lang="en-IE" sz="1800" dirty="0">
                <a:solidFill>
                  <a:srgbClr val="FFFFFF"/>
                </a:solidFill>
              </a:rPr>
              <a:t>:A</a:t>
            </a:r>
            <a:r>
              <a:rPr lang="en-IE" sz="1800" cap="none" dirty="0">
                <a:solidFill>
                  <a:srgbClr val="FFFFFF"/>
                </a:solidFill>
              </a:rPr>
              <a:t> sequence diagram describes an interaction by focusing on the sequence of messages </a:t>
            </a:r>
            <a:r>
              <a:rPr lang="en-IE" sz="1800" cap="none" dirty="0" err="1">
                <a:solidFill>
                  <a:srgbClr val="FFFFFF"/>
                </a:solidFill>
              </a:rPr>
              <a:t>enchanged</a:t>
            </a:r>
            <a:r>
              <a:rPr lang="en-IE" sz="1800" cap="none" dirty="0">
                <a:solidFill>
                  <a:srgbClr val="FFFFFF"/>
                </a:solidFill>
              </a:rPr>
              <a:t> and their corresponding event-occurrences on lifelines.</a:t>
            </a:r>
            <a:br>
              <a:rPr lang="en-IE" sz="1800" cap="none" dirty="0">
                <a:solidFill>
                  <a:srgbClr val="FFFFFF"/>
                </a:solidFill>
              </a:rPr>
            </a:br>
            <a:r>
              <a:rPr lang="en-IE" sz="1800" cap="none" dirty="0">
                <a:solidFill>
                  <a:srgbClr val="FFFFFF"/>
                </a:solidFill>
              </a:rPr>
              <a:t>:The sequence diagram highlights the exchange of messages between the player and the </a:t>
            </a:r>
            <a:r>
              <a:rPr lang="en-IE" sz="1800" cap="none" dirty="0" err="1">
                <a:solidFill>
                  <a:srgbClr val="FFFFFF"/>
                </a:solidFill>
              </a:rPr>
              <a:t>GameState</a:t>
            </a:r>
            <a:r>
              <a:rPr lang="en-IE" sz="1800" cap="none" dirty="0">
                <a:solidFill>
                  <a:srgbClr val="FFFFFF"/>
                </a:solidFill>
              </a:rPr>
              <a:t> manager in a sequential order.</a:t>
            </a:r>
            <a:br>
              <a:rPr lang="en-IE" sz="1800" cap="none" dirty="0">
                <a:solidFill>
                  <a:srgbClr val="FFFFFF"/>
                </a:solidFill>
              </a:rPr>
            </a:br>
            <a:r>
              <a:rPr lang="en-IE" sz="1800" cap="none" dirty="0">
                <a:solidFill>
                  <a:srgbClr val="FFFFFF"/>
                </a:solidFill>
              </a:rPr>
              <a:t>:The diagram states a nice example of how the player should react when a customer enters and once the player acts accordingly the customer will leave.</a:t>
            </a:r>
            <a:endParaRPr lang="en-IE" sz="1800" dirty="0">
              <a:solidFill>
                <a:srgbClr val="FFFFFF"/>
              </a:solidFill>
            </a:endParaRPr>
          </a:p>
        </p:txBody>
      </p:sp>
      <p:pic>
        <p:nvPicPr>
          <p:cNvPr id="5" name="Content Placeholder 4" descr="Diagram, schematic&#10;&#10;Description automatically generated">
            <a:extLst>
              <a:ext uri="{FF2B5EF4-FFF2-40B4-BE49-F238E27FC236}">
                <a16:creationId xmlns:a16="http://schemas.microsoft.com/office/drawing/2014/main" id="{EB8C1B77-0D70-9360-2D74-1DC021C87E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3750" y="0"/>
            <a:ext cx="7733855" cy="4719602"/>
          </a:xfrm>
        </p:spPr>
      </p:pic>
    </p:spTree>
    <p:extLst>
      <p:ext uri="{BB962C8B-B14F-4D97-AF65-F5344CB8AC3E}">
        <p14:creationId xmlns:p14="http://schemas.microsoft.com/office/powerpoint/2010/main" val="671198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607C-79B8-6457-F553-69F3B97B48CB}"/>
              </a:ext>
            </a:extLst>
          </p:cNvPr>
          <p:cNvSpPr>
            <a:spLocks noGrp="1"/>
          </p:cNvSpPr>
          <p:nvPr>
            <p:ph type="title"/>
          </p:nvPr>
        </p:nvSpPr>
        <p:spPr>
          <a:xfrm>
            <a:off x="684212" y="4487332"/>
            <a:ext cx="8534400" cy="1974428"/>
          </a:xfrm>
        </p:spPr>
        <p:txBody>
          <a:bodyPr>
            <a:normAutofit fontScale="90000"/>
          </a:bodyPr>
          <a:lstStyle/>
          <a:p>
            <a:r>
              <a:rPr lang="en-IE" sz="1800" cap="none" dirty="0"/>
              <a:t>:Contracts help define system behaviour; they describe the effects of operations upon the system.</a:t>
            </a:r>
            <a:br>
              <a:rPr lang="en-IE" sz="1800" cap="none" dirty="0"/>
            </a:br>
            <a:r>
              <a:rPr lang="en-IE" sz="1800" cap="none" dirty="0"/>
              <a:t>:A contract is a document that describes what each system operation commits to achieve.</a:t>
            </a:r>
            <a:br>
              <a:rPr lang="en-IE" sz="1800" cap="none" dirty="0"/>
            </a:br>
            <a:r>
              <a:rPr lang="en-IE" sz="1800" cap="none" dirty="0"/>
              <a:t>:The </a:t>
            </a:r>
            <a:r>
              <a:rPr lang="en-IE" sz="1800" cap="none" dirty="0" err="1"/>
              <a:t>GameState</a:t>
            </a:r>
            <a:r>
              <a:rPr lang="en-IE" sz="1800" cap="none" dirty="0"/>
              <a:t> </a:t>
            </a:r>
            <a:r>
              <a:rPr lang="en-IE" sz="1800" cap="none" dirty="0" err="1"/>
              <a:t>magager</a:t>
            </a:r>
            <a:r>
              <a:rPr lang="en-IE" sz="1800" cap="none" dirty="0"/>
              <a:t> intends to create and destroy instances such as making</a:t>
            </a:r>
            <a:br>
              <a:rPr lang="en-IE" sz="1800" cap="none" dirty="0"/>
            </a:br>
            <a:r>
              <a:rPr lang="en-IE" sz="1800" cap="none" dirty="0"/>
              <a:t>customers arrive to the restaurant. </a:t>
            </a:r>
            <a:br>
              <a:rPr lang="en-IE" sz="1800" cap="none" dirty="0"/>
            </a:br>
            <a:endParaRPr lang="en-IE" sz="1800" cap="none" dirty="0"/>
          </a:p>
        </p:txBody>
      </p:sp>
      <p:pic>
        <p:nvPicPr>
          <p:cNvPr id="5" name="Content Placeholder 4" descr="Graphical user interface, text, application&#10;&#10;Description automatically generated">
            <a:extLst>
              <a:ext uri="{FF2B5EF4-FFF2-40B4-BE49-F238E27FC236}">
                <a16:creationId xmlns:a16="http://schemas.microsoft.com/office/drawing/2014/main" id="{843F7AF6-02C3-2A17-C983-E646949525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409" y="85725"/>
            <a:ext cx="4085691" cy="4264890"/>
          </a:xfrm>
        </p:spPr>
      </p:pic>
    </p:spTree>
    <p:extLst>
      <p:ext uri="{BB962C8B-B14F-4D97-AF65-F5344CB8AC3E}">
        <p14:creationId xmlns:p14="http://schemas.microsoft.com/office/powerpoint/2010/main" val="1402486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296FA3-6D30-7E12-DDB9-5D99262A0E27}"/>
              </a:ext>
            </a:extLst>
          </p:cNvPr>
          <p:cNvSpPr>
            <a:spLocks noGrp="1"/>
          </p:cNvSpPr>
          <p:nvPr>
            <p:ph type="title"/>
          </p:nvPr>
        </p:nvSpPr>
        <p:spPr>
          <a:xfrm>
            <a:off x="1374212" y="4324665"/>
            <a:ext cx="10076009" cy="2440119"/>
          </a:xfrm>
        </p:spPr>
        <p:txBody>
          <a:bodyPr>
            <a:normAutofit/>
          </a:bodyPr>
          <a:lstStyle/>
          <a:p>
            <a:r>
              <a:rPr lang="en-IE" sz="1800" dirty="0">
                <a:solidFill>
                  <a:srgbClr val="FFFFFF"/>
                </a:solidFill>
              </a:rPr>
              <a:t>;C</a:t>
            </a:r>
            <a:r>
              <a:rPr lang="en-IE" sz="1800" cap="none" dirty="0">
                <a:solidFill>
                  <a:srgbClr val="FFFFFF"/>
                </a:solidFill>
              </a:rPr>
              <a:t>ommunication diagram</a:t>
            </a:r>
            <a:br>
              <a:rPr lang="en-IE" sz="1800" cap="none" dirty="0">
                <a:solidFill>
                  <a:srgbClr val="FFFFFF"/>
                </a:solidFill>
              </a:rPr>
            </a:br>
            <a:r>
              <a:rPr lang="en-IE" sz="1800" dirty="0">
                <a:solidFill>
                  <a:srgbClr val="FFFFFF"/>
                </a:solidFill>
              </a:rPr>
              <a:t>:C</a:t>
            </a:r>
            <a:r>
              <a:rPr lang="en-IE" sz="1800" cap="none" dirty="0">
                <a:solidFill>
                  <a:srgbClr val="FFFFFF"/>
                </a:solidFill>
              </a:rPr>
              <a:t>ommunication diagrams are best used for describing communication between objects or patterns commonly executing a system operation</a:t>
            </a:r>
            <a:br>
              <a:rPr lang="en-IE" sz="1800" cap="none" dirty="0">
                <a:solidFill>
                  <a:srgbClr val="FFFFFF"/>
                </a:solidFill>
              </a:rPr>
            </a:br>
            <a:r>
              <a:rPr lang="en-IE" sz="1800" cap="none" dirty="0">
                <a:solidFill>
                  <a:srgbClr val="FFFFFF"/>
                </a:solidFill>
              </a:rPr>
              <a:t>:The Singleton pattern was used to express the communication between the Customer(ai) and when they wait or walk into the restaurant.</a:t>
            </a:r>
            <a:br>
              <a:rPr lang="en-IE" sz="1800" cap="none" dirty="0">
                <a:solidFill>
                  <a:srgbClr val="FFFFFF"/>
                </a:solidFill>
              </a:rPr>
            </a:br>
            <a:r>
              <a:rPr lang="en-IE" sz="1800" cap="none" dirty="0">
                <a:solidFill>
                  <a:srgbClr val="FFFFFF"/>
                </a:solidFill>
              </a:rPr>
              <a:t>:The Observer patter was used to show how the </a:t>
            </a:r>
            <a:r>
              <a:rPr lang="en-IE" sz="1800" cap="none" dirty="0" err="1">
                <a:solidFill>
                  <a:srgbClr val="FFFFFF"/>
                </a:solidFill>
              </a:rPr>
              <a:t>GameState</a:t>
            </a:r>
            <a:r>
              <a:rPr lang="en-IE" sz="1800" cap="none" dirty="0">
                <a:solidFill>
                  <a:srgbClr val="FFFFFF"/>
                </a:solidFill>
              </a:rPr>
              <a:t> Manager works accordingly to the game phases and changes things based on the phase.</a:t>
            </a:r>
            <a:endParaRPr lang="en-IE" sz="1800" dirty="0">
              <a:solidFill>
                <a:srgbClr val="FFFFFF"/>
              </a:solidFill>
            </a:endParaRPr>
          </a:p>
        </p:txBody>
      </p:sp>
      <p:pic>
        <p:nvPicPr>
          <p:cNvPr id="5" name="Content Placeholder 4" descr="A screenshot of a computer">
            <a:extLst>
              <a:ext uri="{FF2B5EF4-FFF2-40B4-BE49-F238E27FC236}">
                <a16:creationId xmlns:a16="http://schemas.microsoft.com/office/drawing/2014/main" id="{6D161981-2EA2-061A-5E60-DB34E73566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6079" y="172069"/>
            <a:ext cx="7334810" cy="4152596"/>
          </a:xfrm>
        </p:spPr>
      </p:pic>
    </p:spTree>
    <p:extLst>
      <p:ext uri="{BB962C8B-B14F-4D97-AF65-F5344CB8AC3E}">
        <p14:creationId xmlns:p14="http://schemas.microsoft.com/office/powerpoint/2010/main" val="116747597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302</TotalTime>
  <Words>377</Words>
  <Application>Microsoft Office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Cascadia Code</vt:lpstr>
      <vt:lpstr>Century Gothic</vt:lpstr>
      <vt:lpstr>Wingdings 3</vt:lpstr>
      <vt:lpstr>Slice</vt:lpstr>
      <vt:lpstr>Software Engineering Presentation</vt:lpstr>
      <vt:lpstr>PowerPoint Presentation</vt:lpstr>
      <vt:lpstr>:Class Diagram :The customer interacts with all the available objects firstly it waits at the door for an available table, once there is an available seat the customer will sit down and begin to order an available dish. :The player will correspond accordingly to the needs of the customer, the customer will leave after they finish eating. :More than one customer can enter and leave the restaurant at a time as such they will need a table to the corresponding size to match. </vt:lpstr>
      <vt:lpstr>:system sequence diagram :A sequence diagram describes an interaction by focusing on the sequence of messages enchanged and their corresponding event-occurrences on lifelines. :The sequence diagram highlights the exchange of messages between the player and the GameState manager in a sequential order. :The diagram states a nice example of how the player should react when a customer enters and once the player acts accordingly the customer will leave.</vt:lpstr>
      <vt:lpstr>:Contracts help define system behaviour; they describe the effects of operations upon the system. :A contract is a document that describes what each system operation commits to achieve. :The GameState magager intends to create and destroy instances such as making customers arrive to the restaurant.  </vt:lpstr>
      <vt:lpstr>;Communication diagram :Communication diagrams are best used for describing communication between objects or patterns commonly executing a system operation :The Singleton pattern was used to express the communication between the Customer(ai) and when they wait or walk into the restaurant. :The Observer patter was used to show how the GameState Manager works accordingly to the game phases and changes things based on the phase.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Presentation</dc:title>
  <dc:creator>Karl Miller</dc:creator>
  <cp:lastModifiedBy>Karl Miller</cp:lastModifiedBy>
  <cp:revision>4</cp:revision>
  <dcterms:created xsi:type="dcterms:W3CDTF">2023-03-30T18:47:12Z</dcterms:created>
  <dcterms:modified xsi:type="dcterms:W3CDTF">2023-03-31T08:55:23Z</dcterms:modified>
</cp:coreProperties>
</file>