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A975F-00A0-4655-A449-D527403D844B}" v="492" dt="2023-06-09T17:27:37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724DF-18C4-1E9C-67C2-9F39A0C4D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" r="570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4A295-B30F-F7DF-878A-A4B91AEC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Bipartite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2F6A9-F8B0-73EF-B801-C02578BB2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 dirty="0"/>
              <a:t>How does maximal optimisation for favours from two parties work?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91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89906-823D-E4DA-DB31-24996379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19" y="267795"/>
            <a:ext cx="9365281" cy="63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2D2FC-F1BE-2F20-FBF4-DA78DD31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478848"/>
            <a:ext cx="10184906" cy="59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DF2FE-B6BE-61C2-1E5C-5BF5C67C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86" y="631195"/>
            <a:ext cx="9058027" cy="55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686B7-05DF-CFDF-054D-BA42AC6E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79" y="1485199"/>
            <a:ext cx="8277361" cy="39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4FB8-0CC2-4550-AA8A-C17737F7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Are Bipartite Graphs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picture containing line, diagram&#10;&#10;Description automatically generated">
            <a:extLst>
              <a:ext uri="{FF2B5EF4-FFF2-40B4-BE49-F238E27FC236}">
                <a16:creationId xmlns:a16="http://schemas.microsoft.com/office/drawing/2014/main" id="{6EA20FB0-FCCF-BE28-0CBC-7A23FAE0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785987"/>
            <a:ext cx="6846363" cy="51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C088C-4AA5-8D5A-BC7F-FC47127FBC29}"/>
              </a:ext>
            </a:extLst>
          </p:cNvPr>
          <p:cNvSpPr txBox="1"/>
          <p:nvPr/>
        </p:nvSpPr>
        <p:spPr>
          <a:xfrm>
            <a:off x="5080216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Mathematical Representation.</a:t>
            </a:r>
          </a:p>
        </p:txBody>
      </p:sp>
      <p:pic>
        <p:nvPicPr>
          <p:cNvPr id="6" name="Picture 5" descr="A calculus formula">
            <a:extLst>
              <a:ext uri="{FF2B5EF4-FFF2-40B4-BE49-F238E27FC236}">
                <a16:creationId xmlns:a16="http://schemas.microsoft.com/office/drawing/2014/main" id="{66B025F0-9349-E037-B2F9-D941A9612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2" r="31096" b="-1"/>
          <a:stretch/>
        </p:blipFill>
        <p:spPr>
          <a:xfrm>
            <a:off x="-1294" y="0"/>
            <a:ext cx="4045038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5378-7C5D-D4C7-D3C0-9A01C889D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5840" y="3277995"/>
                <a:ext cx="6939280" cy="289896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>
                  <a:lnSpc>
                    <a:spcPct val="100000"/>
                  </a:lnSpc>
                </a:pPr>
                <a:r>
                  <a:rPr lang="en-US" sz="1700" dirty="0"/>
                  <a:t>Graph is Collection of Nodes and Edges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7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 dirty="0"/>
                  <a:t>Where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𝑒𝑑𝑔𝑒𝑠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700" dirty="0"/>
              </a:p>
              <a:p>
                <a:pPr marL="0">
                  <a:lnSpc>
                    <a:spcPct val="100000"/>
                  </a:lnSpc>
                </a:pPr>
                <a:r>
                  <a:rPr lang="en-US" sz="1700" dirty="0"/>
                  <a:t>Bipartite Graphs have two set of Nodes such that There is no edge between any two node of one set.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 dirty="0"/>
                  <a:t>	Mathematically : 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17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17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IN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700" dirty="0"/>
                  <a:t>Bipartite Graphs representation :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700" b="0" dirty="0"/>
              </a:p>
              <a:p>
                <a:pPr marL="0">
                  <a:lnSpc>
                    <a:spcPct val="100000"/>
                  </a:lnSpc>
                </a:pPr>
                <a:endParaRPr lang="en-US" sz="1700" b="0" dirty="0"/>
              </a:p>
              <a:p>
                <a:pPr marL="0">
                  <a:lnSpc>
                    <a:spcPct val="10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E5378-7C5D-D4C7-D3C0-9A01C889D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5840" y="3277995"/>
                <a:ext cx="6939280" cy="2898967"/>
              </a:xfrm>
              <a:blipFill>
                <a:blip r:embed="rId3"/>
                <a:stretch>
                  <a:fillRect l="-527" t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6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7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9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8B9D8-5F23-B986-23B1-1D0C5E14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IN" sz="3200"/>
              <a:t>Visualisation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Content Placeholder 20" descr="A picture containing line, diagram&#10;&#10;Description automatically generated">
            <a:extLst>
              <a:ext uri="{FF2B5EF4-FFF2-40B4-BE49-F238E27FC236}">
                <a16:creationId xmlns:a16="http://schemas.microsoft.com/office/drawing/2014/main" id="{A57B690A-95EA-3DF9-BCC2-1D4F3302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2675335"/>
            <a:ext cx="4486275" cy="33647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E392D9-2462-6660-AD3C-88F8378C93AC}"/>
              </a:ext>
            </a:extLst>
          </p:cNvPr>
          <p:cNvSpPr txBox="1"/>
          <p:nvPr/>
        </p:nvSpPr>
        <p:spPr>
          <a:xfrm>
            <a:off x="8575040" y="6514326"/>
            <a:ext cx="238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**Codes are also in submission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2113E8E-973A-D4F0-073A-3AA96EBE1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64913"/>
              </p:ext>
            </p:extLst>
          </p:nvPr>
        </p:nvGraphicFramePr>
        <p:xfrm>
          <a:off x="149344" y="34508"/>
          <a:ext cx="5844511" cy="678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240160" imgH="8832960" progId="Word.OpenDocumentText.12">
                  <p:embed/>
                </p:oleObj>
              </mc:Choice>
              <mc:Fallback>
                <p:oleObj name="Document" r:id="rId3" imgW="5240160" imgH="8832960" progId="Word.OpenDocumentTex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2113E8E-973A-D4F0-073A-3AA96EBE1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44" y="34508"/>
                        <a:ext cx="5844511" cy="6788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9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0E0201-8E9E-2DFD-4E84-D52BC0DB7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7" y="2285998"/>
            <a:ext cx="3608957" cy="38552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434E08-B871-7EBB-716F-65DD5AAB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>
            <a:normAutofit/>
          </a:bodyPr>
          <a:lstStyle/>
          <a:p>
            <a:r>
              <a:rPr lang="en-IN" dirty="0"/>
              <a:t>Adjoint Matrix , Graph and Eigen Plot</a:t>
            </a:r>
          </a:p>
        </p:txBody>
      </p:sp>
      <p:pic>
        <p:nvPicPr>
          <p:cNvPr id="8" name="Picture 7" descr="A yellow and purple squares&#10;&#10;Description automatically generated with low confidence">
            <a:extLst>
              <a:ext uri="{FF2B5EF4-FFF2-40B4-BE49-F238E27FC236}">
                <a16:creationId xmlns:a16="http://schemas.microsoft.com/office/drawing/2014/main" id="{790B73DC-E5B7-6F93-307B-09D08A3E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r="7292"/>
          <a:stretch/>
        </p:blipFill>
        <p:spPr>
          <a:xfrm>
            <a:off x="3909708" y="2329614"/>
            <a:ext cx="4221082" cy="3855203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 with low confidence">
            <a:extLst>
              <a:ext uri="{FF2B5EF4-FFF2-40B4-BE49-F238E27FC236}">
                <a16:creationId xmlns:a16="http://schemas.microsoft.com/office/drawing/2014/main" id="{E295693E-356B-46D5-6F89-CEE1B843D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15" y="2718068"/>
            <a:ext cx="3671429" cy="30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C2BEA-DBE6-542E-20F7-7D3D3FD0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Adjoint Matrix , Graph and Eigen Plot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Picture 18" descr="A picture containing line, diagram, origami&#10;&#10;Description automatically generated">
            <a:extLst>
              <a:ext uri="{FF2B5EF4-FFF2-40B4-BE49-F238E27FC236}">
                <a16:creationId xmlns:a16="http://schemas.microsoft.com/office/drawing/2014/main" id="{7AB6C880-205C-4084-F4A3-807E0969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98995"/>
            <a:ext cx="3703320" cy="2777489"/>
          </a:xfrm>
          <a:prstGeom prst="rect">
            <a:avLst/>
          </a:prstGeom>
        </p:spPr>
      </p:pic>
      <p:pic>
        <p:nvPicPr>
          <p:cNvPr id="15" name="Picture 14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4DDB903A-411D-BE1B-8DAC-036605EE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47" y="2798994"/>
            <a:ext cx="3703320" cy="2777489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 with low confidence">
            <a:extLst>
              <a:ext uri="{FF2B5EF4-FFF2-40B4-BE49-F238E27FC236}">
                <a16:creationId xmlns:a16="http://schemas.microsoft.com/office/drawing/2014/main" id="{AADFAE4E-1FA0-E794-A2CE-3A3C8FDAA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997" y="2723820"/>
            <a:ext cx="3703320" cy="27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4A87-0257-C1C6-1E67-1A0DBFB9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C09-A931-F5EF-17D7-CA3FBD1A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Matching and Assignment Problems : </a:t>
            </a:r>
          </a:p>
          <a:p>
            <a:pPr marL="0" indent="0">
              <a:buNone/>
            </a:pPr>
            <a:r>
              <a:rPr lang="en-IN" dirty="0"/>
              <a:t>Entries from one set need to be paired with another based on certain criteria</a:t>
            </a:r>
          </a:p>
          <a:p>
            <a:pPr marL="0" indent="0">
              <a:buNone/>
            </a:pPr>
            <a:r>
              <a:rPr lang="en-IN" dirty="0"/>
              <a:t> Bipartite Graphs model such problems and device efficient algorithms to find optimal solutions.</a:t>
            </a:r>
          </a:p>
          <a:p>
            <a:pPr marL="0" indent="0">
              <a:buNone/>
            </a:pPr>
            <a:r>
              <a:rPr lang="en-IN" dirty="0"/>
              <a:t>Applications of this include Resource Allocation, Job Assignment and project Scheduling.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A76-F5BA-C170-90B7-35E2FF83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Biological and Social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AE2F-1446-0137-B67D-070DF06B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Bipartite graphs find applications in analyzing biological networks, such as protein-protein interaction networks or gene-disease association networks.</a:t>
            </a:r>
          </a:p>
          <a:p>
            <a:r>
              <a:rPr lang="en-US" sz="2800" dirty="0"/>
              <a:t>Similarly, bipartite graphs are utilized in social network analysis to study interactions between individuals and groups, friendship networks, and information diffusion.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532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49FBEDF-4752-7837-1128-FEC8F95F0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0B066-A06B-4F09-1B77-869B740D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Relation with Eigenvalue and Proof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23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222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Neue Haas Grotesk Text Pro</vt:lpstr>
      <vt:lpstr>AccentBoxVTI</vt:lpstr>
      <vt:lpstr>Document</vt:lpstr>
      <vt:lpstr>Bipartite Graphs</vt:lpstr>
      <vt:lpstr>What Are Bipartite Graphs ?</vt:lpstr>
      <vt:lpstr>PowerPoint Presentation</vt:lpstr>
      <vt:lpstr>Visualisation</vt:lpstr>
      <vt:lpstr>Adjoint Matrix , Graph and Eigen Plot</vt:lpstr>
      <vt:lpstr>Adjoint Matrix , Graph and Eigen Plot</vt:lpstr>
      <vt:lpstr>Applications</vt:lpstr>
      <vt:lpstr>Biological and Social Networks</vt:lpstr>
      <vt:lpstr>Relation with Eigenvalue and Proof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Bipartite Graphs</dc:title>
  <dc:creator>Meet gera</dc:creator>
  <cp:lastModifiedBy>Meet gera</cp:lastModifiedBy>
  <cp:revision>2</cp:revision>
  <dcterms:created xsi:type="dcterms:W3CDTF">2023-06-04T09:59:02Z</dcterms:created>
  <dcterms:modified xsi:type="dcterms:W3CDTF">2023-06-09T17:29:24Z</dcterms:modified>
</cp:coreProperties>
</file>