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64" r:id="rId6"/>
    <p:sldId id="258" r:id="rId7"/>
    <p:sldId id="262" r:id="rId8"/>
    <p:sldId id="263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6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18792-89A2-48AB-BAF2-2CE1BC17376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7DDA8EE-D084-4B68-88A4-8CE4B190C0E8}">
      <dgm:prSet phldrT="[文本]"/>
      <dgm:spPr/>
      <dgm:t>
        <a:bodyPr/>
        <a:lstStyle/>
        <a:p>
          <a:r>
            <a:rPr lang="zh-CN" altLang="en-US" dirty="0" smtClean="0"/>
            <a:t>物质实体</a:t>
          </a:r>
          <a:endParaRPr lang="zh-CN" altLang="en-US" dirty="0"/>
        </a:p>
      </dgm:t>
    </dgm:pt>
    <dgm:pt modelId="{68A667CD-58D5-473C-84B2-F0BBC1E4F024}" type="parTrans" cxnId="{BDDBC475-7865-4D5F-B59F-0474033D266A}">
      <dgm:prSet/>
      <dgm:spPr/>
      <dgm:t>
        <a:bodyPr/>
        <a:lstStyle/>
        <a:p>
          <a:endParaRPr lang="zh-CN" altLang="en-US"/>
        </a:p>
      </dgm:t>
    </dgm:pt>
    <dgm:pt modelId="{519128F9-2425-4E76-AB10-558C98E33913}" type="sibTrans" cxnId="{BDDBC475-7865-4D5F-B59F-0474033D266A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56867F3E-9347-4EA1-BDE1-3DAE86D45C54}">
      <dgm:prSet phldrT="[文本]"/>
      <dgm:spPr/>
      <dgm:t>
        <a:bodyPr/>
        <a:lstStyle/>
        <a:p>
          <a:r>
            <a:rPr lang="zh-CN" altLang="en-US" dirty="0" smtClean="0"/>
            <a:t>印象</a:t>
          </a:r>
          <a:endParaRPr lang="zh-CN" altLang="en-US" dirty="0"/>
        </a:p>
      </dgm:t>
    </dgm:pt>
    <dgm:pt modelId="{DC179A9B-7242-414C-9665-6374D0B31570}" type="parTrans" cxnId="{56CCF5B3-B4BA-4E84-A3C2-1AC7BD657978}">
      <dgm:prSet/>
      <dgm:spPr/>
      <dgm:t>
        <a:bodyPr/>
        <a:lstStyle/>
        <a:p>
          <a:endParaRPr lang="zh-CN" altLang="en-US"/>
        </a:p>
      </dgm:t>
    </dgm:pt>
    <dgm:pt modelId="{F9DC7F71-A461-4F99-B8F8-9CCCAFD9B79C}" type="sibTrans" cxnId="{56CCF5B3-B4BA-4E84-A3C2-1AC7BD657978}">
      <dgm:prSet/>
      <dgm:spPr/>
      <dgm:t>
        <a:bodyPr/>
        <a:lstStyle/>
        <a:p>
          <a:endParaRPr lang="zh-CN" altLang="en-US"/>
        </a:p>
      </dgm:t>
    </dgm:pt>
    <dgm:pt modelId="{6B2BA98B-A76A-41E7-A222-870976F2DD08}">
      <dgm:prSet phldrT="[文本]"/>
      <dgm:spPr/>
      <dgm:t>
        <a:bodyPr/>
        <a:lstStyle/>
        <a:p>
          <a:r>
            <a:rPr lang="zh-CN" altLang="en-US" dirty="0" smtClean="0"/>
            <a:t>观念</a:t>
          </a:r>
          <a:endParaRPr lang="zh-CN" altLang="en-US" dirty="0"/>
        </a:p>
      </dgm:t>
    </dgm:pt>
    <dgm:pt modelId="{FB6DA9EC-B9CD-4D75-8F0A-A850A0EE4105}" type="parTrans" cxnId="{AD700D9D-B511-40A8-B34C-8F8B49D891E8}">
      <dgm:prSet/>
      <dgm:spPr/>
      <dgm:t>
        <a:bodyPr/>
        <a:lstStyle/>
        <a:p>
          <a:endParaRPr lang="zh-CN" altLang="en-US"/>
        </a:p>
      </dgm:t>
    </dgm:pt>
    <dgm:pt modelId="{3F609319-9166-42B8-AFD9-BF8BAF9324FE}" type="sibTrans" cxnId="{AD700D9D-B511-40A8-B34C-8F8B49D891E8}">
      <dgm:prSet/>
      <dgm:spPr/>
      <dgm:t>
        <a:bodyPr/>
        <a:lstStyle/>
        <a:p>
          <a:endParaRPr lang="zh-CN" altLang="en-US"/>
        </a:p>
      </dgm:t>
    </dgm:pt>
    <dgm:pt modelId="{9119CC6B-8616-4012-91EE-B577F12AAB35}" type="pres">
      <dgm:prSet presAssocID="{82018792-89A2-48AB-BAF2-2CE1BC173760}" presName="Name0" presStyleCnt="0">
        <dgm:presLayoutVars>
          <dgm:dir/>
          <dgm:resizeHandles val="exact"/>
        </dgm:presLayoutVars>
      </dgm:prSet>
      <dgm:spPr/>
    </dgm:pt>
    <dgm:pt modelId="{A1B3C0F6-8725-439D-ACFF-E8DBF58A7F1C}" type="pres">
      <dgm:prSet presAssocID="{D7DDA8EE-D084-4B68-88A4-8CE4B190C0E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93870E-E28C-4321-A717-F350792436D7}" type="pres">
      <dgm:prSet presAssocID="{519128F9-2425-4E76-AB10-558C98E33913}" presName="sibTrans" presStyleLbl="sibTrans2D1" presStyleIdx="0" presStyleCnt="2"/>
      <dgm:spPr/>
    </dgm:pt>
    <dgm:pt modelId="{0D65B3AF-EDA3-419A-9BFD-47B3C347211D}" type="pres">
      <dgm:prSet presAssocID="{519128F9-2425-4E76-AB10-558C98E33913}" presName="connectorText" presStyleLbl="sibTrans2D1" presStyleIdx="0" presStyleCnt="2"/>
      <dgm:spPr/>
    </dgm:pt>
    <dgm:pt modelId="{65BE9EE8-4118-44B4-8271-FFAB35EF704E}" type="pres">
      <dgm:prSet presAssocID="{56867F3E-9347-4EA1-BDE1-3DAE86D45C5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0905D2-F999-4DB6-93DF-FB233CA336C8}" type="pres">
      <dgm:prSet presAssocID="{F9DC7F71-A461-4F99-B8F8-9CCCAFD9B79C}" presName="sibTrans" presStyleLbl="sibTrans2D1" presStyleIdx="1" presStyleCnt="2"/>
      <dgm:spPr/>
    </dgm:pt>
    <dgm:pt modelId="{A813C933-750D-4917-B881-0DB65724DE8D}" type="pres">
      <dgm:prSet presAssocID="{F9DC7F71-A461-4F99-B8F8-9CCCAFD9B79C}" presName="connectorText" presStyleLbl="sibTrans2D1" presStyleIdx="1" presStyleCnt="2"/>
      <dgm:spPr/>
    </dgm:pt>
    <dgm:pt modelId="{CEED733C-D68C-4675-AFBB-2FA8E322F72D}" type="pres">
      <dgm:prSet presAssocID="{6B2BA98B-A76A-41E7-A222-870976F2DD08}" presName="node" presStyleLbl="node1" presStyleIdx="2" presStyleCnt="3">
        <dgm:presLayoutVars>
          <dgm:bulletEnabled val="1"/>
        </dgm:presLayoutVars>
      </dgm:prSet>
      <dgm:spPr/>
    </dgm:pt>
  </dgm:ptLst>
  <dgm:cxnLst>
    <dgm:cxn modelId="{8CB63A4E-B599-4B03-B486-130849A836FE}" type="presOf" srcId="{6B2BA98B-A76A-41E7-A222-870976F2DD08}" destId="{CEED733C-D68C-4675-AFBB-2FA8E322F72D}" srcOrd="0" destOrd="0" presId="urn:microsoft.com/office/officeart/2005/8/layout/process1"/>
    <dgm:cxn modelId="{0AF53C53-6424-4BAF-8DB8-BA3C534CEC08}" type="presOf" srcId="{82018792-89A2-48AB-BAF2-2CE1BC173760}" destId="{9119CC6B-8616-4012-91EE-B577F12AAB35}" srcOrd="0" destOrd="0" presId="urn:microsoft.com/office/officeart/2005/8/layout/process1"/>
    <dgm:cxn modelId="{EAC248AD-95EE-4D8C-BA2A-A1B4A8EEC5A3}" type="presOf" srcId="{F9DC7F71-A461-4F99-B8F8-9CCCAFD9B79C}" destId="{A813C933-750D-4917-B881-0DB65724DE8D}" srcOrd="1" destOrd="0" presId="urn:microsoft.com/office/officeart/2005/8/layout/process1"/>
    <dgm:cxn modelId="{1EA38A02-ADD8-47B0-A6E5-C66ADABE230E}" type="presOf" srcId="{F9DC7F71-A461-4F99-B8F8-9CCCAFD9B79C}" destId="{990905D2-F999-4DB6-93DF-FB233CA336C8}" srcOrd="0" destOrd="0" presId="urn:microsoft.com/office/officeart/2005/8/layout/process1"/>
    <dgm:cxn modelId="{AD700D9D-B511-40A8-B34C-8F8B49D891E8}" srcId="{82018792-89A2-48AB-BAF2-2CE1BC173760}" destId="{6B2BA98B-A76A-41E7-A222-870976F2DD08}" srcOrd="2" destOrd="0" parTransId="{FB6DA9EC-B9CD-4D75-8F0A-A850A0EE4105}" sibTransId="{3F609319-9166-42B8-AFD9-BF8BAF9324FE}"/>
    <dgm:cxn modelId="{23282828-994F-4542-8D1D-DB6D2695DF4C}" type="presOf" srcId="{56867F3E-9347-4EA1-BDE1-3DAE86D45C54}" destId="{65BE9EE8-4118-44B4-8271-FFAB35EF704E}" srcOrd="0" destOrd="0" presId="urn:microsoft.com/office/officeart/2005/8/layout/process1"/>
    <dgm:cxn modelId="{1A962C99-9F2C-4F90-BB8C-F8281CD41E4B}" type="presOf" srcId="{D7DDA8EE-D084-4B68-88A4-8CE4B190C0E8}" destId="{A1B3C0F6-8725-439D-ACFF-E8DBF58A7F1C}" srcOrd="0" destOrd="0" presId="urn:microsoft.com/office/officeart/2005/8/layout/process1"/>
    <dgm:cxn modelId="{56CCF5B3-B4BA-4E84-A3C2-1AC7BD657978}" srcId="{82018792-89A2-48AB-BAF2-2CE1BC173760}" destId="{56867F3E-9347-4EA1-BDE1-3DAE86D45C54}" srcOrd="1" destOrd="0" parTransId="{DC179A9B-7242-414C-9665-6374D0B31570}" sibTransId="{F9DC7F71-A461-4F99-B8F8-9CCCAFD9B79C}"/>
    <dgm:cxn modelId="{BDDBC475-7865-4D5F-B59F-0474033D266A}" srcId="{82018792-89A2-48AB-BAF2-2CE1BC173760}" destId="{D7DDA8EE-D084-4B68-88A4-8CE4B190C0E8}" srcOrd="0" destOrd="0" parTransId="{68A667CD-58D5-473C-84B2-F0BBC1E4F024}" sibTransId="{519128F9-2425-4E76-AB10-558C98E33913}"/>
    <dgm:cxn modelId="{48A2580A-6CFA-473B-BC08-093374D1EFFD}" type="presOf" srcId="{519128F9-2425-4E76-AB10-558C98E33913}" destId="{5F93870E-E28C-4321-A717-F350792436D7}" srcOrd="0" destOrd="0" presId="urn:microsoft.com/office/officeart/2005/8/layout/process1"/>
    <dgm:cxn modelId="{9182745E-B07D-45C9-9EAB-773283E4A2AA}" type="presOf" srcId="{519128F9-2425-4E76-AB10-558C98E33913}" destId="{0D65B3AF-EDA3-419A-9BFD-47B3C347211D}" srcOrd="1" destOrd="0" presId="urn:microsoft.com/office/officeart/2005/8/layout/process1"/>
    <dgm:cxn modelId="{9A3AAF8D-80BF-486D-B1CB-32AF5B5D0578}" type="presParOf" srcId="{9119CC6B-8616-4012-91EE-B577F12AAB35}" destId="{A1B3C0F6-8725-439D-ACFF-E8DBF58A7F1C}" srcOrd="0" destOrd="0" presId="urn:microsoft.com/office/officeart/2005/8/layout/process1"/>
    <dgm:cxn modelId="{1B5A4143-D3C6-4AEC-B6DF-FA94667EB6E5}" type="presParOf" srcId="{9119CC6B-8616-4012-91EE-B577F12AAB35}" destId="{5F93870E-E28C-4321-A717-F350792436D7}" srcOrd="1" destOrd="0" presId="urn:microsoft.com/office/officeart/2005/8/layout/process1"/>
    <dgm:cxn modelId="{17EB5E56-5D8E-4225-99D2-915DB4C8DE1D}" type="presParOf" srcId="{5F93870E-E28C-4321-A717-F350792436D7}" destId="{0D65B3AF-EDA3-419A-9BFD-47B3C347211D}" srcOrd="0" destOrd="0" presId="urn:microsoft.com/office/officeart/2005/8/layout/process1"/>
    <dgm:cxn modelId="{96211094-BB8B-4508-80F2-84DFBC68C00B}" type="presParOf" srcId="{9119CC6B-8616-4012-91EE-B577F12AAB35}" destId="{65BE9EE8-4118-44B4-8271-FFAB35EF704E}" srcOrd="2" destOrd="0" presId="urn:microsoft.com/office/officeart/2005/8/layout/process1"/>
    <dgm:cxn modelId="{01E3D46B-94FE-4606-A8AC-DCF7E0DCB710}" type="presParOf" srcId="{9119CC6B-8616-4012-91EE-B577F12AAB35}" destId="{990905D2-F999-4DB6-93DF-FB233CA336C8}" srcOrd="3" destOrd="0" presId="urn:microsoft.com/office/officeart/2005/8/layout/process1"/>
    <dgm:cxn modelId="{96A2A5D3-4D6A-4373-B008-B7E86F109302}" type="presParOf" srcId="{990905D2-F999-4DB6-93DF-FB233CA336C8}" destId="{A813C933-750D-4917-B881-0DB65724DE8D}" srcOrd="0" destOrd="0" presId="urn:microsoft.com/office/officeart/2005/8/layout/process1"/>
    <dgm:cxn modelId="{C92B6FE2-136C-442D-8AB8-ADF254447DE7}" type="presParOf" srcId="{9119CC6B-8616-4012-91EE-B577F12AAB35}" destId="{CEED733C-D68C-4675-AFBB-2FA8E322F7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3C0F6-8725-439D-ACFF-E8DBF58A7F1C}">
      <dsp:nvSpPr>
        <dsp:cNvPr id="0" name=""/>
        <dsp:cNvSpPr/>
      </dsp:nvSpPr>
      <dsp:spPr>
        <a:xfrm>
          <a:off x="4441" y="258052"/>
          <a:ext cx="1327422" cy="796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物质实体</a:t>
          </a:r>
          <a:endParaRPr lang="zh-CN" altLang="en-US" sz="2100" kern="1200" dirty="0"/>
        </a:p>
      </dsp:txBody>
      <dsp:txXfrm>
        <a:off x="27768" y="281379"/>
        <a:ext cx="1280768" cy="749799"/>
      </dsp:txXfrm>
    </dsp:sp>
    <dsp:sp modelId="{5F93870E-E28C-4321-A717-F350792436D7}">
      <dsp:nvSpPr>
        <dsp:cNvPr id="0" name=""/>
        <dsp:cNvSpPr/>
      </dsp:nvSpPr>
      <dsp:spPr>
        <a:xfrm>
          <a:off x="1464605" y="491679"/>
          <a:ext cx="281413" cy="329200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464605" y="557519"/>
        <a:ext cx="196989" cy="197520"/>
      </dsp:txXfrm>
    </dsp:sp>
    <dsp:sp modelId="{65BE9EE8-4118-44B4-8271-FFAB35EF704E}">
      <dsp:nvSpPr>
        <dsp:cNvPr id="0" name=""/>
        <dsp:cNvSpPr/>
      </dsp:nvSpPr>
      <dsp:spPr>
        <a:xfrm>
          <a:off x="1862831" y="258052"/>
          <a:ext cx="1327422" cy="796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印象</a:t>
          </a:r>
          <a:endParaRPr lang="zh-CN" altLang="en-US" sz="2100" kern="1200" dirty="0"/>
        </a:p>
      </dsp:txBody>
      <dsp:txXfrm>
        <a:off x="1886158" y="281379"/>
        <a:ext cx="1280768" cy="749799"/>
      </dsp:txXfrm>
    </dsp:sp>
    <dsp:sp modelId="{990905D2-F999-4DB6-93DF-FB233CA336C8}">
      <dsp:nvSpPr>
        <dsp:cNvPr id="0" name=""/>
        <dsp:cNvSpPr/>
      </dsp:nvSpPr>
      <dsp:spPr>
        <a:xfrm>
          <a:off x="3322996" y="491679"/>
          <a:ext cx="281413" cy="329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322996" y="557519"/>
        <a:ext cx="196989" cy="197520"/>
      </dsp:txXfrm>
    </dsp:sp>
    <dsp:sp modelId="{CEED733C-D68C-4675-AFBB-2FA8E322F72D}">
      <dsp:nvSpPr>
        <dsp:cNvPr id="0" name=""/>
        <dsp:cNvSpPr/>
      </dsp:nvSpPr>
      <dsp:spPr>
        <a:xfrm>
          <a:off x="3721222" y="258052"/>
          <a:ext cx="1327422" cy="796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观念</a:t>
          </a:r>
          <a:endParaRPr lang="zh-CN" altLang="en-US" sz="2100" kern="1200" dirty="0"/>
        </a:p>
      </dsp:txBody>
      <dsp:txXfrm>
        <a:off x="3744549" y="281379"/>
        <a:ext cx="1280768" cy="74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0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0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4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9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3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4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5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1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F5E9-14B2-4BC7-8ADF-5680994C3B3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6EB2-BF1A-4CA0-A753-DAC91EF88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5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David Hume:</a:t>
            </a:r>
            <a:r>
              <a:rPr lang="zh-CN" altLang="en-US" sz="5400" dirty="0" smtClean="0"/>
              <a:t>两个怀疑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Flint Week3 : 4/12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0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归纳（经验）不能保障因果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反例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狗、铃铛与狗粮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归纳</a:t>
            </a:r>
            <a:r>
              <a:rPr lang="zh-CN" altLang="en-US" dirty="0" smtClean="0"/>
              <a:t>并不保</a:t>
            </a:r>
            <a:r>
              <a:rPr lang="zh-CN" altLang="en-US" dirty="0" smtClean="0"/>
              <a:t>真，而我们对因果关系的建立来源于归纳</a:t>
            </a:r>
            <a:endParaRPr lang="zh-CN" altLang="en-US" dirty="0"/>
          </a:p>
        </p:txBody>
      </p:sp>
      <p:pic>
        <p:nvPicPr>
          <p:cNvPr id="4098" name="Picture 2" descr="https://timgsa.baidu.com/timg?image&amp;quality=80&amp;size=b9999_10000&amp;sec=1555067725117&amp;di=66794505e432c593b5ac6cdbe92215e0&amp;imgtype=jpg&amp;src=http%3A%2F%2Fpic.66wz.com%2F0%2F00%2F79%2F57%2F795749_7575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85" y="2622087"/>
            <a:ext cx="2803195" cy="186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imgsa.baidu.com/timg?image&amp;quality=80&amp;size=b9999_10000&amp;sec=1555067764175&amp;di=345d568facc1faafd08ebfc8a70b240a&amp;imgtype=0&amp;src=http%3A%2F%2Fbpic.588ku.com%2Felement_origin_min_pic%2F16%2F08%2F23%2F2057bc41625fdd9.jpg%2521%2Ffwfh%2F804x804%2Fquality%2F90%2Funsharp%2Ftrue%2Fcompress%2Ftr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20" y="1825625"/>
            <a:ext cx="1968079" cy="196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1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总结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/>
              <a:t>休</a:t>
            </a:r>
            <a:r>
              <a:rPr lang="zh-CN" altLang="en-US" dirty="0" smtClean="0"/>
              <a:t>谟通过</a:t>
            </a:r>
            <a:r>
              <a:rPr lang="zh-CN" altLang="en-US" b="1" dirty="0" smtClean="0"/>
              <a:t>两种</a:t>
            </a:r>
            <a:r>
              <a:rPr lang="zh-CN" altLang="en-US" b="1" dirty="0" smtClean="0"/>
              <a:t>知识的</a:t>
            </a:r>
            <a:r>
              <a:rPr lang="zh-CN" altLang="en-US" b="1" dirty="0" smtClean="0"/>
              <a:t>分类</a:t>
            </a:r>
            <a:r>
              <a:rPr lang="zh-CN" altLang="en-US" dirty="0" smtClean="0"/>
              <a:t>，认为这两种知识都无法提供</a:t>
            </a:r>
            <a:r>
              <a:rPr lang="zh-CN" altLang="en-US" b="1" dirty="0" smtClean="0"/>
              <a:t>实体存在、因果关系存在</a:t>
            </a:r>
            <a:r>
              <a:rPr lang="zh-CN" altLang="en-US" dirty="0" smtClean="0"/>
              <a:t>的依据；因此，他认为实体是否存在，因果关系是否存在是</a:t>
            </a:r>
            <a:r>
              <a:rPr lang="zh-CN" altLang="en-US" b="1" dirty="0" smtClean="0"/>
              <a:t>不可知</a:t>
            </a:r>
            <a:r>
              <a:rPr lang="zh-CN" altLang="en-US" dirty="0" smtClean="0"/>
              <a:t>的。我们认为它们存在，是基于人的心里期待。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641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哲学</a:t>
            </a:r>
            <a:r>
              <a:rPr lang="en-US" altLang="zh-CN" dirty="0" smtClean="0"/>
              <a:t>PRE</a:t>
            </a:r>
            <a:r>
              <a:rPr lang="zh-CN" altLang="en-US" dirty="0" smtClean="0"/>
              <a:t>须知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如果我声音太大（打扰到他人），请提醒我。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b="1" dirty="0" smtClean="0"/>
              <a:t>如果我有地方表述不清楚、“过于高深”，让你迷惑、不理解，请一定在最后提出问题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如果我对你问题的反驳让你感到态度不好，请提醒我。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41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8449"/>
            <a:ext cx="10515600" cy="4351338"/>
          </a:xfrm>
        </p:spPr>
        <p:txBody>
          <a:bodyPr/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altLang="zh-CN" dirty="0" smtClean="0"/>
              <a:t>1-</a:t>
            </a:r>
            <a:r>
              <a:rPr lang="zh-CN" altLang="en-US" dirty="0" smtClean="0"/>
              <a:t>两种知识的分类</a:t>
            </a:r>
            <a:endParaRPr lang="en-US" altLang="zh-CN" dirty="0" smtClean="0"/>
          </a:p>
          <a:p>
            <a:pPr marL="0" indent="0" algn="ctr">
              <a:lnSpc>
                <a:spcPct val="125000"/>
              </a:lnSpc>
              <a:buNone/>
            </a:pPr>
            <a:r>
              <a:rPr lang="en-US" altLang="zh-CN" dirty="0" smtClean="0"/>
              <a:t>2-</a:t>
            </a:r>
            <a:r>
              <a:rPr lang="zh-CN" altLang="en-US" dirty="0"/>
              <a:t>怀疑</a:t>
            </a:r>
            <a:r>
              <a:rPr lang="zh-CN" altLang="en-US" dirty="0" smtClean="0"/>
              <a:t>实体存在</a:t>
            </a:r>
            <a:endParaRPr lang="en-US" altLang="zh-CN" dirty="0" smtClean="0"/>
          </a:p>
          <a:p>
            <a:pPr marL="0" indent="0" algn="ctr">
              <a:lnSpc>
                <a:spcPct val="125000"/>
              </a:lnSpc>
              <a:buNone/>
            </a:pPr>
            <a:r>
              <a:rPr lang="en-US" altLang="zh-CN" dirty="0" smtClean="0"/>
              <a:t>3-</a:t>
            </a:r>
            <a:r>
              <a:rPr lang="zh-CN" altLang="en-US" dirty="0" smtClean="0"/>
              <a:t>怀疑因果关系</a:t>
            </a:r>
            <a:endParaRPr lang="en-US" altLang="zh-CN" dirty="0" smtClean="0"/>
          </a:p>
        </p:txBody>
      </p:sp>
      <p:pic>
        <p:nvPicPr>
          <p:cNvPr id="4" name="Picture 2" descr="https://timgsa.baidu.com/timg?image&amp;quality=80&amp;size=b9999_10000&amp;sec=1555068070448&amp;di=8258d6ea72b868aa27c9d4075f7468df&amp;imgtype=0&amp;src=http%3A%2F%2Fres.cngoldres.com%2Fupload%2Fusercenter%2F2018%2F0704%2F72a7d2640dd8fc1f107138c00468bc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14" y="4045003"/>
            <a:ext cx="3089971" cy="216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知觉</a:t>
            </a:r>
            <a:r>
              <a:rPr lang="en-US" altLang="zh-CN" dirty="0" smtClean="0"/>
              <a:t>:</a:t>
            </a:r>
            <a:r>
              <a:rPr lang="zh-CN" altLang="en-US" dirty="0" smtClean="0"/>
              <a:t>知识的来源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23881" y="2460898"/>
            <a:ext cx="1043492" cy="4616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印象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823881" y="4273474"/>
            <a:ext cx="1043492" cy="4616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观念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31452" y="3243712"/>
            <a:ext cx="1043492" cy="4616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知觉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464934" y="3243712"/>
            <a:ext cx="1043492" cy="4616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知识</a:t>
            </a:r>
          </a:p>
        </p:txBody>
      </p:sp>
      <p:cxnSp>
        <p:nvCxnSpPr>
          <p:cNvPr id="8" name="直接箭头连接符 7"/>
          <p:cNvCxnSpPr>
            <a:stCxn id="5" idx="2"/>
            <a:endCxn id="9" idx="0"/>
          </p:cNvCxnSpPr>
          <p:nvPr/>
        </p:nvCxnSpPr>
        <p:spPr>
          <a:xfrm>
            <a:off x="3345627" y="2922563"/>
            <a:ext cx="0" cy="1350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3"/>
            <a:endCxn id="10" idx="1"/>
          </p:cNvCxnSpPr>
          <p:nvPr/>
        </p:nvCxnSpPr>
        <p:spPr>
          <a:xfrm>
            <a:off x="3867373" y="2691731"/>
            <a:ext cx="2164079" cy="7828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3"/>
            <a:endCxn id="10" idx="1"/>
          </p:cNvCxnSpPr>
          <p:nvPr/>
        </p:nvCxnSpPr>
        <p:spPr>
          <a:xfrm flipV="1">
            <a:off x="3867373" y="3474545"/>
            <a:ext cx="2164079" cy="1029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11" idx="1"/>
          </p:cNvCxnSpPr>
          <p:nvPr/>
        </p:nvCxnSpPr>
        <p:spPr>
          <a:xfrm>
            <a:off x="7074944" y="3474545"/>
            <a:ext cx="23899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471103" y="4949293"/>
            <a:ext cx="347830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例子：基于视觉经验形成的，对“呲牙”的观念（反省）</a:t>
            </a:r>
            <a:endParaRPr lang="zh-CN" altLang="en-US" sz="2000" dirty="0"/>
          </a:p>
        </p:txBody>
      </p:sp>
      <p:pic>
        <p:nvPicPr>
          <p:cNvPr id="1032" name="Picture 8" descr="http://kanimg.9ku.com/kanqq/pic/upload/2018/0930/15382730943989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6066"/>
            <a:ext cx="1852934" cy="185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/>
          <p:cNvSpPr txBox="1"/>
          <p:nvPr/>
        </p:nvSpPr>
        <p:spPr>
          <a:xfrm>
            <a:off x="5679136" y="3760597"/>
            <a:ext cx="2910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两者都属于心灵的知觉</a:t>
            </a:r>
            <a:endParaRPr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814516" y="2989797"/>
            <a:ext cx="2910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形成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23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09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知识的分类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6409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（仅）观念的知识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所有的</a:t>
            </a:r>
            <a:r>
              <a:rPr lang="zh-CN" altLang="en-US" dirty="0"/>
              <a:t>单身狗</a:t>
            </a:r>
            <a:r>
              <a:rPr lang="zh-CN" altLang="en-US" dirty="0" smtClean="0"/>
              <a:t>都没有对象。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数学证明知识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事实的知识（也涉及观念）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今天来听</a:t>
            </a:r>
            <a:r>
              <a:rPr lang="en-US" altLang="zh-CN" dirty="0" smtClean="0"/>
              <a:t>pre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名同学。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实验</a:t>
            </a:r>
            <a:r>
              <a:rPr lang="zh-CN" altLang="en-US" dirty="0" smtClean="0"/>
              <a:t>科学的知识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4" descr="http://pic.90sjimg.com/design/00/00/93/04/5934c0193269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26" y="3936655"/>
            <a:ext cx="2920431" cy="210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b-ssl.duitang.com/uploads/item/201701/24/20170124182643_iN3rx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510" y="1344705"/>
            <a:ext cx="2832847" cy="212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8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什么是实体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什么是实体？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物质实体、心灵实体、上帝</a:t>
            </a:r>
            <a:endParaRPr lang="zh-CN" altLang="en-US" dirty="0"/>
          </a:p>
        </p:txBody>
      </p:sp>
      <p:pic>
        <p:nvPicPr>
          <p:cNvPr id="4" name="Picture 2" descr="http://b-ssl.duitang.com/uploads/item/201410/15/20141015151033_AhMR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32" y="3962881"/>
            <a:ext cx="2416950" cy="181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fscomps.fotosearch.com/compc/CSP/CSP990/%E4%BA%BA-%E5%90%8C%E6%97%B6-%E6%80%9D%E6%83%B3-%E9%97%AE%E5%8F%B7-%E6%89%8B%E7%BB%98%E5%9B%BE__k112276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t="13894" r="6934" b="32759"/>
          <a:stretch/>
        </p:blipFill>
        <p:spPr bwMode="auto">
          <a:xfrm>
            <a:off x="4691358" y="3962882"/>
            <a:ext cx="1924437" cy="181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s1.bdstatic.com/70cFvXSh_Q1YnxGkpoWK1HF6hhy/it/u=3349699620,1658786423&amp;fm=200&amp;gp=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18577" r="1391" b="28358"/>
          <a:stretch/>
        </p:blipFill>
        <p:spPr bwMode="auto">
          <a:xfrm>
            <a:off x="7404146" y="3962881"/>
            <a:ext cx="4089435" cy="181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并非知识的对象：物质</a:t>
            </a:r>
            <a:r>
              <a:rPr lang="en-US" altLang="zh-CN" dirty="0" smtClean="0"/>
              <a:t>/</a:t>
            </a:r>
            <a:r>
              <a:rPr lang="zh-CN" altLang="en-US" dirty="0" smtClean="0"/>
              <a:t>心灵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479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基本逻辑：我们知识的来源都只是印象（经验），</a:t>
            </a:r>
            <a:r>
              <a:rPr lang="zh-CN" altLang="en-US" sz="2400" dirty="0" smtClean="0"/>
              <a:t>无印象</a:t>
            </a:r>
            <a:r>
              <a:rPr lang="zh-CN" altLang="en-US" sz="2400" dirty="0" smtClean="0"/>
              <a:t>背后是否</a:t>
            </a:r>
            <a:r>
              <a:rPr lang="zh-CN" altLang="en-US" sz="2400" dirty="0" smtClean="0"/>
              <a:t>有实体存在是</a:t>
            </a:r>
            <a:r>
              <a:rPr lang="zh-CN" altLang="en-US" sz="2400" b="1" dirty="0" smtClean="0"/>
              <a:t>不可知的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我能感觉到梨的色、香、味，但我如何能感觉到除了这些性质之外的“梨本身”？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）精神实体的存在是不可知的，可知的只是正在进行中的知觉的连续。</a:t>
            </a:r>
            <a:endParaRPr lang="zh-CN" altLang="en-US" sz="2400" dirty="0"/>
          </a:p>
        </p:txBody>
      </p:sp>
      <p:pic>
        <p:nvPicPr>
          <p:cNvPr id="3074" name="Picture 2" descr="http://b-ssl.duitang.com/uploads/item/201410/15/20141015151033_AhMR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54" y="1943856"/>
            <a:ext cx="2328654" cy="1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scomps.fotosearch.com/compc/CSP/CSP990/%E4%BA%BA-%E5%90%8C%E6%97%B6-%E6%80%9D%E6%83%B3-%E9%97%AE%E5%8F%B7-%E6%89%8B%E7%BB%98%E5%9B%BE__k112276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t="13894" r="6934" b="32759"/>
          <a:stretch/>
        </p:blipFill>
        <p:spPr bwMode="auto">
          <a:xfrm>
            <a:off x="8162815" y="4323718"/>
            <a:ext cx="2037916" cy="178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0478130"/>
              </p:ext>
            </p:extLst>
          </p:nvPr>
        </p:nvGraphicFramePr>
        <p:xfrm>
          <a:off x="1485611" y="2639380"/>
          <a:ext cx="5053086" cy="1312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646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并非知识的对象：上帝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不能</a:t>
            </a:r>
            <a:r>
              <a:rPr lang="zh-CN" altLang="en-US" dirty="0" smtClean="0"/>
              <a:t>通过观念</a:t>
            </a:r>
            <a:r>
              <a:rPr lang="zh-CN" altLang="en-US" dirty="0" smtClean="0"/>
              <a:t>分析（安瑟伦）证明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因为：上帝是无与伦比的东西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又因为：无与伦比的东西不仅仅存在思想中，也存在于实际中</a:t>
            </a:r>
            <a:endParaRPr lang="en-US" altLang="zh-CN" sz="20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/>
              <a:t>所以：上帝实际上存在</a:t>
            </a:r>
          </a:p>
          <a:p>
            <a:pPr marL="0" indent="0">
              <a:buNone/>
            </a:pPr>
            <a:r>
              <a:rPr lang="zh-CN" altLang="en-US" dirty="0" smtClean="0"/>
              <a:t>“存在”</a:t>
            </a:r>
            <a:r>
              <a:rPr lang="zh-CN" altLang="en-US" dirty="0" smtClean="0"/>
              <a:t>属于事实，而事实的反面是可能</a:t>
            </a:r>
            <a:r>
              <a:rPr lang="zh-CN" altLang="en-US" dirty="0" smtClean="0"/>
              <a:t>的；但观念的反面是不可能的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不能通过经验证明</a:t>
            </a:r>
            <a:endParaRPr lang="zh-CN" altLang="en-US" dirty="0"/>
          </a:p>
        </p:txBody>
      </p:sp>
      <p:pic>
        <p:nvPicPr>
          <p:cNvPr id="4" name="Picture 2" descr="https://ss1.bdstatic.com/70cFvXSh_Q1YnxGkpoWK1HF6hhy/it/u=3349699620,1658786423&amp;fm=200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t="18577" r="1391" b="28358"/>
          <a:stretch/>
        </p:blipFill>
        <p:spPr bwMode="auto">
          <a:xfrm>
            <a:off x="7659868" y="4682169"/>
            <a:ext cx="3693932" cy="133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/>
              <a:t>因果</a:t>
            </a:r>
            <a:r>
              <a:rPr lang="zh-CN" altLang="en-US" dirty="0" smtClean="0"/>
              <a:t>关系如何建立？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观念的前后出现</a:t>
            </a:r>
            <a:endParaRPr lang="en-US" altLang="zh-CN" dirty="0" smtClean="0"/>
          </a:p>
          <a:p>
            <a:r>
              <a:rPr lang="zh-CN" altLang="en-US" dirty="0" smtClean="0"/>
              <a:t>在经验的基础上，通过联想形成恒常的连贯</a:t>
            </a:r>
            <a:r>
              <a:rPr lang="zh-CN" altLang="en-US" dirty="0" smtClean="0"/>
              <a:t>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（一种归纳）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因：推动的力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果：物体运动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555067487878&amp;di=206c1363737cf76a7c4990892f7434ee&amp;imgtype=0&amp;src=http%3A%2F%2Fwenwen.soso.com%2Fp%2F20100108%2F20100108123225-9033542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38" y="3541181"/>
            <a:ext cx="3760126" cy="210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461</Words>
  <Application>Microsoft Office PowerPoint</Application>
  <PresentationFormat>宽屏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等线</vt:lpstr>
      <vt:lpstr>等线 Light</vt:lpstr>
      <vt:lpstr>Office 主题​​</vt:lpstr>
      <vt:lpstr>David Hume:两个怀疑</vt:lpstr>
      <vt:lpstr>哲学PRE须知</vt:lpstr>
      <vt:lpstr>目录</vt:lpstr>
      <vt:lpstr>1-知觉:知识的来源</vt:lpstr>
      <vt:lpstr>1-知识的分类</vt:lpstr>
      <vt:lpstr>2-什么是实体</vt:lpstr>
      <vt:lpstr>2-并非知识的对象：物质/心灵</vt:lpstr>
      <vt:lpstr>2-并非知识的对象：上帝</vt:lpstr>
      <vt:lpstr>3-因果关系如何建立？</vt:lpstr>
      <vt:lpstr>3-归纳（经验）不能保障因果</vt:lpstr>
      <vt:lpstr>总结&amp;问题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Hume:两个怀疑</dc:title>
  <dc:creator>Windows 用户</dc:creator>
  <cp:lastModifiedBy>Windows 用户</cp:lastModifiedBy>
  <cp:revision>17</cp:revision>
  <dcterms:created xsi:type="dcterms:W3CDTF">2019-04-11T02:25:09Z</dcterms:created>
  <dcterms:modified xsi:type="dcterms:W3CDTF">2019-04-12T08:34:11Z</dcterms:modified>
</cp:coreProperties>
</file>