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8" r:id="rId4"/>
    <p:sldId id="261" r:id="rId5"/>
    <p:sldId id="270" r:id="rId6"/>
    <p:sldId id="259" r:id="rId7"/>
  </p:sldIdLst>
  <p:sldSz cx="9144000" cy="5143500" type="screen16x9"/>
  <p:notesSz cx="6858000" cy="9144000"/>
  <p:custDataLst>
    <p:tags r:id="rId9"/>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5103" userDrawn="1">
          <p15:clr>
            <a:srgbClr val="A4A3A4"/>
          </p15:clr>
        </p15:guide>
        <p15:guide id="3" orient="horz" pos="1620">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4C9"/>
    <a:srgbClr val="1B2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03" autoAdjust="0"/>
    <p:restoredTop sz="94660"/>
  </p:normalViewPr>
  <p:slideViewPr>
    <p:cSldViewPr>
      <p:cViewPr varScale="1">
        <p:scale>
          <a:sx n="108" d="100"/>
          <a:sy n="108" d="100"/>
        </p:scale>
        <p:origin x="144" y="77"/>
      </p:cViewPr>
      <p:guideLst>
        <p:guide orient="horz" pos="2119"/>
        <p:guide pos="5103"/>
        <p:guide orient="horz" pos="1620"/>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57117-35F1-4816-89E3-1482677FCF59}" type="datetimeFigureOut">
              <a:rPr lang="zh-CN" altLang="en-US" smtClean="0"/>
              <a:t>2019/4/13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C846-CA02-4734-8ED3-2C6F71D272F6}" type="slidenum">
              <a:rPr lang="zh-CN" altLang="en-US" smtClean="0"/>
              <a:t>‹#›</a:t>
            </a:fld>
            <a:endParaRPr lang="zh-CN" altLang="en-US"/>
          </a:p>
        </p:txBody>
      </p:sp>
    </p:spTree>
    <p:extLst>
      <p:ext uri="{BB962C8B-B14F-4D97-AF65-F5344CB8AC3E}">
        <p14:creationId xmlns:p14="http://schemas.microsoft.com/office/powerpoint/2010/main" val="109666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 O W H E I, </a:t>
            </a:r>
            <a:r>
              <a:rPr lang="zh-CN" altLang="zh-CN" sz="1200" kern="1200" dirty="0">
                <a:solidFill>
                  <a:schemeClr val="tx1"/>
                </a:solidFill>
                <a:effectLst/>
                <a:latin typeface="+mn-lt"/>
                <a:ea typeface="+mn-ea"/>
                <a:cs typeface="+mn-cs"/>
              </a:rPr>
              <a:t>这是最近发布的第一张黑洞照片里那个黑洞的名字，夏威夷语的意思是无限创造的黑暗源泉。</a:t>
            </a:r>
          </a:p>
          <a:p>
            <a:r>
              <a:rPr lang="zh-CN" altLang="zh-CN" sz="1200" kern="1200" dirty="0">
                <a:solidFill>
                  <a:schemeClr val="tx1"/>
                </a:solidFill>
                <a:effectLst/>
                <a:latin typeface="+mn-lt"/>
                <a:ea typeface="+mn-ea"/>
                <a:cs typeface="+mn-cs"/>
              </a:rPr>
              <a:t>没有看过霍金的时间简史，也不懂爱因斯坦的广义相对论，但是这不影响我这个业余天文爱好者对黑洞的敬畏之情。</a:t>
            </a:r>
          </a:p>
          <a:p>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1</a:t>
            </a:fld>
            <a:endParaRPr lang="zh-CN" altLang="en-US"/>
          </a:p>
        </p:txBody>
      </p:sp>
    </p:spTree>
    <p:extLst>
      <p:ext uri="{BB962C8B-B14F-4D97-AF65-F5344CB8AC3E}">
        <p14:creationId xmlns:p14="http://schemas.microsoft.com/office/powerpoint/2010/main" val="143815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物体的质量分布状况使时空性质变得不均匀，引起了时空弯曲，物理学家建立了引力场模型来描述这种弯曲，物质密度越大的地方，时空弯曲程度越大，时空曲率越大。而黑洞，则是时空曲率无限大的天体。</a:t>
            </a:r>
          </a:p>
          <a:p>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2</a:t>
            </a:fld>
            <a:endParaRPr lang="zh-CN" altLang="en-US"/>
          </a:p>
        </p:txBody>
      </p:sp>
    </p:spTree>
    <p:extLst>
      <p:ext uri="{BB962C8B-B14F-4D97-AF65-F5344CB8AC3E}">
        <p14:creationId xmlns:p14="http://schemas.microsoft.com/office/powerpoint/2010/main" val="251058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就说明，黑洞的质量是非常大的。大到什么程度呢，纪录片里曾做过一个比较：在已知的天体中，普通恒星，白矮星，中子星，黑洞质量依此增加，一勺白矮星的质量是几百吨，一勺中子星的质量有十亿吨，而由于我们对黑洞几乎一无所知，以及黑洞密度分布的不均匀性，对黑洞密度的计算有很多答案，如果按照施瓦西公式来的话，一勺黑洞质量大概有四万万亿吨，换句话说，这相当于一整个地球的质量。</a:t>
            </a:r>
          </a:p>
          <a:p>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3</a:t>
            </a:fld>
            <a:endParaRPr lang="zh-CN" altLang="en-US"/>
          </a:p>
        </p:txBody>
      </p:sp>
    </p:spTree>
    <p:extLst>
      <p:ext uri="{BB962C8B-B14F-4D97-AF65-F5344CB8AC3E}">
        <p14:creationId xmlns:p14="http://schemas.microsoft.com/office/powerpoint/2010/main" val="232635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于是那，在质量如此之大的黑洞附近，就会发生许多奇异的现象。比如当你掉进黑洞，你的时间会比外面的人更慢（虽然不懂这是为什么），但是这其实是非常残酷的一件事情，就像星际穿越里，男主在黑洞附近度过不算长的一段时间，但当他回到地球，女儿却已经垂垂老矣；现实实际上要更残酷，假设两位宇航员在黑洞的边界，其中一个掉进黑洞，在外面的宇航员会看到他的伙伴仿佛静止了，脸上还带着刚才的笑容；而实际上，落向黑洞的宇航员已经穿越事件视界并被快速拉向黑洞的中心，被撕碎，死于黑洞的潮汐能。</a:t>
            </a:r>
          </a:p>
          <a:p>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4</a:t>
            </a:fld>
            <a:endParaRPr lang="zh-CN" altLang="en-US"/>
          </a:p>
        </p:txBody>
      </p:sp>
    </p:spTree>
    <p:extLst>
      <p:ext uri="{BB962C8B-B14F-4D97-AF65-F5344CB8AC3E}">
        <p14:creationId xmlns:p14="http://schemas.microsoft.com/office/powerpoint/2010/main" val="189445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现在，让我们把目光转向人类拍摄的第一张黑洞照片，这是一个模拟夜晚天空的软件，在夜空的东边，我们找到室女座，在室女座东北方向，比其他星系亮一些的就是</a:t>
            </a:r>
            <a:r>
              <a:rPr lang="en-US" altLang="zh-CN" sz="1200" kern="1200" dirty="0">
                <a:solidFill>
                  <a:schemeClr val="tx1"/>
                </a:solidFill>
                <a:effectLst/>
                <a:latin typeface="+mn-lt"/>
                <a:ea typeface="+mn-ea"/>
                <a:cs typeface="+mn-cs"/>
              </a:rPr>
              <a:t>M87</a:t>
            </a:r>
            <a:r>
              <a:rPr lang="zh-CN" altLang="zh-CN" sz="1200" kern="1200" dirty="0">
                <a:solidFill>
                  <a:schemeClr val="tx1"/>
                </a:solidFill>
                <a:effectLst/>
                <a:latin typeface="+mn-lt"/>
                <a:ea typeface="+mn-ea"/>
                <a:cs typeface="+mn-cs"/>
              </a:rPr>
              <a:t>星系，在它的正中央，就是这个黑洞。</a:t>
            </a:r>
          </a:p>
          <a:p>
            <a:r>
              <a:rPr lang="zh-CN" altLang="zh-CN" sz="1200" kern="1200" dirty="0">
                <a:solidFill>
                  <a:schemeClr val="tx1"/>
                </a:solidFill>
                <a:effectLst/>
                <a:latin typeface="+mn-lt"/>
                <a:ea typeface="+mn-ea"/>
                <a:cs typeface="+mn-cs"/>
              </a:rPr>
              <a:t>这张照片是怎样拍摄的呢：由于黑洞里我们的距离有</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万光年，相当于从伦敦穿行到纽约</a:t>
            </a:r>
            <a:r>
              <a:rPr lang="en-US" altLang="zh-CN" sz="1200" kern="1200" dirty="0">
                <a:solidFill>
                  <a:schemeClr val="tx1"/>
                </a:solidFill>
                <a:effectLst/>
                <a:latin typeface="+mn-lt"/>
                <a:ea typeface="+mn-ea"/>
                <a:cs typeface="+mn-cs"/>
              </a:rPr>
              <a:t>450</a:t>
            </a:r>
            <a:r>
              <a:rPr lang="zh-CN" altLang="zh-CN" sz="1200" kern="1200" dirty="0">
                <a:solidFill>
                  <a:schemeClr val="tx1"/>
                </a:solidFill>
                <a:effectLst/>
                <a:latin typeface="+mn-lt"/>
                <a:ea typeface="+mn-ea"/>
                <a:cs typeface="+mn-cs"/>
              </a:rPr>
              <a:t>万次，由于衍射，给它拍照的难度相当于给月球上的一个橘子拍照。而现有望远镜能拍摄到的月球最清晰照片中也包含了</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万。</a:t>
            </a:r>
            <a:r>
              <a:rPr lang="en-US" altLang="zh-CN" sz="1200" kern="1200" dirty="0">
                <a:solidFill>
                  <a:schemeClr val="tx1"/>
                </a:solidFill>
                <a:effectLst/>
                <a:latin typeface="+mn-lt"/>
                <a:ea typeface="+mn-ea"/>
                <a:cs typeface="+mn-cs"/>
              </a:rPr>
              <a:t>150</a:t>
            </a:r>
            <a:r>
              <a:rPr lang="zh-CN" altLang="zh-CN" sz="1200" kern="1200" dirty="0">
                <a:solidFill>
                  <a:schemeClr val="tx1"/>
                </a:solidFill>
                <a:effectLst/>
                <a:latin typeface="+mn-lt"/>
                <a:ea typeface="+mn-ea"/>
                <a:cs typeface="+mn-cs"/>
              </a:rPr>
              <a:t>万个橘子。</a:t>
            </a:r>
          </a:p>
          <a:p>
            <a:r>
              <a:rPr lang="zh-CN" altLang="zh-CN" sz="1200" kern="1200" dirty="0">
                <a:solidFill>
                  <a:schemeClr val="tx1"/>
                </a:solidFill>
                <a:effectLst/>
                <a:latin typeface="+mn-lt"/>
                <a:ea typeface="+mn-ea"/>
                <a:cs typeface="+mn-cs"/>
              </a:rPr>
              <a:t>事实上，想要完全通过拍照看清它，我们需要一个直径与地球相等的射电望远镜。</a:t>
            </a:r>
          </a:p>
          <a:p>
            <a:r>
              <a:rPr lang="zh-CN" altLang="zh-CN" sz="1200" kern="1200" dirty="0">
                <a:solidFill>
                  <a:schemeClr val="tx1"/>
                </a:solidFill>
                <a:effectLst/>
                <a:latin typeface="+mn-lt"/>
                <a:ea typeface="+mn-ea"/>
                <a:cs typeface="+mn-cs"/>
              </a:rPr>
              <a:t>凯蒂伯曼在一次</a:t>
            </a:r>
            <a:r>
              <a:rPr lang="en-US" altLang="zh-CN" sz="1200" kern="1200" dirty="0">
                <a:solidFill>
                  <a:schemeClr val="tx1"/>
                </a:solidFill>
                <a:effectLst/>
                <a:latin typeface="+mn-lt"/>
                <a:ea typeface="+mn-ea"/>
                <a:cs typeface="+mn-cs"/>
              </a:rPr>
              <a:t>TED</a:t>
            </a:r>
            <a:r>
              <a:rPr lang="zh-CN" altLang="zh-CN" sz="1200" kern="1200" dirty="0">
                <a:solidFill>
                  <a:schemeClr val="tx1"/>
                </a:solidFill>
                <a:effectLst/>
                <a:latin typeface="+mn-lt"/>
                <a:ea typeface="+mn-ea"/>
                <a:cs typeface="+mn-cs"/>
              </a:rPr>
              <a:t>演讲中介绍了这支全球顶尖科学家团队拍摄这个黑洞的方案，</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EHTthe</a:t>
            </a:r>
            <a:r>
              <a:rPr lang="en-US" altLang="zh-CN" sz="1200" kern="1200" dirty="0">
                <a:solidFill>
                  <a:schemeClr val="tx1"/>
                </a:solidFill>
                <a:effectLst/>
                <a:latin typeface="+mn-lt"/>
                <a:ea typeface="+mn-ea"/>
                <a:cs typeface="+mn-cs"/>
              </a:rPr>
              <a:t> Event Horizon Telescope,”</a:t>
            </a:r>
            <a:r>
              <a:rPr lang="zh-CN" altLang="zh-CN" sz="1200" kern="1200" dirty="0">
                <a:solidFill>
                  <a:schemeClr val="tx1"/>
                </a:solidFill>
                <a:effectLst/>
                <a:latin typeface="+mn-lt"/>
                <a:ea typeface="+mn-ea"/>
                <a:cs typeface="+mn-cs"/>
              </a:rPr>
              <a:t>视界线望远镜项目，全球各地的望远镜同时拍摄，地球自转的过程中，这些望远镜能够拍摄到不同角度的画面数据，通过设计算法，将地球上空缺望远镜的部分填满，从而建造出完整的黑洞图像。</a:t>
            </a:r>
          </a:p>
          <a:p>
            <a:r>
              <a:rPr lang="zh-CN" altLang="zh-CN" sz="1200" kern="1200" dirty="0">
                <a:solidFill>
                  <a:schemeClr val="tx1"/>
                </a:solidFill>
                <a:effectLst/>
                <a:latin typeface="+mn-lt"/>
                <a:ea typeface="+mn-ea"/>
                <a:cs typeface="+mn-cs"/>
              </a:rPr>
              <a:t>但是望远镜的数据毕竟是有限的，科学家们需要攻克的另一个难题就是通过有限的信息合成最合理且符合望远镜观测到的信息的图像，就像素描师为罪犯画像，已知罪犯脸上坑坑洼洼，但不能把他画成一只橘子一样。</a:t>
            </a:r>
          </a:p>
          <a:p>
            <a:r>
              <a:rPr lang="zh-CN" altLang="zh-CN" sz="1200" kern="1200" dirty="0">
                <a:solidFill>
                  <a:schemeClr val="tx1"/>
                </a:solidFill>
                <a:effectLst/>
                <a:latin typeface="+mn-lt"/>
                <a:ea typeface="+mn-ea"/>
                <a:cs typeface="+mn-cs"/>
              </a:rPr>
              <a:t>没有人见过黑洞，这意味着我们不能用对黑洞的模拟图来判断黑洞形状，因为爱因斯坦的理论可能是错的。如果掺入过多他的公式，最终人们只会看到自己希望看到的。但是幸运的是，科学家分别将星系，天体，人类照片作为黑洞模拟图，并与望远镜整合。最终得到的图片大致形状是相似的。这说明望远镜获取的信息量是够的。</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5</a:t>
            </a:fld>
            <a:endParaRPr lang="zh-CN" altLang="en-US"/>
          </a:p>
        </p:txBody>
      </p:sp>
    </p:spTree>
    <p:extLst>
      <p:ext uri="{BB962C8B-B14F-4D97-AF65-F5344CB8AC3E}">
        <p14:creationId xmlns:p14="http://schemas.microsoft.com/office/powerpoint/2010/main" val="383556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最后想鸡汤一下，演讲中凯蒂伯曼说：“你不可能永远都心想事成，但如果你尝试了，说不定就正好能够找到”。人</a:t>
            </a:r>
            <a:endParaRPr lang="zh-CN" altLang="en-US" dirty="0"/>
          </a:p>
        </p:txBody>
      </p:sp>
      <p:sp>
        <p:nvSpPr>
          <p:cNvPr id="4" name="灯片编号占位符 3"/>
          <p:cNvSpPr>
            <a:spLocks noGrp="1"/>
          </p:cNvSpPr>
          <p:nvPr>
            <p:ph type="sldNum" sz="quarter" idx="5"/>
          </p:nvPr>
        </p:nvSpPr>
        <p:spPr/>
        <p:txBody>
          <a:bodyPr/>
          <a:lstStyle/>
          <a:p>
            <a:fld id="{5AF8C846-CA02-4734-8ED3-2C6F71D272F6}" type="slidenum">
              <a:rPr lang="zh-CN" altLang="en-US" smtClean="0"/>
              <a:t>6</a:t>
            </a:fld>
            <a:endParaRPr lang="zh-CN" altLang="en-US"/>
          </a:p>
        </p:txBody>
      </p:sp>
    </p:spTree>
    <p:extLst>
      <p:ext uri="{BB962C8B-B14F-4D97-AF65-F5344CB8AC3E}">
        <p14:creationId xmlns:p14="http://schemas.microsoft.com/office/powerpoint/2010/main" val="1490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2019/4/13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stretch>
            <a:fillRect/>
          </a:stretch>
        </p:blipFill>
        <p:spPr>
          <a:xfrm>
            <a:off x="-397" y="-985"/>
            <a:ext cx="9144793" cy="51454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hyperlink" Target="SVID_20190413_152058.mkv"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327" y="1906396"/>
            <a:ext cx="9158284" cy="133070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328" y="1815666"/>
            <a:ext cx="9186984" cy="151216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3105581" y="2025500"/>
            <a:ext cx="3156375" cy="1238801"/>
          </a:xfrm>
          <a:prstGeom prst="rect">
            <a:avLst/>
          </a:prstGeom>
          <a:noFill/>
        </p:spPr>
        <p:txBody>
          <a:bodyPr wrap="square" lIns="68580" tIns="34290" rIns="68580" bIns="34290" rtlCol="0">
            <a:spAutoFit/>
          </a:bodyPr>
          <a:lstStyle/>
          <a:p>
            <a:pPr algn="ctr"/>
            <a:r>
              <a:rPr lang="en-US" altLang="zh-CN" sz="6000" b="1" dirty="0" err="1">
                <a:blipFill>
                  <a:blip r:embed="rId3"/>
                  <a:stretch>
                    <a:fillRect/>
                  </a:stretch>
                </a:blipFill>
                <a:latin typeface="微软雅黑" pitchFamily="34" charset="-122"/>
                <a:ea typeface="微软雅黑" pitchFamily="34" charset="-122"/>
              </a:rPr>
              <a:t>Powehi</a:t>
            </a:r>
            <a:endParaRPr lang="en-US" altLang="zh-CN" sz="6000" b="1" dirty="0">
              <a:blipFill>
                <a:blip r:embed="rId3"/>
                <a:stretch>
                  <a:fillRect/>
                </a:stretch>
              </a:blipFill>
              <a:latin typeface="微软雅黑" pitchFamily="34" charset="-122"/>
              <a:ea typeface="微软雅黑" pitchFamily="34" charset="-122"/>
            </a:endParaRPr>
          </a:p>
          <a:p>
            <a:pPr algn="ctr"/>
            <a:r>
              <a:rPr lang="en-US" altLang="zh-CN" sz="1600" b="1" dirty="0">
                <a:blipFill>
                  <a:blip r:embed="rId3"/>
                  <a:stretch>
                    <a:fillRect/>
                  </a:stretch>
                </a:blipFill>
                <a:latin typeface="微软雅黑" pitchFamily="34" charset="-122"/>
                <a:ea typeface="微软雅黑" pitchFamily="34" charset="-122"/>
              </a:rPr>
              <a:t>——</a:t>
            </a:r>
            <a:r>
              <a:rPr lang="zh-CN" altLang="en-US" sz="1600" b="1" dirty="0">
                <a:blipFill>
                  <a:blip r:embed="rId3"/>
                  <a:stretch>
                    <a:fillRect/>
                  </a:stretch>
                </a:blipFill>
                <a:latin typeface="微软雅黑" pitchFamily="34" charset="-122"/>
                <a:ea typeface="微软雅黑" pitchFamily="34" charset="-122"/>
              </a:rPr>
              <a:t>无限创造的黑暗源泉</a:t>
            </a: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Tree>
    <p:extLst>
      <p:ext uri="{BB962C8B-B14F-4D97-AF65-F5344CB8AC3E}">
        <p14:creationId xmlns:p14="http://schemas.microsoft.com/office/powerpoint/2010/main" val="213620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959"/>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627"/>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224"/>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289"/>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664"/>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134"/>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216"/>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949"/>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45"/>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672"/>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5419" y="1947426"/>
            <a:ext cx="1800493" cy="2216541"/>
            <a:chOff x="665419" y="1638965"/>
            <a:chExt cx="1800493" cy="2216541"/>
          </a:xfrm>
        </p:grpSpPr>
        <p:grpSp>
          <p:nvGrpSpPr>
            <p:cNvPr id="24" name="组合 23"/>
            <p:cNvGrpSpPr/>
            <p:nvPr/>
          </p:nvGrpSpPr>
          <p:grpSpPr>
            <a:xfrm>
              <a:off x="737574" y="1638965"/>
              <a:ext cx="1656184" cy="1656184"/>
              <a:chOff x="791580" y="1514307"/>
              <a:chExt cx="1656184" cy="1656184"/>
            </a:xfrm>
          </p:grpSpPr>
          <p:grpSp>
            <p:nvGrpSpPr>
              <p:cNvPr id="25" name="组合 24"/>
              <p:cNvGrpSpPr/>
              <p:nvPr/>
            </p:nvGrpSpPr>
            <p:grpSpPr>
              <a:xfrm>
                <a:off x="791580" y="1514307"/>
                <a:ext cx="1656184" cy="1656184"/>
                <a:chOff x="1259632" y="1419622"/>
                <a:chExt cx="2016224" cy="2016224"/>
              </a:xfrm>
            </p:grpSpPr>
            <p:sp>
              <p:nvSpPr>
                <p:cNvPr id="27" name="椭圆 26"/>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Freeform 12"/>
              <p:cNvSpPr>
                <a:spLocks noEditPoints="1"/>
              </p:cNvSpPr>
              <p:nvPr/>
            </p:nvSpPr>
            <p:spPr bwMode="auto">
              <a:xfrm>
                <a:off x="1275978" y="2020136"/>
                <a:ext cx="687388" cy="644525"/>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665419" y="3486174"/>
              <a:ext cx="1800493" cy="369332"/>
            </a:xfrm>
            <a:prstGeom prst="rect">
              <a:avLst/>
            </a:prstGeom>
            <a:noFill/>
          </p:spPr>
          <p:txBody>
            <a:bodyPr wrap="none" rtlCol="0">
              <a:spAutoFit/>
            </a:bodyPr>
            <a:lstStyle/>
            <a:p>
              <a:r>
                <a:rPr lang="zh-CN" altLang="en-US" sz="1800" dirty="0">
                  <a:solidFill>
                    <a:schemeClr val="bg1"/>
                  </a:solidFill>
                  <a:latin typeface="微软雅黑" pitchFamily="34" charset="-122"/>
                  <a:ea typeface="微软雅黑" pitchFamily="34" charset="-122"/>
                </a:rPr>
                <a:t>上半年工作总结</a:t>
              </a:r>
            </a:p>
          </p:txBody>
        </p:sp>
      </p:grpSp>
      <p:grpSp>
        <p:nvGrpSpPr>
          <p:cNvPr id="9" name="组合 8"/>
          <p:cNvGrpSpPr/>
          <p:nvPr/>
        </p:nvGrpSpPr>
        <p:grpSpPr>
          <a:xfrm>
            <a:off x="3440921" y="1947426"/>
            <a:ext cx="2262158" cy="2216541"/>
            <a:chOff x="3440921" y="2068579"/>
            <a:chExt cx="2262158" cy="2216541"/>
          </a:xfrm>
        </p:grpSpPr>
        <p:grpSp>
          <p:nvGrpSpPr>
            <p:cNvPr id="34" name="组合 33"/>
            <p:cNvGrpSpPr/>
            <p:nvPr/>
          </p:nvGrpSpPr>
          <p:grpSpPr>
            <a:xfrm>
              <a:off x="3718260" y="2068579"/>
              <a:ext cx="1656184" cy="1656184"/>
              <a:chOff x="3797914" y="1514307"/>
              <a:chExt cx="1656184" cy="1656184"/>
            </a:xfrm>
          </p:grpSpPr>
          <p:grpSp>
            <p:nvGrpSpPr>
              <p:cNvPr id="37" name="组合 36"/>
              <p:cNvGrpSpPr/>
              <p:nvPr/>
            </p:nvGrpSpPr>
            <p:grpSpPr>
              <a:xfrm>
                <a:off x="3797914" y="1514307"/>
                <a:ext cx="1656184" cy="1656184"/>
                <a:chOff x="1259632" y="1419622"/>
                <a:chExt cx="2016224" cy="2016224"/>
              </a:xfrm>
            </p:grpSpPr>
            <p:sp>
              <p:nvSpPr>
                <p:cNvPr id="50" name="椭圆 49"/>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Freeform 15"/>
              <p:cNvSpPr>
                <a:spLocks noEditPoints="1"/>
              </p:cNvSpPr>
              <p:nvPr/>
            </p:nvSpPr>
            <p:spPr bwMode="auto">
              <a:xfrm>
                <a:off x="4354543" y="1987591"/>
                <a:ext cx="542925" cy="70961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TextBox 52"/>
            <p:cNvSpPr txBox="1"/>
            <p:nvPr/>
          </p:nvSpPr>
          <p:spPr>
            <a:xfrm>
              <a:off x="3440921" y="3915788"/>
              <a:ext cx="2262158" cy="369332"/>
            </a:xfrm>
            <a:prstGeom prst="rect">
              <a:avLst/>
            </a:prstGeom>
            <a:noFill/>
          </p:spPr>
          <p:txBody>
            <a:bodyPr wrap="none" rtlCol="0">
              <a:spAutoFit/>
            </a:bodyPr>
            <a:lstStyle/>
            <a:p>
              <a:pPr algn="ctr"/>
              <a:r>
                <a:rPr lang="zh-CN" altLang="en-US" sz="1800" dirty="0">
                  <a:solidFill>
                    <a:schemeClr val="bg1"/>
                  </a:solidFill>
                  <a:latin typeface="微软雅黑" pitchFamily="34" charset="-122"/>
                  <a:ea typeface="微软雅黑" pitchFamily="34" charset="-122"/>
                </a:rPr>
                <a:t>工作亮点与经验教训</a:t>
              </a:r>
            </a:p>
          </p:txBody>
        </p:sp>
      </p:grpSp>
      <p:grpSp>
        <p:nvGrpSpPr>
          <p:cNvPr id="11" name="组合 10"/>
          <p:cNvGrpSpPr/>
          <p:nvPr/>
        </p:nvGrpSpPr>
        <p:grpSpPr>
          <a:xfrm>
            <a:off x="6678087" y="1947426"/>
            <a:ext cx="1800494" cy="2216541"/>
            <a:chOff x="6678087" y="1638965"/>
            <a:chExt cx="1800494" cy="2216541"/>
          </a:xfrm>
        </p:grpSpPr>
        <p:grpSp>
          <p:nvGrpSpPr>
            <p:cNvPr id="29" name="组合 28"/>
            <p:cNvGrpSpPr/>
            <p:nvPr/>
          </p:nvGrpSpPr>
          <p:grpSpPr>
            <a:xfrm>
              <a:off x="6750242" y="1638965"/>
              <a:ext cx="1656184" cy="1656184"/>
              <a:chOff x="6804248" y="1514307"/>
              <a:chExt cx="1656184" cy="1656184"/>
            </a:xfrm>
          </p:grpSpPr>
          <p:grpSp>
            <p:nvGrpSpPr>
              <p:cNvPr id="30" name="组合 29"/>
              <p:cNvGrpSpPr/>
              <p:nvPr/>
            </p:nvGrpSpPr>
            <p:grpSpPr>
              <a:xfrm>
                <a:off x="6804248" y="1514307"/>
                <a:ext cx="1656184" cy="1656184"/>
                <a:chOff x="1259632" y="1419622"/>
                <a:chExt cx="2016224" cy="2016224"/>
              </a:xfrm>
            </p:grpSpPr>
            <p:sp>
              <p:nvSpPr>
                <p:cNvPr id="32" name="椭圆 31"/>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Freeform 10"/>
              <p:cNvSpPr>
                <a:spLocks noEditPoints="1"/>
              </p:cNvSpPr>
              <p:nvPr/>
            </p:nvSpPr>
            <p:spPr bwMode="auto">
              <a:xfrm>
                <a:off x="7316922" y="1993961"/>
                <a:ext cx="656235" cy="722271"/>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TextBox 53"/>
            <p:cNvSpPr txBox="1"/>
            <p:nvPr/>
          </p:nvSpPr>
          <p:spPr>
            <a:xfrm>
              <a:off x="6678087" y="3486174"/>
              <a:ext cx="1800494" cy="369332"/>
            </a:xfrm>
            <a:prstGeom prst="rect">
              <a:avLst/>
            </a:prstGeom>
            <a:noFill/>
          </p:spPr>
          <p:txBody>
            <a:bodyPr wrap="none" rtlCol="0">
              <a:spAutoFit/>
            </a:bodyPr>
            <a:lstStyle/>
            <a:p>
              <a:pPr algn="ctr"/>
              <a:r>
                <a:rPr lang="zh-CN" altLang="en-US" sz="1800" dirty="0">
                  <a:solidFill>
                    <a:schemeClr val="bg1"/>
                  </a:solidFill>
                  <a:latin typeface="微软雅黑" pitchFamily="34" charset="-122"/>
                  <a:ea typeface="微软雅黑" pitchFamily="34" charset="-122"/>
                </a:rPr>
                <a:t>下半年工作计划</a:t>
              </a:r>
            </a:p>
          </p:txBody>
        </p:sp>
      </p:grpSp>
      <p:pic>
        <p:nvPicPr>
          <p:cNvPr id="4" name="图片 3">
            <a:extLst>
              <a:ext uri="{FF2B5EF4-FFF2-40B4-BE49-F238E27FC236}">
                <a16:creationId xmlns:a16="http://schemas.microsoft.com/office/drawing/2014/main" id="{8798DE40-EF35-4BE5-857A-F1E18A166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41" y="717977"/>
            <a:ext cx="8409545" cy="4425523"/>
          </a:xfrm>
          <a:prstGeom prst="rect">
            <a:avLst/>
          </a:prstGeom>
        </p:spPr>
      </p:pic>
    </p:spTree>
    <p:extLst>
      <p:ext uri="{BB962C8B-B14F-4D97-AF65-F5344CB8AC3E}">
        <p14:creationId xmlns:p14="http://schemas.microsoft.com/office/powerpoint/2010/main" val="25624100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anim calcmode="lin" valueType="num">
                                      <p:cBhvr>
                                        <p:cTn id="17" dur="500" fill="hold"/>
                                        <p:tgtEl>
                                          <p:spTgt spid="9"/>
                                        </p:tgtEl>
                                        <p:attrNameLst>
                                          <p:attrName>ppt_x</p:attrName>
                                        </p:attrNameLst>
                                      </p:cBhvr>
                                      <p:tavLst>
                                        <p:tav tm="0">
                                          <p:val>
                                            <p:fltVal val="0.5"/>
                                          </p:val>
                                        </p:tav>
                                        <p:tav tm="100000">
                                          <p:val>
                                            <p:strVal val="#ppt_x"/>
                                          </p:val>
                                        </p:tav>
                                      </p:tavLst>
                                    </p:anim>
                                    <p:anim calcmode="lin" valueType="num">
                                      <p:cBhvr>
                                        <p:cTn id="18" dur="500" fill="hold"/>
                                        <p:tgtEl>
                                          <p:spTgt spid="9"/>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anim calcmode="lin" valueType="num">
                                      <p:cBhvr>
                                        <p:cTn id="24" dur="500" fill="hold"/>
                                        <p:tgtEl>
                                          <p:spTgt spid="11"/>
                                        </p:tgtEl>
                                        <p:attrNameLst>
                                          <p:attrName>ppt_x</p:attrName>
                                        </p:attrNameLst>
                                      </p:cBhvr>
                                      <p:tavLst>
                                        <p:tav tm="0">
                                          <p:val>
                                            <p:fltVal val="0.5"/>
                                          </p:val>
                                        </p:tav>
                                        <p:tav tm="100000">
                                          <p:val>
                                            <p:strVal val="#ppt_x"/>
                                          </p:val>
                                        </p:tav>
                                      </p:tavLst>
                                    </p:anim>
                                    <p:anim calcmode="lin" valueType="num">
                                      <p:cBhvr>
                                        <p:cTn id="25"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a:solidFill>
                  <a:schemeClr val="bg1"/>
                </a:solidFill>
              </a:rPr>
              <a:t>LOGO</a:t>
            </a:r>
            <a:endParaRPr lang="zh-CN" altLang="en-US" sz="1800" dirty="0">
              <a:solidFill>
                <a:schemeClr val="bg1"/>
              </a:solidFill>
            </a:endParaRPr>
          </a:p>
        </p:txBody>
      </p:sp>
      <p:grpSp>
        <p:nvGrpSpPr>
          <p:cNvPr id="61" name="组合 60"/>
          <p:cNvGrpSpPr/>
          <p:nvPr/>
        </p:nvGrpSpPr>
        <p:grpSpPr>
          <a:xfrm>
            <a:off x="2987669" y="1383530"/>
            <a:ext cx="1200623" cy="1200622"/>
            <a:chOff x="3025769" y="1129975"/>
            <a:chExt cx="1200623" cy="1200622"/>
          </a:xfrm>
        </p:grpSpPr>
        <p:grpSp>
          <p:nvGrpSpPr>
            <p:cNvPr id="62" name="组合 61"/>
            <p:cNvGrpSpPr/>
            <p:nvPr/>
          </p:nvGrpSpPr>
          <p:grpSpPr>
            <a:xfrm rot="2684652">
              <a:off x="3025769" y="1129975"/>
              <a:ext cx="1200623" cy="1200622"/>
              <a:chOff x="562556" y="889814"/>
              <a:chExt cx="1681936" cy="1681936"/>
            </a:xfrm>
          </p:grpSpPr>
          <p:sp>
            <p:nvSpPr>
              <p:cNvPr id="64" name="椭圆 6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46"/>
            <p:cNvSpPr txBox="1"/>
            <p:nvPr/>
          </p:nvSpPr>
          <p:spPr>
            <a:xfrm>
              <a:off x="3274060" y="1509997"/>
              <a:ext cx="700833" cy="400110"/>
            </a:xfrm>
            <a:prstGeom prst="rect">
              <a:avLst/>
            </a:prstGeom>
            <a:noFill/>
          </p:spPr>
          <p:txBody>
            <a:bodyPr wrap="none" rtlCol="0">
              <a:spAutoFit/>
            </a:bodyPr>
            <a:lstStyle/>
            <a:p>
              <a:r>
                <a:rPr lang="zh-CN" altLang="en-US" sz="2000" b="1" dirty="0">
                  <a:solidFill>
                    <a:schemeClr val="bg1"/>
                  </a:solidFill>
                </a:rPr>
                <a:t>恒星</a:t>
              </a:r>
            </a:p>
          </p:txBody>
        </p:sp>
      </p:grpSp>
      <p:grpSp>
        <p:nvGrpSpPr>
          <p:cNvPr id="66" name="组合 65"/>
          <p:cNvGrpSpPr/>
          <p:nvPr/>
        </p:nvGrpSpPr>
        <p:grpSpPr>
          <a:xfrm>
            <a:off x="4948440" y="1363296"/>
            <a:ext cx="1200623" cy="1200622"/>
            <a:chOff x="4948440" y="1109741"/>
            <a:chExt cx="1200623" cy="1200622"/>
          </a:xfrm>
        </p:grpSpPr>
        <p:grpSp>
          <p:nvGrpSpPr>
            <p:cNvPr id="67" name="组合 66"/>
            <p:cNvGrpSpPr/>
            <p:nvPr/>
          </p:nvGrpSpPr>
          <p:grpSpPr>
            <a:xfrm rot="2684652">
              <a:off x="4948440" y="1109741"/>
              <a:ext cx="1200623" cy="1200622"/>
              <a:chOff x="562556" y="889814"/>
              <a:chExt cx="1681936" cy="1681936"/>
            </a:xfrm>
          </p:grpSpPr>
          <p:sp>
            <p:nvSpPr>
              <p:cNvPr id="69" name="椭圆 68"/>
              <p:cNvSpPr/>
              <p:nvPr/>
            </p:nvSpPr>
            <p:spPr>
              <a:xfrm>
                <a:off x="736734" y="1063992"/>
                <a:ext cx="1333580" cy="133358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47"/>
            <p:cNvSpPr txBox="1"/>
            <p:nvPr/>
          </p:nvSpPr>
          <p:spPr>
            <a:xfrm>
              <a:off x="5198247" y="1509997"/>
              <a:ext cx="70403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b="1" dirty="0">
                  <a:solidFill>
                    <a:schemeClr val="bg1"/>
                  </a:solidFill>
                </a:rPr>
                <a:t>白矮星</a:t>
              </a:r>
            </a:p>
          </p:txBody>
        </p:sp>
      </p:grpSp>
      <p:grpSp>
        <p:nvGrpSpPr>
          <p:cNvPr id="71" name="组合 70"/>
          <p:cNvGrpSpPr/>
          <p:nvPr/>
        </p:nvGrpSpPr>
        <p:grpSpPr>
          <a:xfrm>
            <a:off x="3025769" y="3268212"/>
            <a:ext cx="1207208" cy="1200622"/>
            <a:chOff x="3025769" y="3014657"/>
            <a:chExt cx="1207208" cy="1200622"/>
          </a:xfrm>
        </p:grpSpPr>
        <p:grpSp>
          <p:nvGrpSpPr>
            <p:cNvPr id="72" name="组合 71"/>
            <p:cNvGrpSpPr/>
            <p:nvPr/>
          </p:nvGrpSpPr>
          <p:grpSpPr>
            <a:xfrm rot="2684652">
              <a:off x="3025769" y="3014657"/>
              <a:ext cx="1200623" cy="1200622"/>
              <a:chOff x="562557" y="889813"/>
              <a:chExt cx="1681936" cy="1681936"/>
            </a:xfrm>
          </p:grpSpPr>
          <p:sp>
            <p:nvSpPr>
              <p:cNvPr id="74" name="椭圆 7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562557" y="889813"/>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48"/>
            <p:cNvSpPr txBox="1"/>
            <p:nvPr/>
          </p:nvSpPr>
          <p:spPr>
            <a:xfrm>
              <a:off x="3274060" y="3414913"/>
              <a:ext cx="958917" cy="400110"/>
            </a:xfrm>
            <a:prstGeom prst="rect">
              <a:avLst/>
            </a:prstGeom>
            <a:noFill/>
          </p:spPr>
          <p:txBody>
            <a:bodyPr wrap="none" rtlCol="0">
              <a:spAutoFit/>
            </a:bodyPr>
            <a:lstStyle/>
            <a:p>
              <a:r>
                <a:rPr lang="zh-CN" altLang="en-US" sz="2000" b="1" dirty="0">
                  <a:solidFill>
                    <a:schemeClr val="bg1"/>
                  </a:solidFill>
                </a:rPr>
                <a:t>中子星</a:t>
              </a:r>
            </a:p>
          </p:txBody>
        </p:sp>
      </p:grpSp>
      <p:grpSp>
        <p:nvGrpSpPr>
          <p:cNvPr id="76" name="组合 75"/>
          <p:cNvGrpSpPr/>
          <p:nvPr/>
        </p:nvGrpSpPr>
        <p:grpSpPr>
          <a:xfrm>
            <a:off x="4948440" y="3236067"/>
            <a:ext cx="1200623" cy="1200622"/>
            <a:chOff x="4948440" y="2982512"/>
            <a:chExt cx="1200623" cy="1200622"/>
          </a:xfrm>
        </p:grpSpPr>
        <p:grpSp>
          <p:nvGrpSpPr>
            <p:cNvPr id="77" name="组合 76"/>
            <p:cNvGrpSpPr/>
            <p:nvPr/>
          </p:nvGrpSpPr>
          <p:grpSpPr>
            <a:xfrm rot="2684652">
              <a:off x="4948440" y="2982512"/>
              <a:ext cx="1200623" cy="1200622"/>
              <a:chOff x="562556" y="889814"/>
              <a:chExt cx="1681936" cy="1681936"/>
            </a:xfrm>
          </p:grpSpPr>
          <p:sp>
            <p:nvSpPr>
              <p:cNvPr id="79" name="椭圆 78"/>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49"/>
            <p:cNvSpPr txBox="1"/>
            <p:nvPr/>
          </p:nvSpPr>
          <p:spPr>
            <a:xfrm>
              <a:off x="5198247" y="3414913"/>
              <a:ext cx="700833" cy="400110"/>
            </a:xfrm>
            <a:prstGeom prst="rect">
              <a:avLst/>
            </a:prstGeom>
            <a:noFill/>
          </p:spPr>
          <p:txBody>
            <a:bodyPr wrap="none" rtlCol="0">
              <a:spAutoFit/>
            </a:bodyPr>
            <a:lstStyle/>
            <a:p>
              <a:r>
                <a:rPr lang="zh-CN" altLang="en-US" sz="2000" b="1" dirty="0">
                  <a:solidFill>
                    <a:schemeClr val="bg1"/>
                  </a:solidFill>
                </a:rPr>
                <a:t>黑洞</a:t>
              </a:r>
            </a:p>
          </p:txBody>
        </p:sp>
      </p:grpSp>
      <p:grpSp>
        <p:nvGrpSpPr>
          <p:cNvPr id="81" name="组合 80"/>
          <p:cNvGrpSpPr/>
          <p:nvPr/>
        </p:nvGrpSpPr>
        <p:grpSpPr>
          <a:xfrm>
            <a:off x="3630358" y="1968647"/>
            <a:ext cx="1882138" cy="1882137"/>
            <a:chOff x="3630358" y="1715092"/>
            <a:chExt cx="1882138" cy="1882137"/>
          </a:xfrm>
        </p:grpSpPr>
        <p:grpSp>
          <p:nvGrpSpPr>
            <p:cNvPr id="82" name="组合 81"/>
            <p:cNvGrpSpPr/>
            <p:nvPr/>
          </p:nvGrpSpPr>
          <p:grpSpPr>
            <a:xfrm rot="2684652">
              <a:off x="3630358" y="1715092"/>
              <a:ext cx="1882138" cy="1882137"/>
              <a:chOff x="562556" y="889814"/>
              <a:chExt cx="1681936" cy="1681936"/>
            </a:xfrm>
          </p:grpSpPr>
          <p:sp>
            <p:nvSpPr>
              <p:cNvPr id="84" name="椭圆 83"/>
              <p:cNvSpPr/>
              <p:nvPr/>
            </p:nvSpPr>
            <p:spPr>
              <a:xfrm>
                <a:off x="736734" y="1063992"/>
                <a:ext cx="1333580" cy="133358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Freeform 7"/>
            <p:cNvSpPr>
              <a:spLocks noEditPoints="1"/>
            </p:cNvSpPr>
            <p:nvPr/>
          </p:nvSpPr>
          <p:spPr bwMode="auto">
            <a:xfrm>
              <a:off x="4189633" y="2277541"/>
              <a:ext cx="763588" cy="757238"/>
            </a:xfrm>
            <a:custGeom>
              <a:avLst/>
              <a:gdLst>
                <a:gd name="T0" fmla="*/ 39 w 108"/>
                <a:gd name="T1" fmla="*/ 4 h 107"/>
                <a:gd name="T2" fmla="*/ 104 w 108"/>
                <a:gd name="T3" fmla="*/ 38 h 107"/>
                <a:gd name="T4" fmla="*/ 70 w 108"/>
                <a:gd name="T5" fmla="*/ 103 h 107"/>
                <a:gd name="T6" fmla="*/ 30 w 108"/>
                <a:gd name="T7" fmla="*/ 99 h 107"/>
                <a:gd name="T8" fmla="*/ 5 w 108"/>
                <a:gd name="T9" fmla="*/ 69 h 107"/>
                <a:gd name="T10" fmla="*/ 95 w 108"/>
                <a:gd name="T11" fmla="*/ 61 h 107"/>
                <a:gd name="T12" fmla="*/ 90 w 108"/>
                <a:gd name="T13" fmla="*/ 45 h 107"/>
                <a:gd name="T14" fmla="*/ 79 w 108"/>
                <a:gd name="T15" fmla="*/ 42 h 107"/>
                <a:gd name="T16" fmla="*/ 74 w 108"/>
                <a:gd name="T17" fmla="*/ 35 h 107"/>
                <a:gd name="T18" fmla="*/ 78 w 108"/>
                <a:gd name="T19" fmla="*/ 25 h 107"/>
                <a:gd name="T20" fmla="*/ 72 w 108"/>
                <a:gd name="T21" fmla="*/ 24 h 107"/>
                <a:gd name="T22" fmla="*/ 69 w 108"/>
                <a:gd name="T23" fmla="*/ 31 h 107"/>
                <a:gd name="T24" fmla="*/ 66 w 108"/>
                <a:gd name="T25" fmla="*/ 25 h 107"/>
                <a:gd name="T26" fmla="*/ 65 w 108"/>
                <a:gd name="T27" fmla="*/ 15 h 107"/>
                <a:gd name="T28" fmla="*/ 57 w 108"/>
                <a:gd name="T29" fmla="*/ 13 h 107"/>
                <a:gd name="T30" fmla="*/ 46 w 108"/>
                <a:gd name="T31" fmla="*/ 15 h 107"/>
                <a:gd name="T32" fmla="*/ 40 w 108"/>
                <a:gd name="T33" fmla="*/ 23 h 107"/>
                <a:gd name="T34" fmla="*/ 36 w 108"/>
                <a:gd name="T35" fmla="*/ 20 h 107"/>
                <a:gd name="T36" fmla="*/ 31 w 108"/>
                <a:gd name="T37" fmla="*/ 28 h 107"/>
                <a:gd name="T38" fmla="*/ 25 w 108"/>
                <a:gd name="T39" fmla="*/ 31 h 107"/>
                <a:gd name="T40" fmla="*/ 29 w 108"/>
                <a:gd name="T41" fmla="*/ 34 h 107"/>
                <a:gd name="T42" fmla="*/ 34 w 108"/>
                <a:gd name="T43" fmla="*/ 29 h 107"/>
                <a:gd name="T44" fmla="*/ 39 w 108"/>
                <a:gd name="T45" fmla="*/ 35 h 107"/>
                <a:gd name="T46" fmla="*/ 33 w 108"/>
                <a:gd name="T47" fmla="*/ 40 h 107"/>
                <a:gd name="T48" fmla="*/ 32 w 108"/>
                <a:gd name="T49" fmla="*/ 46 h 107"/>
                <a:gd name="T50" fmla="*/ 30 w 108"/>
                <a:gd name="T51" fmla="*/ 52 h 107"/>
                <a:gd name="T52" fmla="*/ 22 w 108"/>
                <a:gd name="T53" fmla="*/ 52 h 107"/>
                <a:gd name="T54" fmla="*/ 24 w 108"/>
                <a:gd name="T55" fmla="*/ 60 h 107"/>
                <a:gd name="T56" fmla="*/ 26 w 108"/>
                <a:gd name="T57" fmla="*/ 60 h 107"/>
                <a:gd name="T58" fmla="*/ 32 w 108"/>
                <a:gd name="T59" fmla="*/ 64 h 107"/>
                <a:gd name="T60" fmla="*/ 38 w 108"/>
                <a:gd name="T61" fmla="*/ 66 h 107"/>
                <a:gd name="T62" fmla="*/ 46 w 108"/>
                <a:gd name="T63" fmla="*/ 62 h 107"/>
                <a:gd name="T64" fmla="*/ 56 w 108"/>
                <a:gd name="T65" fmla="*/ 63 h 107"/>
                <a:gd name="T66" fmla="*/ 62 w 108"/>
                <a:gd name="T67" fmla="*/ 66 h 107"/>
                <a:gd name="T68" fmla="*/ 71 w 108"/>
                <a:gd name="T69" fmla="*/ 66 h 107"/>
                <a:gd name="T70" fmla="*/ 72 w 108"/>
                <a:gd name="T71" fmla="*/ 73 h 107"/>
                <a:gd name="T72" fmla="*/ 69 w 108"/>
                <a:gd name="T73" fmla="*/ 79 h 107"/>
                <a:gd name="T74" fmla="*/ 68 w 108"/>
                <a:gd name="T75" fmla="*/ 85 h 107"/>
                <a:gd name="T76" fmla="*/ 64 w 108"/>
                <a:gd name="T77" fmla="*/ 90 h 107"/>
                <a:gd name="T78" fmla="*/ 61 w 108"/>
                <a:gd name="T79" fmla="*/ 94 h 107"/>
                <a:gd name="T80" fmla="*/ 91 w 108"/>
                <a:gd name="T81" fmla="*/ 73 h 107"/>
                <a:gd name="T82" fmla="*/ 52 w 108"/>
                <a:gd name="T83" fmla="*/ 94 h 107"/>
                <a:gd name="T84" fmla="*/ 45 w 108"/>
                <a:gd name="T85" fmla="*/ 84 h 107"/>
                <a:gd name="T86" fmla="*/ 41 w 108"/>
                <a:gd name="T87" fmla="*/ 80 h 107"/>
                <a:gd name="T88" fmla="*/ 36 w 108"/>
                <a:gd name="T89" fmla="*/ 75 h 107"/>
                <a:gd name="T90" fmla="*/ 38 w 108"/>
                <a:gd name="T91" fmla="*/ 67 h 107"/>
                <a:gd name="T92" fmla="*/ 29 w 108"/>
                <a:gd name="T93" fmla="*/ 64 h 107"/>
                <a:gd name="T94" fmla="*/ 20 w 108"/>
                <a:gd name="T95" fmla="*/ 62 h 107"/>
                <a:gd name="T96" fmla="*/ 13 w 108"/>
                <a:gd name="T97" fmla="*/ 56 h 107"/>
                <a:gd name="T98" fmla="*/ 35 w 108"/>
                <a:gd name="T99" fmla="*/ 9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gradFill>
              <a:gsLst>
                <a:gs pos="0">
                  <a:schemeClr val="bg1"/>
                </a:gs>
                <a:gs pos="100000">
                  <a:schemeClr val="bg1">
                    <a:lumMod val="95000"/>
                  </a:schemeClr>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矩形 86"/>
          <p:cNvSpPr/>
          <p:nvPr/>
        </p:nvSpPr>
        <p:spPr>
          <a:xfrm>
            <a:off x="6697597" y="1778941"/>
            <a:ext cx="1249061" cy="307777"/>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0.1-10t/cm*3.</a:t>
            </a:r>
          </a:p>
        </p:txBody>
      </p:sp>
      <p:sp>
        <p:nvSpPr>
          <p:cNvPr id="88" name="矩形 87"/>
          <p:cNvSpPr/>
          <p:nvPr/>
        </p:nvSpPr>
        <p:spPr>
          <a:xfrm>
            <a:off x="1192533" y="3700632"/>
            <a:ext cx="1258679" cy="307777"/>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8^14-10^15g.</a:t>
            </a:r>
          </a:p>
        </p:txBody>
      </p:sp>
      <p:sp>
        <p:nvSpPr>
          <p:cNvPr id="89" name="矩形 88"/>
          <p:cNvSpPr/>
          <p:nvPr/>
        </p:nvSpPr>
        <p:spPr>
          <a:xfrm>
            <a:off x="6610235" y="3685243"/>
            <a:ext cx="1423788" cy="307777"/>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3Mc^2/8pΠGM.</a:t>
            </a:r>
          </a:p>
        </p:txBody>
      </p:sp>
      <p:grpSp>
        <p:nvGrpSpPr>
          <p:cNvPr id="90" name="组合 89"/>
          <p:cNvGrpSpPr/>
          <p:nvPr/>
        </p:nvGrpSpPr>
        <p:grpSpPr>
          <a:xfrm rot="2684652">
            <a:off x="3630931" y="1956807"/>
            <a:ext cx="1882138" cy="1882137"/>
            <a:chOff x="562556" y="889814"/>
            <a:chExt cx="1681936" cy="1681936"/>
          </a:xfrm>
        </p:grpSpPr>
        <p:sp>
          <p:nvSpPr>
            <p:cNvPr id="91" name="椭圆 90"/>
            <p:cNvSpPr/>
            <p:nvPr/>
          </p:nvSpPr>
          <p:spPr>
            <a:xfrm>
              <a:off x="736734" y="1063992"/>
              <a:ext cx="1333580" cy="133358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62556" y="889814"/>
              <a:ext cx="1681936" cy="1681936"/>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 name="图片 2">
            <a:extLst>
              <a:ext uri="{FF2B5EF4-FFF2-40B4-BE49-F238E27FC236}">
                <a16:creationId xmlns:a16="http://schemas.microsoft.com/office/drawing/2014/main" id="{EFE62734-2C05-4434-9772-AF2160043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90" y="861603"/>
            <a:ext cx="1956005" cy="1956005"/>
          </a:xfrm>
          <a:prstGeom prst="rect">
            <a:avLst/>
          </a:prstGeom>
        </p:spPr>
      </p:pic>
    </p:spTree>
    <p:extLst>
      <p:ext uri="{BB962C8B-B14F-4D97-AF65-F5344CB8AC3E}">
        <p14:creationId xmlns:p14="http://schemas.microsoft.com/office/powerpoint/2010/main" val="409113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500"/>
                            </p:stCondLst>
                            <p:childTnLst>
                              <p:par>
                                <p:cTn id="14" presetID="6" presetClass="emph" presetSubtype="0" fill="hold" nodeType="afterEffect">
                                  <p:stCondLst>
                                    <p:cond delay="0"/>
                                  </p:stCondLst>
                                  <p:childTnLst>
                                    <p:animScale>
                                      <p:cBhvr>
                                        <p:cTn id="15" dur="500" fill="hold"/>
                                        <p:tgtEl>
                                          <p:spTgt spid="90"/>
                                        </p:tgtEl>
                                      </p:cBhvr>
                                      <p:by x="150000" y="150000"/>
                                    </p:animScale>
                                  </p:childTnLst>
                                </p:cTn>
                              </p:par>
                              <p:par>
                                <p:cTn id="16" presetID="10" presetClass="exit" presetSubtype="0" fill="hold" nodeType="withEffect">
                                  <p:stCondLst>
                                    <p:cond delay="0"/>
                                  </p:stCondLst>
                                  <p:childTnLst>
                                    <p:animEffect transition="out" filter="fade">
                                      <p:cBhvr>
                                        <p:cTn id="17" dur="500"/>
                                        <p:tgtEl>
                                          <p:spTgt spid="90"/>
                                        </p:tgtEl>
                                      </p:cBhvr>
                                    </p:animEffect>
                                    <p:set>
                                      <p:cBhvr>
                                        <p:cTn id="18" dur="1" fill="hold">
                                          <p:stCondLst>
                                            <p:cond delay="499"/>
                                          </p:stCondLst>
                                        </p:cTn>
                                        <p:tgtEl>
                                          <p:spTgt spid="90"/>
                                        </p:tgtEl>
                                        <p:attrNameLst>
                                          <p:attrName>style.visibility</p:attrName>
                                        </p:attrNameLst>
                                      </p:cBhvr>
                                      <p:to>
                                        <p:strVal val="hidden"/>
                                      </p:to>
                                    </p:set>
                                  </p:childTnLst>
                                </p:cTn>
                              </p:par>
                            </p:childTnLst>
                          </p:cTn>
                        </p:par>
                        <p:par>
                          <p:cTn id="19" fill="hold">
                            <p:stCondLst>
                              <p:cond delay="1000"/>
                            </p:stCondLst>
                            <p:childTnLst>
                              <p:par>
                                <p:cTn id="20" presetID="53" presetClass="entr" presetSubtype="528"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anim calcmode="lin" valueType="num">
                                      <p:cBhvr>
                                        <p:cTn id="25" dur="500" fill="hold"/>
                                        <p:tgtEl>
                                          <p:spTgt spid="61"/>
                                        </p:tgtEl>
                                        <p:attrNameLst>
                                          <p:attrName>ppt_x</p:attrName>
                                        </p:attrNameLst>
                                      </p:cBhvr>
                                      <p:tavLst>
                                        <p:tav tm="0">
                                          <p:val>
                                            <p:fltVal val="0.5"/>
                                          </p:val>
                                        </p:tav>
                                        <p:tav tm="100000">
                                          <p:val>
                                            <p:strVal val="#ppt_x"/>
                                          </p:val>
                                        </p:tav>
                                      </p:tavLst>
                                    </p:anim>
                                    <p:anim calcmode="lin" valueType="num">
                                      <p:cBhvr>
                                        <p:cTn id="26" dur="500" fill="hold"/>
                                        <p:tgtEl>
                                          <p:spTgt spid="61"/>
                                        </p:tgtEl>
                                        <p:attrNameLst>
                                          <p:attrName>ppt_y</p:attrName>
                                        </p:attrNameLst>
                                      </p:cBhvr>
                                      <p:tavLst>
                                        <p:tav tm="0">
                                          <p:val>
                                            <p:fltVal val="0.5"/>
                                          </p:val>
                                        </p:tav>
                                        <p:tav tm="100000">
                                          <p:val>
                                            <p:strVal val="#ppt_y"/>
                                          </p:val>
                                        </p:tav>
                                      </p:tavLst>
                                    </p:anim>
                                  </p:childTnLst>
                                </p:cTn>
                              </p:par>
                              <p:par>
                                <p:cTn id="27" presetID="53" presetClass="entr" presetSubtype="528" fill="hold" nodeType="withEffect">
                                  <p:stCondLst>
                                    <p:cond delay="10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anim calcmode="lin" valueType="num">
                                      <p:cBhvr>
                                        <p:cTn id="32" dur="500" fill="hold"/>
                                        <p:tgtEl>
                                          <p:spTgt spid="66"/>
                                        </p:tgtEl>
                                        <p:attrNameLst>
                                          <p:attrName>ppt_x</p:attrName>
                                        </p:attrNameLst>
                                      </p:cBhvr>
                                      <p:tavLst>
                                        <p:tav tm="0">
                                          <p:val>
                                            <p:fltVal val="0.5"/>
                                          </p:val>
                                        </p:tav>
                                        <p:tav tm="100000">
                                          <p:val>
                                            <p:strVal val="#ppt_x"/>
                                          </p:val>
                                        </p:tav>
                                      </p:tavLst>
                                    </p:anim>
                                    <p:anim calcmode="lin" valueType="num">
                                      <p:cBhvr>
                                        <p:cTn id="33" dur="500" fill="hold"/>
                                        <p:tgtEl>
                                          <p:spTgt spid="66"/>
                                        </p:tgtEl>
                                        <p:attrNameLst>
                                          <p:attrName>ppt_y</p:attrName>
                                        </p:attrNameLst>
                                      </p:cBhvr>
                                      <p:tavLst>
                                        <p:tav tm="0">
                                          <p:val>
                                            <p:fltVal val="0.5"/>
                                          </p:val>
                                        </p:tav>
                                        <p:tav tm="100000">
                                          <p:val>
                                            <p:strVal val="#ppt_y"/>
                                          </p:val>
                                        </p:tav>
                                      </p:tavLst>
                                    </p:anim>
                                  </p:childTnLst>
                                </p:cTn>
                              </p:par>
                              <p:par>
                                <p:cTn id="34" presetID="53" presetClass="entr" presetSubtype="528" fill="hold" nodeType="withEffect">
                                  <p:stCondLst>
                                    <p:cond delay="2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anim calcmode="lin" valueType="num">
                                      <p:cBhvr>
                                        <p:cTn id="39" dur="500" fill="hold"/>
                                        <p:tgtEl>
                                          <p:spTgt spid="71"/>
                                        </p:tgtEl>
                                        <p:attrNameLst>
                                          <p:attrName>ppt_x</p:attrName>
                                        </p:attrNameLst>
                                      </p:cBhvr>
                                      <p:tavLst>
                                        <p:tav tm="0">
                                          <p:val>
                                            <p:fltVal val="0.5"/>
                                          </p:val>
                                        </p:tav>
                                        <p:tav tm="100000">
                                          <p:val>
                                            <p:strVal val="#ppt_x"/>
                                          </p:val>
                                        </p:tav>
                                      </p:tavLst>
                                    </p:anim>
                                    <p:anim calcmode="lin" valueType="num">
                                      <p:cBhvr>
                                        <p:cTn id="40" dur="500" fill="hold"/>
                                        <p:tgtEl>
                                          <p:spTgt spid="71"/>
                                        </p:tgtEl>
                                        <p:attrNameLst>
                                          <p:attrName>ppt_y</p:attrName>
                                        </p:attrNameLst>
                                      </p:cBhvr>
                                      <p:tavLst>
                                        <p:tav tm="0">
                                          <p:val>
                                            <p:fltVal val="0.5"/>
                                          </p:val>
                                        </p:tav>
                                        <p:tav tm="100000">
                                          <p:val>
                                            <p:strVal val="#ppt_y"/>
                                          </p:val>
                                        </p:tav>
                                      </p:tavLst>
                                    </p:anim>
                                  </p:childTnLst>
                                </p:cTn>
                              </p:par>
                              <p:par>
                                <p:cTn id="41" presetID="53" presetClass="entr" presetSubtype="528" fill="hold" nodeType="withEffect">
                                  <p:stCondLst>
                                    <p:cond delay="30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fltVal val="0"/>
                                          </p:val>
                                        </p:tav>
                                        <p:tav tm="100000">
                                          <p:val>
                                            <p:strVal val="#ppt_h"/>
                                          </p:val>
                                        </p:tav>
                                      </p:tavLst>
                                    </p:anim>
                                    <p:animEffect transition="in" filter="fade">
                                      <p:cBhvr>
                                        <p:cTn id="45" dur="500"/>
                                        <p:tgtEl>
                                          <p:spTgt spid="76"/>
                                        </p:tgtEl>
                                      </p:cBhvr>
                                    </p:animEffect>
                                    <p:anim calcmode="lin" valueType="num">
                                      <p:cBhvr>
                                        <p:cTn id="46" dur="500" fill="hold"/>
                                        <p:tgtEl>
                                          <p:spTgt spid="76"/>
                                        </p:tgtEl>
                                        <p:attrNameLst>
                                          <p:attrName>ppt_x</p:attrName>
                                        </p:attrNameLst>
                                      </p:cBhvr>
                                      <p:tavLst>
                                        <p:tav tm="0">
                                          <p:val>
                                            <p:fltVal val="0.5"/>
                                          </p:val>
                                        </p:tav>
                                        <p:tav tm="100000">
                                          <p:val>
                                            <p:strVal val="#ppt_x"/>
                                          </p:val>
                                        </p:tav>
                                      </p:tavLst>
                                    </p:anim>
                                    <p:anim calcmode="lin" valueType="num">
                                      <p:cBhvr>
                                        <p:cTn id="47" dur="500" fill="hold"/>
                                        <p:tgtEl>
                                          <p:spTgt spid="76"/>
                                        </p:tgtEl>
                                        <p:attrNameLst>
                                          <p:attrName>ppt_y</p:attrName>
                                        </p:attrNameLst>
                                      </p:cBhvr>
                                      <p:tavLst>
                                        <p:tav tm="0">
                                          <p:val>
                                            <p:fltVal val="0.5"/>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87"/>
                                        </p:tgtEl>
                                        <p:attrNameLst>
                                          <p:attrName>style.visibility</p:attrName>
                                        </p:attrNameLst>
                                      </p:cBhvr>
                                      <p:to>
                                        <p:strVal val="visible"/>
                                      </p:to>
                                    </p:set>
                                    <p:anim calcmode="lin" valueType="num">
                                      <p:cBhvr additive="base">
                                        <p:cTn id="50" dur="500" fill="hold"/>
                                        <p:tgtEl>
                                          <p:spTgt spid="87"/>
                                        </p:tgtEl>
                                        <p:attrNameLst>
                                          <p:attrName>ppt_x</p:attrName>
                                        </p:attrNameLst>
                                      </p:cBhvr>
                                      <p:tavLst>
                                        <p:tav tm="0">
                                          <p:val>
                                            <p:strVal val="1+#ppt_w/2"/>
                                          </p:val>
                                        </p:tav>
                                        <p:tav tm="100000">
                                          <p:val>
                                            <p:strVal val="#ppt_x"/>
                                          </p:val>
                                        </p:tav>
                                      </p:tavLst>
                                    </p:anim>
                                    <p:anim calcmode="lin" valueType="num">
                                      <p:cBhvr additive="base">
                                        <p:cTn id="51" dur="500" fill="hold"/>
                                        <p:tgtEl>
                                          <p:spTgt spid="8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0"/>
                                  </p:stCondLst>
                                  <p:childTnLst>
                                    <p:set>
                                      <p:cBhvr>
                                        <p:cTn id="53" dur="1" fill="hold">
                                          <p:stCondLst>
                                            <p:cond delay="0"/>
                                          </p:stCondLst>
                                        </p:cTn>
                                        <p:tgtEl>
                                          <p:spTgt spid="88"/>
                                        </p:tgtEl>
                                        <p:attrNameLst>
                                          <p:attrName>style.visibility</p:attrName>
                                        </p:attrNameLst>
                                      </p:cBhvr>
                                      <p:to>
                                        <p:strVal val="visible"/>
                                      </p:to>
                                    </p:set>
                                    <p:anim calcmode="lin" valueType="num">
                                      <p:cBhvr additive="base">
                                        <p:cTn id="54" dur="500" fill="hold"/>
                                        <p:tgtEl>
                                          <p:spTgt spid="88"/>
                                        </p:tgtEl>
                                        <p:attrNameLst>
                                          <p:attrName>ppt_x</p:attrName>
                                        </p:attrNameLst>
                                      </p:cBhvr>
                                      <p:tavLst>
                                        <p:tav tm="0">
                                          <p:val>
                                            <p:strVal val="0-#ppt_w/2"/>
                                          </p:val>
                                        </p:tav>
                                        <p:tav tm="100000">
                                          <p:val>
                                            <p:strVal val="#ppt_x"/>
                                          </p:val>
                                        </p:tav>
                                      </p:tavLst>
                                    </p:anim>
                                    <p:anim calcmode="lin" valueType="num">
                                      <p:cBhvr additive="base">
                                        <p:cTn id="55" dur="500" fill="hold"/>
                                        <p:tgtEl>
                                          <p:spTgt spid="88"/>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 calcmode="lin" valueType="num">
                                      <p:cBhvr additive="base">
                                        <p:cTn id="58" dur="500" fill="hold"/>
                                        <p:tgtEl>
                                          <p:spTgt spid="89"/>
                                        </p:tgtEl>
                                        <p:attrNameLst>
                                          <p:attrName>ppt_x</p:attrName>
                                        </p:attrNameLst>
                                      </p:cBhvr>
                                      <p:tavLst>
                                        <p:tav tm="0">
                                          <p:val>
                                            <p:strVal val="1+#ppt_w/2"/>
                                          </p:val>
                                        </p:tav>
                                        <p:tav tm="100000">
                                          <p:val>
                                            <p:strVal val="#ppt_x"/>
                                          </p:val>
                                        </p:tav>
                                      </p:tavLst>
                                    </p:anim>
                                    <p:anim calcmode="lin" valueType="num">
                                      <p:cBhvr additive="base">
                                        <p:cTn id="5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a:solidFill>
                  <a:schemeClr val="bg1"/>
                </a:solidFill>
              </a:rPr>
              <a:t>Part 1</a:t>
            </a:r>
            <a:endParaRPr lang="zh-CN" altLang="en-US" sz="2000" b="1" dirty="0">
              <a:solidFill>
                <a:schemeClr val="bg1"/>
              </a:solidFill>
            </a:endParaRPr>
          </a:p>
        </p:txBody>
      </p:sp>
      <p:sp>
        <p:nvSpPr>
          <p:cNvPr id="37" name="六边形 22"/>
          <p:cNvSpPr/>
          <p:nvPr/>
        </p:nvSpPr>
        <p:spPr>
          <a:xfrm>
            <a:off x="2689351" y="1411884"/>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altLang="zh-CN" sz="2400" dirty="0">
                <a:solidFill>
                  <a:schemeClr val="lt1">
                    <a:alpha val="50000"/>
                  </a:schemeClr>
                </a:solidFill>
                <a:effectLst>
                  <a:outerShdw blurRad="38100" dist="38100" dir="2700000" algn="tl">
                    <a:srgbClr val="000000">
                      <a:alpha val="43137"/>
                    </a:srgbClr>
                  </a:outerShdw>
                </a:effectLst>
              </a:rPr>
              <a:t>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sp>
        <p:nvSpPr>
          <p:cNvPr id="38" name="六边形 22"/>
          <p:cNvSpPr/>
          <p:nvPr/>
        </p:nvSpPr>
        <p:spPr>
          <a:xfrm>
            <a:off x="2689351" y="2211331"/>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altLang="zh-CN" sz="2400" dirty="0">
                <a:solidFill>
                  <a:schemeClr val="lt1">
                    <a:alpha val="50000"/>
                  </a:schemeClr>
                </a:solidFill>
                <a:effectLst>
                  <a:outerShdw blurRad="38100" dist="38100" dir="2700000" algn="tl">
                    <a:srgbClr val="000000">
                      <a:alpha val="43137"/>
                    </a:srgbClr>
                  </a:outerShdw>
                </a:effectLst>
              </a:rPr>
              <a:t> 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sp>
        <p:nvSpPr>
          <p:cNvPr id="39" name="六边形 22"/>
          <p:cNvSpPr/>
          <p:nvPr/>
        </p:nvSpPr>
        <p:spPr>
          <a:xfrm>
            <a:off x="2689351" y="3010778"/>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en-US" altLang="zh-CN" sz="2400" dirty="0">
                <a:solidFill>
                  <a:schemeClr val="lt1">
                    <a:alpha val="50000"/>
                  </a:schemeClr>
                </a:solidFill>
                <a:effectLst>
                  <a:outerShdw blurRad="38100" dist="38100" dir="2700000" algn="tl">
                    <a:srgbClr val="000000">
                      <a:alpha val="43137"/>
                    </a:srgbClr>
                  </a:outerShdw>
                </a:effectLst>
              </a:rPr>
              <a:t>Here Input Your Text</a:t>
            </a:r>
            <a:endParaRPr lang="zh-CN" altLang="en-US" sz="2400" dirty="0">
              <a:solidFill>
                <a:schemeClr val="lt1">
                  <a:alpha val="50000"/>
                </a:schemeClr>
              </a:solidFill>
              <a:effectLst>
                <a:outerShdw blurRad="38100" dist="38100" dir="2700000" algn="tl">
                  <a:srgbClr val="000000">
                    <a:alpha val="43137"/>
                  </a:srgbClr>
                </a:outerShdw>
              </a:effectLst>
            </a:endParaRPr>
          </a:p>
        </p:txBody>
      </p:sp>
      <p:grpSp>
        <p:nvGrpSpPr>
          <p:cNvPr id="44" name="组合 43"/>
          <p:cNvGrpSpPr/>
          <p:nvPr/>
        </p:nvGrpSpPr>
        <p:grpSpPr>
          <a:xfrm>
            <a:off x="2103207" y="2211331"/>
            <a:ext cx="668234" cy="576064"/>
            <a:chOff x="2298708" y="2341009"/>
            <a:chExt cx="668234" cy="576064"/>
          </a:xfrm>
        </p:grpSpPr>
        <p:sp>
          <p:nvSpPr>
            <p:cNvPr id="45" name="六边形 44"/>
            <p:cNvSpPr/>
            <p:nvPr/>
          </p:nvSpPr>
          <p:spPr>
            <a:xfrm>
              <a:off x="2298708" y="2341009"/>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6" name="TextBox 45"/>
            <p:cNvSpPr txBox="1"/>
            <p:nvPr/>
          </p:nvSpPr>
          <p:spPr>
            <a:xfrm>
              <a:off x="2434694" y="2444375"/>
              <a:ext cx="423514" cy="369332"/>
            </a:xfrm>
            <a:prstGeom prst="rect">
              <a:avLst/>
            </a:prstGeom>
            <a:noFill/>
            <a:effectLst>
              <a:innerShdw blurRad="114300">
                <a:prstClr val="black"/>
              </a:innerShdw>
            </a:effectLst>
          </p:spPr>
          <p:txBody>
            <a:bodyPr wrap="none" rtlCol="0">
              <a:spAutoFit/>
            </a:bodyPr>
            <a:lstStyle/>
            <a:p>
              <a:r>
                <a:rPr lang="en-US" altLang="zh-CN" sz="1800" dirty="0">
                  <a:solidFill>
                    <a:schemeClr val="bg1"/>
                  </a:solidFill>
                  <a:latin typeface="Impact" pitchFamily="34" charset="0"/>
                </a:rPr>
                <a:t>02</a:t>
              </a:r>
              <a:endParaRPr lang="zh-CN" altLang="en-US" sz="1800" dirty="0">
                <a:solidFill>
                  <a:schemeClr val="bg1"/>
                </a:solidFill>
                <a:latin typeface="Impact" pitchFamily="34" charset="0"/>
              </a:endParaRPr>
            </a:p>
          </p:txBody>
        </p:sp>
      </p:grpSp>
      <p:grpSp>
        <p:nvGrpSpPr>
          <p:cNvPr id="47" name="组合 46"/>
          <p:cNvGrpSpPr/>
          <p:nvPr/>
        </p:nvGrpSpPr>
        <p:grpSpPr>
          <a:xfrm>
            <a:off x="2103207" y="3010778"/>
            <a:ext cx="668234" cy="576064"/>
            <a:chOff x="2298708" y="3140456"/>
            <a:chExt cx="668234" cy="576064"/>
          </a:xfrm>
        </p:grpSpPr>
        <p:sp>
          <p:nvSpPr>
            <p:cNvPr id="48" name="六边形 47"/>
            <p:cNvSpPr/>
            <p:nvPr/>
          </p:nvSpPr>
          <p:spPr>
            <a:xfrm>
              <a:off x="2298708" y="3140456"/>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9" name="TextBox 48"/>
            <p:cNvSpPr txBox="1"/>
            <p:nvPr/>
          </p:nvSpPr>
          <p:spPr>
            <a:xfrm>
              <a:off x="2434694" y="3243822"/>
              <a:ext cx="429926" cy="369332"/>
            </a:xfrm>
            <a:prstGeom prst="rect">
              <a:avLst/>
            </a:prstGeom>
            <a:noFill/>
            <a:effectLst>
              <a:innerShdw blurRad="114300">
                <a:prstClr val="black"/>
              </a:innerShdw>
            </a:effectLst>
          </p:spPr>
          <p:txBody>
            <a:bodyPr wrap="none" rtlCol="0">
              <a:spAutoFit/>
            </a:bodyPr>
            <a:lstStyle/>
            <a:p>
              <a:r>
                <a:rPr lang="en-US" altLang="zh-CN" sz="1800" dirty="0">
                  <a:solidFill>
                    <a:schemeClr val="bg1"/>
                  </a:solidFill>
                  <a:latin typeface="Impact" pitchFamily="34" charset="0"/>
                </a:rPr>
                <a:t>03</a:t>
              </a:r>
              <a:endParaRPr lang="zh-CN" altLang="en-US" sz="1800" dirty="0">
                <a:solidFill>
                  <a:schemeClr val="bg1"/>
                </a:solidFill>
                <a:latin typeface="Impact" pitchFamily="34" charset="0"/>
              </a:endParaRPr>
            </a:p>
          </p:txBody>
        </p:sp>
      </p:grpSp>
      <p:grpSp>
        <p:nvGrpSpPr>
          <p:cNvPr id="50" name="组合 49"/>
          <p:cNvGrpSpPr/>
          <p:nvPr/>
        </p:nvGrpSpPr>
        <p:grpSpPr>
          <a:xfrm>
            <a:off x="2103207" y="3810224"/>
            <a:ext cx="668234" cy="576064"/>
            <a:chOff x="2298708" y="3939902"/>
            <a:chExt cx="668234" cy="576064"/>
          </a:xfrm>
        </p:grpSpPr>
        <p:sp>
          <p:nvSpPr>
            <p:cNvPr id="51" name="六边形 50"/>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52"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lstStyle/>
            <a:p>
              <a:r>
                <a:rPr lang="en-US" altLang="zh-CN" sz="1800" dirty="0">
                  <a:solidFill>
                    <a:schemeClr val="bg1"/>
                  </a:solidFill>
                  <a:latin typeface="Impact" pitchFamily="34" charset="0"/>
                </a:rPr>
                <a:t>04</a:t>
              </a:r>
              <a:endParaRPr lang="zh-CN" altLang="en-US" sz="1800" dirty="0">
                <a:solidFill>
                  <a:schemeClr val="bg1"/>
                </a:solidFill>
                <a:latin typeface="Impact" pitchFamily="34" charset="0"/>
              </a:endParaRPr>
            </a:p>
          </p:txBody>
        </p:sp>
      </p:gr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a:solidFill>
                  <a:schemeClr val="bg1"/>
                </a:solidFill>
              </a:rPr>
              <a:t>LOGO</a:t>
            </a:r>
            <a:endParaRPr lang="zh-CN" altLang="en-US" sz="1800" dirty="0">
              <a:solidFill>
                <a:schemeClr val="bg1"/>
              </a:solidFill>
            </a:endParaRPr>
          </a:p>
        </p:txBody>
      </p:sp>
      <p:pic>
        <p:nvPicPr>
          <p:cNvPr id="3" name="图片 2">
            <a:extLst>
              <a:ext uri="{FF2B5EF4-FFF2-40B4-BE49-F238E27FC236}">
                <a16:creationId xmlns:a16="http://schemas.microsoft.com/office/drawing/2014/main" id="{B408DEC6-3041-40E5-9DD0-F78A3F907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 y="2258315"/>
            <a:ext cx="5028983" cy="2828803"/>
          </a:xfrm>
          <a:prstGeom prst="rect">
            <a:avLst/>
          </a:prstGeom>
        </p:spPr>
      </p:pic>
      <p:pic>
        <p:nvPicPr>
          <p:cNvPr id="5" name="图片 4">
            <a:extLst>
              <a:ext uri="{FF2B5EF4-FFF2-40B4-BE49-F238E27FC236}">
                <a16:creationId xmlns:a16="http://schemas.microsoft.com/office/drawing/2014/main" id="{23FDF4E1-946A-4425-8C84-797D76B9A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585" y="824366"/>
            <a:ext cx="5773118" cy="2586940"/>
          </a:xfrm>
          <a:prstGeom prst="rect">
            <a:avLst/>
          </a:prstGeom>
        </p:spPr>
      </p:pic>
    </p:spTree>
    <p:extLst>
      <p:ext uri="{BB962C8B-B14F-4D97-AF65-F5344CB8AC3E}">
        <p14:creationId xmlns:p14="http://schemas.microsoft.com/office/powerpoint/2010/main" val="4055832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2" presetClass="entr" presetSubtype="8" decel="100000" fill="hold" nodeType="withEffect">
                                  <p:stCondLst>
                                    <p:cond delay="100"/>
                                  </p:stCondLst>
                                  <p:childTnLst>
                                    <p:set>
                                      <p:cBhvr>
                                        <p:cTn id="9" dur="1" fill="hold">
                                          <p:stCondLst>
                                            <p:cond delay="0"/>
                                          </p:stCondLst>
                                        </p:cTn>
                                        <p:tgtEl>
                                          <p:spTgt spid="44"/>
                                        </p:tgtEl>
                                        <p:attrNameLst>
                                          <p:attrName>style.visibility</p:attrName>
                                        </p:attrNameLst>
                                      </p:cBhvr>
                                      <p:to>
                                        <p:strVal val="visible"/>
                                      </p:to>
                                    </p:set>
                                    <p:anim calcmode="lin" valueType="num">
                                      <p:cBhvr additive="base">
                                        <p:cTn id="10" dur="750" fill="hold"/>
                                        <p:tgtEl>
                                          <p:spTgt spid="44"/>
                                        </p:tgtEl>
                                        <p:attrNameLst>
                                          <p:attrName>ppt_x</p:attrName>
                                        </p:attrNameLst>
                                      </p:cBhvr>
                                      <p:tavLst>
                                        <p:tav tm="0">
                                          <p:val>
                                            <p:strVal val="0-#ppt_w/2"/>
                                          </p:val>
                                        </p:tav>
                                        <p:tav tm="100000">
                                          <p:val>
                                            <p:strVal val="#ppt_x"/>
                                          </p:val>
                                        </p:tav>
                                      </p:tavLst>
                                    </p:anim>
                                    <p:anim calcmode="lin" valueType="num">
                                      <p:cBhvr additive="base">
                                        <p:cTn id="11" dur="750" fill="hold"/>
                                        <p:tgtEl>
                                          <p:spTgt spid="44"/>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2" presetClass="entr" presetSubtype="8" decel="100000" fill="hold" nodeType="withEffect">
                                  <p:stCondLst>
                                    <p:cond delay="20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750" fill="hold"/>
                                        <p:tgtEl>
                                          <p:spTgt spid="47"/>
                                        </p:tgtEl>
                                        <p:attrNameLst>
                                          <p:attrName>ppt_x</p:attrName>
                                        </p:attrNameLst>
                                      </p:cBhvr>
                                      <p:tavLst>
                                        <p:tav tm="0">
                                          <p:val>
                                            <p:strVal val="0-#ppt_w/2"/>
                                          </p:val>
                                        </p:tav>
                                        <p:tav tm="100000">
                                          <p:val>
                                            <p:strVal val="#ppt_x"/>
                                          </p:val>
                                        </p:tav>
                                      </p:tavLst>
                                    </p:anim>
                                    <p:anim calcmode="lin" valueType="num">
                                      <p:cBhvr additive="base">
                                        <p:cTn id="18" dur="750" fill="hold"/>
                                        <p:tgtEl>
                                          <p:spTgt spid="47"/>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2" presetClass="entr" presetSubtype="8" decel="100000" fill="hold" nodeType="withEffect">
                                  <p:stCondLst>
                                    <p:cond delay="30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750" fill="hold"/>
                                        <p:tgtEl>
                                          <p:spTgt spid="50"/>
                                        </p:tgtEl>
                                        <p:attrNameLst>
                                          <p:attrName>ppt_x</p:attrName>
                                        </p:attrNameLst>
                                      </p:cBhvr>
                                      <p:tavLst>
                                        <p:tav tm="0">
                                          <p:val>
                                            <p:strVal val="0-#ppt_w/2"/>
                                          </p:val>
                                        </p:tav>
                                        <p:tav tm="100000">
                                          <p:val>
                                            <p:strVal val="#ppt_x"/>
                                          </p:val>
                                        </p:tav>
                                      </p:tavLst>
                                    </p:anim>
                                    <p:anim calcmode="lin" valueType="num">
                                      <p:cBhvr additive="base">
                                        <p:cTn id="25" dur="75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a:solidFill>
                  <a:schemeClr val="bg1"/>
                </a:solidFill>
                <a:latin typeface="微软雅黑" pitchFamily="34" charset="-122"/>
                <a:ea typeface="微软雅黑" pitchFamily="34" charset="-122"/>
              </a:rPr>
              <a:t>工作亮点与经验教训</a:t>
            </a: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8044616" y="334856"/>
            <a:ext cx="727828" cy="369332"/>
          </a:xfrm>
          <a:prstGeom prst="rect">
            <a:avLst/>
          </a:prstGeom>
          <a:noFill/>
        </p:spPr>
        <p:txBody>
          <a:bodyPr wrap="none" rtlCol="0">
            <a:spAutoFit/>
          </a:bodyPr>
          <a:lstStyle/>
          <a:p>
            <a:r>
              <a:rPr lang="en-US" altLang="zh-CN" sz="1800" dirty="0">
                <a:solidFill>
                  <a:schemeClr val="bg1"/>
                </a:solidFill>
              </a:rPr>
              <a:t>LOGO</a:t>
            </a:r>
            <a:endParaRPr lang="zh-CN" altLang="en-US" sz="1800" dirty="0">
              <a:solidFill>
                <a:schemeClr val="bg1"/>
              </a:solidFill>
            </a:endParaRPr>
          </a:p>
        </p:txBody>
      </p:sp>
      <p:grpSp>
        <p:nvGrpSpPr>
          <p:cNvPr id="46" name="组合 45"/>
          <p:cNvGrpSpPr/>
          <p:nvPr/>
        </p:nvGrpSpPr>
        <p:grpSpPr>
          <a:xfrm>
            <a:off x="5016138" y="1532106"/>
            <a:ext cx="3300278" cy="369332"/>
            <a:chOff x="4288595" y="1265857"/>
            <a:chExt cx="3300278" cy="369332"/>
          </a:xfrm>
        </p:grpSpPr>
        <p:grpSp>
          <p:nvGrpSpPr>
            <p:cNvPr id="47" name="组合 46"/>
            <p:cNvGrpSpPr/>
            <p:nvPr/>
          </p:nvGrpSpPr>
          <p:grpSpPr>
            <a:xfrm>
              <a:off x="4288595" y="1265857"/>
              <a:ext cx="518966" cy="369332"/>
              <a:chOff x="3025770" y="1129975"/>
              <a:chExt cx="1200623" cy="1200622"/>
            </a:xfrm>
          </p:grpSpPr>
          <p:sp>
            <p:nvSpPr>
              <p:cNvPr id="65"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H="1" flipV="1">
              <a:off x="7069907" y="1265857"/>
              <a:ext cx="518966" cy="369332"/>
              <a:chOff x="3025770" y="1129975"/>
              <a:chExt cx="1200623" cy="1200622"/>
            </a:xfrm>
          </p:grpSpPr>
          <p:sp>
            <p:nvSpPr>
              <p:cNvPr id="6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807655" y="1265857"/>
              <a:ext cx="2262158" cy="369332"/>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67" name="组合 66"/>
          <p:cNvGrpSpPr/>
          <p:nvPr/>
        </p:nvGrpSpPr>
        <p:grpSpPr>
          <a:xfrm>
            <a:off x="5016138" y="2303441"/>
            <a:ext cx="3300278" cy="369332"/>
            <a:chOff x="4288595" y="2067694"/>
            <a:chExt cx="3300278" cy="369332"/>
          </a:xfrm>
        </p:grpSpPr>
        <p:grpSp>
          <p:nvGrpSpPr>
            <p:cNvPr id="68" name="组合 67"/>
            <p:cNvGrpSpPr/>
            <p:nvPr/>
          </p:nvGrpSpPr>
          <p:grpSpPr>
            <a:xfrm>
              <a:off x="4288595" y="2067694"/>
              <a:ext cx="518966" cy="369332"/>
              <a:chOff x="3025770" y="1129975"/>
              <a:chExt cx="1200623" cy="1200622"/>
            </a:xfrm>
          </p:grpSpPr>
          <p:sp>
            <p:nvSpPr>
              <p:cNvPr id="7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flipH="1" flipV="1">
              <a:off x="7069907" y="2067694"/>
              <a:ext cx="518966" cy="369332"/>
              <a:chOff x="3025770" y="1129975"/>
              <a:chExt cx="1200623" cy="1200622"/>
            </a:xfrm>
          </p:grpSpPr>
          <p:sp>
            <p:nvSpPr>
              <p:cNvPr id="71"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矩形 69"/>
            <p:cNvSpPr/>
            <p:nvPr/>
          </p:nvSpPr>
          <p:spPr>
            <a:xfrm>
              <a:off x="4807655" y="2067694"/>
              <a:ext cx="2262158" cy="369332"/>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75" name="组合 74"/>
          <p:cNvGrpSpPr/>
          <p:nvPr/>
        </p:nvGrpSpPr>
        <p:grpSpPr>
          <a:xfrm>
            <a:off x="5016138" y="3074776"/>
            <a:ext cx="3300278" cy="369332"/>
            <a:chOff x="4288595" y="2859782"/>
            <a:chExt cx="3300278" cy="369332"/>
          </a:xfrm>
        </p:grpSpPr>
        <p:grpSp>
          <p:nvGrpSpPr>
            <p:cNvPr id="76" name="组合 75"/>
            <p:cNvGrpSpPr/>
            <p:nvPr/>
          </p:nvGrpSpPr>
          <p:grpSpPr>
            <a:xfrm>
              <a:off x="4288595" y="2859782"/>
              <a:ext cx="518966" cy="369332"/>
              <a:chOff x="3025770" y="1129975"/>
              <a:chExt cx="1200623" cy="1200622"/>
            </a:xfrm>
          </p:grpSpPr>
          <p:sp>
            <p:nvSpPr>
              <p:cNvPr id="81"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flipV="1">
              <a:off x="7069907" y="2859782"/>
              <a:ext cx="518966" cy="369332"/>
              <a:chOff x="3025770" y="1129975"/>
              <a:chExt cx="1200623" cy="1200622"/>
            </a:xfrm>
          </p:grpSpPr>
          <p:sp>
            <p:nvSpPr>
              <p:cNvPr id="79"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矩形 77"/>
            <p:cNvSpPr/>
            <p:nvPr/>
          </p:nvSpPr>
          <p:spPr>
            <a:xfrm>
              <a:off x="4807655" y="2859782"/>
              <a:ext cx="2262158" cy="369332"/>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83" name="组合 82"/>
          <p:cNvGrpSpPr/>
          <p:nvPr/>
        </p:nvGrpSpPr>
        <p:grpSpPr>
          <a:xfrm>
            <a:off x="5016138" y="3846111"/>
            <a:ext cx="3300278" cy="369332"/>
            <a:chOff x="4288595" y="3579862"/>
            <a:chExt cx="3300278" cy="369332"/>
          </a:xfrm>
        </p:grpSpPr>
        <p:grpSp>
          <p:nvGrpSpPr>
            <p:cNvPr id="84" name="组合 83"/>
            <p:cNvGrpSpPr/>
            <p:nvPr/>
          </p:nvGrpSpPr>
          <p:grpSpPr>
            <a:xfrm>
              <a:off x="4288595" y="3579862"/>
              <a:ext cx="518966" cy="369332"/>
              <a:chOff x="3025770" y="1129975"/>
              <a:chExt cx="1200623" cy="1200622"/>
            </a:xfrm>
          </p:grpSpPr>
          <p:sp>
            <p:nvSpPr>
              <p:cNvPr id="89"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flipH="1" flipV="1">
              <a:off x="7069907" y="3579862"/>
              <a:ext cx="518966" cy="369332"/>
              <a:chOff x="3025770" y="1129975"/>
              <a:chExt cx="1200623" cy="1200622"/>
            </a:xfrm>
          </p:grpSpPr>
          <p:sp>
            <p:nvSpPr>
              <p:cNvPr id="87"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矩形 85"/>
            <p:cNvSpPr/>
            <p:nvPr/>
          </p:nvSpPr>
          <p:spPr>
            <a:xfrm>
              <a:off x="4807655" y="3579862"/>
              <a:ext cx="2262158" cy="369332"/>
            </a:xfrm>
            <a:prstGeom prst="rect">
              <a:avLst/>
            </a:prstGeom>
          </p:spPr>
          <p:txBody>
            <a:bodyPr wrap="none">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Here input your text.</a:t>
              </a:r>
            </a:p>
          </p:txBody>
        </p:sp>
      </p:grpSp>
      <p:grpSp>
        <p:nvGrpSpPr>
          <p:cNvPr id="91" name="组合 90"/>
          <p:cNvGrpSpPr/>
          <p:nvPr/>
        </p:nvGrpSpPr>
        <p:grpSpPr>
          <a:xfrm>
            <a:off x="997120" y="1419622"/>
            <a:ext cx="3463049" cy="2812493"/>
            <a:chOff x="844179" y="1330016"/>
            <a:chExt cx="3463049" cy="2812493"/>
          </a:xfrm>
        </p:grpSpPr>
        <p:sp>
          <p:nvSpPr>
            <p:cNvPr id="92" name="矩形 91"/>
            <p:cNvSpPr/>
            <p:nvPr/>
          </p:nvSpPr>
          <p:spPr>
            <a:xfrm>
              <a:off x="997878" y="1454841"/>
              <a:ext cx="3155651" cy="256284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a:off x="844179" y="1330016"/>
              <a:ext cx="3463049" cy="2812493"/>
              <a:chOff x="844179" y="1330016"/>
              <a:chExt cx="3463049" cy="2812493"/>
            </a:xfrm>
          </p:grpSpPr>
          <p:sp>
            <p:nvSpPr>
              <p:cNvPr id="94" name="矩形 93"/>
              <p:cNvSpPr/>
              <p:nvPr/>
            </p:nvSpPr>
            <p:spPr>
              <a:xfrm>
                <a:off x="844179" y="1330016"/>
                <a:ext cx="3463049" cy="281249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11"/>
              <p:cNvSpPr>
                <a:spLocks noEditPoints="1"/>
              </p:cNvSpPr>
              <p:nvPr/>
            </p:nvSpPr>
            <p:spPr bwMode="auto">
              <a:xfrm>
                <a:off x="1702168" y="1867260"/>
                <a:ext cx="1747070" cy="1738004"/>
              </a:xfrm>
              <a:custGeom>
                <a:avLst/>
                <a:gdLst>
                  <a:gd name="T0" fmla="*/ 122 w 244"/>
                  <a:gd name="T1" fmla="*/ 0 h 243"/>
                  <a:gd name="T2" fmla="*/ 208 w 244"/>
                  <a:gd name="T3" fmla="*/ 35 h 243"/>
                  <a:gd name="T4" fmla="*/ 244 w 244"/>
                  <a:gd name="T5" fmla="*/ 121 h 243"/>
                  <a:gd name="T6" fmla="*/ 208 w 244"/>
                  <a:gd name="T7" fmla="*/ 208 h 243"/>
                  <a:gd name="T8" fmla="*/ 122 w 244"/>
                  <a:gd name="T9" fmla="*/ 243 h 243"/>
                  <a:gd name="T10" fmla="*/ 36 w 244"/>
                  <a:gd name="T11" fmla="*/ 208 h 243"/>
                  <a:gd name="T12" fmla="*/ 0 w 244"/>
                  <a:gd name="T13" fmla="*/ 121 h 243"/>
                  <a:gd name="T14" fmla="*/ 36 w 244"/>
                  <a:gd name="T15" fmla="*/ 35 h 243"/>
                  <a:gd name="T16" fmla="*/ 122 w 244"/>
                  <a:gd name="T17" fmla="*/ 0 h 243"/>
                  <a:gd name="T18" fmla="*/ 170 w 244"/>
                  <a:gd name="T19" fmla="*/ 135 h 243"/>
                  <a:gd name="T20" fmla="*/ 172 w 244"/>
                  <a:gd name="T21" fmla="*/ 109 h 243"/>
                  <a:gd name="T22" fmla="*/ 139 w 244"/>
                  <a:gd name="T23" fmla="*/ 90 h 243"/>
                  <a:gd name="T24" fmla="*/ 109 w 244"/>
                  <a:gd name="T25" fmla="*/ 72 h 243"/>
                  <a:gd name="T26" fmla="*/ 85 w 244"/>
                  <a:gd name="T27" fmla="*/ 84 h 243"/>
                  <a:gd name="T28" fmla="*/ 85 w 244"/>
                  <a:gd name="T29" fmla="*/ 121 h 243"/>
                  <a:gd name="T30" fmla="*/ 85 w 244"/>
                  <a:gd name="T31" fmla="*/ 157 h 243"/>
                  <a:gd name="T32" fmla="*/ 107 w 244"/>
                  <a:gd name="T33" fmla="*/ 172 h 243"/>
                  <a:gd name="T34" fmla="*/ 139 w 244"/>
                  <a:gd name="T35" fmla="*/ 153 h 243"/>
                  <a:gd name="T36" fmla="*/ 170 w 244"/>
                  <a:gd name="T37" fmla="*/ 135 h 243"/>
                  <a:gd name="T38" fmla="*/ 178 w 244"/>
                  <a:gd name="T39" fmla="*/ 66 h 243"/>
                  <a:gd name="T40" fmla="*/ 122 w 244"/>
                  <a:gd name="T41" fmla="*/ 43 h 243"/>
                  <a:gd name="T42" fmla="*/ 67 w 244"/>
                  <a:gd name="T43" fmla="*/ 66 h 243"/>
                  <a:gd name="T44" fmla="*/ 44 w 244"/>
                  <a:gd name="T45" fmla="*/ 121 h 243"/>
                  <a:gd name="T46" fmla="*/ 67 w 244"/>
                  <a:gd name="T47" fmla="*/ 177 h 243"/>
                  <a:gd name="T48" fmla="*/ 122 w 244"/>
                  <a:gd name="T49" fmla="*/ 200 h 243"/>
                  <a:gd name="T50" fmla="*/ 178 w 244"/>
                  <a:gd name="T51" fmla="*/ 177 h 243"/>
                  <a:gd name="T52" fmla="*/ 201 w 244"/>
                  <a:gd name="T53" fmla="*/ 121 h 243"/>
                  <a:gd name="T54" fmla="*/ 178 w 244"/>
                  <a:gd name="T55" fmla="*/ 6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 h="243">
                    <a:moveTo>
                      <a:pt x="122" y="0"/>
                    </a:moveTo>
                    <a:cubicBezTo>
                      <a:pt x="156" y="0"/>
                      <a:pt x="186" y="13"/>
                      <a:pt x="208" y="35"/>
                    </a:cubicBezTo>
                    <a:cubicBezTo>
                      <a:pt x="231" y="57"/>
                      <a:pt x="244" y="88"/>
                      <a:pt x="244" y="121"/>
                    </a:cubicBezTo>
                    <a:cubicBezTo>
                      <a:pt x="244" y="155"/>
                      <a:pt x="231" y="186"/>
                      <a:pt x="208" y="208"/>
                    </a:cubicBezTo>
                    <a:cubicBezTo>
                      <a:pt x="186" y="230"/>
                      <a:pt x="156" y="243"/>
                      <a:pt x="122" y="243"/>
                    </a:cubicBezTo>
                    <a:cubicBezTo>
                      <a:pt x="89" y="243"/>
                      <a:pt x="58" y="230"/>
                      <a:pt x="36" y="208"/>
                    </a:cubicBezTo>
                    <a:cubicBezTo>
                      <a:pt x="14" y="186"/>
                      <a:pt x="0" y="155"/>
                      <a:pt x="0" y="121"/>
                    </a:cubicBezTo>
                    <a:cubicBezTo>
                      <a:pt x="0" y="88"/>
                      <a:pt x="14" y="57"/>
                      <a:pt x="36" y="35"/>
                    </a:cubicBezTo>
                    <a:cubicBezTo>
                      <a:pt x="58" y="13"/>
                      <a:pt x="89" y="0"/>
                      <a:pt x="122" y="0"/>
                    </a:cubicBezTo>
                    <a:close/>
                    <a:moveTo>
                      <a:pt x="170" y="135"/>
                    </a:moveTo>
                    <a:cubicBezTo>
                      <a:pt x="182" y="128"/>
                      <a:pt x="184" y="117"/>
                      <a:pt x="172" y="109"/>
                    </a:cubicBezTo>
                    <a:cubicBezTo>
                      <a:pt x="161" y="102"/>
                      <a:pt x="150" y="96"/>
                      <a:pt x="139" y="90"/>
                    </a:cubicBezTo>
                    <a:cubicBezTo>
                      <a:pt x="129" y="84"/>
                      <a:pt x="119" y="78"/>
                      <a:pt x="109" y="72"/>
                    </a:cubicBezTo>
                    <a:cubicBezTo>
                      <a:pt x="96" y="65"/>
                      <a:pt x="85" y="69"/>
                      <a:pt x="85" y="84"/>
                    </a:cubicBezTo>
                    <a:cubicBezTo>
                      <a:pt x="85" y="96"/>
                      <a:pt x="85" y="109"/>
                      <a:pt x="85" y="121"/>
                    </a:cubicBezTo>
                    <a:cubicBezTo>
                      <a:pt x="85" y="133"/>
                      <a:pt x="85" y="145"/>
                      <a:pt x="85" y="157"/>
                    </a:cubicBezTo>
                    <a:cubicBezTo>
                      <a:pt x="85" y="171"/>
                      <a:pt x="94" y="178"/>
                      <a:pt x="107" y="172"/>
                    </a:cubicBezTo>
                    <a:cubicBezTo>
                      <a:pt x="118" y="165"/>
                      <a:pt x="128" y="159"/>
                      <a:pt x="139" y="153"/>
                    </a:cubicBezTo>
                    <a:cubicBezTo>
                      <a:pt x="150" y="147"/>
                      <a:pt x="160" y="141"/>
                      <a:pt x="170" y="135"/>
                    </a:cubicBezTo>
                    <a:close/>
                    <a:moveTo>
                      <a:pt x="178" y="66"/>
                    </a:moveTo>
                    <a:cubicBezTo>
                      <a:pt x="164" y="52"/>
                      <a:pt x="144" y="43"/>
                      <a:pt x="122" y="43"/>
                    </a:cubicBezTo>
                    <a:cubicBezTo>
                      <a:pt x="101" y="43"/>
                      <a:pt x="81" y="52"/>
                      <a:pt x="67" y="66"/>
                    </a:cubicBezTo>
                    <a:cubicBezTo>
                      <a:pt x="52" y="80"/>
                      <a:pt x="44" y="100"/>
                      <a:pt x="44" y="121"/>
                    </a:cubicBezTo>
                    <a:cubicBezTo>
                      <a:pt x="44" y="143"/>
                      <a:pt x="52" y="163"/>
                      <a:pt x="67" y="177"/>
                    </a:cubicBezTo>
                    <a:cubicBezTo>
                      <a:pt x="81" y="191"/>
                      <a:pt x="101" y="200"/>
                      <a:pt x="122" y="200"/>
                    </a:cubicBezTo>
                    <a:cubicBezTo>
                      <a:pt x="144" y="200"/>
                      <a:pt x="164" y="191"/>
                      <a:pt x="178" y="177"/>
                    </a:cubicBezTo>
                    <a:cubicBezTo>
                      <a:pt x="192" y="163"/>
                      <a:pt x="201" y="143"/>
                      <a:pt x="201" y="121"/>
                    </a:cubicBezTo>
                    <a:cubicBezTo>
                      <a:pt x="201" y="100"/>
                      <a:pt x="192" y="80"/>
                      <a:pt x="178" y="66"/>
                    </a:cubicBezTo>
                    <a:close/>
                  </a:path>
                </a:pathLst>
              </a:custGeom>
              <a:gradFill>
                <a:gsLst>
                  <a:gs pos="0">
                    <a:schemeClr val="bg1"/>
                  </a:gs>
                  <a:gs pos="100000">
                    <a:schemeClr val="bg1">
                      <a:lumMod val="95000"/>
                    </a:schemeClr>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96" name="图片 95" descr="new尘4.png">
            <a:hlinkClick r:id="rId3" action="ppaction://hlinkfile" tooltip="M87星系"/>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20000" y="2923533"/>
            <a:ext cx="395446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DCADC815-C493-4226-AA85-E01C11C356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432" y="824366"/>
            <a:ext cx="3723192" cy="3741196"/>
          </a:xfrm>
          <a:prstGeom prst="rect">
            <a:avLst/>
          </a:prstGeom>
        </p:spPr>
      </p:pic>
    </p:spTree>
    <p:extLst>
      <p:ext uri="{BB962C8B-B14F-4D97-AF65-F5344CB8AC3E}">
        <p14:creationId xmlns:p14="http://schemas.microsoft.com/office/powerpoint/2010/main" val="254611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30000">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14:bounceEnd="30000">
                                          <p:cBhvr additive="base">
                                            <p:cTn id="7" dur="500" fill="hold"/>
                                            <p:tgtEl>
                                              <p:spTgt spid="91"/>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1"/>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p:cTn id="11" dur="250" fill="hold"/>
                                            <p:tgtEl>
                                              <p:spTgt spid="96"/>
                                            </p:tgtEl>
                                            <p:attrNameLst>
                                              <p:attrName>ppt_w</p:attrName>
                                            </p:attrNameLst>
                                          </p:cBhvr>
                                          <p:tavLst>
                                            <p:tav tm="0">
                                              <p:val>
                                                <p:fltVal val="0"/>
                                              </p:val>
                                            </p:tav>
                                            <p:tav tm="100000">
                                              <p:val>
                                                <p:strVal val="#ppt_w"/>
                                              </p:val>
                                            </p:tav>
                                          </p:tavLst>
                                        </p:anim>
                                        <p:anim calcmode="lin" valueType="num">
                                          <p:cBhvr>
                                            <p:cTn id="12" dur="250" fill="hold"/>
                                            <p:tgtEl>
                                              <p:spTgt spid="96"/>
                                            </p:tgtEl>
                                            <p:attrNameLst>
                                              <p:attrName>ppt_h</p:attrName>
                                            </p:attrNameLst>
                                          </p:cBhvr>
                                          <p:tavLst>
                                            <p:tav tm="0">
                                              <p:val>
                                                <p:fltVal val="0"/>
                                              </p:val>
                                            </p:tav>
                                            <p:tav tm="100000">
                                              <p:val>
                                                <p:strVal val="#ppt_h"/>
                                              </p:val>
                                            </p:tav>
                                          </p:tavLst>
                                        </p:anim>
                                        <p:animEffect transition="in" filter="fade">
                                          <p:cBhvr>
                                            <p:cTn id="13" dur="250"/>
                                            <p:tgtEl>
                                              <p:spTgt spid="96"/>
                                            </p:tgtEl>
                                          </p:cBhvr>
                                        </p:animEffect>
                                      </p:childTnLst>
                                    </p:cTn>
                                  </p:par>
                                  <p:par>
                                    <p:cTn id="14" presetID="6" presetClass="emph" presetSubtype="0" fill="hold" nodeType="withEffect">
                                      <p:stCondLst>
                                        <p:cond delay="250"/>
                                      </p:stCondLst>
                                      <p:childTnLst>
                                        <p:animScale>
                                          <p:cBhvr>
                                            <p:cTn id="15" dur="1000" fill="hold"/>
                                            <p:tgtEl>
                                              <p:spTgt spid="96"/>
                                            </p:tgtEl>
                                          </p:cBhvr>
                                          <p:by x="800000" y="800000"/>
                                        </p:animScale>
                                      </p:childTnLst>
                                    </p:cTn>
                                  </p:par>
                                </p:childTnLst>
                              </p:cTn>
                            </p:par>
                            <p:par>
                              <p:cTn id="16" fill="hold">
                                <p:stCondLst>
                                  <p:cond delay="1250"/>
                                </p:stCondLst>
                                <p:childTnLst>
                                  <p:par>
                                    <p:cTn id="17" presetID="10" presetClass="exit" presetSubtype="0" fill="hold" nodeType="afterEffect">
                                      <p:stCondLst>
                                        <p:cond delay="0"/>
                                      </p:stCondLst>
                                      <p:childTnLst>
                                        <p:animEffect transition="out" filter="fade">
                                          <p:cBhvr>
                                            <p:cTn id="18" dur="500"/>
                                            <p:tgtEl>
                                              <p:spTgt spid="96"/>
                                            </p:tgtEl>
                                          </p:cBhvr>
                                        </p:animEffect>
                                        <p:set>
                                          <p:cBhvr>
                                            <p:cTn id="19" dur="1" fill="hold">
                                              <p:stCondLst>
                                                <p:cond delay="499"/>
                                              </p:stCondLst>
                                            </p:cTn>
                                            <p:tgtEl>
                                              <p:spTgt spid="96"/>
                                            </p:tgtEl>
                                            <p:attrNameLst>
                                              <p:attrName>style.visibility</p:attrName>
                                            </p:attrNameLst>
                                          </p:cBhvr>
                                          <p:to>
                                            <p:strVal val="hidden"/>
                                          </p:to>
                                        </p:set>
                                      </p:childTnLst>
                                    </p:cTn>
                                  </p:par>
                                </p:childTnLst>
                              </p:cTn>
                            </p:par>
                            <p:par>
                              <p:cTn id="20" fill="hold">
                                <p:stCondLst>
                                  <p:cond delay="1750"/>
                                </p:stCondLst>
                                <p:childTnLst>
                                  <p:par>
                                    <p:cTn id="21" presetID="50" presetClass="entr" presetSubtype="0" decel="10000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strVal val="#ppt_w+.3"/>
                                              </p:val>
                                            </p:tav>
                                            <p:tav tm="100000">
                                              <p:val>
                                                <p:strVal val="#ppt_w"/>
                                              </p:val>
                                            </p:tav>
                                          </p:tavLst>
                                        </p:anim>
                                        <p:anim calcmode="lin" valueType="num">
                                          <p:cBhvr>
                                            <p:cTn id="24" dur="1000" fill="hold"/>
                                            <p:tgtEl>
                                              <p:spTgt spid="46"/>
                                            </p:tgtEl>
                                            <p:attrNameLst>
                                              <p:attrName>ppt_h</p:attrName>
                                            </p:attrNameLst>
                                          </p:cBhvr>
                                          <p:tavLst>
                                            <p:tav tm="0">
                                              <p:val>
                                                <p:strVal val="#ppt_h"/>
                                              </p:val>
                                            </p:tav>
                                            <p:tav tm="100000">
                                              <p:val>
                                                <p:strVal val="#ppt_h"/>
                                              </p:val>
                                            </p:tav>
                                          </p:tavLst>
                                        </p:anim>
                                        <p:animEffect transition="in" filter="fade">
                                          <p:cBhvr>
                                            <p:cTn id="25" dur="1000"/>
                                            <p:tgtEl>
                                              <p:spTgt spid="46"/>
                                            </p:tgtEl>
                                          </p:cBhvr>
                                        </p:animEffect>
                                      </p:childTnLst>
                                    </p:cTn>
                                  </p:par>
                                  <p:par>
                                    <p:cTn id="26" presetID="50" presetClass="entr" presetSubtype="0" decel="100000" fill="hold" nodeType="withEffect">
                                      <p:stCondLst>
                                        <p:cond delay="1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1000" fill="hold"/>
                                            <p:tgtEl>
                                              <p:spTgt spid="67"/>
                                            </p:tgtEl>
                                            <p:attrNameLst>
                                              <p:attrName>ppt_w</p:attrName>
                                            </p:attrNameLst>
                                          </p:cBhvr>
                                          <p:tavLst>
                                            <p:tav tm="0">
                                              <p:val>
                                                <p:strVal val="#ppt_w+.3"/>
                                              </p:val>
                                            </p:tav>
                                            <p:tav tm="100000">
                                              <p:val>
                                                <p:strVal val="#ppt_w"/>
                                              </p:val>
                                            </p:tav>
                                          </p:tavLst>
                                        </p:anim>
                                        <p:anim calcmode="lin" valueType="num">
                                          <p:cBhvr>
                                            <p:cTn id="29" dur="1000" fill="hold"/>
                                            <p:tgtEl>
                                              <p:spTgt spid="67"/>
                                            </p:tgtEl>
                                            <p:attrNameLst>
                                              <p:attrName>ppt_h</p:attrName>
                                            </p:attrNameLst>
                                          </p:cBhvr>
                                          <p:tavLst>
                                            <p:tav tm="0">
                                              <p:val>
                                                <p:strVal val="#ppt_h"/>
                                              </p:val>
                                            </p:tav>
                                            <p:tav tm="100000">
                                              <p:val>
                                                <p:strVal val="#ppt_h"/>
                                              </p:val>
                                            </p:tav>
                                          </p:tavLst>
                                        </p:anim>
                                        <p:animEffect transition="in" filter="fade">
                                          <p:cBhvr>
                                            <p:cTn id="30" dur="1000"/>
                                            <p:tgtEl>
                                              <p:spTgt spid="67"/>
                                            </p:tgtEl>
                                          </p:cBhvr>
                                        </p:animEffect>
                                      </p:childTnLst>
                                    </p:cTn>
                                  </p:par>
                                  <p:par>
                                    <p:cTn id="31" presetID="50" presetClass="entr" presetSubtype="0" decel="100000" fill="hold" nodeType="withEffect">
                                      <p:stCondLst>
                                        <p:cond delay="200"/>
                                      </p:stCondLst>
                                      <p:childTnLst>
                                        <p:set>
                                          <p:cBhvr>
                                            <p:cTn id="32" dur="1" fill="hold">
                                              <p:stCondLst>
                                                <p:cond delay="0"/>
                                              </p:stCondLst>
                                            </p:cTn>
                                            <p:tgtEl>
                                              <p:spTgt spid="75"/>
                                            </p:tgtEl>
                                            <p:attrNameLst>
                                              <p:attrName>style.visibility</p:attrName>
                                            </p:attrNameLst>
                                          </p:cBhvr>
                                          <p:to>
                                            <p:strVal val="visible"/>
                                          </p:to>
                                        </p:set>
                                        <p:anim calcmode="lin" valueType="num">
                                          <p:cBhvr>
                                            <p:cTn id="33" dur="1000" fill="hold"/>
                                            <p:tgtEl>
                                              <p:spTgt spid="75"/>
                                            </p:tgtEl>
                                            <p:attrNameLst>
                                              <p:attrName>ppt_w</p:attrName>
                                            </p:attrNameLst>
                                          </p:cBhvr>
                                          <p:tavLst>
                                            <p:tav tm="0">
                                              <p:val>
                                                <p:strVal val="#ppt_w+.3"/>
                                              </p:val>
                                            </p:tav>
                                            <p:tav tm="100000">
                                              <p:val>
                                                <p:strVal val="#ppt_w"/>
                                              </p:val>
                                            </p:tav>
                                          </p:tavLst>
                                        </p:anim>
                                        <p:anim calcmode="lin" valueType="num">
                                          <p:cBhvr>
                                            <p:cTn id="34" dur="1000" fill="hold"/>
                                            <p:tgtEl>
                                              <p:spTgt spid="75"/>
                                            </p:tgtEl>
                                            <p:attrNameLst>
                                              <p:attrName>ppt_h</p:attrName>
                                            </p:attrNameLst>
                                          </p:cBhvr>
                                          <p:tavLst>
                                            <p:tav tm="0">
                                              <p:val>
                                                <p:strVal val="#ppt_h"/>
                                              </p:val>
                                            </p:tav>
                                            <p:tav tm="100000">
                                              <p:val>
                                                <p:strVal val="#ppt_h"/>
                                              </p:val>
                                            </p:tav>
                                          </p:tavLst>
                                        </p:anim>
                                        <p:animEffect transition="in" filter="fade">
                                          <p:cBhvr>
                                            <p:cTn id="35" dur="1000"/>
                                            <p:tgtEl>
                                              <p:spTgt spid="75"/>
                                            </p:tgtEl>
                                          </p:cBhvr>
                                        </p:animEffect>
                                      </p:childTnLst>
                                    </p:cTn>
                                  </p:par>
                                  <p:par>
                                    <p:cTn id="36" presetID="50" presetClass="entr" presetSubtype="0" decel="100000" fill="hold" nodeType="withEffect">
                                      <p:stCondLst>
                                        <p:cond delay="300"/>
                                      </p:stCondLst>
                                      <p:childTnLst>
                                        <p:set>
                                          <p:cBhvr>
                                            <p:cTn id="37" dur="1" fill="hold">
                                              <p:stCondLst>
                                                <p:cond delay="0"/>
                                              </p:stCondLst>
                                            </p:cTn>
                                            <p:tgtEl>
                                              <p:spTgt spid="83"/>
                                            </p:tgtEl>
                                            <p:attrNameLst>
                                              <p:attrName>style.visibility</p:attrName>
                                            </p:attrNameLst>
                                          </p:cBhvr>
                                          <p:to>
                                            <p:strVal val="visible"/>
                                          </p:to>
                                        </p:set>
                                        <p:anim calcmode="lin" valueType="num">
                                          <p:cBhvr>
                                            <p:cTn id="38" dur="1000" fill="hold"/>
                                            <p:tgtEl>
                                              <p:spTgt spid="83"/>
                                            </p:tgtEl>
                                            <p:attrNameLst>
                                              <p:attrName>ppt_w</p:attrName>
                                            </p:attrNameLst>
                                          </p:cBhvr>
                                          <p:tavLst>
                                            <p:tav tm="0">
                                              <p:val>
                                                <p:strVal val="#ppt_w+.3"/>
                                              </p:val>
                                            </p:tav>
                                            <p:tav tm="100000">
                                              <p:val>
                                                <p:strVal val="#ppt_w"/>
                                              </p:val>
                                            </p:tav>
                                          </p:tavLst>
                                        </p:anim>
                                        <p:anim calcmode="lin" valueType="num">
                                          <p:cBhvr>
                                            <p:cTn id="39" dur="1000" fill="hold"/>
                                            <p:tgtEl>
                                              <p:spTgt spid="83"/>
                                            </p:tgtEl>
                                            <p:attrNameLst>
                                              <p:attrName>ppt_h</p:attrName>
                                            </p:attrNameLst>
                                          </p:cBhvr>
                                          <p:tavLst>
                                            <p:tav tm="0">
                                              <p:val>
                                                <p:strVal val="#ppt_h"/>
                                              </p:val>
                                            </p:tav>
                                            <p:tav tm="100000">
                                              <p:val>
                                                <p:strVal val="#ppt_h"/>
                                              </p:val>
                                            </p:tav>
                                          </p:tavLst>
                                        </p:anim>
                                        <p:animEffect transition="in" filter="fade">
                                          <p:cBhvr>
                                            <p:cTn id="4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p:cTn id="11" dur="250" fill="hold"/>
                                            <p:tgtEl>
                                              <p:spTgt spid="96"/>
                                            </p:tgtEl>
                                            <p:attrNameLst>
                                              <p:attrName>ppt_w</p:attrName>
                                            </p:attrNameLst>
                                          </p:cBhvr>
                                          <p:tavLst>
                                            <p:tav tm="0">
                                              <p:val>
                                                <p:fltVal val="0"/>
                                              </p:val>
                                            </p:tav>
                                            <p:tav tm="100000">
                                              <p:val>
                                                <p:strVal val="#ppt_w"/>
                                              </p:val>
                                            </p:tav>
                                          </p:tavLst>
                                        </p:anim>
                                        <p:anim calcmode="lin" valueType="num">
                                          <p:cBhvr>
                                            <p:cTn id="12" dur="250" fill="hold"/>
                                            <p:tgtEl>
                                              <p:spTgt spid="96"/>
                                            </p:tgtEl>
                                            <p:attrNameLst>
                                              <p:attrName>ppt_h</p:attrName>
                                            </p:attrNameLst>
                                          </p:cBhvr>
                                          <p:tavLst>
                                            <p:tav tm="0">
                                              <p:val>
                                                <p:fltVal val="0"/>
                                              </p:val>
                                            </p:tav>
                                            <p:tav tm="100000">
                                              <p:val>
                                                <p:strVal val="#ppt_h"/>
                                              </p:val>
                                            </p:tav>
                                          </p:tavLst>
                                        </p:anim>
                                        <p:animEffect transition="in" filter="fade">
                                          <p:cBhvr>
                                            <p:cTn id="13" dur="250"/>
                                            <p:tgtEl>
                                              <p:spTgt spid="96"/>
                                            </p:tgtEl>
                                          </p:cBhvr>
                                        </p:animEffect>
                                      </p:childTnLst>
                                    </p:cTn>
                                  </p:par>
                                  <p:par>
                                    <p:cTn id="14" presetID="6" presetClass="emph" presetSubtype="0" fill="hold" nodeType="withEffect">
                                      <p:stCondLst>
                                        <p:cond delay="250"/>
                                      </p:stCondLst>
                                      <p:childTnLst>
                                        <p:animScale>
                                          <p:cBhvr>
                                            <p:cTn id="15" dur="1000" fill="hold"/>
                                            <p:tgtEl>
                                              <p:spTgt spid="96"/>
                                            </p:tgtEl>
                                          </p:cBhvr>
                                          <p:by x="800000" y="800000"/>
                                        </p:animScale>
                                      </p:childTnLst>
                                    </p:cTn>
                                  </p:par>
                                </p:childTnLst>
                              </p:cTn>
                            </p:par>
                            <p:par>
                              <p:cTn id="16" fill="hold">
                                <p:stCondLst>
                                  <p:cond delay="1250"/>
                                </p:stCondLst>
                                <p:childTnLst>
                                  <p:par>
                                    <p:cTn id="17" presetID="10" presetClass="exit" presetSubtype="0" fill="hold" nodeType="afterEffect">
                                      <p:stCondLst>
                                        <p:cond delay="0"/>
                                      </p:stCondLst>
                                      <p:childTnLst>
                                        <p:animEffect transition="out" filter="fade">
                                          <p:cBhvr>
                                            <p:cTn id="18" dur="500"/>
                                            <p:tgtEl>
                                              <p:spTgt spid="96"/>
                                            </p:tgtEl>
                                          </p:cBhvr>
                                        </p:animEffect>
                                        <p:set>
                                          <p:cBhvr>
                                            <p:cTn id="19" dur="1" fill="hold">
                                              <p:stCondLst>
                                                <p:cond delay="499"/>
                                              </p:stCondLst>
                                            </p:cTn>
                                            <p:tgtEl>
                                              <p:spTgt spid="96"/>
                                            </p:tgtEl>
                                            <p:attrNameLst>
                                              <p:attrName>style.visibility</p:attrName>
                                            </p:attrNameLst>
                                          </p:cBhvr>
                                          <p:to>
                                            <p:strVal val="hidden"/>
                                          </p:to>
                                        </p:set>
                                      </p:childTnLst>
                                    </p:cTn>
                                  </p:par>
                                </p:childTnLst>
                              </p:cTn>
                            </p:par>
                            <p:par>
                              <p:cTn id="20" fill="hold">
                                <p:stCondLst>
                                  <p:cond delay="1750"/>
                                </p:stCondLst>
                                <p:childTnLst>
                                  <p:par>
                                    <p:cTn id="21" presetID="50" presetClass="entr" presetSubtype="0" decel="10000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strVal val="#ppt_w+.3"/>
                                              </p:val>
                                            </p:tav>
                                            <p:tav tm="100000">
                                              <p:val>
                                                <p:strVal val="#ppt_w"/>
                                              </p:val>
                                            </p:tav>
                                          </p:tavLst>
                                        </p:anim>
                                        <p:anim calcmode="lin" valueType="num">
                                          <p:cBhvr>
                                            <p:cTn id="24" dur="1000" fill="hold"/>
                                            <p:tgtEl>
                                              <p:spTgt spid="46"/>
                                            </p:tgtEl>
                                            <p:attrNameLst>
                                              <p:attrName>ppt_h</p:attrName>
                                            </p:attrNameLst>
                                          </p:cBhvr>
                                          <p:tavLst>
                                            <p:tav tm="0">
                                              <p:val>
                                                <p:strVal val="#ppt_h"/>
                                              </p:val>
                                            </p:tav>
                                            <p:tav tm="100000">
                                              <p:val>
                                                <p:strVal val="#ppt_h"/>
                                              </p:val>
                                            </p:tav>
                                          </p:tavLst>
                                        </p:anim>
                                        <p:animEffect transition="in" filter="fade">
                                          <p:cBhvr>
                                            <p:cTn id="25" dur="1000"/>
                                            <p:tgtEl>
                                              <p:spTgt spid="46"/>
                                            </p:tgtEl>
                                          </p:cBhvr>
                                        </p:animEffect>
                                      </p:childTnLst>
                                    </p:cTn>
                                  </p:par>
                                  <p:par>
                                    <p:cTn id="26" presetID="50" presetClass="entr" presetSubtype="0" decel="100000" fill="hold" nodeType="withEffect">
                                      <p:stCondLst>
                                        <p:cond delay="1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1000" fill="hold"/>
                                            <p:tgtEl>
                                              <p:spTgt spid="67"/>
                                            </p:tgtEl>
                                            <p:attrNameLst>
                                              <p:attrName>ppt_w</p:attrName>
                                            </p:attrNameLst>
                                          </p:cBhvr>
                                          <p:tavLst>
                                            <p:tav tm="0">
                                              <p:val>
                                                <p:strVal val="#ppt_w+.3"/>
                                              </p:val>
                                            </p:tav>
                                            <p:tav tm="100000">
                                              <p:val>
                                                <p:strVal val="#ppt_w"/>
                                              </p:val>
                                            </p:tav>
                                          </p:tavLst>
                                        </p:anim>
                                        <p:anim calcmode="lin" valueType="num">
                                          <p:cBhvr>
                                            <p:cTn id="29" dur="1000" fill="hold"/>
                                            <p:tgtEl>
                                              <p:spTgt spid="67"/>
                                            </p:tgtEl>
                                            <p:attrNameLst>
                                              <p:attrName>ppt_h</p:attrName>
                                            </p:attrNameLst>
                                          </p:cBhvr>
                                          <p:tavLst>
                                            <p:tav tm="0">
                                              <p:val>
                                                <p:strVal val="#ppt_h"/>
                                              </p:val>
                                            </p:tav>
                                            <p:tav tm="100000">
                                              <p:val>
                                                <p:strVal val="#ppt_h"/>
                                              </p:val>
                                            </p:tav>
                                          </p:tavLst>
                                        </p:anim>
                                        <p:animEffect transition="in" filter="fade">
                                          <p:cBhvr>
                                            <p:cTn id="30" dur="1000"/>
                                            <p:tgtEl>
                                              <p:spTgt spid="67"/>
                                            </p:tgtEl>
                                          </p:cBhvr>
                                        </p:animEffect>
                                      </p:childTnLst>
                                    </p:cTn>
                                  </p:par>
                                  <p:par>
                                    <p:cTn id="31" presetID="50" presetClass="entr" presetSubtype="0" decel="100000" fill="hold" nodeType="withEffect">
                                      <p:stCondLst>
                                        <p:cond delay="200"/>
                                      </p:stCondLst>
                                      <p:childTnLst>
                                        <p:set>
                                          <p:cBhvr>
                                            <p:cTn id="32" dur="1" fill="hold">
                                              <p:stCondLst>
                                                <p:cond delay="0"/>
                                              </p:stCondLst>
                                            </p:cTn>
                                            <p:tgtEl>
                                              <p:spTgt spid="75"/>
                                            </p:tgtEl>
                                            <p:attrNameLst>
                                              <p:attrName>style.visibility</p:attrName>
                                            </p:attrNameLst>
                                          </p:cBhvr>
                                          <p:to>
                                            <p:strVal val="visible"/>
                                          </p:to>
                                        </p:set>
                                        <p:anim calcmode="lin" valueType="num">
                                          <p:cBhvr>
                                            <p:cTn id="33" dur="1000" fill="hold"/>
                                            <p:tgtEl>
                                              <p:spTgt spid="75"/>
                                            </p:tgtEl>
                                            <p:attrNameLst>
                                              <p:attrName>ppt_w</p:attrName>
                                            </p:attrNameLst>
                                          </p:cBhvr>
                                          <p:tavLst>
                                            <p:tav tm="0">
                                              <p:val>
                                                <p:strVal val="#ppt_w+.3"/>
                                              </p:val>
                                            </p:tav>
                                            <p:tav tm="100000">
                                              <p:val>
                                                <p:strVal val="#ppt_w"/>
                                              </p:val>
                                            </p:tav>
                                          </p:tavLst>
                                        </p:anim>
                                        <p:anim calcmode="lin" valueType="num">
                                          <p:cBhvr>
                                            <p:cTn id="34" dur="1000" fill="hold"/>
                                            <p:tgtEl>
                                              <p:spTgt spid="75"/>
                                            </p:tgtEl>
                                            <p:attrNameLst>
                                              <p:attrName>ppt_h</p:attrName>
                                            </p:attrNameLst>
                                          </p:cBhvr>
                                          <p:tavLst>
                                            <p:tav tm="0">
                                              <p:val>
                                                <p:strVal val="#ppt_h"/>
                                              </p:val>
                                            </p:tav>
                                            <p:tav tm="100000">
                                              <p:val>
                                                <p:strVal val="#ppt_h"/>
                                              </p:val>
                                            </p:tav>
                                          </p:tavLst>
                                        </p:anim>
                                        <p:animEffect transition="in" filter="fade">
                                          <p:cBhvr>
                                            <p:cTn id="35" dur="1000"/>
                                            <p:tgtEl>
                                              <p:spTgt spid="75"/>
                                            </p:tgtEl>
                                          </p:cBhvr>
                                        </p:animEffect>
                                      </p:childTnLst>
                                    </p:cTn>
                                  </p:par>
                                  <p:par>
                                    <p:cTn id="36" presetID="50" presetClass="entr" presetSubtype="0" decel="100000" fill="hold" nodeType="withEffect">
                                      <p:stCondLst>
                                        <p:cond delay="300"/>
                                      </p:stCondLst>
                                      <p:childTnLst>
                                        <p:set>
                                          <p:cBhvr>
                                            <p:cTn id="37" dur="1" fill="hold">
                                              <p:stCondLst>
                                                <p:cond delay="0"/>
                                              </p:stCondLst>
                                            </p:cTn>
                                            <p:tgtEl>
                                              <p:spTgt spid="83"/>
                                            </p:tgtEl>
                                            <p:attrNameLst>
                                              <p:attrName>style.visibility</p:attrName>
                                            </p:attrNameLst>
                                          </p:cBhvr>
                                          <p:to>
                                            <p:strVal val="visible"/>
                                          </p:to>
                                        </p:set>
                                        <p:anim calcmode="lin" valueType="num">
                                          <p:cBhvr>
                                            <p:cTn id="38" dur="1000" fill="hold"/>
                                            <p:tgtEl>
                                              <p:spTgt spid="83"/>
                                            </p:tgtEl>
                                            <p:attrNameLst>
                                              <p:attrName>ppt_w</p:attrName>
                                            </p:attrNameLst>
                                          </p:cBhvr>
                                          <p:tavLst>
                                            <p:tav tm="0">
                                              <p:val>
                                                <p:strVal val="#ppt_w+.3"/>
                                              </p:val>
                                            </p:tav>
                                            <p:tav tm="100000">
                                              <p:val>
                                                <p:strVal val="#ppt_w"/>
                                              </p:val>
                                            </p:tav>
                                          </p:tavLst>
                                        </p:anim>
                                        <p:anim calcmode="lin" valueType="num">
                                          <p:cBhvr>
                                            <p:cTn id="39" dur="1000" fill="hold"/>
                                            <p:tgtEl>
                                              <p:spTgt spid="83"/>
                                            </p:tgtEl>
                                            <p:attrNameLst>
                                              <p:attrName>ppt_h</p:attrName>
                                            </p:attrNameLst>
                                          </p:cBhvr>
                                          <p:tavLst>
                                            <p:tav tm="0">
                                              <p:val>
                                                <p:strVal val="#ppt_h"/>
                                              </p:val>
                                            </p:tav>
                                            <p:tav tm="100000">
                                              <p:val>
                                                <p:strVal val="#ppt_h"/>
                                              </p:val>
                                            </p:tav>
                                          </p:tavLst>
                                        </p:anim>
                                        <p:animEffect transition="in" filter="fade">
                                          <p:cBhvr>
                                            <p:cTn id="4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28" y="1815666"/>
            <a:ext cx="9186984" cy="1512168"/>
            <a:chOff x="-640233" y="2078850"/>
            <a:chExt cx="13514685" cy="2700300"/>
          </a:xfrm>
        </p:grpSpPr>
        <p:sp>
          <p:nvSpPr>
            <p:cNvPr id="8" name="矩形 7"/>
            <p:cNvSpPr/>
            <p:nvPr/>
          </p:nvSpPr>
          <p:spPr>
            <a:xfrm>
              <a:off x="-640232" y="2240867"/>
              <a:ext cx="13472465" cy="2376264"/>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0233" y="2078850"/>
              <a:ext cx="13514685" cy="270030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735412" y="2029293"/>
            <a:ext cx="3673185" cy="1084912"/>
          </a:xfrm>
          <a:prstGeom prst="rect">
            <a:avLst/>
          </a:prstGeom>
          <a:noFill/>
        </p:spPr>
        <p:txBody>
          <a:bodyPr wrap="none" lIns="68580" tIns="34290" rIns="68580" bIns="34290" rtlCol="0">
            <a:spAutoFit/>
          </a:bodyPr>
          <a:lstStyle/>
          <a:p>
            <a:pPr algn="ctr"/>
            <a:r>
              <a:rPr lang="zh-CN" altLang="en-US" sz="3300" b="1" dirty="0">
                <a:blipFill>
                  <a:blip r:embed="rId3"/>
                  <a:stretch>
                    <a:fillRect/>
                  </a:stretch>
                </a:blipFill>
                <a:latin typeface="微软雅黑" pitchFamily="34" charset="-122"/>
                <a:ea typeface="微软雅黑" pitchFamily="34" charset="-122"/>
              </a:rPr>
              <a:t>感谢聆听</a:t>
            </a:r>
            <a:endParaRPr lang="en-US" altLang="zh-CN" sz="3300" b="1" dirty="0">
              <a:blipFill>
                <a:blip r:embed="rId3"/>
                <a:stretch>
                  <a:fillRect/>
                </a:stretch>
              </a:blipFill>
              <a:latin typeface="微软雅黑" pitchFamily="34" charset="-122"/>
              <a:ea typeface="微软雅黑" pitchFamily="34" charset="-122"/>
            </a:endParaRPr>
          </a:p>
          <a:p>
            <a:pPr algn="ctr"/>
            <a:r>
              <a:rPr lang="en-US" altLang="zh-CN" sz="3300" b="1" dirty="0">
                <a:blipFill>
                  <a:blip r:embed="rId3"/>
                  <a:stretch>
                    <a:fillRect/>
                  </a:stretch>
                </a:blipFill>
                <a:ea typeface="微软雅黑" pitchFamily="34" charset="-122"/>
              </a:rPr>
              <a:t>Thanks for watching</a:t>
            </a:r>
            <a:endParaRPr lang="zh-CN" altLang="en-US" sz="3300" b="1" dirty="0">
              <a:blipFill>
                <a:blip r:embed="rId3"/>
                <a:stretch>
                  <a:fillRect/>
                </a:stretch>
              </a:blipFill>
              <a:ea typeface="微软雅黑"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TextBox 1"/>
          <p:cNvSpPr txBox="1"/>
          <p:nvPr/>
        </p:nvSpPr>
        <p:spPr>
          <a:xfrm>
            <a:off x="4122999" y="3414438"/>
            <a:ext cx="184731" cy="307777"/>
          </a:xfrm>
          <a:prstGeom prst="rect">
            <a:avLst/>
          </a:prstGeom>
          <a:noFill/>
        </p:spPr>
        <p:txBody>
          <a:bodyPr wrap="none" rtlCol="0">
            <a:spAutoFit/>
          </a:bodyPr>
          <a:lstStyle/>
          <a:p>
            <a:endParaRPr lang="zh-CN" altLang="en-US" dirty="0">
              <a:solidFill>
                <a:schemeClr val="bg1"/>
              </a:solidFill>
              <a:latin typeface="冬青黑体简体中文 W3" pitchFamily="34" charset="-122"/>
              <a:ea typeface="冬青黑体简体中文 W3" pitchFamily="34" charset="-122"/>
            </a:endParaRPr>
          </a:p>
        </p:txBody>
      </p:sp>
      <p:sp>
        <p:nvSpPr>
          <p:cNvPr id="3" name="文本框 2">
            <a:extLst>
              <a:ext uri="{FF2B5EF4-FFF2-40B4-BE49-F238E27FC236}">
                <a16:creationId xmlns:a16="http://schemas.microsoft.com/office/drawing/2014/main" id="{B8458362-37FB-4ACA-AE57-2277649859F2}"/>
              </a:ext>
            </a:extLst>
          </p:cNvPr>
          <p:cNvSpPr txBox="1"/>
          <p:nvPr/>
        </p:nvSpPr>
        <p:spPr>
          <a:xfrm>
            <a:off x="755576" y="659335"/>
            <a:ext cx="3312368" cy="523220"/>
          </a:xfrm>
          <a:prstGeom prst="rect">
            <a:avLst/>
          </a:prstGeom>
          <a:noFill/>
        </p:spPr>
        <p:txBody>
          <a:bodyPr wrap="square" rtlCol="0">
            <a:spAutoFit/>
          </a:bodyPr>
          <a:lstStyle/>
          <a:p>
            <a:r>
              <a:rPr lang="zh-CN" altLang="en-US" dirty="0">
                <a:solidFill>
                  <a:schemeClr val="bg1"/>
                </a:solidFill>
              </a:rPr>
              <a:t>你不可能永远都心想事成，但如果你尝试了，说不定就正好能够找到</a:t>
            </a:r>
          </a:p>
        </p:txBody>
      </p:sp>
    </p:spTree>
    <p:extLst>
      <p:ext uri="{BB962C8B-B14F-4D97-AF65-F5344CB8AC3E}">
        <p14:creationId xmlns:p14="http://schemas.microsoft.com/office/powerpoint/2010/main" val="2042961754"/>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01841cfcd096dfb6dd969da4fe3f3c3589f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917</Words>
  <Application>Microsoft Office PowerPoint</Application>
  <PresentationFormat>全屏显示(16:9)</PresentationFormat>
  <Paragraphs>51</Paragraphs>
  <Slides>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 Unicode MS</vt:lpstr>
      <vt:lpstr>冬青黑体简体中文 W3</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范 欣淼</cp:lastModifiedBy>
  <cp:revision>219</cp:revision>
  <dcterms:created xsi:type="dcterms:W3CDTF">2014-06-03T12:41:59Z</dcterms:created>
  <dcterms:modified xsi:type="dcterms:W3CDTF">2019-04-13T08:59:33Z</dcterms:modified>
</cp:coreProperties>
</file>