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8"/>
  </p:notesMasterIdLst>
  <p:handoutMasterIdLst>
    <p:handoutMasterId r:id="rId29"/>
  </p:handoutMasterIdLst>
  <p:sldIdLst>
    <p:sldId id="257" r:id="rId2"/>
    <p:sldId id="261" r:id="rId3"/>
    <p:sldId id="275" r:id="rId4"/>
    <p:sldId id="263" r:id="rId5"/>
    <p:sldId id="264" r:id="rId6"/>
    <p:sldId id="276" r:id="rId7"/>
    <p:sldId id="265" r:id="rId8"/>
    <p:sldId id="277" r:id="rId9"/>
    <p:sldId id="268" r:id="rId10"/>
    <p:sldId id="270" r:id="rId11"/>
    <p:sldId id="272" r:id="rId12"/>
    <p:sldId id="271" r:id="rId13"/>
    <p:sldId id="269" r:id="rId14"/>
    <p:sldId id="274" r:id="rId15"/>
    <p:sldId id="273" r:id="rId16"/>
    <p:sldId id="266" r:id="rId17"/>
    <p:sldId id="278" r:id="rId18"/>
    <p:sldId id="279" r:id="rId19"/>
    <p:sldId id="286" r:id="rId20"/>
    <p:sldId id="280" r:id="rId21"/>
    <p:sldId id="287" r:id="rId22"/>
    <p:sldId id="283" r:id="rId23"/>
    <p:sldId id="282" r:id="rId24"/>
    <p:sldId id="281" r:id="rId25"/>
    <p:sldId id="284" r:id="rId26"/>
    <p:sldId id="285" r:id="rId2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88A0"/>
    <a:srgbClr val="B8D233"/>
    <a:srgbClr val="344529"/>
    <a:srgbClr val="2B3922"/>
    <a:srgbClr val="2E3722"/>
    <a:srgbClr val="5CC6D6"/>
    <a:srgbClr val="F8D22F"/>
    <a:srgbClr val="F03F2B"/>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2" d="100"/>
          <a:sy n="72" d="100"/>
        </p:scale>
        <p:origin x="456"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3d3" qsCatId="3D" csTypeId="urn:microsoft.com/office/officeart/2018/5/colors/Iconchunking_neutralicon_colorful1" csCatId="colorful" phldr="1"/>
      <dgm:spPr/>
      <dgm:t>
        <a:bodyPr rtlCol="0"/>
        <a:lstStyle/>
        <a:p>
          <a:pPr rtl="0"/>
          <a:endParaRPr lang="en-US"/>
        </a:p>
      </dgm:t>
    </dgm:pt>
    <dgm:pt modelId="{40FC4FFE-8987-4A26-B7F4-8A516F18ADAE}">
      <dgm:prSet/>
      <dgm:spPr/>
      <dgm:t>
        <a:bodyPr rtlCol="0"/>
        <a:lstStyle/>
        <a:p>
          <a:pPr>
            <a:lnSpc>
              <a:spcPct val="100000"/>
            </a:lnSpc>
            <a:defRPr cap="all"/>
          </a:pPr>
          <a:r>
            <a:rPr lang="fr" dirty="0"/>
            <a:t>Contexte Problematique</a:t>
          </a:r>
        </a:p>
      </dgm:t>
    </dgm:pt>
    <dgm:pt modelId="{CAD7EF86-FB23-41F6-BF42-040B36DEFDB1}" type="parTrans" cxnId="{C7AD8469-3C68-4AF9-AB82-79B0043AA120}">
      <dgm:prSet/>
      <dgm:spPr/>
      <dgm:t>
        <a:bodyPr rtlCol="0"/>
        <a:lstStyle/>
        <a:p>
          <a:pPr rtl="0"/>
          <a:endParaRPr lang="en-US"/>
        </a:p>
      </dgm:t>
    </dgm:pt>
    <dgm:pt modelId="{5B62599A-5C9B-48E7-896E-EA782AC60C8B}" type="sibTrans" cxnId="{C7AD8469-3C68-4AF9-AB82-79B0043AA120}">
      <dgm:prSet/>
      <dgm:spPr/>
      <dgm:t>
        <a:bodyPr rtlCol="0"/>
        <a:lstStyle/>
        <a:p>
          <a:pPr rtl="0"/>
          <a:endParaRPr lang="en-US"/>
        </a:p>
      </dgm:t>
    </dgm:pt>
    <dgm:pt modelId="{49225C73-1633-42F1-AB3B-7CB183E5F8B8}">
      <dgm:prSet/>
      <dgm:spPr/>
      <dgm:t>
        <a:bodyPr rtlCol="0"/>
        <a:lstStyle/>
        <a:p>
          <a:pPr>
            <a:lnSpc>
              <a:spcPct val="100000"/>
            </a:lnSpc>
            <a:defRPr cap="all"/>
          </a:pPr>
          <a:r>
            <a:rPr lang="fr-FR" b="0" i="0" dirty="0"/>
            <a:t>création de l’environnement Big Data</a:t>
          </a:r>
          <a:endParaRPr lang="fr" dirty="0"/>
        </a:p>
      </dgm:t>
    </dgm:pt>
    <dgm:pt modelId="{1A0E2090-1D4F-438A-8766-B6030CE01ADD}" type="parTrans" cxnId="{A9154303-8225-4248-91DC-1B0156A35F07}">
      <dgm:prSet/>
      <dgm:spPr/>
      <dgm:t>
        <a:bodyPr rtlCol="0"/>
        <a:lstStyle/>
        <a:p>
          <a:pPr rtl="0"/>
          <a:endParaRPr lang="en-US"/>
        </a:p>
      </dgm:t>
    </dgm:pt>
    <dgm:pt modelId="{9646853A-8964-4519-A5B1-0B7D18B2983D}" type="sibTrans" cxnId="{A9154303-8225-4248-91DC-1B0156A35F07}">
      <dgm:prSet/>
      <dgm:spPr/>
      <dgm:t>
        <a:bodyPr rtlCol="0"/>
        <a:lstStyle/>
        <a:p>
          <a:pPr rtl="0"/>
          <a:endParaRPr lang="en-US"/>
        </a:p>
      </dgm:t>
    </dgm:pt>
    <dgm:pt modelId="{1C383F32-22E8-4F62-A3E0-BDC3D5F48992}">
      <dgm:prSet/>
      <dgm:spPr/>
      <dgm:t>
        <a:bodyPr rtlCol="0"/>
        <a:lstStyle/>
        <a:p>
          <a:pPr>
            <a:lnSpc>
              <a:spcPct val="100000"/>
            </a:lnSpc>
            <a:defRPr cap="all"/>
          </a:pPr>
          <a:r>
            <a:rPr lang="fr-FR" b="0" i="0" dirty="0"/>
            <a:t>chaîne de traitement des images </a:t>
          </a:r>
          <a:endParaRPr lang="fr" dirty="0"/>
        </a:p>
      </dgm:t>
    </dgm:pt>
    <dgm:pt modelId="{A7920A2F-3244-4159-AF04-6A1D38B7B317}" type="parTrans" cxnId="{C4CCE57E-E871-46D6-BAD5-880252C95D22}">
      <dgm:prSet/>
      <dgm:spPr/>
      <dgm:t>
        <a:bodyPr rtlCol="0"/>
        <a:lstStyle/>
        <a:p>
          <a:pPr rtl="0"/>
          <a:endParaRPr lang="en-US"/>
        </a:p>
      </dgm:t>
    </dgm:pt>
    <dgm:pt modelId="{8500F72A-2C6D-4FDF-9C1D-CA691380EB0B}" type="sibTrans" cxnId="{C4CCE57E-E871-46D6-BAD5-880252C95D22}">
      <dgm:prSet/>
      <dgm:spPr/>
      <dgm:t>
        <a:bodyPr rtlCol="0"/>
        <a:lstStyle/>
        <a:p>
          <a:pPr rtl="0"/>
          <a:endParaRPr lang="en-US"/>
        </a:p>
      </dgm:t>
    </dgm:pt>
    <dgm:pt modelId="{464C8CEF-C1DD-4175-A3BB-9131D5A5ADE0}">
      <dgm:prSet/>
      <dgm:spPr/>
      <dgm:t>
        <a:bodyPr rtlCol="0"/>
        <a:lstStyle/>
        <a:p>
          <a:pPr>
            <a:lnSpc>
              <a:spcPct val="100000"/>
            </a:lnSpc>
            <a:defRPr cap="all"/>
          </a:pPr>
          <a:r>
            <a:rPr lang="fr-FR" b="0" i="0" dirty="0"/>
            <a:t>exécution du script </a:t>
          </a:r>
          <a:r>
            <a:rPr lang="fr-FR" b="0" i="0" dirty="0" err="1"/>
            <a:t>PYSpark</a:t>
          </a:r>
          <a:endParaRPr lang="fr" dirty="0"/>
        </a:p>
      </dgm:t>
    </dgm:pt>
    <dgm:pt modelId="{3775E1C7-7E85-4484-8887-95F93E712539}" type="parTrans" cxnId="{5B1E5FC6-E5AA-417B-8A82-CB21FC11F7B0}">
      <dgm:prSet/>
      <dgm:spPr/>
      <dgm:t>
        <a:bodyPr/>
        <a:lstStyle/>
        <a:p>
          <a:endParaRPr lang="fr-FR"/>
        </a:p>
      </dgm:t>
    </dgm:pt>
    <dgm:pt modelId="{3395E530-E959-488C-995A-C4E7C7326CDF}" type="sibTrans" cxnId="{5B1E5FC6-E5AA-417B-8A82-CB21FC11F7B0}">
      <dgm:prSet/>
      <dgm:spPr/>
      <dgm:t>
        <a:bodyPr/>
        <a:lstStyle/>
        <a:p>
          <a:endParaRPr lang="fr-FR"/>
        </a:p>
      </dgm:t>
    </dgm:pt>
    <dgm:pt modelId="{78FED5CD-16F7-4D4B-B5D2-698F03268DC6}">
      <dgm:prSet/>
      <dgm:spPr/>
      <dgm:t>
        <a:bodyPr rtlCol="0"/>
        <a:lstStyle/>
        <a:p>
          <a:pPr>
            <a:lnSpc>
              <a:spcPct val="100000"/>
            </a:lnSpc>
            <a:defRPr cap="all"/>
          </a:pPr>
          <a:r>
            <a:rPr lang="fr-FR" b="0" i="0" dirty="0"/>
            <a:t>RGPD</a:t>
          </a:r>
          <a:endParaRPr lang="fr" dirty="0"/>
        </a:p>
      </dgm:t>
    </dgm:pt>
    <dgm:pt modelId="{3CFCD069-2E8F-45AD-803B-AA3ACA2A37B6}" type="parTrans" cxnId="{AF3AC85C-D9F3-48A6-97BB-5E7F812DF578}">
      <dgm:prSet/>
      <dgm:spPr/>
      <dgm:t>
        <a:bodyPr/>
        <a:lstStyle/>
        <a:p>
          <a:endParaRPr lang="fr-FR"/>
        </a:p>
      </dgm:t>
    </dgm:pt>
    <dgm:pt modelId="{233F69D5-23DD-4789-B809-399777C6EC57}" type="sibTrans" cxnId="{AF3AC85C-D9F3-48A6-97BB-5E7F812DF578}">
      <dgm:prSet/>
      <dgm:spPr/>
      <dgm:t>
        <a:bodyPr/>
        <a:lstStyle/>
        <a:p>
          <a:endParaRPr lang="fr-FR"/>
        </a:p>
      </dgm:t>
    </dgm:pt>
    <dgm:pt modelId="{7EF0B464-1621-4A52-B3D1-C79E01BD3E33}">
      <dgm:prSet/>
      <dgm:spPr/>
      <dgm:t>
        <a:bodyPr rtlCol="0"/>
        <a:lstStyle/>
        <a:p>
          <a:pPr>
            <a:lnSpc>
              <a:spcPct val="100000"/>
            </a:lnSpc>
            <a:defRPr cap="all"/>
          </a:pPr>
          <a:r>
            <a:rPr lang="fr-FR" b="0" i="0" dirty="0"/>
            <a:t>conclusion</a:t>
          </a:r>
          <a:endParaRPr lang="fr" dirty="0"/>
        </a:p>
      </dgm:t>
    </dgm:pt>
    <dgm:pt modelId="{6C871006-5C36-4B2F-9B53-C20C1A775116}" type="parTrans" cxnId="{1C78B4E2-2738-42F3-953D-ADAA16C1A86F}">
      <dgm:prSet/>
      <dgm:spPr/>
      <dgm:t>
        <a:bodyPr/>
        <a:lstStyle/>
        <a:p>
          <a:endParaRPr lang="fr-FR"/>
        </a:p>
      </dgm:t>
    </dgm:pt>
    <dgm:pt modelId="{4C0DBC54-ED60-4EFD-8D5B-7614FD13AB63}" type="sibTrans" cxnId="{1C78B4E2-2738-42F3-953D-ADAA16C1A86F}">
      <dgm:prSet/>
      <dgm:spPr/>
      <dgm:t>
        <a:bodyPr/>
        <a:lstStyle/>
        <a:p>
          <a:endParaRPr lang="fr-FR"/>
        </a:p>
      </dgm:t>
    </dgm:pt>
    <dgm:pt modelId="{692ED8CC-1B52-4DD5-847C-CA22467E1F4F}">
      <dgm:prSet/>
      <dgm:spPr/>
      <dgm:t>
        <a:bodyPr rtlCol="0"/>
        <a:lstStyle/>
        <a:p>
          <a:pPr>
            <a:lnSpc>
              <a:spcPct val="100000"/>
            </a:lnSpc>
            <a:defRPr cap="all"/>
          </a:pPr>
          <a:r>
            <a:rPr lang="fr-FR" b="0" i="0" dirty="0"/>
            <a:t>Passage a l’</a:t>
          </a:r>
          <a:r>
            <a:rPr lang="fr-FR" b="0" i="0" dirty="0" err="1"/>
            <a:t>echelle</a:t>
          </a:r>
          <a:endParaRPr lang="fr" dirty="0"/>
        </a:p>
      </dgm:t>
    </dgm:pt>
    <dgm:pt modelId="{5EFDDAB1-11C6-4C7A-9338-FC33926096E7}" type="parTrans" cxnId="{C19D836F-804A-426D-B43F-59429960091D}">
      <dgm:prSet/>
      <dgm:spPr/>
      <dgm:t>
        <a:bodyPr/>
        <a:lstStyle/>
        <a:p>
          <a:endParaRPr lang="fr-FR"/>
        </a:p>
      </dgm:t>
    </dgm:pt>
    <dgm:pt modelId="{E9A406B6-8F9B-49C2-9C3D-95FDEE194DD6}" type="sibTrans" cxnId="{C19D836F-804A-426D-B43F-59429960091D}">
      <dgm:prSet/>
      <dgm:spPr/>
      <dgm:t>
        <a:bodyPr/>
        <a:lstStyle/>
        <a:p>
          <a:endParaRPr lang="fr-FR"/>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7"/>
      <dgm:spPr/>
    </dgm:pt>
    <dgm:pt modelId="{7C175B98-93F4-4D7C-BB95-1514AB879CD5}" type="pres">
      <dgm:prSet presAssocID="{40FC4FFE-8987-4A26-B7F4-8A516F18ADAE}" presName="iconRect" presStyleLbl="node1" presStyleIdx="0" presStyleCnt="7"/>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7">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7"/>
      <dgm:spPr/>
    </dgm:pt>
    <dgm:pt modelId="{DB4CA7C4-FCA1-4127-B20A-2A5C031A3CF4}" type="pres">
      <dgm:prSet presAssocID="{49225C73-1633-42F1-AB3B-7CB183E5F8B8}" presName="iconRect" presStyleLbl="node1" presStyleIdx="1" presStyleCnt="7"/>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7">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7"/>
      <dgm:spPr/>
    </dgm:pt>
    <dgm:pt modelId="{39509775-983E-4110-B989-EE2CD6514BE0}" type="pres">
      <dgm:prSet presAssocID="{1C383F32-22E8-4F62-A3E0-BDC3D5F48992}" presName="iconRect" presStyleLbl="node1" presStyleIdx="2" presStyleCnt="7"/>
      <dgm:spPr>
        <a:scene3d>
          <a:camera prst="orthographicFront">
            <a:rot lat="0" lon="0" rev="0"/>
          </a:camera>
          <a:lightRig rig="contrasting" dir="t">
            <a:rot lat="0" lon="0" rev="1200000"/>
          </a:lightRig>
        </a:scene3d>
        <a:sp3d contourW="19050" prstMaterial="metal">
          <a:bevelT w="88900" h="203200" prst="divot"/>
          <a:bevelB w="165100" h="254000"/>
        </a:sp3d>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7">
        <dgm:presLayoutVars>
          <dgm:chMax val="1"/>
          <dgm:chPref val="1"/>
        </dgm:presLayoutVars>
      </dgm:prSet>
      <dgm:spPr/>
    </dgm:pt>
    <dgm:pt modelId="{0E65952A-6FBF-47CB-8C06-8463772A95E1}" type="pres">
      <dgm:prSet presAssocID="{8500F72A-2C6D-4FDF-9C1D-CA691380EB0B}" presName="sibTrans" presStyleCnt="0"/>
      <dgm:spPr/>
    </dgm:pt>
    <dgm:pt modelId="{02EC2F92-1FCF-496D-9701-AB555A086DCE}" type="pres">
      <dgm:prSet presAssocID="{464C8CEF-C1DD-4175-A3BB-9131D5A5ADE0}" presName="compNode" presStyleCnt="0"/>
      <dgm:spPr/>
    </dgm:pt>
    <dgm:pt modelId="{F7A93528-659F-4F53-AB30-5988AA9BFB93}" type="pres">
      <dgm:prSet presAssocID="{464C8CEF-C1DD-4175-A3BB-9131D5A5ADE0}" presName="iconBgRect" presStyleLbl="bgShp" presStyleIdx="3" presStyleCnt="7"/>
      <dgm:spPr/>
    </dgm:pt>
    <dgm:pt modelId="{B89FC690-5E7A-4D4B-B36B-FDC33EF48182}" type="pres">
      <dgm:prSet presAssocID="{464C8CEF-C1DD-4175-A3BB-9131D5A5ADE0}" presName="iconRect" presStyleLbl="node1" presStyleIdx="3" presStyleCnt="7"/>
      <dgm:spPr/>
    </dgm:pt>
    <dgm:pt modelId="{17D97A40-511F-4E09-8E76-7922E0BB62C7}" type="pres">
      <dgm:prSet presAssocID="{464C8CEF-C1DD-4175-A3BB-9131D5A5ADE0}" presName="spaceRect" presStyleCnt="0"/>
      <dgm:spPr/>
    </dgm:pt>
    <dgm:pt modelId="{C5E7ED8E-4F3A-43F7-81C9-6DC0E1FF9C02}" type="pres">
      <dgm:prSet presAssocID="{464C8CEF-C1DD-4175-A3BB-9131D5A5ADE0}" presName="textRect" presStyleLbl="revTx" presStyleIdx="3" presStyleCnt="7">
        <dgm:presLayoutVars>
          <dgm:chMax val="1"/>
          <dgm:chPref val="1"/>
        </dgm:presLayoutVars>
      </dgm:prSet>
      <dgm:spPr/>
    </dgm:pt>
    <dgm:pt modelId="{D4E2FBAD-6204-46B9-8ED1-F6AFFE113138}" type="pres">
      <dgm:prSet presAssocID="{3395E530-E959-488C-995A-C4E7C7326CDF}" presName="sibTrans" presStyleCnt="0"/>
      <dgm:spPr/>
    </dgm:pt>
    <dgm:pt modelId="{71A6A874-B282-454E-8BA4-0CB3BC6D0FEA}" type="pres">
      <dgm:prSet presAssocID="{692ED8CC-1B52-4DD5-847C-CA22467E1F4F}" presName="compNode" presStyleCnt="0"/>
      <dgm:spPr/>
    </dgm:pt>
    <dgm:pt modelId="{3BA1FF4B-73A7-4673-9CB4-BB1584E67D9E}" type="pres">
      <dgm:prSet presAssocID="{692ED8CC-1B52-4DD5-847C-CA22467E1F4F}" presName="iconBgRect" presStyleLbl="bgShp" presStyleIdx="4" presStyleCnt="7"/>
      <dgm:spPr/>
    </dgm:pt>
    <dgm:pt modelId="{FDF377B3-C34B-46E1-B7BC-9038B52D8CAF}" type="pres">
      <dgm:prSet presAssocID="{692ED8CC-1B52-4DD5-847C-CA22467E1F4F}" presName="iconRect" presStyleLbl="node1" presStyleIdx="4" presStyleCnt="7"/>
      <dgm:spPr/>
    </dgm:pt>
    <dgm:pt modelId="{29D08621-CAF3-4C4A-8896-B716D25CA844}" type="pres">
      <dgm:prSet presAssocID="{692ED8CC-1B52-4DD5-847C-CA22467E1F4F}" presName="spaceRect" presStyleCnt="0"/>
      <dgm:spPr/>
    </dgm:pt>
    <dgm:pt modelId="{2CE46C27-6B12-42B9-93B1-786DE6468003}" type="pres">
      <dgm:prSet presAssocID="{692ED8CC-1B52-4DD5-847C-CA22467E1F4F}" presName="textRect" presStyleLbl="revTx" presStyleIdx="4" presStyleCnt="7">
        <dgm:presLayoutVars>
          <dgm:chMax val="1"/>
          <dgm:chPref val="1"/>
        </dgm:presLayoutVars>
      </dgm:prSet>
      <dgm:spPr/>
    </dgm:pt>
    <dgm:pt modelId="{D06D754F-EA2A-4409-A242-E1234ACA086C}" type="pres">
      <dgm:prSet presAssocID="{E9A406B6-8F9B-49C2-9C3D-95FDEE194DD6}" presName="sibTrans" presStyleCnt="0"/>
      <dgm:spPr/>
    </dgm:pt>
    <dgm:pt modelId="{0A447DE6-98E9-4942-8F4C-B6AD9935DD29}" type="pres">
      <dgm:prSet presAssocID="{78FED5CD-16F7-4D4B-B5D2-698F03268DC6}" presName="compNode" presStyleCnt="0"/>
      <dgm:spPr/>
    </dgm:pt>
    <dgm:pt modelId="{0F796C71-D479-43F8-8E0D-6D84872706E2}" type="pres">
      <dgm:prSet presAssocID="{78FED5CD-16F7-4D4B-B5D2-698F03268DC6}" presName="iconBgRect" presStyleLbl="bgShp" presStyleIdx="5" presStyleCnt="7"/>
      <dgm:spPr/>
    </dgm:pt>
    <dgm:pt modelId="{B90E0567-A706-4D1D-8EBD-CC25E01DD6D1}" type="pres">
      <dgm:prSet presAssocID="{78FED5CD-16F7-4D4B-B5D2-698F03268DC6}" presName="iconRect" presStyleLbl="node1" presStyleIdx="5" presStyleCnt="7"/>
      <dgm:spPr/>
    </dgm:pt>
    <dgm:pt modelId="{83FDE4F9-793F-4C49-BC47-E84807920AA7}" type="pres">
      <dgm:prSet presAssocID="{78FED5CD-16F7-4D4B-B5D2-698F03268DC6}" presName="spaceRect" presStyleCnt="0"/>
      <dgm:spPr/>
    </dgm:pt>
    <dgm:pt modelId="{5C3E9547-D418-4CF2-A5C2-93B5494C8A20}" type="pres">
      <dgm:prSet presAssocID="{78FED5CD-16F7-4D4B-B5D2-698F03268DC6}" presName="textRect" presStyleLbl="revTx" presStyleIdx="5" presStyleCnt="7">
        <dgm:presLayoutVars>
          <dgm:chMax val="1"/>
          <dgm:chPref val="1"/>
        </dgm:presLayoutVars>
      </dgm:prSet>
      <dgm:spPr/>
    </dgm:pt>
    <dgm:pt modelId="{0F7132A0-8810-4414-B208-42AD5B8546E9}" type="pres">
      <dgm:prSet presAssocID="{233F69D5-23DD-4789-B809-399777C6EC57}" presName="sibTrans" presStyleCnt="0"/>
      <dgm:spPr/>
    </dgm:pt>
    <dgm:pt modelId="{079C5BF9-410E-47B7-883E-BEE6BE5D87D5}" type="pres">
      <dgm:prSet presAssocID="{7EF0B464-1621-4A52-B3D1-C79E01BD3E33}" presName="compNode" presStyleCnt="0"/>
      <dgm:spPr/>
    </dgm:pt>
    <dgm:pt modelId="{72A39456-1804-4658-8B5B-E237B0600384}" type="pres">
      <dgm:prSet presAssocID="{7EF0B464-1621-4A52-B3D1-C79E01BD3E33}" presName="iconBgRect" presStyleLbl="bgShp" presStyleIdx="6" presStyleCnt="7"/>
      <dgm:spPr/>
    </dgm:pt>
    <dgm:pt modelId="{AFDFA02D-0AF8-4D12-9015-78D32E112F22}" type="pres">
      <dgm:prSet presAssocID="{7EF0B464-1621-4A52-B3D1-C79E01BD3E33}" presName="iconRect" presStyleLbl="node1" presStyleIdx="6" presStyleCnt="7"/>
      <dgm:spPr/>
    </dgm:pt>
    <dgm:pt modelId="{CEC75961-E676-484D-974B-00A22E713650}" type="pres">
      <dgm:prSet presAssocID="{7EF0B464-1621-4A52-B3D1-C79E01BD3E33}" presName="spaceRect" presStyleCnt="0"/>
      <dgm:spPr/>
    </dgm:pt>
    <dgm:pt modelId="{EEA96049-9EF6-4DB6-99F8-CA0569A9A433}" type="pres">
      <dgm:prSet presAssocID="{7EF0B464-1621-4A52-B3D1-C79E01BD3E33}" presName="textRect" presStyleLbl="revTx" presStyleIdx="6" presStyleCnt="7">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AF3AC85C-D9F3-48A6-97BB-5E7F812DF578}" srcId="{01A66772-F185-4D58-B8BB-E9370D7A7A2B}" destId="{78FED5CD-16F7-4D4B-B5D2-698F03268DC6}" srcOrd="5" destOrd="0" parTransId="{3CFCD069-2E8F-45AD-803B-AA3ACA2A37B6}" sibTransId="{233F69D5-23DD-4789-B809-399777C6EC57}"/>
    <dgm:cxn modelId="{7A710F69-5154-4855-ACF5-BC7C1BF85A80}" type="presOf" srcId="{49225C73-1633-42F1-AB3B-7CB183E5F8B8}" destId="{7E6FE37A-5DB0-4899-9FCB-0CE39BC185F8}" srcOrd="0" destOrd="0" presId="urn:microsoft.com/office/officeart/2018/5/layout/IconCircleLabelList"/>
    <dgm:cxn modelId="{A28C5F49-C487-403F-9D3D-60CF3E42217A}" type="presOf" srcId="{692ED8CC-1B52-4DD5-847C-CA22467E1F4F}" destId="{2CE46C27-6B12-42B9-93B1-786DE6468003}"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0777294D-FFF4-4C37-BAC9-D6292EB7276D}" type="presOf" srcId="{464C8CEF-C1DD-4175-A3BB-9131D5A5ADE0}" destId="{C5E7ED8E-4F3A-43F7-81C9-6DC0E1FF9C02}" srcOrd="0" destOrd="0" presId="urn:microsoft.com/office/officeart/2018/5/layout/IconCircleLabelList"/>
    <dgm:cxn modelId="{C19D836F-804A-426D-B43F-59429960091D}" srcId="{01A66772-F185-4D58-B8BB-E9370D7A7A2B}" destId="{692ED8CC-1B52-4DD5-847C-CA22467E1F4F}" srcOrd="4" destOrd="0" parTransId="{5EFDDAB1-11C6-4C7A-9338-FC33926096E7}" sibTransId="{E9A406B6-8F9B-49C2-9C3D-95FDEE194DD6}"/>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250FFB9B-5635-4F18-8A7E-CE4FFA6A5206}" type="presOf" srcId="{78FED5CD-16F7-4D4B-B5D2-698F03268DC6}" destId="{5C3E9547-D418-4CF2-A5C2-93B5494C8A20}" srcOrd="0" destOrd="0" presId="urn:microsoft.com/office/officeart/2018/5/layout/IconCircleLabelList"/>
    <dgm:cxn modelId="{5B1E5FC6-E5AA-417B-8A82-CB21FC11F7B0}" srcId="{01A66772-F185-4D58-B8BB-E9370D7A7A2B}" destId="{464C8CEF-C1DD-4175-A3BB-9131D5A5ADE0}" srcOrd="3" destOrd="0" parTransId="{3775E1C7-7E85-4484-8887-95F93E712539}" sibTransId="{3395E530-E959-488C-995A-C4E7C7326CDF}"/>
    <dgm:cxn modelId="{1C78B4E2-2738-42F3-953D-ADAA16C1A86F}" srcId="{01A66772-F185-4D58-B8BB-E9370D7A7A2B}" destId="{7EF0B464-1621-4A52-B3D1-C79E01BD3E33}" srcOrd="6" destOrd="0" parTransId="{6C871006-5C36-4B2F-9B53-C20C1A775116}" sibTransId="{4C0DBC54-ED60-4EFD-8D5B-7614FD13AB63}"/>
    <dgm:cxn modelId="{355227E3-55E0-4343-BC8D-FC0EB1694F48}" type="presOf" srcId="{40FC4FFE-8987-4A26-B7F4-8A516F18ADAE}" destId="{127117FB-F8A7-4A20-A8A7-EC686DDC76D0}" srcOrd="0" destOrd="0" presId="urn:microsoft.com/office/officeart/2018/5/layout/IconCircleLabelList"/>
    <dgm:cxn modelId="{12025AFB-E893-4A54-B6BD-7F6BDDAF8BC8}" type="presOf" srcId="{7EF0B464-1621-4A52-B3D1-C79E01BD3E33}" destId="{EEA96049-9EF6-4DB6-99F8-CA0569A9A433}"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8FE8F84F-AC4A-4BFE-AB95-D8689DF76360}" type="presParOf" srcId="{50B3CE7C-E10B-4E23-BD93-03664997C932}" destId="{0E65952A-6FBF-47CB-8C06-8463772A95E1}" srcOrd="5" destOrd="0" presId="urn:microsoft.com/office/officeart/2018/5/layout/IconCircleLabelList"/>
    <dgm:cxn modelId="{8AFF5F92-8772-4A6D-9FA3-08C1A3874269}" type="presParOf" srcId="{50B3CE7C-E10B-4E23-BD93-03664997C932}" destId="{02EC2F92-1FCF-496D-9701-AB555A086DCE}" srcOrd="6" destOrd="0" presId="urn:microsoft.com/office/officeart/2018/5/layout/IconCircleLabelList"/>
    <dgm:cxn modelId="{17BB2EC4-8316-4D78-AF8D-523A79C1074A}" type="presParOf" srcId="{02EC2F92-1FCF-496D-9701-AB555A086DCE}" destId="{F7A93528-659F-4F53-AB30-5988AA9BFB93}" srcOrd="0" destOrd="0" presId="urn:microsoft.com/office/officeart/2018/5/layout/IconCircleLabelList"/>
    <dgm:cxn modelId="{4ED54289-D2C2-4530-B143-68190639FC0C}" type="presParOf" srcId="{02EC2F92-1FCF-496D-9701-AB555A086DCE}" destId="{B89FC690-5E7A-4D4B-B36B-FDC33EF48182}" srcOrd="1" destOrd="0" presId="urn:microsoft.com/office/officeart/2018/5/layout/IconCircleLabelList"/>
    <dgm:cxn modelId="{3C781D49-6BC5-49A2-9171-63F176F6266B}" type="presParOf" srcId="{02EC2F92-1FCF-496D-9701-AB555A086DCE}" destId="{17D97A40-511F-4E09-8E76-7922E0BB62C7}" srcOrd="2" destOrd="0" presId="urn:microsoft.com/office/officeart/2018/5/layout/IconCircleLabelList"/>
    <dgm:cxn modelId="{958238FC-DAA6-416C-8327-5BFAC4BB70F0}" type="presParOf" srcId="{02EC2F92-1FCF-496D-9701-AB555A086DCE}" destId="{C5E7ED8E-4F3A-43F7-81C9-6DC0E1FF9C02}" srcOrd="3" destOrd="0" presId="urn:microsoft.com/office/officeart/2018/5/layout/IconCircleLabelList"/>
    <dgm:cxn modelId="{DF5A952F-C6CA-4C4C-A51F-2C4E96AEE204}" type="presParOf" srcId="{50B3CE7C-E10B-4E23-BD93-03664997C932}" destId="{D4E2FBAD-6204-46B9-8ED1-F6AFFE113138}" srcOrd="7" destOrd="0" presId="urn:microsoft.com/office/officeart/2018/5/layout/IconCircleLabelList"/>
    <dgm:cxn modelId="{556C57A1-A934-4C61-A80F-04110EE835B8}" type="presParOf" srcId="{50B3CE7C-E10B-4E23-BD93-03664997C932}" destId="{71A6A874-B282-454E-8BA4-0CB3BC6D0FEA}" srcOrd="8" destOrd="0" presId="urn:microsoft.com/office/officeart/2018/5/layout/IconCircleLabelList"/>
    <dgm:cxn modelId="{DA51D58D-57F3-426D-8E5C-9844985473A6}" type="presParOf" srcId="{71A6A874-B282-454E-8BA4-0CB3BC6D0FEA}" destId="{3BA1FF4B-73A7-4673-9CB4-BB1584E67D9E}" srcOrd="0" destOrd="0" presId="urn:microsoft.com/office/officeart/2018/5/layout/IconCircleLabelList"/>
    <dgm:cxn modelId="{747180EC-541F-48C3-A0DC-99DD6B6D4375}" type="presParOf" srcId="{71A6A874-B282-454E-8BA4-0CB3BC6D0FEA}" destId="{FDF377B3-C34B-46E1-B7BC-9038B52D8CAF}" srcOrd="1" destOrd="0" presId="urn:microsoft.com/office/officeart/2018/5/layout/IconCircleLabelList"/>
    <dgm:cxn modelId="{7B56E3E4-EBB1-44C4-B527-677EE8CED83A}" type="presParOf" srcId="{71A6A874-B282-454E-8BA4-0CB3BC6D0FEA}" destId="{29D08621-CAF3-4C4A-8896-B716D25CA844}" srcOrd="2" destOrd="0" presId="urn:microsoft.com/office/officeart/2018/5/layout/IconCircleLabelList"/>
    <dgm:cxn modelId="{13DEC038-23F5-4B51-865F-24FE81978FAD}" type="presParOf" srcId="{71A6A874-B282-454E-8BA4-0CB3BC6D0FEA}" destId="{2CE46C27-6B12-42B9-93B1-786DE6468003}" srcOrd="3" destOrd="0" presId="urn:microsoft.com/office/officeart/2018/5/layout/IconCircleLabelList"/>
    <dgm:cxn modelId="{5BD5A705-1F5A-493E-8438-CED9E89FFC06}" type="presParOf" srcId="{50B3CE7C-E10B-4E23-BD93-03664997C932}" destId="{D06D754F-EA2A-4409-A242-E1234ACA086C}" srcOrd="9" destOrd="0" presId="urn:microsoft.com/office/officeart/2018/5/layout/IconCircleLabelList"/>
    <dgm:cxn modelId="{8A1D7AD0-2676-48EB-9091-D0121F57C2A6}" type="presParOf" srcId="{50B3CE7C-E10B-4E23-BD93-03664997C932}" destId="{0A447DE6-98E9-4942-8F4C-B6AD9935DD29}" srcOrd="10" destOrd="0" presId="urn:microsoft.com/office/officeart/2018/5/layout/IconCircleLabelList"/>
    <dgm:cxn modelId="{D477CC80-679C-4F36-9218-7C82196E9961}" type="presParOf" srcId="{0A447DE6-98E9-4942-8F4C-B6AD9935DD29}" destId="{0F796C71-D479-43F8-8E0D-6D84872706E2}" srcOrd="0" destOrd="0" presId="urn:microsoft.com/office/officeart/2018/5/layout/IconCircleLabelList"/>
    <dgm:cxn modelId="{FC3CA433-EA3E-49A9-9455-6097E92B4C84}" type="presParOf" srcId="{0A447DE6-98E9-4942-8F4C-B6AD9935DD29}" destId="{B90E0567-A706-4D1D-8EBD-CC25E01DD6D1}" srcOrd="1" destOrd="0" presId="urn:microsoft.com/office/officeart/2018/5/layout/IconCircleLabelList"/>
    <dgm:cxn modelId="{50F4E5B0-BBA9-43A0-9DCD-6864B83EF478}" type="presParOf" srcId="{0A447DE6-98E9-4942-8F4C-B6AD9935DD29}" destId="{83FDE4F9-793F-4C49-BC47-E84807920AA7}" srcOrd="2" destOrd="0" presId="urn:microsoft.com/office/officeart/2018/5/layout/IconCircleLabelList"/>
    <dgm:cxn modelId="{0D82626A-5F5F-4C30-B7BB-9767368F9280}" type="presParOf" srcId="{0A447DE6-98E9-4942-8F4C-B6AD9935DD29}" destId="{5C3E9547-D418-4CF2-A5C2-93B5494C8A20}" srcOrd="3" destOrd="0" presId="urn:microsoft.com/office/officeart/2018/5/layout/IconCircleLabelList"/>
    <dgm:cxn modelId="{2A0F429C-2D84-4286-AA68-2B3D017134F2}" type="presParOf" srcId="{50B3CE7C-E10B-4E23-BD93-03664997C932}" destId="{0F7132A0-8810-4414-B208-42AD5B8546E9}" srcOrd="11" destOrd="0" presId="urn:microsoft.com/office/officeart/2018/5/layout/IconCircleLabelList"/>
    <dgm:cxn modelId="{5526E7AB-A926-4EFC-8790-3B2036475828}" type="presParOf" srcId="{50B3CE7C-E10B-4E23-BD93-03664997C932}" destId="{079C5BF9-410E-47B7-883E-BEE6BE5D87D5}" srcOrd="12" destOrd="0" presId="urn:microsoft.com/office/officeart/2018/5/layout/IconCircleLabelList"/>
    <dgm:cxn modelId="{6ED6EB1D-F615-4466-87B8-471FC23D37B4}" type="presParOf" srcId="{079C5BF9-410E-47B7-883E-BEE6BE5D87D5}" destId="{72A39456-1804-4658-8B5B-E237B0600384}" srcOrd="0" destOrd="0" presId="urn:microsoft.com/office/officeart/2018/5/layout/IconCircleLabelList"/>
    <dgm:cxn modelId="{0F092985-E6FE-4E0F-9BD2-58E122691E3E}" type="presParOf" srcId="{079C5BF9-410E-47B7-883E-BEE6BE5D87D5}" destId="{AFDFA02D-0AF8-4D12-9015-78D32E112F22}" srcOrd="1" destOrd="0" presId="urn:microsoft.com/office/officeart/2018/5/layout/IconCircleLabelList"/>
    <dgm:cxn modelId="{26C6D128-6D93-4B03-84B5-0DB50AA989CA}" type="presParOf" srcId="{079C5BF9-410E-47B7-883E-BEE6BE5D87D5}" destId="{CEC75961-E676-484D-974B-00A22E713650}" srcOrd="2" destOrd="0" presId="urn:microsoft.com/office/officeart/2018/5/layout/IconCircleLabelList"/>
    <dgm:cxn modelId="{6187A843-0D4C-453F-B87E-2EC460FD94DF}" type="presParOf" srcId="{079C5BF9-410E-47B7-883E-BEE6BE5D87D5}" destId="{EEA96049-9EF6-4DB6-99F8-CA0569A9A43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49059A-1DF0-4D83-8540-4C26124D040A}" type="doc">
      <dgm:prSet loTypeId="urn:microsoft.com/office/officeart/2005/8/layout/chevron1" loCatId="process" qsTypeId="urn:microsoft.com/office/officeart/2005/8/quickstyle/3d3" qsCatId="3D" csTypeId="urn:microsoft.com/office/officeart/2005/8/colors/colorful2" csCatId="colorful" phldr="1"/>
      <dgm:spPr/>
    </dgm:pt>
    <dgm:pt modelId="{D182AEED-709D-40D7-BE65-E12291E7BCEC}">
      <dgm:prSet phldrT="[Texte]"/>
      <dgm:spPr/>
      <dgm:t>
        <a:bodyPr/>
        <a:lstStyle/>
        <a:p>
          <a:r>
            <a:rPr lang="fr-FR" noProof="0" dirty="0"/>
            <a:t>Création d’une session Spark</a:t>
          </a:r>
        </a:p>
      </dgm:t>
    </dgm:pt>
    <dgm:pt modelId="{C1A381A2-93A5-47B8-9A32-4A399E2DAD6D}" type="parTrans" cxnId="{AD5D9E82-1500-4B10-8CA8-1F38B5F99C9E}">
      <dgm:prSet/>
      <dgm:spPr/>
      <dgm:t>
        <a:bodyPr/>
        <a:lstStyle/>
        <a:p>
          <a:endParaRPr lang="fr-FR"/>
        </a:p>
      </dgm:t>
    </dgm:pt>
    <dgm:pt modelId="{3BFB7974-9C8F-4BF8-A9B8-C6F361586886}" type="sibTrans" cxnId="{AD5D9E82-1500-4B10-8CA8-1F38B5F99C9E}">
      <dgm:prSet/>
      <dgm:spPr/>
      <dgm:t>
        <a:bodyPr/>
        <a:lstStyle/>
        <a:p>
          <a:endParaRPr lang="fr-FR"/>
        </a:p>
      </dgm:t>
    </dgm:pt>
    <dgm:pt modelId="{BBD19E81-9B48-4A05-98EA-9E795103E87D}">
      <dgm:prSet phldrT="[Texte]"/>
      <dgm:spPr/>
      <dgm:t>
        <a:bodyPr/>
        <a:lstStyle/>
        <a:p>
          <a:r>
            <a:rPr lang="fr-FR" noProof="0" dirty="0"/>
            <a:t>Chargement des images</a:t>
          </a:r>
        </a:p>
      </dgm:t>
    </dgm:pt>
    <dgm:pt modelId="{E5DB46D8-2B4A-45D2-ACC0-4D6B86A79D9D}" type="parTrans" cxnId="{1848C17C-AC2C-4469-BE7C-1F32375F49A3}">
      <dgm:prSet/>
      <dgm:spPr/>
      <dgm:t>
        <a:bodyPr/>
        <a:lstStyle/>
        <a:p>
          <a:endParaRPr lang="fr-FR"/>
        </a:p>
      </dgm:t>
    </dgm:pt>
    <dgm:pt modelId="{737304FB-FF25-4272-B6F2-49F3AE157622}" type="sibTrans" cxnId="{1848C17C-AC2C-4469-BE7C-1F32375F49A3}">
      <dgm:prSet/>
      <dgm:spPr/>
      <dgm:t>
        <a:bodyPr/>
        <a:lstStyle/>
        <a:p>
          <a:endParaRPr lang="fr-FR"/>
        </a:p>
      </dgm:t>
    </dgm:pt>
    <dgm:pt modelId="{7A47C421-0717-40FC-B267-A0D76C616E44}">
      <dgm:prSet phldrT="[Texte]"/>
      <dgm:spPr/>
      <dgm:t>
        <a:bodyPr/>
        <a:lstStyle/>
        <a:p>
          <a:r>
            <a:rPr lang="fr-FR" noProof="0" dirty="0"/>
            <a:t>Extraction du chemin de chaque fichier</a:t>
          </a:r>
        </a:p>
      </dgm:t>
    </dgm:pt>
    <dgm:pt modelId="{01D0C017-ACFC-4EA1-901F-E71E1241CA91}" type="parTrans" cxnId="{9CFFC316-4DBB-4271-9175-ED85D6403017}">
      <dgm:prSet/>
      <dgm:spPr/>
      <dgm:t>
        <a:bodyPr/>
        <a:lstStyle/>
        <a:p>
          <a:endParaRPr lang="fr-FR"/>
        </a:p>
      </dgm:t>
    </dgm:pt>
    <dgm:pt modelId="{A2F66609-2F51-40AC-8406-4365C2A3E6A1}" type="sibTrans" cxnId="{9CFFC316-4DBB-4271-9175-ED85D6403017}">
      <dgm:prSet/>
      <dgm:spPr/>
      <dgm:t>
        <a:bodyPr/>
        <a:lstStyle/>
        <a:p>
          <a:endParaRPr lang="fr-FR"/>
        </a:p>
      </dgm:t>
    </dgm:pt>
    <dgm:pt modelId="{39F8D117-B402-4FA7-8AED-8E2D9A6B6DEA}">
      <dgm:prSet phldrT="[Texte]"/>
      <dgm:spPr/>
      <dgm:t>
        <a:bodyPr/>
        <a:lstStyle/>
        <a:p>
          <a:r>
            <a:rPr lang="fr-FR" noProof="0" dirty="0"/>
            <a:t>Extraction de la </a:t>
          </a:r>
          <a:r>
            <a:rPr lang="fr-FR" noProof="0" dirty="0" err="1"/>
            <a:t>categorie</a:t>
          </a:r>
          <a:r>
            <a:rPr lang="fr-FR" noProof="0" dirty="0"/>
            <a:t> </a:t>
          </a:r>
        </a:p>
      </dgm:t>
    </dgm:pt>
    <dgm:pt modelId="{74A9EBD7-43A0-4283-8C88-7B2BA2525357}" type="parTrans" cxnId="{50CFCC05-E277-4A72-A093-1590DEA5F9DE}">
      <dgm:prSet/>
      <dgm:spPr/>
      <dgm:t>
        <a:bodyPr/>
        <a:lstStyle/>
        <a:p>
          <a:endParaRPr lang="fr-FR"/>
        </a:p>
      </dgm:t>
    </dgm:pt>
    <dgm:pt modelId="{82ECE798-EE94-4A68-8C00-8BC27BDDA507}" type="sibTrans" cxnId="{50CFCC05-E277-4A72-A093-1590DEA5F9DE}">
      <dgm:prSet/>
      <dgm:spPr/>
      <dgm:t>
        <a:bodyPr/>
        <a:lstStyle/>
        <a:p>
          <a:endParaRPr lang="fr-FR"/>
        </a:p>
      </dgm:t>
    </dgm:pt>
    <dgm:pt modelId="{25FECE71-950A-4238-B285-08F1E899ED23}">
      <dgm:prSet phldrT="[Texte]"/>
      <dgm:spPr/>
      <dgm:t>
        <a:bodyPr/>
        <a:lstStyle/>
        <a:p>
          <a:r>
            <a:rPr lang="fr-FR" noProof="0" dirty="0" err="1"/>
            <a:t>Pétraitement</a:t>
          </a:r>
          <a:r>
            <a:rPr lang="fr-FR" noProof="0" dirty="0"/>
            <a:t> et Réduction de dimension</a:t>
          </a:r>
        </a:p>
      </dgm:t>
    </dgm:pt>
    <dgm:pt modelId="{E12AF001-868F-4651-9FDB-DE1315E66522}" type="parTrans" cxnId="{8B903BA8-E6BA-46D7-AD36-EE1BCDCF3459}">
      <dgm:prSet/>
      <dgm:spPr/>
      <dgm:t>
        <a:bodyPr/>
        <a:lstStyle/>
        <a:p>
          <a:endParaRPr lang="fr-FR"/>
        </a:p>
      </dgm:t>
    </dgm:pt>
    <dgm:pt modelId="{C39E1EB0-FD7A-4180-86F0-DA0B97793DAE}" type="sibTrans" cxnId="{8B903BA8-E6BA-46D7-AD36-EE1BCDCF3459}">
      <dgm:prSet/>
      <dgm:spPr/>
      <dgm:t>
        <a:bodyPr/>
        <a:lstStyle/>
        <a:p>
          <a:endParaRPr lang="fr-FR"/>
        </a:p>
      </dgm:t>
    </dgm:pt>
    <dgm:pt modelId="{C66404C9-3E55-486D-A313-AD6B8D1CF0E9}">
      <dgm:prSet phldrT="[Texte]"/>
      <dgm:spPr/>
      <dgm:t>
        <a:bodyPr/>
        <a:lstStyle/>
        <a:p>
          <a:r>
            <a:rPr lang="fr-FR" noProof="0" dirty="0"/>
            <a:t>Enregistrement au format parquet</a:t>
          </a:r>
        </a:p>
      </dgm:t>
    </dgm:pt>
    <dgm:pt modelId="{A244F76F-23C3-4A87-B225-72408C2B5C5F}" type="parTrans" cxnId="{4DE4092C-584D-4A5F-A4B5-A42620680FC0}">
      <dgm:prSet/>
      <dgm:spPr/>
      <dgm:t>
        <a:bodyPr/>
        <a:lstStyle/>
        <a:p>
          <a:endParaRPr lang="fr-FR"/>
        </a:p>
      </dgm:t>
    </dgm:pt>
    <dgm:pt modelId="{28734C73-CF74-45B2-BCA3-040E7A89DB87}" type="sibTrans" cxnId="{4DE4092C-584D-4A5F-A4B5-A42620680FC0}">
      <dgm:prSet/>
      <dgm:spPr/>
      <dgm:t>
        <a:bodyPr/>
        <a:lstStyle/>
        <a:p>
          <a:endParaRPr lang="fr-FR"/>
        </a:p>
      </dgm:t>
    </dgm:pt>
    <dgm:pt modelId="{D3E6E3A3-1F10-4588-A579-7A9216FFAA7E}" type="pres">
      <dgm:prSet presAssocID="{EB49059A-1DF0-4D83-8540-4C26124D040A}" presName="Name0" presStyleCnt="0">
        <dgm:presLayoutVars>
          <dgm:dir/>
          <dgm:animLvl val="lvl"/>
          <dgm:resizeHandles val="exact"/>
        </dgm:presLayoutVars>
      </dgm:prSet>
      <dgm:spPr/>
    </dgm:pt>
    <dgm:pt modelId="{C11C7D23-46C5-4582-929A-054C2CA03DAD}" type="pres">
      <dgm:prSet presAssocID="{D182AEED-709D-40D7-BE65-E12291E7BCEC}" presName="parTxOnly" presStyleLbl="node1" presStyleIdx="0" presStyleCnt="6">
        <dgm:presLayoutVars>
          <dgm:chMax val="0"/>
          <dgm:chPref val="0"/>
          <dgm:bulletEnabled val="1"/>
        </dgm:presLayoutVars>
      </dgm:prSet>
      <dgm:spPr/>
    </dgm:pt>
    <dgm:pt modelId="{D528B395-3DDD-475E-AE88-8A8CBA387DB4}" type="pres">
      <dgm:prSet presAssocID="{3BFB7974-9C8F-4BF8-A9B8-C6F361586886}" presName="parTxOnlySpace" presStyleCnt="0"/>
      <dgm:spPr/>
    </dgm:pt>
    <dgm:pt modelId="{E9B7B67A-2D2D-44AC-9364-970F8AD466B1}" type="pres">
      <dgm:prSet presAssocID="{BBD19E81-9B48-4A05-98EA-9E795103E87D}" presName="parTxOnly" presStyleLbl="node1" presStyleIdx="1" presStyleCnt="6">
        <dgm:presLayoutVars>
          <dgm:chMax val="0"/>
          <dgm:chPref val="0"/>
          <dgm:bulletEnabled val="1"/>
        </dgm:presLayoutVars>
      </dgm:prSet>
      <dgm:spPr/>
    </dgm:pt>
    <dgm:pt modelId="{6B77A379-5C1A-461B-87B1-8113A929635C}" type="pres">
      <dgm:prSet presAssocID="{737304FB-FF25-4272-B6F2-49F3AE157622}" presName="parTxOnlySpace" presStyleCnt="0"/>
      <dgm:spPr/>
    </dgm:pt>
    <dgm:pt modelId="{50266E92-EE25-4C21-9CBB-54755D0F08BC}" type="pres">
      <dgm:prSet presAssocID="{7A47C421-0717-40FC-B267-A0D76C616E44}" presName="parTxOnly" presStyleLbl="node1" presStyleIdx="2" presStyleCnt="6">
        <dgm:presLayoutVars>
          <dgm:chMax val="0"/>
          <dgm:chPref val="0"/>
          <dgm:bulletEnabled val="1"/>
        </dgm:presLayoutVars>
      </dgm:prSet>
      <dgm:spPr/>
    </dgm:pt>
    <dgm:pt modelId="{9E3A84F5-3958-40C5-AF5D-B2E1D78233B2}" type="pres">
      <dgm:prSet presAssocID="{A2F66609-2F51-40AC-8406-4365C2A3E6A1}" presName="parTxOnlySpace" presStyleCnt="0"/>
      <dgm:spPr/>
    </dgm:pt>
    <dgm:pt modelId="{DCC592A7-D43C-45D8-BEBC-956678EF9358}" type="pres">
      <dgm:prSet presAssocID="{39F8D117-B402-4FA7-8AED-8E2D9A6B6DEA}" presName="parTxOnly" presStyleLbl="node1" presStyleIdx="3" presStyleCnt="6">
        <dgm:presLayoutVars>
          <dgm:chMax val="0"/>
          <dgm:chPref val="0"/>
          <dgm:bulletEnabled val="1"/>
        </dgm:presLayoutVars>
      </dgm:prSet>
      <dgm:spPr/>
    </dgm:pt>
    <dgm:pt modelId="{D9F92F1C-54F8-4E4D-AD4F-B24379AD8F4C}" type="pres">
      <dgm:prSet presAssocID="{82ECE798-EE94-4A68-8C00-8BC27BDDA507}" presName="parTxOnlySpace" presStyleCnt="0"/>
      <dgm:spPr/>
    </dgm:pt>
    <dgm:pt modelId="{72B6626A-A62D-4FB6-A229-804A1788DFD7}" type="pres">
      <dgm:prSet presAssocID="{25FECE71-950A-4238-B285-08F1E899ED23}" presName="parTxOnly" presStyleLbl="node1" presStyleIdx="4" presStyleCnt="6">
        <dgm:presLayoutVars>
          <dgm:chMax val="0"/>
          <dgm:chPref val="0"/>
          <dgm:bulletEnabled val="1"/>
        </dgm:presLayoutVars>
      </dgm:prSet>
      <dgm:spPr/>
    </dgm:pt>
    <dgm:pt modelId="{7D010C9F-1923-4C6D-83E3-34AD82FFDE38}" type="pres">
      <dgm:prSet presAssocID="{C39E1EB0-FD7A-4180-86F0-DA0B97793DAE}" presName="parTxOnlySpace" presStyleCnt="0"/>
      <dgm:spPr/>
    </dgm:pt>
    <dgm:pt modelId="{826CF4BC-DC43-4E5D-9563-C1C3C3845DF2}" type="pres">
      <dgm:prSet presAssocID="{C66404C9-3E55-486D-A313-AD6B8D1CF0E9}" presName="parTxOnly" presStyleLbl="node1" presStyleIdx="5" presStyleCnt="6">
        <dgm:presLayoutVars>
          <dgm:chMax val="0"/>
          <dgm:chPref val="0"/>
          <dgm:bulletEnabled val="1"/>
        </dgm:presLayoutVars>
      </dgm:prSet>
      <dgm:spPr/>
    </dgm:pt>
  </dgm:ptLst>
  <dgm:cxnLst>
    <dgm:cxn modelId="{163FB303-1ECF-4355-B213-DA6C2A4A3E1E}" type="presOf" srcId="{39F8D117-B402-4FA7-8AED-8E2D9A6B6DEA}" destId="{DCC592A7-D43C-45D8-BEBC-956678EF9358}" srcOrd="0" destOrd="0" presId="urn:microsoft.com/office/officeart/2005/8/layout/chevron1"/>
    <dgm:cxn modelId="{50CFCC05-E277-4A72-A093-1590DEA5F9DE}" srcId="{EB49059A-1DF0-4D83-8540-4C26124D040A}" destId="{39F8D117-B402-4FA7-8AED-8E2D9A6B6DEA}" srcOrd="3" destOrd="0" parTransId="{74A9EBD7-43A0-4283-8C88-7B2BA2525357}" sibTransId="{82ECE798-EE94-4A68-8C00-8BC27BDDA507}"/>
    <dgm:cxn modelId="{9CFFC316-4DBB-4271-9175-ED85D6403017}" srcId="{EB49059A-1DF0-4D83-8540-4C26124D040A}" destId="{7A47C421-0717-40FC-B267-A0D76C616E44}" srcOrd="2" destOrd="0" parTransId="{01D0C017-ACFC-4EA1-901F-E71E1241CA91}" sibTransId="{A2F66609-2F51-40AC-8406-4365C2A3E6A1}"/>
    <dgm:cxn modelId="{4DE4092C-584D-4A5F-A4B5-A42620680FC0}" srcId="{EB49059A-1DF0-4D83-8540-4C26124D040A}" destId="{C66404C9-3E55-486D-A313-AD6B8D1CF0E9}" srcOrd="5" destOrd="0" parTransId="{A244F76F-23C3-4A87-B225-72408C2B5C5F}" sibTransId="{28734C73-CF74-45B2-BCA3-040E7A89DB87}"/>
    <dgm:cxn modelId="{2E8F215D-B061-4597-815D-69894B472EAF}" type="presOf" srcId="{BBD19E81-9B48-4A05-98EA-9E795103E87D}" destId="{E9B7B67A-2D2D-44AC-9364-970F8AD466B1}" srcOrd="0" destOrd="0" presId="urn:microsoft.com/office/officeart/2005/8/layout/chevron1"/>
    <dgm:cxn modelId="{7D6F036E-F109-4780-897A-015C5DF96E85}" type="presOf" srcId="{C66404C9-3E55-486D-A313-AD6B8D1CF0E9}" destId="{826CF4BC-DC43-4E5D-9563-C1C3C3845DF2}" srcOrd="0" destOrd="0" presId="urn:microsoft.com/office/officeart/2005/8/layout/chevron1"/>
    <dgm:cxn modelId="{5A64236F-3F54-42BC-9D91-17A93980F007}" type="presOf" srcId="{D182AEED-709D-40D7-BE65-E12291E7BCEC}" destId="{C11C7D23-46C5-4582-929A-054C2CA03DAD}" srcOrd="0" destOrd="0" presId="urn:microsoft.com/office/officeart/2005/8/layout/chevron1"/>
    <dgm:cxn modelId="{FE144459-8ADE-4C3E-B06D-1D4D79A13A2B}" type="presOf" srcId="{7A47C421-0717-40FC-B267-A0D76C616E44}" destId="{50266E92-EE25-4C21-9CBB-54755D0F08BC}" srcOrd="0" destOrd="0" presId="urn:microsoft.com/office/officeart/2005/8/layout/chevron1"/>
    <dgm:cxn modelId="{1848C17C-AC2C-4469-BE7C-1F32375F49A3}" srcId="{EB49059A-1DF0-4D83-8540-4C26124D040A}" destId="{BBD19E81-9B48-4A05-98EA-9E795103E87D}" srcOrd="1" destOrd="0" parTransId="{E5DB46D8-2B4A-45D2-ACC0-4D6B86A79D9D}" sibTransId="{737304FB-FF25-4272-B6F2-49F3AE157622}"/>
    <dgm:cxn modelId="{AD5D9E82-1500-4B10-8CA8-1F38B5F99C9E}" srcId="{EB49059A-1DF0-4D83-8540-4C26124D040A}" destId="{D182AEED-709D-40D7-BE65-E12291E7BCEC}" srcOrd="0" destOrd="0" parTransId="{C1A381A2-93A5-47B8-9A32-4A399E2DAD6D}" sibTransId="{3BFB7974-9C8F-4BF8-A9B8-C6F361586886}"/>
    <dgm:cxn modelId="{8B903BA8-E6BA-46D7-AD36-EE1BCDCF3459}" srcId="{EB49059A-1DF0-4D83-8540-4C26124D040A}" destId="{25FECE71-950A-4238-B285-08F1E899ED23}" srcOrd="4" destOrd="0" parTransId="{E12AF001-868F-4651-9FDB-DE1315E66522}" sibTransId="{C39E1EB0-FD7A-4180-86F0-DA0B97793DAE}"/>
    <dgm:cxn modelId="{287E12C6-B32A-40B9-B12B-546DFFC9DBE0}" type="presOf" srcId="{25FECE71-950A-4238-B285-08F1E899ED23}" destId="{72B6626A-A62D-4FB6-A229-804A1788DFD7}" srcOrd="0" destOrd="0" presId="urn:microsoft.com/office/officeart/2005/8/layout/chevron1"/>
    <dgm:cxn modelId="{00178DF2-3164-4758-81C8-D04EEA8A3B20}" type="presOf" srcId="{EB49059A-1DF0-4D83-8540-4C26124D040A}" destId="{D3E6E3A3-1F10-4588-A579-7A9216FFAA7E}" srcOrd="0" destOrd="0" presId="urn:microsoft.com/office/officeart/2005/8/layout/chevron1"/>
    <dgm:cxn modelId="{19DB898C-6F34-4AB7-A820-98F33DD13DE1}" type="presParOf" srcId="{D3E6E3A3-1F10-4588-A579-7A9216FFAA7E}" destId="{C11C7D23-46C5-4582-929A-054C2CA03DAD}" srcOrd="0" destOrd="0" presId="urn:microsoft.com/office/officeart/2005/8/layout/chevron1"/>
    <dgm:cxn modelId="{245C816C-6F65-41BA-8F43-A1250FD9DD1C}" type="presParOf" srcId="{D3E6E3A3-1F10-4588-A579-7A9216FFAA7E}" destId="{D528B395-3DDD-475E-AE88-8A8CBA387DB4}" srcOrd="1" destOrd="0" presId="urn:microsoft.com/office/officeart/2005/8/layout/chevron1"/>
    <dgm:cxn modelId="{FD79D640-9DD5-4AEE-891E-DE94718890BF}" type="presParOf" srcId="{D3E6E3A3-1F10-4588-A579-7A9216FFAA7E}" destId="{E9B7B67A-2D2D-44AC-9364-970F8AD466B1}" srcOrd="2" destOrd="0" presId="urn:microsoft.com/office/officeart/2005/8/layout/chevron1"/>
    <dgm:cxn modelId="{0130A7A1-2E71-4004-9882-2C01BB1A8C0F}" type="presParOf" srcId="{D3E6E3A3-1F10-4588-A579-7A9216FFAA7E}" destId="{6B77A379-5C1A-461B-87B1-8113A929635C}" srcOrd="3" destOrd="0" presId="urn:microsoft.com/office/officeart/2005/8/layout/chevron1"/>
    <dgm:cxn modelId="{4B3BEB54-BA8A-48A0-9ED3-A3923BBB8853}" type="presParOf" srcId="{D3E6E3A3-1F10-4588-A579-7A9216FFAA7E}" destId="{50266E92-EE25-4C21-9CBB-54755D0F08BC}" srcOrd="4" destOrd="0" presId="urn:microsoft.com/office/officeart/2005/8/layout/chevron1"/>
    <dgm:cxn modelId="{276370AF-6EB2-4AB7-B1D8-68F77E056220}" type="presParOf" srcId="{D3E6E3A3-1F10-4588-A579-7A9216FFAA7E}" destId="{9E3A84F5-3958-40C5-AF5D-B2E1D78233B2}" srcOrd="5" destOrd="0" presId="urn:microsoft.com/office/officeart/2005/8/layout/chevron1"/>
    <dgm:cxn modelId="{C166E1C8-2087-408D-819C-E8B014FA0273}" type="presParOf" srcId="{D3E6E3A3-1F10-4588-A579-7A9216FFAA7E}" destId="{DCC592A7-D43C-45D8-BEBC-956678EF9358}" srcOrd="6" destOrd="0" presId="urn:microsoft.com/office/officeart/2005/8/layout/chevron1"/>
    <dgm:cxn modelId="{3E671A5B-A5C2-4C41-B1DD-3B50E2BC9161}" type="presParOf" srcId="{D3E6E3A3-1F10-4588-A579-7A9216FFAA7E}" destId="{D9F92F1C-54F8-4E4D-AD4F-B24379AD8F4C}" srcOrd="7" destOrd="0" presId="urn:microsoft.com/office/officeart/2005/8/layout/chevron1"/>
    <dgm:cxn modelId="{3DFCA359-4EA5-4199-BDBC-D1CF205DEFB9}" type="presParOf" srcId="{D3E6E3A3-1F10-4588-A579-7A9216FFAA7E}" destId="{72B6626A-A62D-4FB6-A229-804A1788DFD7}" srcOrd="8" destOrd="0" presId="urn:microsoft.com/office/officeart/2005/8/layout/chevron1"/>
    <dgm:cxn modelId="{DD3B4444-8C50-42F3-B722-C2205BF6A856}" type="presParOf" srcId="{D3E6E3A3-1F10-4588-A579-7A9216FFAA7E}" destId="{7D010C9F-1923-4C6D-83E3-34AD82FFDE38}" srcOrd="9" destOrd="0" presId="urn:microsoft.com/office/officeart/2005/8/layout/chevron1"/>
    <dgm:cxn modelId="{88447B19-38CC-4E68-8A80-D358C0D46600}" type="presParOf" srcId="{D3E6E3A3-1F10-4588-A579-7A9216FFAA7E}" destId="{826CF4BC-DC43-4E5D-9563-C1C3C3845DF2}"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285113" y="999687"/>
          <a:ext cx="883546" cy="883546"/>
        </a:xfrm>
        <a:prstGeom prst="ellipse">
          <a:avLst/>
        </a:prstGeom>
        <a:solidFill>
          <a:schemeClr val="accent2">
            <a:hueOff val="0"/>
            <a:satOff val="0"/>
            <a:lumOff val="0"/>
            <a:alphaOff val="0"/>
          </a:schemeClr>
        </a:solidFill>
        <a:ln w="6350" cap="flat" cmpd="sng" algn="ctr">
          <a:solidFill>
            <a:schemeClr val="lt1">
              <a:alpha val="0"/>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C175B98-93F4-4D7C-BB95-1514AB879CD5}">
      <dsp:nvSpPr>
        <dsp:cNvPr id="0" name=""/>
        <dsp:cNvSpPr/>
      </dsp:nvSpPr>
      <dsp:spPr>
        <a:xfrm>
          <a:off x="473410" y="1187984"/>
          <a:ext cx="506953" cy="506953"/>
        </a:xfrm>
        <a:prstGeom prst="rect">
          <a:avLst/>
        </a:prstGeom>
        <a:solidFill>
          <a:schemeClr val="bg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27117FB-F8A7-4A20-A8A7-EC686DDC76D0}">
      <dsp:nvSpPr>
        <dsp:cNvPr id="0" name=""/>
        <dsp:cNvSpPr/>
      </dsp:nvSpPr>
      <dsp:spPr>
        <a:xfrm>
          <a:off x="2668" y="2158437"/>
          <a:ext cx="1448437" cy="57937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33400">
            <a:lnSpc>
              <a:spcPct val="100000"/>
            </a:lnSpc>
            <a:spcBef>
              <a:spcPct val="0"/>
            </a:spcBef>
            <a:spcAft>
              <a:spcPct val="35000"/>
            </a:spcAft>
            <a:buNone/>
            <a:defRPr cap="all"/>
          </a:pPr>
          <a:r>
            <a:rPr lang="fr" sz="1200" kern="1200" dirty="0"/>
            <a:t>Contexte Problematique</a:t>
          </a:r>
        </a:p>
      </dsp:txBody>
      <dsp:txXfrm>
        <a:off x="2668" y="2158437"/>
        <a:ext cx="1448437" cy="579375"/>
      </dsp:txXfrm>
    </dsp:sp>
    <dsp:sp modelId="{BCD8CDD9-0C56-4401-ADB1-8B48DAB2C96F}">
      <dsp:nvSpPr>
        <dsp:cNvPr id="0" name=""/>
        <dsp:cNvSpPr/>
      </dsp:nvSpPr>
      <dsp:spPr>
        <a:xfrm>
          <a:off x="1987027" y="999687"/>
          <a:ext cx="883546" cy="883546"/>
        </a:xfrm>
        <a:prstGeom prst="ellipse">
          <a:avLst/>
        </a:prstGeom>
        <a:solidFill>
          <a:schemeClr val="accent3">
            <a:hueOff val="0"/>
            <a:satOff val="0"/>
            <a:lumOff val="0"/>
            <a:alphaOff val="0"/>
          </a:schemeClr>
        </a:solidFill>
        <a:ln w="6350" cap="flat" cmpd="sng" algn="ctr">
          <a:solidFill>
            <a:schemeClr val="lt1">
              <a:alpha val="0"/>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B4CA7C4-FCA1-4127-B20A-2A5C031A3CF4}">
      <dsp:nvSpPr>
        <dsp:cNvPr id="0" name=""/>
        <dsp:cNvSpPr/>
      </dsp:nvSpPr>
      <dsp:spPr>
        <a:xfrm>
          <a:off x="2175324" y="1187984"/>
          <a:ext cx="506953" cy="506953"/>
        </a:xfrm>
        <a:prstGeom prst="rect">
          <a:avLst/>
        </a:prstGeom>
        <a:solidFill>
          <a:schemeClr val="bg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E6FE37A-5DB0-4899-9FCB-0CE39BC185F8}">
      <dsp:nvSpPr>
        <dsp:cNvPr id="0" name=""/>
        <dsp:cNvSpPr/>
      </dsp:nvSpPr>
      <dsp:spPr>
        <a:xfrm>
          <a:off x="1704582" y="2158437"/>
          <a:ext cx="1448437" cy="57937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33400">
            <a:lnSpc>
              <a:spcPct val="100000"/>
            </a:lnSpc>
            <a:spcBef>
              <a:spcPct val="0"/>
            </a:spcBef>
            <a:spcAft>
              <a:spcPct val="35000"/>
            </a:spcAft>
            <a:buNone/>
            <a:defRPr cap="all"/>
          </a:pPr>
          <a:r>
            <a:rPr lang="fr-FR" sz="1200" b="0" i="0" kern="1200" dirty="0"/>
            <a:t>création de l’environnement Big Data</a:t>
          </a:r>
          <a:endParaRPr lang="fr" sz="1200" kern="1200" dirty="0"/>
        </a:p>
      </dsp:txBody>
      <dsp:txXfrm>
        <a:off x="1704582" y="2158437"/>
        <a:ext cx="1448437" cy="579375"/>
      </dsp:txXfrm>
    </dsp:sp>
    <dsp:sp modelId="{FF93E135-77D6-48A0-8871-9BC93D705D06}">
      <dsp:nvSpPr>
        <dsp:cNvPr id="0" name=""/>
        <dsp:cNvSpPr/>
      </dsp:nvSpPr>
      <dsp:spPr>
        <a:xfrm>
          <a:off x="3688941" y="999687"/>
          <a:ext cx="883546" cy="883546"/>
        </a:xfrm>
        <a:prstGeom prst="ellipse">
          <a:avLst/>
        </a:prstGeom>
        <a:solidFill>
          <a:schemeClr val="accent4">
            <a:hueOff val="0"/>
            <a:satOff val="0"/>
            <a:lumOff val="0"/>
            <a:alphaOff val="0"/>
          </a:schemeClr>
        </a:solidFill>
        <a:ln w="6350" cap="flat" cmpd="sng" algn="ctr">
          <a:solidFill>
            <a:schemeClr val="lt1">
              <a:alpha val="0"/>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39509775-983E-4110-B989-EE2CD6514BE0}">
      <dsp:nvSpPr>
        <dsp:cNvPr id="0" name=""/>
        <dsp:cNvSpPr/>
      </dsp:nvSpPr>
      <dsp:spPr>
        <a:xfrm>
          <a:off x="3877238" y="1187984"/>
          <a:ext cx="506953" cy="506953"/>
        </a:xfrm>
        <a:prstGeom prst="rect">
          <a:avLst/>
        </a:prstGeom>
        <a:solidFill>
          <a:schemeClr val="bg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prst="divot"/>
          <a:bevelB w="165100" h="254000"/>
        </a:sp3d>
      </dsp:spPr>
      <dsp:style>
        <a:lnRef idx="0">
          <a:scrgbClr r="0" g="0" b="0"/>
        </a:lnRef>
        <a:fillRef idx="1">
          <a:scrgbClr r="0" g="0" b="0"/>
        </a:fillRef>
        <a:effectRef idx="2">
          <a:scrgbClr r="0" g="0" b="0"/>
        </a:effectRef>
        <a:fontRef idx="minor">
          <a:schemeClr val="lt1"/>
        </a:fontRef>
      </dsp:style>
    </dsp:sp>
    <dsp:sp modelId="{1AEDC777-00B3-41D7-9AE1-23D741E941C3}">
      <dsp:nvSpPr>
        <dsp:cNvPr id="0" name=""/>
        <dsp:cNvSpPr/>
      </dsp:nvSpPr>
      <dsp:spPr>
        <a:xfrm>
          <a:off x="3406496" y="2158437"/>
          <a:ext cx="1448437" cy="57937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33400">
            <a:lnSpc>
              <a:spcPct val="100000"/>
            </a:lnSpc>
            <a:spcBef>
              <a:spcPct val="0"/>
            </a:spcBef>
            <a:spcAft>
              <a:spcPct val="35000"/>
            </a:spcAft>
            <a:buNone/>
            <a:defRPr cap="all"/>
          </a:pPr>
          <a:r>
            <a:rPr lang="fr-FR" sz="1200" b="0" i="0" kern="1200" dirty="0"/>
            <a:t>chaîne de traitement des images </a:t>
          </a:r>
          <a:endParaRPr lang="fr" sz="1200" kern="1200" dirty="0"/>
        </a:p>
      </dsp:txBody>
      <dsp:txXfrm>
        <a:off x="3406496" y="2158437"/>
        <a:ext cx="1448437" cy="579375"/>
      </dsp:txXfrm>
    </dsp:sp>
    <dsp:sp modelId="{F7A93528-659F-4F53-AB30-5988AA9BFB93}">
      <dsp:nvSpPr>
        <dsp:cNvPr id="0" name=""/>
        <dsp:cNvSpPr/>
      </dsp:nvSpPr>
      <dsp:spPr>
        <a:xfrm>
          <a:off x="5390855" y="999687"/>
          <a:ext cx="883546" cy="883546"/>
        </a:xfrm>
        <a:prstGeom prst="ellipse">
          <a:avLst/>
        </a:prstGeom>
        <a:solidFill>
          <a:schemeClr val="accent5">
            <a:hueOff val="0"/>
            <a:satOff val="0"/>
            <a:lumOff val="0"/>
            <a:alphaOff val="0"/>
          </a:schemeClr>
        </a:solidFill>
        <a:ln w="6350" cap="flat" cmpd="sng" algn="ctr">
          <a:solidFill>
            <a:schemeClr val="lt1">
              <a:alpha val="0"/>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89FC690-5E7A-4D4B-B36B-FDC33EF48182}">
      <dsp:nvSpPr>
        <dsp:cNvPr id="0" name=""/>
        <dsp:cNvSpPr/>
      </dsp:nvSpPr>
      <dsp:spPr>
        <a:xfrm>
          <a:off x="5579152" y="1187984"/>
          <a:ext cx="506953" cy="506953"/>
        </a:xfrm>
        <a:prstGeom prst="rect">
          <a:avLst/>
        </a:prstGeom>
        <a:solidFill>
          <a:schemeClr val="bg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5E7ED8E-4F3A-43F7-81C9-6DC0E1FF9C02}">
      <dsp:nvSpPr>
        <dsp:cNvPr id="0" name=""/>
        <dsp:cNvSpPr/>
      </dsp:nvSpPr>
      <dsp:spPr>
        <a:xfrm>
          <a:off x="5108410" y="2158437"/>
          <a:ext cx="1448437" cy="57937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33400">
            <a:lnSpc>
              <a:spcPct val="100000"/>
            </a:lnSpc>
            <a:spcBef>
              <a:spcPct val="0"/>
            </a:spcBef>
            <a:spcAft>
              <a:spcPct val="35000"/>
            </a:spcAft>
            <a:buNone/>
            <a:defRPr cap="all"/>
          </a:pPr>
          <a:r>
            <a:rPr lang="fr-FR" sz="1200" b="0" i="0" kern="1200" dirty="0"/>
            <a:t>exécution du script </a:t>
          </a:r>
          <a:r>
            <a:rPr lang="fr-FR" sz="1200" b="0" i="0" kern="1200" dirty="0" err="1"/>
            <a:t>PYSpark</a:t>
          </a:r>
          <a:endParaRPr lang="fr" sz="1200" kern="1200" dirty="0"/>
        </a:p>
      </dsp:txBody>
      <dsp:txXfrm>
        <a:off x="5108410" y="2158437"/>
        <a:ext cx="1448437" cy="579375"/>
      </dsp:txXfrm>
    </dsp:sp>
    <dsp:sp modelId="{3BA1FF4B-73A7-4673-9CB4-BB1584E67D9E}">
      <dsp:nvSpPr>
        <dsp:cNvPr id="0" name=""/>
        <dsp:cNvSpPr/>
      </dsp:nvSpPr>
      <dsp:spPr>
        <a:xfrm>
          <a:off x="7092769" y="999687"/>
          <a:ext cx="883546" cy="883546"/>
        </a:xfrm>
        <a:prstGeom prst="ellipse">
          <a:avLst/>
        </a:prstGeom>
        <a:solidFill>
          <a:schemeClr val="accent6">
            <a:hueOff val="0"/>
            <a:satOff val="0"/>
            <a:lumOff val="0"/>
            <a:alphaOff val="0"/>
          </a:schemeClr>
        </a:solidFill>
        <a:ln w="6350" cap="flat" cmpd="sng" algn="ctr">
          <a:solidFill>
            <a:schemeClr val="lt1">
              <a:alpha val="0"/>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FDF377B3-C34B-46E1-B7BC-9038B52D8CAF}">
      <dsp:nvSpPr>
        <dsp:cNvPr id="0" name=""/>
        <dsp:cNvSpPr/>
      </dsp:nvSpPr>
      <dsp:spPr>
        <a:xfrm>
          <a:off x="7281066" y="1187984"/>
          <a:ext cx="506953" cy="506953"/>
        </a:xfrm>
        <a:prstGeom prst="rect">
          <a:avLst/>
        </a:prstGeom>
        <a:solidFill>
          <a:schemeClr val="bg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CE46C27-6B12-42B9-93B1-786DE6468003}">
      <dsp:nvSpPr>
        <dsp:cNvPr id="0" name=""/>
        <dsp:cNvSpPr/>
      </dsp:nvSpPr>
      <dsp:spPr>
        <a:xfrm>
          <a:off x="6810324" y="2158437"/>
          <a:ext cx="1448437" cy="57937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33400">
            <a:lnSpc>
              <a:spcPct val="100000"/>
            </a:lnSpc>
            <a:spcBef>
              <a:spcPct val="0"/>
            </a:spcBef>
            <a:spcAft>
              <a:spcPct val="35000"/>
            </a:spcAft>
            <a:buNone/>
            <a:defRPr cap="all"/>
          </a:pPr>
          <a:r>
            <a:rPr lang="fr-FR" sz="1200" b="0" i="0" kern="1200" dirty="0"/>
            <a:t>Passage a l’</a:t>
          </a:r>
          <a:r>
            <a:rPr lang="fr-FR" sz="1200" b="0" i="0" kern="1200" dirty="0" err="1"/>
            <a:t>echelle</a:t>
          </a:r>
          <a:endParaRPr lang="fr" sz="1200" kern="1200" dirty="0"/>
        </a:p>
      </dsp:txBody>
      <dsp:txXfrm>
        <a:off x="6810324" y="2158437"/>
        <a:ext cx="1448437" cy="579375"/>
      </dsp:txXfrm>
    </dsp:sp>
    <dsp:sp modelId="{0F796C71-D479-43F8-8E0D-6D84872706E2}">
      <dsp:nvSpPr>
        <dsp:cNvPr id="0" name=""/>
        <dsp:cNvSpPr/>
      </dsp:nvSpPr>
      <dsp:spPr>
        <a:xfrm>
          <a:off x="8794683" y="999687"/>
          <a:ext cx="883546" cy="883546"/>
        </a:xfrm>
        <a:prstGeom prst="ellipse">
          <a:avLst/>
        </a:prstGeom>
        <a:solidFill>
          <a:schemeClr val="accent2">
            <a:hueOff val="0"/>
            <a:satOff val="0"/>
            <a:lumOff val="0"/>
            <a:alphaOff val="0"/>
          </a:schemeClr>
        </a:solidFill>
        <a:ln w="6350" cap="flat" cmpd="sng" algn="ctr">
          <a:solidFill>
            <a:schemeClr val="lt1">
              <a:alpha val="0"/>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B90E0567-A706-4D1D-8EBD-CC25E01DD6D1}">
      <dsp:nvSpPr>
        <dsp:cNvPr id="0" name=""/>
        <dsp:cNvSpPr/>
      </dsp:nvSpPr>
      <dsp:spPr>
        <a:xfrm>
          <a:off x="8982980" y="1187984"/>
          <a:ext cx="506953" cy="506953"/>
        </a:xfrm>
        <a:prstGeom prst="rect">
          <a:avLst/>
        </a:prstGeom>
        <a:solidFill>
          <a:schemeClr val="bg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C3E9547-D418-4CF2-A5C2-93B5494C8A20}">
      <dsp:nvSpPr>
        <dsp:cNvPr id="0" name=""/>
        <dsp:cNvSpPr/>
      </dsp:nvSpPr>
      <dsp:spPr>
        <a:xfrm>
          <a:off x="8512238" y="2158437"/>
          <a:ext cx="1448437" cy="57937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33400">
            <a:lnSpc>
              <a:spcPct val="100000"/>
            </a:lnSpc>
            <a:spcBef>
              <a:spcPct val="0"/>
            </a:spcBef>
            <a:spcAft>
              <a:spcPct val="35000"/>
            </a:spcAft>
            <a:buNone/>
            <a:defRPr cap="all"/>
          </a:pPr>
          <a:r>
            <a:rPr lang="fr-FR" sz="1200" b="0" i="0" kern="1200" dirty="0"/>
            <a:t>RGPD</a:t>
          </a:r>
          <a:endParaRPr lang="fr" sz="1200" kern="1200" dirty="0"/>
        </a:p>
      </dsp:txBody>
      <dsp:txXfrm>
        <a:off x="8512238" y="2158437"/>
        <a:ext cx="1448437" cy="579375"/>
      </dsp:txXfrm>
    </dsp:sp>
    <dsp:sp modelId="{72A39456-1804-4658-8B5B-E237B0600384}">
      <dsp:nvSpPr>
        <dsp:cNvPr id="0" name=""/>
        <dsp:cNvSpPr/>
      </dsp:nvSpPr>
      <dsp:spPr>
        <a:xfrm>
          <a:off x="10496597" y="999687"/>
          <a:ext cx="883546" cy="883546"/>
        </a:xfrm>
        <a:prstGeom prst="ellipse">
          <a:avLst/>
        </a:prstGeom>
        <a:solidFill>
          <a:schemeClr val="accent3">
            <a:hueOff val="0"/>
            <a:satOff val="0"/>
            <a:lumOff val="0"/>
            <a:alphaOff val="0"/>
          </a:schemeClr>
        </a:solidFill>
        <a:ln w="6350" cap="flat" cmpd="sng" algn="ctr">
          <a:solidFill>
            <a:schemeClr val="lt1">
              <a:alpha val="0"/>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AFDFA02D-0AF8-4D12-9015-78D32E112F22}">
      <dsp:nvSpPr>
        <dsp:cNvPr id="0" name=""/>
        <dsp:cNvSpPr/>
      </dsp:nvSpPr>
      <dsp:spPr>
        <a:xfrm>
          <a:off x="10684894" y="1187984"/>
          <a:ext cx="506953" cy="506953"/>
        </a:xfrm>
        <a:prstGeom prst="rect">
          <a:avLst/>
        </a:prstGeom>
        <a:solidFill>
          <a:schemeClr val="bg1">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EA96049-9EF6-4DB6-99F8-CA0569A9A433}">
      <dsp:nvSpPr>
        <dsp:cNvPr id="0" name=""/>
        <dsp:cNvSpPr/>
      </dsp:nvSpPr>
      <dsp:spPr>
        <a:xfrm>
          <a:off x="10214152" y="2158437"/>
          <a:ext cx="1448437" cy="579375"/>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533400">
            <a:lnSpc>
              <a:spcPct val="100000"/>
            </a:lnSpc>
            <a:spcBef>
              <a:spcPct val="0"/>
            </a:spcBef>
            <a:spcAft>
              <a:spcPct val="35000"/>
            </a:spcAft>
            <a:buNone/>
            <a:defRPr cap="all"/>
          </a:pPr>
          <a:r>
            <a:rPr lang="fr-FR" sz="1200" b="0" i="0" kern="1200" dirty="0"/>
            <a:t>conclusion</a:t>
          </a:r>
          <a:endParaRPr lang="fr" sz="1200" kern="1200" dirty="0"/>
        </a:p>
      </dsp:txBody>
      <dsp:txXfrm>
        <a:off x="10214152" y="2158437"/>
        <a:ext cx="1448437" cy="579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C7D23-46C5-4582-929A-054C2CA03DAD}">
      <dsp:nvSpPr>
        <dsp:cNvPr id="0" name=""/>
        <dsp:cNvSpPr/>
      </dsp:nvSpPr>
      <dsp:spPr>
        <a:xfrm>
          <a:off x="5578" y="322887"/>
          <a:ext cx="2075346" cy="830138"/>
        </a:xfrm>
        <a:prstGeom prst="chevron">
          <a:avLst/>
        </a:prstGeom>
        <a:solidFill>
          <a:schemeClr val="accent2">
            <a:hueOff val="0"/>
            <a:satOff val="0"/>
            <a:lumOff val="0"/>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noProof="0" dirty="0"/>
            <a:t>Création d’une session Spark</a:t>
          </a:r>
        </a:p>
      </dsp:txBody>
      <dsp:txXfrm>
        <a:off x="420647" y="322887"/>
        <a:ext cx="1245208" cy="830138"/>
      </dsp:txXfrm>
    </dsp:sp>
    <dsp:sp modelId="{E9B7B67A-2D2D-44AC-9364-970F8AD466B1}">
      <dsp:nvSpPr>
        <dsp:cNvPr id="0" name=""/>
        <dsp:cNvSpPr/>
      </dsp:nvSpPr>
      <dsp:spPr>
        <a:xfrm>
          <a:off x="1873390" y="322887"/>
          <a:ext cx="2075346" cy="830138"/>
        </a:xfrm>
        <a:prstGeom prst="chevron">
          <a:avLst/>
        </a:prstGeom>
        <a:solidFill>
          <a:schemeClr val="accent2">
            <a:hueOff val="2246903"/>
            <a:satOff val="-7168"/>
            <a:lumOff val="-2784"/>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noProof="0" dirty="0"/>
            <a:t>Chargement des images</a:t>
          </a:r>
        </a:p>
      </dsp:txBody>
      <dsp:txXfrm>
        <a:off x="2288459" y="322887"/>
        <a:ext cx="1245208" cy="830138"/>
      </dsp:txXfrm>
    </dsp:sp>
    <dsp:sp modelId="{50266E92-EE25-4C21-9CBB-54755D0F08BC}">
      <dsp:nvSpPr>
        <dsp:cNvPr id="0" name=""/>
        <dsp:cNvSpPr/>
      </dsp:nvSpPr>
      <dsp:spPr>
        <a:xfrm>
          <a:off x="3741201" y="322887"/>
          <a:ext cx="2075346" cy="830138"/>
        </a:xfrm>
        <a:prstGeom prst="chevron">
          <a:avLst/>
        </a:prstGeom>
        <a:solidFill>
          <a:schemeClr val="accent2">
            <a:hueOff val="4493806"/>
            <a:satOff val="-14336"/>
            <a:lumOff val="-5569"/>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noProof="0" dirty="0"/>
            <a:t>Extraction du chemin de chaque fichier</a:t>
          </a:r>
        </a:p>
      </dsp:txBody>
      <dsp:txXfrm>
        <a:off x="4156270" y="322887"/>
        <a:ext cx="1245208" cy="830138"/>
      </dsp:txXfrm>
    </dsp:sp>
    <dsp:sp modelId="{DCC592A7-D43C-45D8-BEBC-956678EF9358}">
      <dsp:nvSpPr>
        <dsp:cNvPr id="0" name=""/>
        <dsp:cNvSpPr/>
      </dsp:nvSpPr>
      <dsp:spPr>
        <a:xfrm>
          <a:off x="5609013" y="322887"/>
          <a:ext cx="2075346" cy="830138"/>
        </a:xfrm>
        <a:prstGeom prst="chevron">
          <a:avLst/>
        </a:prstGeom>
        <a:solidFill>
          <a:schemeClr val="accent2">
            <a:hueOff val="6740709"/>
            <a:satOff val="-21505"/>
            <a:lumOff val="-8353"/>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noProof="0" dirty="0"/>
            <a:t>Extraction de la </a:t>
          </a:r>
          <a:r>
            <a:rPr lang="fr-FR" sz="1200" kern="1200" noProof="0" dirty="0" err="1"/>
            <a:t>categorie</a:t>
          </a:r>
          <a:r>
            <a:rPr lang="fr-FR" sz="1200" kern="1200" noProof="0" dirty="0"/>
            <a:t> </a:t>
          </a:r>
        </a:p>
      </dsp:txBody>
      <dsp:txXfrm>
        <a:off x="6024082" y="322887"/>
        <a:ext cx="1245208" cy="830138"/>
      </dsp:txXfrm>
    </dsp:sp>
    <dsp:sp modelId="{72B6626A-A62D-4FB6-A229-804A1788DFD7}">
      <dsp:nvSpPr>
        <dsp:cNvPr id="0" name=""/>
        <dsp:cNvSpPr/>
      </dsp:nvSpPr>
      <dsp:spPr>
        <a:xfrm>
          <a:off x="7476824" y="322887"/>
          <a:ext cx="2075346" cy="830138"/>
        </a:xfrm>
        <a:prstGeom prst="chevron">
          <a:avLst/>
        </a:prstGeom>
        <a:solidFill>
          <a:schemeClr val="accent2">
            <a:hueOff val="8987611"/>
            <a:satOff val="-28673"/>
            <a:lumOff val="-11138"/>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noProof="0" dirty="0" err="1"/>
            <a:t>Pétraitement</a:t>
          </a:r>
          <a:r>
            <a:rPr lang="fr-FR" sz="1200" kern="1200" noProof="0" dirty="0"/>
            <a:t> et Réduction de dimension</a:t>
          </a:r>
        </a:p>
      </dsp:txBody>
      <dsp:txXfrm>
        <a:off x="7891893" y="322887"/>
        <a:ext cx="1245208" cy="830138"/>
      </dsp:txXfrm>
    </dsp:sp>
    <dsp:sp modelId="{826CF4BC-DC43-4E5D-9563-C1C3C3845DF2}">
      <dsp:nvSpPr>
        <dsp:cNvPr id="0" name=""/>
        <dsp:cNvSpPr/>
      </dsp:nvSpPr>
      <dsp:spPr>
        <a:xfrm>
          <a:off x="9344636" y="322887"/>
          <a:ext cx="2075346" cy="830138"/>
        </a:xfrm>
        <a:prstGeom prst="chevron">
          <a:avLst/>
        </a:prstGeom>
        <a:solidFill>
          <a:schemeClr val="accent2">
            <a:hueOff val="11234514"/>
            <a:satOff val="-35841"/>
            <a:lumOff val="-13922"/>
            <a:alphaOff val="0"/>
          </a:schemeClr>
        </a:solidFill>
        <a:ln>
          <a:noFill/>
        </a:ln>
        <a:effectLst>
          <a:outerShdw blurRad="38100" dist="12700" dir="5400000" algn="ctr" rotWithShape="0">
            <a:srgbClr val="000000">
              <a:alpha val="63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fr-FR" sz="1200" kern="1200" noProof="0" dirty="0"/>
            <a:t>Enregistrement au format parquet</a:t>
          </a:r>
        </a:p>
      </dsp:txBody>
      <dsp:txXfrm>
        <a:off x="9759705" y="322887"/>
        <a:ext cx="1245208" cy="83013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26/04/2023</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26/04/2023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26/04/2023</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26/04/2023</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26/04/2023</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26/04/2023</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26/04/2023</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26/04/2023</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26/04/2023</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26/04/2023</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26/04/2023</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26/04/2023</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26/04/2023</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26/04/2023</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jpeg"/><Relationship Id="rId7" Type="http://schemas.openxmlformats.org/officeDocument/2006/relationships/image" Target="../media/image17.png"/><Relationship Id="rId2" Type="http://schemas.openxmlformats.org/officeDocument/2006/relationships/image" Target="../media/image13.tmp"/><Relationship Id="rId1" Type="http://schemas.openxmlformats.org/officeDocument/2006/relationships/slideLayout" Target="../slideLayouts/slideLayout7.xml"/><Relationship Id="rId6" Type="http://schemas.openxmlformats.org/officeDocument/2006/relationships/image" Target="../media/image34.tmp"/><Relationship Id="rId5" Type="http://schemas.openxmlformats.org/officeDocument/2006/relationships/image" Target="../media/image33.tmp"/><Relationship Id="rId10" Type="http://schemas.openxmlformats.org/officeDocument/2006/relationships/image" Target="../media/image37.tmp"/><Relationship Id="rId4" Type="http://schemas.openxmlformats.org/officeDocument/2006/relationships/image" Target="../media/image32.tmp"/><Relationship Id="rId9" Type="http://schemas.openxmlformats.org/officeDocument/2006/relationships/image" Target="../media/image36.tmp"/></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9.tmp"/><Relationship Id="rId3" Type="http://schemas.openxmlformats.org/officeDocument/2006/relationships/diagramLayout" Target="../diagrams/layout2.xml"/><Relationship Id="rId7" Type="http://schemas.openxmlformats.org/officeDocument/2006/relationships/image" Target="../media/image38.tmp"/><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8" Type="http://schemas.openxmlformats.org/officeDocument/2006/relationships/image" Target="../media/image4.tmp"/><Relationship Id="rId13" Type="http://schemas.openxmlformats.org/officeDocument/2006/relationships/image" Target="../media/image9.tmp"/><Relationship Id="rId3" Type="http://schemas.openxmlformats.org/officeDocument/2006/relationships/diagramLayout" Target="../diagrams/layout1.xml"/><Relationship Id="rId7" Type="http://schemas.openxmlformats.org/officeDocument/2006/relationships/image" Target="../media/image3.tmp"/><Relationship Id="rId12" Type="http://schemas.openxmlformats.org/officeDocument/2006/relationships/image" Target="../media/image8.tmp"/><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tmp"/><Relationship Id="rId5" Type="http://schemas.openxmlformats.org/officeDocument/2006/relationships/diagramColors" Target="../diagrams/colors1.xml"/><Relationship Id="rId10" Type="http://schemas.openxmlformats.org/officeDocument/2006/relationships/image" Target="../media/image6.tmp"/><Relationship Id="rId4" Type="http://schemas.openxmlformats.org/officeDocument/2006/relationships/diagramQuickStyle" Target="../diagrams/quickStyle1.xml"/><Relationship Id="rId9" Type="http://schemas.openxmlformats.org/officeDocument/2006/relationships/image" Target="../media/image5.tmp"/></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omatoKetchoup/deployer_model_cloud.git" TargetMode="External"/><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xml"/><Relationship Id="rId6" Type="http://schemas.openxmlformats.org/officeDocument/2006/relationships/image" Target="../media/image14.tmp"/><Relationship Id="rId5" Type="http://schemas.openxmlformats.org/officeDocument/2006/relationships/image" Target="../media/image13.tmp"/><Relationship Id="rId4" Type="http://schemas.openxmlformats.org/officeDocument/2006/relationships/image" Target="../media/image12.tmp"/></Relationships>
</file>

<file path=ppt/slides/_rels/slide8.xml.rels><?xml version="1.0" encoding="UTF-8" standalone="yes"?>
<Relationships xmlns="http://schemas.openxmlformats.org/package/2006/relationships"><Relationship Id="rId8" Type="http://schemas.openxmlformats.org/officeDocument/2006/relationships/image" Target="../media/image20.tmp"/><Relationship Id="rId3" Type="http://schemas.openxmlformats.org/officeDocument/2006/relationships/image" Target="../media/image16.tmp"/><Relationship Id="rId7" Type="http://schemas.openxmlformats.org/officeDocument/2006/relationships/image" Target="../media/image19.tmp"/><Relationship Id="rId2" Type="http://schemas.openxmlformats.org/officeDocument/2006/relationships/image" Target="../media/image15.tmp"/><Relationship Id="rId1" Type="http://schemas.openxmlformats.org/officeDocument/2006/relationships/slideLayout" Target="../slideLayouts/slideLayout7.xml"/><Relationship Id="rId6" Type="http://schemas.openxmlformats.org/officeDocument/2006/relationships/image" Target="../media/image18.tmp"/><Relationship Id="rId5" Type="http://schemas.openxmlformats.org/officeDocument/2006/relationships/image" Target="../media/image14.tmp"/><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fr" sz="3200" dirty="0">
                <a:solidFill>
                  <a:schemeClr val="tx1"/>
                </a:solidFill>
              </a:rPr>
              <a:t>D</a:t>
            </a:r>
            <a:r>
              <a:rPr lang="fr-FR" sz="3200" dirty="0">
                <a:solidFill>
                  <a:schemeClr val="tx1"/>
                </a:solidFill>
              </a:rPr>
              <a:t>é</a:t>
            </a:r>
            <a:r>
              <a:rPr lang="en-US" sz="3200" dirty="0" err="1">
                <a:solidFill>
                  <a:schemeClr val="tx1"/>
                </a:solidFill>
              </a:rPr>
              <a:t>ployer</a:t>
            </a:r>
            <a:r>
              <a:rPr lang="en-US" sz="3200" dirty="0">
                <a:solidFill>
                  <a:schemeClr val="tx1"/>
                </a:solidFill>
              </a:rPr>
              <a:t> un mod</a:t>
            </a:r>
            <a:r>
              <a:rPr lang="fr-FR" sz="3200" dirty="0" err="1">
                <a:solidFill>
                  <a:schemeClr val="tx1"/>
                </a:solidFill>
              </a:rPr>
              <a:t>èle</a:t>
            </a:r>
            <a:r>
              <a:rPr lang="fr-FR" sz="3200" dirty="0">
                <a:solidFill>
                  <a:schemeClr val="tx1"/>
                </a:solidFill>
              </a:rPr>
              <a:t> d</a:t>
            </a:r>
            <a:r>
              <a:rPr lang="en-US" sz="3200" dirty="0" err="1">
                <a:solidFill>
                  <a:schemeClr val="tx1"/>
                </a:solidFill>
              </a:rPr>
              <a:t>ans</a:t>
            </a:r>
            <a:r>
              <a:rPr lang="en-US" sz="3200" dirty="0">
                <a:solidFill>
                  <a:schemeClr val="tx1"/>
                </a:solidFill>
              </a:rPr>
              <a:t> le cloud</a:t>
            </a:r>
            <a:endParaRPr lang="fr" sz="3200" dirty="0">
              <a:solidFill>
                <a:schemeClr val="tx1"/>
              </a:solidFill>
            </a:endParaRP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fr" dirty="0">
                <a:solidFill>
                  <a:schemeClr val="tx1"/>
                </a:solidFill>
              </a:rPr>
              <a:t>Anne Desmedt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BA415B-2B62-8CF2-4E08-1EC385AA061C}"/>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6" name="Cadre 5">
            <a:extLst>
              <a:ext uri="{FF2B5EF4-FFF2-40B4-BE49-F238E27FC236}">
                <a16:creationId xmlns:a16="http://schemas.microsoft.com/office/drawing/2014/main" id="{0F208E5C-313F-E66A-F45C-38812394EF87}"/>
              </a:ext>
            </a:extLst>
          </p:cNvPr>
          <p:cNvSpPr/>
          <p:nvPr/>
        </p:nvSpPr>
        <p:spPr>
          <a:xfrm>
            <a:off x="3053917" y="381739"/>
            <a:ext cx="4998129" cy="5859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Inter"/>
              </a:rPr>
              <a:t>Configuration EMR : </a:t>
            </a:r>
            <a:r>
              <a:rPr lang="fr-FR" sz="2000" dirty="0">
                <a:ln w="0"/>
                <a:solidFill>
                  <a:schemeClr val="accent1"/>
                </a:solidFill>
                <a:effectLst>
                  <a:outerShdw blurRad="38100" dist="25400" dir="5400000" algn="ctr" rotWithShape="0">
                    <a:srgbClr val="6E747A">
                      <a:alpha val="43000"/>
                    </a:srgbClr>
                  </a:outerShdw>
                </a:effectLst>
                <a:latin typeface="Inter"/>
              </a:rPr>
              <a:t>Logiciels</a:t>
            </a:r>
          </a:p>
        </p:txBody>
      </p:sp>
      <p:sp>
        <p:nvSpPr>
          <p:cNvPr id="9" name="ZoneTexte 8">
            <a:extLst>
              <a:ext uri="{FF2B5EF4-FFF2-40B4-BE49-F238E27FC236}">
                <a16:creationId xmlns:a16="http://schemas.microsoft.com/office/drawing/2014/main" id="{F2109132-E249-776A-C496-A6AE597C02F2}"/>
              </a:ext>
            </a:extLst>
          </p:cNvPr>
          <p:cNvSpPr txBox="1"/>
          <p:nvPr/>
        </p:nvSpPr>
        <p:spPr>
          <a:xfrm>
            <a:off x="656783" y="1924612"/>
            <a:ext cx="3959348" cy="3008772"/>
          </a:xfrm>
          <a:custGeom>
            <a:avLst/>
            <a:gdLst>
              <a:gd name="connsiteX0" fmla="*/ 0 w 3959348"/>
              <a:gd name="connsiteY0" fmla="*/ 0 h 3008772"/>
              <a:gd name="connsiteX1" fmla="*/ 605215 w 3959348"/>
              <a:gd name="connsiteY1" fmla="*/ 0 h 3008772"/>
              <a:gd name="connsiteX2" fmla="*/ 1052055 w 3959348"/>
              <a:gd name="connsiteY2" fmla="*/ 0 h 3008772"/>
              <a:gd name="connsiteX3" fmla="*/ 1578083 w 3959348"/>
              <a:gd name="connsiteY3" fmla="*/ 0 h 3008772"/>
              <a:gd name="connsiteX4" fmla="*/ 2222891 w 3959348"/>
              <a:gd name="connsiteY4" fmla="*/ 0 h 3008772"/>
              <a:gd name="connsiteX5" fmla="*/ 2788512 w 3959348"/>
              <a:gd name="connsiteY5" fmla="*/ 0 h 3008772"/>
              <a:gd name="connsiteX6" fmla="*/ 3393727 w 3959348"/>
              <a:gd name="connsiteY6" fmla="*/ 0 h 3008772"/>
              <a:gd name="connsiteX7" fmla="*/ 3959348 w 3959348"/>
              <a:gd name="connsiteY7" fmla="*/ 0 h 3008772"/>
              <a:gd name="connsiteX8" fmla="*/ 3959348 w 3959348"/>
              <a:gd name="connsiteY8" fmla="*/ 501462 h 3008772"/>
              <a:gd name="connsiteX9" fmla="*/ 3959348 w 3959348"/>
              <a:gd name="connsiteY9" fmla="*/ 1033012 h 3008772"/>
              <a:gd name="connsiteX10" fmla="*/ 3959348 w 3959348"/>
              <a:gd name="connsiteY10" fmla="*/ 1474298 h 3008772"/>
              <a:gd name="connsiteX11" fmla="*/ 3959348 w 3959348"/>
              <a:gd name="connsiteY11" fmla="*/ 1885497 h 3008772"/>
              <a:gd name="connsiteX12" fmla="*/ 3959348 w 3959348"/>
              <a:gd name="connsiteY12" fmla="*/ 2326784 h 3008772"/>
              <a:gd name="connsiteX13" fmla="*/ 3959348 w 3959348"/>
              <a:gd name="connsiteY13" fmla="*/ 3008772 h 3008772"/>
              <a:gd name="connsiteX14" fmla="*/ 3393727 w 3959348"/>
              <a:gd name="connsiteY14" fmla="*/ 3008772 h 3008772"/>
              <a:gd name="connsiteX15" fmla="*/ 2828106 w 3959348"/>
              <a:gd name="connsiteY15" fmla="*/ 3008772 h 3008772"/>
              <a:gd name="connsiteX16" fmla="*/ 2341672 w 3959348"/>
              <a:gd name="connsiteY16" fmla="*/ 3008772 h 3008772"/>
              <a:gd name="connsiteX17" fmla="*/ 1776050 w 3959348"/>
              <a:gd name="connsiteY17" fmla="*/ 3008772 h 3008772"/>
              <a:gd name="connsiteX18" fmla="*/ 1210429 w 3959348"/>
              <a:gd name="connsiteY18" fmla="*/ 3008772 h 3008772"/>
              <a:gd name="connsiteX19" fmla="*/ 644808 w 3959348"/>
              <a:gd name="connsiteY19" fmla="*/ 3008772 h 3008772"/>
              <a:gd name="connsiteX20" fmla="*/ 0 w 3959348"/>
              <a:gd name="connsiteY20" fmla="*/ 3008772 h 3008772"/>
              <a:gd name="connsiteX21" fmla="*/ 0 w 3959348"/>
              <a:gd name="connsiteY21" fmla="*/ 2537398 h 3008772"/>
              <a:gd name="connsiteX22" fmla="*/ 0 w 3959348"/>
              <a:gd name="connsiteY22" fmla="*/ 2035936 h 3008772"/>
              <a:gd name="connsiteX23" fmla="*/ 0 w 3959348"/>
              <a:gd name="connsiteY23" fmla="*/ 1504386 h 3008772"/>
              <a:gd name="connsiteX24" fmla="*/ 0 w 3959348"/>
              <a:gd name="connsiteY24" fmla="*/ 972836 h 3008772"/>
              <a:gd name="connsiteX25" fmla="*/ 0 w 3959348"/>
              <a:gd name="connsiteY25" fmla="*/ 441287 h 3008772"/>
              <a:gd name="connsiteX26" fmla="*/ 0 w 3959348"/>
              <a:gd name="connsiteY26" fmla="*/ 0 h 300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59348" h="3008772" fill="none" extrusionOk="0">
                <a:moveTo>
                  <a:pt x="0" y="0"/>
                </a:moveTo>
                <a:cubicBezTo>
                  <a:pt x="160754" y="-51171"/>
                  <a:pt x="394980" y="38398"/>
                  <a:pt x="605215" y="0"/>
                </a:cubicBezTo>
                <a:cubicBezTo>
                  <a:pt x="815450" y="-38398"/>
                  <a:pt x="868372" y="21486"/>
                  <a:pt x="1052055" y="0"/>
                </a:cubicBezTo>
                <a:cubicBezTo>
                  <a:pt x="1235738" y="-21486"/>
                  <a:pt x="1421683" y="34398"/>
                  <a:pt x="1578083" y="0"/>
                </a:cubicBezTo>
                <a:cubicBezTo>
                  <a:pt x="1734483" y="-34398"/>
                  <a:pt x="1915251" y="68771"/>
                  <a:pt x="2222891" y="0"/>
                </a:cubicBezTo>
                <a:cubicBezTo>
                  <a:pt x="2530531" y="-68771"/>
                  <a:pt x="2582429" y="31200"/>
                  <a:pt x="2788512" y="0"/>
                </a:cubicBezTo>
                <a:cubicBezTo>
                  <a:pt x="2994595" y="-31200"/>
                  <a:pt x="3241533" y="56227"/>
                  <a:pt x="3393727" y="0"/>
                </a:cubicBezTo>
                <a:cubicBezTo>
                  <a:pt x="3545921" y="-56227"/>
                  <a:pt x="3775897" y="31096"/>
                  <a:pt x="3959348" y="0"/>
                </a:cubicBezTo>
                <a:cubicBezTo>
                  <a:pt x="3980929" y="216076"/>
                  <a:pt x="3957189" y="317908"/>
                  <a:pt x="3959348" y="501462"/>
                </a:cubicBezTo>
                <a:cubicBezTo>
                  <a:pt x="3961507" y="685016"/>
                  <a:pt x="3939531" y="787702"/>
                  <a:pt x="3959348" y="1033012"/>
                </a:cubicBezTo>
                <a:cubicBezTo>
                  <a:pt x="3979165" y="1278322"/>
                  <a:pt x="3943066" y="1315990"/>
                  <a:pt x="3959348" y="1474298"/>
                </a:cubicBezTo>
                <a:cubicBezTo>
                  <a:pt x="3975630" y="1632606"/>
                  <a:pt x="3924043" y="1704477"/>
                  <a:pt x="3959348" y="1885497"/>
                </a:cubicBezTo>
                <a:cubicBezTo>
                  <a:pt x="3994653" y="2066517"/>
                  <a:pt x="3951857" y="2161716"/>
                  <a:pt x="3959348" y="2326784"/>
                </a:cubicBezTo>
                <a:cubicBezTo>
                  <a:pt x="3966839" y="2491852"/>
                  <a:pt x="3915376" y="2838195"/>
                  <a:pt x="3959348" y="3008772"/>
                </a:cubicBezTo>
                <a:cubicBezTo>
                  <a:pt x="3812454" y="3047830"/>
                  <a:pt x="3603274" y="2946658"/>
                  <a:pt x="3393727" y="3008772"/>
                </a:cubicBezTo>
                <a:cubicBezTo>
                  <a:pt x="3184180" y="3070886"/>
                  <a:pt x="2980612" y="2947244"/>
                  <a:pt x="2828106" y="3008772"/>
                </a:cubicBezTo>
                <a:cubicBezTo>
                  <a:pt x="2675600" y="3070300"/>
                  <a:pt x="2508241" y="2989545"/>
                  <a:pt x="2341672" y="3008772"/>
                </a:cubicBezTo>
                <a:cubicBezTo>
                  <a:pt x="2175103" y="3027999"/>
                  <a:pt x="1909238" y="3003304"/>
                  <a:pt x="1776050" y="3008772"/>
                </a:cubicBezTo>
                <a:cubicBezTo>
                  <a:pt x="1642862" y="3014240"/>
                  <a:pt x="1430025" y="2977047"/>
                  <a:pt x="1210429" y="3008772"/>
                </a:cubicBezTo>
                <a:cubicBezTo>
                  <a:pt x="990833" y="3040497"/>
                  <a:pt x="881394" y="2989923"/>
                  <a:pt x="644808" y="3008772"/>
                </a:cubicBezTo>
                <a:cubicBezTo>
                  <a:pt x="408222" y="3027621"/>
                  <a:pt x="261592" y="2954165"/>
                  <a:pt x="0" y="3008772"/>
                </a:cubicBezTo>
                <a:cubicBezTo>
                  <a:pt x="-10049" y="2864059"/>
                  <a:pt x="37247" y="2657472"/>
                  <a:pt x="0" y="2537398"/>
                </a:cubicBezTo>
                <a:cubicBezTo>
                  <a:pt x="-37247" y="2417324"/>
                  <a:pt x="54134" y="2285180"/>
                  <a:pt x="0" y="2035936"/>
                </a:cubicBezTo>
                <a:cubicBezTo>
                  <a:pt x="-54134" y="1786692"/>
                  <a:pt x="39737" y="1628474"/>
                  <a:pt x="0" y="1504386"/>
                </a:cubicBezTo>
                <a:cubicBezTo>
                  <a:pt x="-39737" y="1380298"/>
                  <a:pt x="33867" y="1121280"/>
                  <a:pt x="0" y="972836"/>
                </a:cubicBezTo>
                <a:cubicBezTo>
                  <a:pt x="-33867" y="824392"/>
                  <a:pt x="13734" y="656945"/>
                  <a:pt x="0" y="441287"/>
                </a:cubicBezTo>
                <a:cubicBezTo>
                  <a:pt x="-13734" y="225629"/>
                  <a:pt x="52782" y="212561"/>
                  <a:pt x="0" y="0"/>
                </a:cubicBezTo>
                <a:close/>
              </a:path>
              <a:path w="3959348" h="3008772"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4018745" y="113790"/>
                  <a:pt x="3924915" y="422729"/>
                  <a:pt x="3959348" y="561637"/>
                </a:cubicBezTo>
                <a:cubicBezTo>
                  <a:pt x="3993781" y="700545"/>
                  <a:pt x="3942420" y="800898"/>
                  <a:pt x="3959348" y="1002924"/>
                </a:cubicBezTo>
                <a:cubicBezTo>
                  <a:pt x="3976276" y="1204950"/>
                  <a:pt x="3934839" y="1338928"/>
                  <a:pt x="3959348" y="1444211"/>
                </a:cubicBezTo>
                <a:cubicBezTo>
                  <a:pt x="3983857" y="1549494"/>
                  <a:pt x="3910409" y="1816288"/>
                  <a:pt x="3959348" y="1945673"/>
                </a:cubicBezTo>
                <a:cubicBezTo>
                  <a:pt x="4008287" y="2075058"/>
                  <a:pt x="3938982" y="2250486"/>
                  <a:pt x="3959348" y="2477222"/>
                </a:cubicBezTo>
                <a:cubicBezTo>
                  <a:pt x="3979714" y="2703958"/>
                  <a:pt x="3898911" y="2784483"/>
                  <a:pt x="3959348" y="3008772"/>
                </a:cubicBezTo>
                <a:cubicBezTo>
                  <a:pt x="3753274" y="3062526"/>
                  <a:pt x="3560748" y="2940926"/>
                  <a:pt x="3393727" y="3008772"/>
                </a:cubicBezTo>
                <a:cubicBezTo>
                  <a:pt x="3226706" y="3076618"/>
                  <a:pt x="3098929" y="2975577"/>
                  <a:pt x="2907293" y="3008772"/>
                </a:cubicBezTo>
                <a:cubicBezTo>
                  <a:pt x="2715657" y="3041967"/>
                  <a:pt x="2576831" y="3001174"/>
                  <a:pt x="2341672" y="3008772"/>
                </a:cubicBezTo>
                <a:cubicBezTo>
                  <a:pt x="2106513" y="3016370"/>
                  <a:pt x="1937533" y="2969264"/>
                  <a:pt x="1696863" y="3008772"/>
                </a:cubicBezTo>
                <a:cubicBezTo>
                  <a:pt x="1456193" y="3048280"/>
                  <a:pt x="1364593" y="2986982"/>
                  <a:pt x="1131242" y="3008772"/>
                </a:cubicBezTo>
                <a:cubicBezTo>
                  <a:pt x="897891" y="3030562"/>
                  <a:pt x="869044" y="2969484"/>
                  <a:pt x="684402" y="3008772"/>
                </a:cubicBezTo>
                <a:cubicBezTo>
                  <a:pt x="499760" y="3048060"/>
                  <a:pt x="188117" y="3003175"/>
                  <a:pt x="0" y="3008772"/>
                </a:cubicBezTo>
                <a:cubicBezTo>
                  <a:pt x="-52659" y="2766729"/>
                  <a:pt x="28314" y="2599874"/>
                  <a:pt x="0" y="2447135"/>
                </a:cubicBezTo>
                <a:cubicBezTo>
                  <a:pt x="-28314" y="2294396"/>
                  <a:pt x="54343" y="2044227"/>
                  <a:pt x="0" y="1885497"/>
                </a:cubicBezTo>
                <a:cubicBezTo>
                  <a:pt x="-54343" y="1726767"/>
                  <a:pt x="14164" y="1625692"/>
                  <a:pt x="0" y="1384035"/>
                </a:cubicBezTo>
                <a:cubicBezTo>
                  <a:pt x="-14164" y="1142378"/>
                  <a:pt x="9736" y="1028803"/>
                  <a:pt x="0" y="912661"/>
                </a:cubicBezTo>
                <a:cubicBezTo>
                  <a:pt x="-9736" y="796519"/>
                  <a:pt x="26590" y="657414"/>
                  <a:pt x="0" y="501462"/>
                </a:cubicBezTo>
                <a:cubicBezTo>
                  <a:pt x="-26590" y="345510"/>
                  <a:pt x="46722" y="143253"/>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600" b="1" u="sng" dirty="0">
                <a:solidFill>
                  <a:srgbClr val="002060"/>
                </a:solidFill>
                <a:effectLst>
                  <a:outerShdw blurRad="38100" dist="38100" dir="2700000" algn="tl">
                    <a:srgbClr val="000000">
                      <a:alpha val="43137"/>
                    </a:srgbClr>
                  </a:outerShdw>
                </a:effectLst>
                <a:latin typeface="Inter"/>
              </a:rPr>
              <a:t>EMR-6-10-0</a:t>
            </a:r>
          </a:p>
          <a:p>
            <a:pPr algn="just">
              <a:lnSpc>
                <a:spcPct val="150000"/>
              </a:lnSpc>
            </a:pPr>
            <a:endParaRPr lang="en-US" sz="1600" b="1" i="0" u="sng" dirty="0">
              <a:solidFill>
                <a:srgbClr val="002060"/>
              </a:solidFill>
              <a:effectLst>
                <a:outerShdw blurRad="38100" dist="38100" dir="2700000" algn="tl">
                  <a:srgbClr val="000000">
                    <a:alpha val="43137"/>
                  </a:srgbClr>
                </a:outerShdw>
              </a:effectLst>
              <a:latin typeface="Inter"/>
            </a:endParaRPr>
          </a:p>
          <a:p>
            <a:pPr algn="just">
              <a:lnSpc>
                <a:spcPct val="150000"/>
              </a:lnSpc>
            </a:pPr>
            <a:r>
              <a:rPr lang="fr-FR" sz="1600" b="0" i="0" dirty="0">
                <a:solidFill>
                  <a:srgbClr val="002060"/>
                </a:solidFill>
                <a:effectLst/>
                <a:latin typeface="Inter"/>
              </a:rPr>
              <a:t>EMR signifie "</a:t>
            </a:r>
            <a:r>
              <a:rPr lang="fr-FR" sz="1600" b="0" i="0" dirty="0" err="1">
                <a:solidFill>
                  <a:srgbClr val="002060"/>
                </a:solidFill>
                <a:effectLst/>
                <a:latin typeface="Inter"/>
              </a:rPr>
              <a:t>Elastic</a:t>
            </a:r>
            <a:r>
              <a:rPr lang="fr-FR" sz="1600" b="0" i="0" dirty="0">
                <a:solidFill>
                  <a:srgbClr val="002060"/>
                </a:solidFill>
                <a:effectLst/>
                <a:latin typeface="Inter"/>
              </a:rPr>
              <a:t> MapReduce" et c'est un service cloud d'Amazon Web Services (AWS) qui permet de traiter de gros volumes de données à l'aide de la plateforme Apache Hadoop et de ses outils associés tels que Spark, </a:t>
            </a:r>
            <a:r>
              <a:rPr lang="fr-FR" sz="1600" b="0" i="0" dirty="0" err="1">
                <a:solidFill>
                  <a:srgbClr val="002060"/>
                </a:solidFill>
                <a:effectLst/>
                <a:latin typeface="Inter"/>
              </a:rPr>
              <a:t>Hive</a:t>
            </a:r>
            <a:r>
              <a:rPr lang="fr-FR" sz="1600" b="0" i="0" dirty="0">
                <a:solidFill>
                  <a:srgbClr val="002060"/>
                </a:solidFill>
                <a:effectLst/>
                <a:latin typeface="Inter"/>
              </a:rPr>
              <a:t>, </a:t>
            </a:r>
            <a:r>
              <a:rPr lang="fr-FR" sz="1600" b="0" i="0" dirty="0" err="1">
                <a:solidFill>
                  <a:srgbClr val="002060"/>
                </a:solidFill>
                <a:effectLst/>
                <a:latin typeface="Inter"/>
              </a:rPr>
              <a:t>Pig</a:t>
            </a:r>
            <a:r>
              <a:rPr lang="fr-FR" sz="1600" b="0" i="0" dirty="0">
                <a:solidFill>
                  <a:srgbClr val="002060"/>
                </a:solidFill>
                <a:effectLst/>
                <a:latin typeface="Inter"/>
              </a:rPr>
              <a:t>, HBase, etc.</a:t>
            </a:r>
            <a:endParaRPr lang="fr-FR" sz="1600" b="1" u="sng" dirty="0">
              <a:solidFill>
                <a:srgbClr val="002060"/>
              </a:solidFill>
              <a:effectLst>
                <a:outerShdw blurRad="38100" dist="38100" dir="2700000" algn="tl">
                  <a:srgbClr val="000000">
                    <a:alpha val="43137"/>
                  </a:srgbClr>
                </a:outerShdw>
              </a:effectLst>
              <a:latin typeface="Inter"/>
            </a:endParaRPr>
          </a:p>
        </p:txBody>
      </p:sp>
      <p:pic>
        <p:nvPicPr>
          <p:cNvPr id="10" name="Image 9">
            <a:extLst>
              <a:ext uri="{FF2B5EF4-FFF2-40B4-BE49-F238E27FC236}">
                <a16:creationId xmlns:a16="http://schemas.microsoft.com/office/drawing/2014/main" id="{AED484C6-558B-C87D-3973-703115AF4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520" y="2316665"/>
            <a:ext cx="6739696" cy="2430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6574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BA415B-2B62-8CF2-4E08-1EC385AA061C}"/>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6" name="Cadre 5">
            <a:extLst>
              <a:ext uri="{FF2B5EF4-FFF2-40B4-BE49-F238E27FC236}">
                <a16:creationId xmlns:a16="http://schemas.microsoft.com/office/drawing/2014/main" id="{0F208E5C-313F-E66A-F45C-38812394EF87}"/>
              </a:ext>
            </a:extLst>
          </p:cNvPr>
          <p:cNvSpPr/>
          <p:nvPr/>
        </p:nvSpPr>
        <p:spPr>
          <a:xfrm>
            <a:off x="3053917" y="381739"/>
            <a:ext cx="4998129" cy="5859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Inter"/>
              </a:rPr>
              <a:t>Configuration EMR : </a:t>
            </a:r>
            <a:r>
              <a:rPr lang="fr-FR" sz="2000" dirty="0">
                <a:ln w="0"/>
                <a:solidFill>
                  <a:schemeClr val="accent1"/>
                </a:solidFill>
                <a:effectLst>
                  <a:outerShdw blurRad="38100" dist="25400" dir="5400000" algn="ctr" rotWithShape="0">
                    <a:srgbClr val="6E747A">
                      <a:alpha val="43000"/>
                    </a:srgbClr>
                  </a:outerShdw>
                </a:effectLst>
                <a:latin typeface="Inter"/>
              </a:rPr>
              <a:t>Persistance</a:t>
            </a:r>
          </a:p>
        </p:txBody>
      </p:sp>
      <p:sp>
        <p:nvSpPr>
          <p:cNvPr id="7" name="ZoneTexte 6">
            <a:extLst>
              <a:ext uri="{FF2B5EF4-FFF2-40B4-BE49-F238E27FC236}">
                <a16:creationId xmlns:a16="http://schemas.microsoft.com/office/drawing/2014/main" id="{741950D1-F9DC-4C07-5886-BA35D930C048}"/>
              </a:ext>
            </a:extLst>
          </p:cNvPr>
          <p:cNvSpPr txBox="1"/>
          <p:nvPr/>
        </p:nvSpPr>
        <p:spPr>
          <a:xfrm>
            <a:off x="656783" y="1924612"/>
            <a:ext cx="3959348" cy="3378104"/>
          </a:xfrm>
          <a:custGeom>
            <a:avLst/>
            <a:gdLst>
              <a:gd name="connsiteX0" fmla="*/ 0 w 3959348"/>
              <a:gd name="connsiteY0" fmla="*/ 0 h 3378104"/>
              <a:gd name="connsiteX1" fmla="*/ 605215 w 3959348"/>
              <a:gd name="connsiteY1" fmla="*/ 0 h 3378104"/>
              <a:gd name="connsiteX2" fmla="*/ 1052055 w 3959348"/>
              <a:gd name="connsiteY2" fmla="*/ 0 h 3378104"/>
              <a:gd name="connsiteX3" fmla="*/ 1578083 w 3959348"/>
              <a:gd name="connsiteY3" fmla="*/ 0 h 3378104"/>
              <a:gd name="connsiteX4" fmla="*/ 2222891 w 3959348"/>
              <a:gd name="connsiteY4" fmla="*/ 0 h 3378104"/>
              <a:gd name="connsiteX5" fmla="*/ 2788512 w 3959348"/>
              <a:gd name="connsiteY5" fmla="*/ 0 h 3378104"/>
              <a:gd name="connsiteX6" fmla="*/ 3393727 w 3959348"/>
              <a:gd name="connsiteY6" fmla="*/ 0 h 3378104"/>
              <a:gd name="connsiteX7" fmla="*/ 3959348 w 3959348"/>
              <a:gd name="connsiteY7" fmla="*/ 0 h 3378104"/>
              <a:gd name="connsiteX8" fmla="*/ 3959348 w 3959348"/>
              <a:gd name="connsiteY8" fmla="*/ 563017 h 3378104"/>
              <a:gd name="connsiteX9" fmla="*/ 3959348 w 3959348"/>
              <a:gd name="connsiteY9" fmla="*/ 1159816 h 3378104"/>
              <a:gd name="connsiteX10" fmla="*/ 3959348 w 3959348"/>
              <a:gd name="connsiteY10" fmla="*/ 1655271 h 3378104"/>
              <a:gd name="connsiteX11" fmla="*/ 3959348 w 3959348"/>
              <a:gd name="connsiteY11" fmla="*/ 2116945 h 3378104"/>
              <a:gd name="connsiteX12" fmla="*/ 3959348 w 3959348"/>
              <a:gd name="connsiteY12" fmla="*/ 2612400 h 3378104"/>
              <a:gd name="connsiteX13" fmla="*/ 3959348 w 3959348"/>
              <a:gd name="connsiteY13" fmla="*/ 3378104 h 3378104"/>
              <a:gd name="connsiteX14" fmla="*/ 3393727 w 3959348"/>
              <a:gd name="connsiteY14" fmla="*/ 3378104 h 3378104"/>
              <a:gd name="connsiteX15" fmla="*/ 2828106 w 3959348"/>
              <a:gd name="connsiteY15" fmla="*/ 3378104 h 3378104"/>
              <a:gd name="connsiteX16" fmla="*/ 2341672 w 3959348"/>
              <a:gd name="connsiteY16" fmla="*/ 3378104 h 3378104"/>
              <a:gd name="connsiteX17" fmla="*/ 1776050 w 3959348"/>
              <a:gd name="connsiteY17" fmla="*/ 3378104 h 3378104"/>
              <a:gd name="connsiteX18" fmla="*/ 1210429 w 3959348"/>
              <a:gd name="connsiteY18" fmla="*/ 3378104 h 3378104"/>
              <a:gd name="connsiteX19" fmla="*/ 644808 w 3959348"/>
              <a:gd name="connsiteY19" fmla="*/ 3378104 h 3378104"/>
              <a:gd name="connsiteX20" fmla="*/ 0 w 3959348"/>
              <a:gd name="connsiteY20" fmla="*/ 3378104 h 3378104"/>
              <a:gd name="connsiteX21" fmla="*/ 0 w 3959348"/>
              <a:gd name="connsiteY21" fmla="*/ 2848868 h 3378104"/>
              <a:gd name="connsiteX22" fmla="*/ 0 w 3959348"/>
              <a:gd name="connsiteY22" fmla="*/ 2285850 h 3378104"/>
              <a:gd name="connsiteX23" fmla="*/ 0 w 3959348"/>
              <a:gd name="connsiteY23" fmla="*/ 1689052 h 3378104"/>
              <a:gd name="connsiteX24" fmla="*/ 0 w 3959348"/>
              <a:gd name="connsiteY24" fmla="*/ 1092254 h 3378104"/>
              <a:gd name="connsiteX25" fmla="*/ 0 w 3959348"/>
              <a:gd name="connsiteY25" fmla="*/ 495455 h 3378104"/>
              <a:gd name="connsiteX26" fmla="*/ 0 w 3959348"/>
              <a:gd name="connsiteY26" fmla="*/ 0 h 337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59348" h="3378104" fill="none" extrusionOk="0">
                <a:moveTo>
                  <a:pt x="0" y="0"/>
                </a:moveTo>
                <a:cubicBezTo>
                  <a:pt x="160754" y="-51171"/>
                  <a:pt x="394980" y="38398"/>
                  <a:pt x="605215" y="0"/>
                </a:cubicBezTo>
                <a:cubicBezTo>
                  <a:pt x="815450" y="-38398"/>
                  <a:pt x="868372" y="21486"/>
                  <a:pt x="1052055" y="0"/>
                </a:cubicBezTo>
                <a:cubicBezTo>
                  <a:pt x="1235738" y="-21486"/>
                  <a:pt x="1421683" y="34398"/>
                  <a:pt x="1578083" y="0"/>
                </a:cubicBezTo>
                <a:cubicBezTo>
                  <a:pt x="1734483" y="-34398"/>
                  <a:pt x="1915251" y="68771"/>
                  <a:pt x="2222891" y="0"/>
                </a:cubicBezTo>
                <a:cubicBezTo>
                  <a:pt x="2530531" y="-68771"/>
                  <a:pt x="2582429" y="31200"/>
                  <a:pt x="2788512" y="0"/>
                </a:cubicBezTo>
                <a:cubicBezTo>
                  <a:pt x="2994595" y="-31200"/>
                  <a:pt x="3241533" y="56227"/>
                  <a:pt x="3393727" y="0"/>
                </a:cubicBezTo>
                <a:cubicBezTo>
                  <a:pt x="3545921" y="-56227"/>
                  <a:pt x="3775897" y="31096"/>
                  <a:pt x="3959348" y="0"/>
                </a:cubicBezTo>
                <a:cubicBezTo>
                  <a:pt x="4000899" y="227023"/>
                  <a:pt x="3902797" y="294356"/>
                  <a:pt x="3959348" y="563017"/>
                </a:cubicBezTo>
                <a:cubicBezTo>
                  <a:pt x="4015899" y="831678"/>
                  <a:pt x="3933289" y="925028"/>
                  <a:pt x="3959348" y="1159816"/>
                </a:cubicBezTo>
                <a:cubicBezTo>
                  <a:pt x="3985407" y="1394604"/>
                  <a:pt x="3936499" y="1476800"/>
                  <a:pt x="3959348" y="1655271"/>
                </a:cubicBezTo>
                <a:cubicBezTo>
                  <a:pt x="3982197" y="1833743"/>
                  <a:pt x="3910483" y="1975876"/>
                  <a:pt x="3959348" y="2116945"/>
                </a:cubicBezTo>
                <a:cubicBezTo>
                  <a:pt x="4008213" y="2258014"/>
                  <a:pt x="3919329" y="2465195"/>
                  <a:pt x="3959348" y="2612400"/>
                </a:cubicBezTo>
                <a:cubicBezTo>
                  <a:pt x="3999367" y="2759605"/>
                  <a:pt x="3901510" y="3216726"/>
                  <a:pt x="3959348" y="3378104"/>
                </a:cubicBezTo>
                <a:cubicBezTo>
                  <a:pt x="3812454" y="3417162"/>
                  <a:pt x="3603274" y="3315990"/>
                  <a:pt x="3393727" y="3378104"/>
                </a:cubicBezTo>
                <a:cubicBezTo>
                  <a:pt x="3184180" y="3440218"/>
                  <a:pt x="2980612" y="3316576"/>
                  <a:pt x="2828106" y="3378104"/>
                </a:cubicBezTo>
                <a:cubicBezTo>
                  <a:pt x="2675600" y="3439632"/>
                  <a:pt x="2508241" y="3358877"/>
                  <a:pt x="2341672" y="3378104"/>
                </a:cubicBezTo>
                <a:cubicBezTo>
                  <a:pt x="2175103" y="3397331"/>
                  <a:pt x="1909238" y="3372636"/>
                  <a:pt x="1776050" y="3378104"/>
                </a:cubicBezTo>
                <a:cubicBezTo>
                  <a:pt x="1642862" y="3383572"/>
                  <a:pt x="1430025" y="3346379"/>
                  <a:pt x="1210429" y="3378104"/>
                </a:cubicBezTo>
                <a:cubicBezTo>
                  <a:pt x="990833" y="3409829"/>
                  <a:pt x="881394" y="3359255"/>
                  <a:pt x="644808" y="3378104"/>
                </a:cubicBezTo>
                <a:cubicBezTo>
                  <a:pt x="408222" y="3396953"/>
                  <a:pt x="261592" y="3323497"/>
                  <a:pt x="0" y="3378104"/>
                </a:cubicBezTo>
                <a:cubicBezTo>
                  <a:pt x="-18907" y="3263471"/>
                  <a:pt x="28371" y="2963837"/>
                  <a:pt x="0" y="2848868"/>
                </a:cubicBezTo>
                <a:cubicBezTo>
                  <a:pt x="-28371" y="2733899"/>
                  <a:pt x="48601" y="2467224"/>
                  <a:pt x="0" y="2285850"/>
                </a:cubicBezTo>
                <a:cubicBezTo>
                  <a:pt x="-48601" y="2104476"/>
                  <a:pt x="27346" y="1903983"/>
                  <a:pt x="0" y="1689052"/>
                </a:cubicBezTo>
                <a:cubicBezTo>
                  <a:pt x="-27346" y="1474121"/>
                  <a:pt x="11651" y="1230096"/>
                  <a:pt x="0" y="1092254"/>
                </a:cubicBezTo>
                <a:cubicBezTo>
                  <a:pt x="-11651" y="954412"/>
                  <a:pt x="51845" y="620740"/>
                  <a:pt x="0" y="495455"/>
                </a:cubicBezTo>
                <a:cubicBezTo>
                  <a:pt x="-51845" y="370170"/>
                  <a:pt x="45928" y="234238"/>
                  <a:pt x="0" y="0"/>
                </a:cubicBezTo>
                <a:close/>
              </a:path>
              <a:path w="3959348" h="3378104"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3986171" y="286329"/>
                  <a:pt x="3927713" y="418838"/>
                  <a:pt x="3959348" y="630579"/>
                </a:cubicBezTo>
                <a:cubicBezTo>
                  <a:pt x="3990983" y="842320"/>
                  <a:pt x="3902043" y="890556"/>
                  <a:pt x="3959348" y="1126035"/>
                </a:cubicBezTo>
                <a:cubicBezTo>
                  <a:pt x="4016653" y="1361514"/>
                  <a:pt x="3911356" y="1388782"/>
                  <a:pt x="3959348" y="1621490"/>
                </a:cubicBezTo>
                <a:cubicBezTo>
                  <a:pt x="4007340" y="1854198"/>
                  <a:pt x="3958518" y="1954871"/>
                  <a:pt x="3959348" y="2184507"/>
                </a:cubicBezTo>
                <a:cubicBezTo>
                  <a:pt x="3960178" y="2414143"/>
                  <a:pt x="3936164" y="2528857"/>
                  <a:pt x="3959348" y="2781306"/>
                </a:cubicBezTo>
                <a:cubicBezTo>
                  <a:pt x="3982532" y="3033755"/>
                  <a:pt x="3902475" y="3165350"/>
                  <a:pt x="3959348" y="3378104"/>
                </a:cubicBezTo>
                <a:cubicBezTo>
                  <a:pt x="3753274" y="3431858"/>
                  <a:pt x="3560748" y="3310258"/>
                  <a:pt x="3393727" y="3378104"/>
                </a:cubicBezTo>
                <a:cubicBezTo>
                  <a:pt x="3226706" y="3445950"/>
                  <a:pt x="3098929" y="3344909"/>
                  <a:pt x="2907293" y="3378104"/>
                </a:cubicBezTo>
                <a:cubicBezTo>
                  <a:pt x="2715657" y="3411299"/>
                  <a:pt x="2576831" y="3370506"/>
                  <a:pt x="2341672" y="3378104"/>
                </a:cubicBezTo>
                <a:cubicBezTo>
                  <a:pt x="2106513" y="3385702"/>
                  <a:pt x="1937533" y="3338596"/>
                  <a:pt x="1696863" y="3378104"/>
                </a:cubicBezTo>
                <a:cubicBezTo>
                  <a:pt x="1456193" y="3417612"/>
                  <a:pt x="1364593" y="3356314"/>
                  <a:pt x="1131242" y="3378104"/>
                </a:cubicBezTo>
                <a:cubicBezTo>
                  <a:pt x="897891" y="3399894"/>
                  <a:pt x="869044" y="3338816"/>
                  <a:pt x="684402" y="3378104"/>
                </a:cubicBezTo>
                <a:cubicBezTo>
                  <a:pt x="499760" y="3417392"/>
                  <a:pt x="188117" y="3372507"/>
                  <a:pt x="0" y="3378104"/>
                </a:cubicBezTo>
                <a:cubicBezTo>
                  <a:pt x="-29818" y="3223463"/>
                  <a:pt x="19781" y="2880471"/>
                  <a:pt x="0" y="2747525"/>
                </a:cubicBezTo>
                <a:cubicBezTo>
                  <a:pt x="-19781" y="2614579"/>
                  <a:pt x="15083" y="2288663"/>
                  <a:pt x="0" y="2116945"/>
                </a:cubicBezTo>
                <a:cubicBezTo>
                  <a:pt x="-15083" y="1945227"/>
                  <a:pt x="61585" y="1673920"/>
                  <a:pt x="0" y="1553928"/>
                </a:cubicBezTo>
                <a:cubicBezTo>
                  <a:pt x="-61585" y="1433936"/>
                  <a:pt x="55523" y="1153071"/>
                  <a:pt x="0" y="1024692"/>
                </a:cubicBezTo>
                <a:cubicBezTo>
                  <a:pt x="-55523" y="896313"/>
                  <a:pt x="37908" y="706153"/>
                  <a:pt x="0" y="563017"/>
                </a:cubicBezTo>
                <a:cubicBezTo>
                  <a:pt x="-37908" y="419881"/>
                  <a:pt x="10274" y="191393"/>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600" b="1" u="sng" dirty="0" err="1">
                <a:solidFill>
                  <a:srgbClr val="002060"/>
                </a:solidFill>
                <a:effectLst>
                  <a:outerShdw blurRad="38100" dist="38100" dir="2700000" algn="tl">
                    <a:srgbClr val="000000">
                      <a:alpha val="43137"/>
                    </a:srgbClr>
                  </a:outerShdw>
                </a:effectLst>
                <a:latin typeface="Inter"/>
              </a:rPr>
              <a:t>Persistance</a:t>
            </a:r>
            <a:endParaRPr lang="en-US" sz="1600" b="1" u="sng" dirty="0">
              <a:solidFill>
                <a:srgbClr val="002060"/>
              </a:solidFill>
              <a:effectLst>
                <a:outerShdw blurRad="38100" dist="38100" dir="2700000" algn="tl">
                  <a:srgbClr val="000000">
                    <a:alpha val="43137"/>
                  </a:srgbClr>
                </a:outerShdw>
              </a:effectLst>
              <a:latin typeface="Inter"/>
            </a:endParaRPr>
          </a:p>
          <a:p>
            <a:pPr algn="just">
              <a:lnSpc>
                <a:spcPct val="150000"/>
              </a:lnSpc>
            </a:pPr>
            <a:endParaRPr lang="en-US" sz="1600" b="1" i="0" u="sng" dirty="0">
              <a:solidFill>
                <a:srgbClr val="002060"/>
              </a:solidFill>
              <a:effectLst>
                <a:outerShdw blurRad="38100" dist="38100" dir="2700000" algn="tl">
                  <a:srgbClr val="000000">
                    <a:alpha val="43137"/>
                  </a:srgbClr>
                </a:outerShdw>
              </a:effectLst>
              <a:latin typeface="Inter"/>
            </a:endParaRPr>
          </a:p>
          <a:p>
            <a:pPr algn="just">
              <a:lnSpc>
                <a:spcPct val="150000"/>
              </a:lnSpc>
            </a:pPr>
            <a:r>
              <a:rPr lang="fr-FR" sz="1600" b="0" i="0" dirty="0">
                <a:solidFill>
                  <a:srgbClr val="002060"/>
                </a:solidFill>
                <a:effectLst/>
                <a:latin typeface="Söhne"/>
              </a:rPr>
              <a:t>La persistance des notebooks dans EMR signifie que les notebooks et leurs fichiers associés sont stockés de manière persistante sur Amazon S3 (Simple Storage Service), même si l'instance EMR Notebooks est arrêtée ou si l'utilisateur se déconnecte.</a:t>
            </a:r>
            <a:endParaRPr lang="fr-FR" sz="1600" dirty="0">
              <a:solidFill>
                <a:srgbClr val="002060"/>
              </a:solidFill>
            </a:endParaRPr>
          </a:p>
          <a:p>
            <a:pPr algn="just">
              <a:lnSpc>
                <a:spcPct val="150000"/>
              </a:lnSpc>
            </a:pPr>
            <a:r>
              <a:rPr lang="fr-FR" sz="1600" b="0" i="0" dirty="0">
                <a:solidFill>
                  <a:srgbClr val="002060"/>
                </a:solidFill>
                <a:effectLst/>
                <a:latin typeface="Inter"/>
              </a:rPr>
              <a:t>.</a:t>
            </a:r>
            <a:endParaRPr lang="fr-FR" sz="1600" b="1" u="sng" dirty="0">
              <a:solidFill>
                <a:srgbClr val="002060"/>
              </a:solidFill>
              <a:effectLst>
                <a:outerShdw blurRad="38100" dist="38100" dir="2700000" algn="tl">
                  <a:srgbClr val="000000">
                    <a:alpha val="43137"/>
                  </a:srgbClr>
                </a:outerShdw>
              </a:effectLst>
              <a:latin typeface="Inter"/>
            </a:endParaRPr>
          </a:p>
        </p:txBody>
      </p:sp>
      <p:sp>
        <p:nvSpPr>
          <p:cNvPr id="4" name="ZoneTexte 3">
            <a:extLst>
              <a:ext uri="{FF2B5EF4-FFF2-40B4-BE49-F238E27FC236}">
                <a16:creationId xmlns:a16="http://schemas.microsoft.com/office/drawing/2014/main" id="{E3712A7B-CE75-F20F-9EF3-93D712D1919B}"/>
              </a:ext>
            </a:extLst>
          </p:cNvPr>
          <p:cNvSpPr txBox="1"/>
          <p:nvPr/>
        </p:nvSpPr>
        <p:spPr>
          <a:xfrm>
            <a:off x="5300267" y="3401272"/>
            <a:ext cx="4376393" cy="1324658"/>
          </a:xfrm>
          <a:prstGeom prst="rect">
            <a:avLst/>
          </a:prstGeom>
          <a:noFill/>
        </p:spPr>
        <p:txBody>
          <a:bodyPr wrap="square">
            <a:spAutoFit/>
          </a:bodyPr>
          <a:lstStyle/>
          <a:p>
            <a:pPr>
              <a:lnSpc>
                <a:spcPct val="200000"/>
              </a:lnSpc>
            </a:pPr>
            <a:r>
              <a:rPr lang="fr-FR" sz="1400" b="0" i="0" dirty="0">
                <a:solidFill>
                  <a:srgbClr val="002060"/>
                </a:solidFill>
                <a:effectLst/>
                <a:latin typeface="Inter"/>
              </a:rPr>
              <a:t>[{"classification":"jupyter-s3-conf",</a:t>
            </a:r>
          </a:p>
          <a:p>
            <a:pPr>
              <a:lnSpc>
                <a:spcPct val="200000"/>
              </a:lnSpc>
            </a:pPr>
            <a:r>
              <a:rPr lang="fr-FR" sz="1400" b="0" i="0" dirty="0">
                <a:solidFill>
                  <a:srgbClr val="002060"/>
                </a:solidFill>
                <a:effectLst/>
                <a:latin typeface="Inter"/>
              </a:rPr>
              <a:t>"properties":{"s3.persistence.bucket":« </a:t>
            </a:r>
            <a:r>
              <a:rPr lang="fr-FR" sz="1400" b="0" i="0" dirty="0" err="1">
                <a:solidFill>
                  <a:srgbClr val="002060"/>
                </a:solidFill>
                <a:effectLst/>
                <a:latin typeface="Inter"/>
              </a:rPr>
              <a:t>nom_bucket</a:t>
            </a:r>
            <a:r>
              <a:rPr lang="fr-FR" sz="1400" b="0" i="0" dirty="0">
                <a:solidFill>
                  <a:srgbClr val="002060"/>
                </a:solidFill>
                <a:effectLst/>
                <a:latin typeface="Inter"/>
              </a:rPr>
              <a:t>",</a:t>
            </a:r>
          </a:p>
          <a:p>
            <a:pPr>
              <a:lnSpc>
                <a:spcPct val="200000"/>
              </a:lnSpc>
            </a:pPr>
            <a:r>
              <a:rPr lang="fr-FR" sz="1400" b="0" i="0" dirty="0">
                <a:solidFill>
                  <a:srgbClr val="002060"/>
                </a:solidFill>
                <a:effectLst/>
                <a:latin typeface="Inter"/>
              </a:rPr>
              <a:t>"s3.persistence.enabled":"true"}}]</a:t>
            </a:r>
            <a:endParaRPr lang="fr-FR" sz="1400" dirty="0">
              <a:solidFill>
                <a:srgbClr val="002060"/>
              </a:solidFill>
              <a:latin typeface="Inter"/>
            </a:endParaRPr>
          </a:p>
        </p:txBody>
      </p:sp>
      <p:pic>
        <p:nvPicPr>
          <p:cNvPr id="8" name="Image 7">
            <a:extLst>
              <a:ext uri="{FF2B5EF4-FFF2-40B4-BE49-F238E27FC236}">
                <a16:creationId xmlns:a16="http://schemas.microsoft.com/office/drawing/2014/main" id="{427D933F-4CF2-5AD5-D001-21850BB30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256" y="1924612"/>
            <a:ext cx="5581937" cy="889046"/>
          </a:xfrm>
          <a:prstGeom prst="rect">
            <a:avLst/>
          </a:prstGeom>
        </p:spPr>
      </p:pic>
    </p:spTree>
    <p:extLst>
      <p:ext uri="{BB962C8B-B14F-4D97-AF65-F5344CB8AC3E}">
        <p14:creationId xmlns:p14="http://schemas.microsoft.com/office/powerpoint/2010/main" val="260174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BA415B-2B62-8CF2-4E08-1EC385AA061C}"/>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6" name="Cadre 5">
            <a:extLst>
              <a:ext uri="{FF2B5EF4-FFF2-40B4-BE49-F238E27FC236}">
                <a16:creationId xmlns:a16="http://schemas.microsoft.com/office/drawing/2014/main" id="{0F208E5C-313F-E66A-F45C-38812394EF87}"/>
              </a:ext>
            </a:extLst>
          </p:cNvPr>
          <p:cNvSpPr/>
          <p:nvPr/>
        </p:nvSpPr>
        <p:spPr>
          <a:xfrm>
            <a:off x="3053917" y="381739"/>
            <a:ext cx="4998129" cy="5859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Inter"/>
              </a:rPr>
              <a:t>Configuration EMR :</a:t>
            </a:r>
            <a:r>
              <a:rPr lang="fr-FR" sz="2000" dirty="0">
                <a:ln w="0"/>
                <a:solidFill>
                  <a:schemeClr val="accent1"/>
                </a:solidFill>
                <a:effectLst>
                  <a:outerShdw blurRad="38100" dist="25400" dir="5400000" algn="ctr" rotWithShape="0">
                    <a:srgbClr val="6E747A">
                      <a:alpha val="43000"/>
                    </a:srgbClr>
                  </a:outerShdw>
                </a:effectLst>
                <a:latin typeface="Inter"/>
              </a:rPr>
              <a:t> Maté</a:t>
            </a:r>
            <a:r>
              <a:rPr lang="en-US" sz="2000" dirty="0">
                <a:ln w="0"/>
                <a:solidFill>
                  <a:schemeClr val="accent1"/>
                </a:solidFill>
                <a:effectLst>
                  <a:outerShdw blurRad="38100" dist="25400" dir="5400000" algn="ctr" rotWithShape="0">
                    <a:srgbClr val="6E747A">
                      <a:alpha val="43000"/>
                    </a:srgbClr>
                  </a:outerShdw>
                </a:effectLst>
                <a:latin typeface="Inter"/>
              </a:rPr>
              <a:t>riel</a:t>
            </a:r>
            <a:endParaRPr lang="fr-FR" sz="2000" dirty="0">
              <a:ln w="0"/>
              <a:solidFill>
                <a:schemeClr val="accent1"/>
              </a:solidFill>
              <a:effectLst>
                <a:outerShdw blurRad="38100" dist="25400" dir="5400000" algn="ctr" rotWithShape="0">
                  <a:srgbClr val="6E747A">
                    <a:alpha val="43000"/>
                  </a:srgbClr>
                </a:outerShdw>
              </a:effectLst>
              <a:latin typeface="Inter"/>
            </a:endParaRPr>
          </a:p>
        </p:txBody>
      </p:sp>
      <p:sp>
        <p:nvSpPr>
          <p:cNvPr id="9" name="ZoneTexte 8">
            <a:extLst>
              <a:ext uri="{FF2B5EF4-FFF2-40B4-BE49-F238E27FC236}">
                <a16:creationId xmlns:a16="http://schemas.microsoft.com/office/drawing/2014/main" id="{F2109132-E249-776A-C496-A6AE597C02F2}"/>
              </a:ext>
            </a:extLst>
          </p:cNvPr>
          <p:cNvSpPr txBox="1"/>
          <p:nvPr/>
        </p:nvSpPr>
        <p:spPr>
          <a:xfrm>
            <a:off x="500267" y="1046490"/>
            <a:ext cx="3959348" cy="1531445"/>
          </a:xfrm>
          <a:custGeom>
            <a:avLst/>
            <a:gdLst>
              <a:gd name="connsiteX0" fmla="*/ 0 w 3959348"/>
              <a:gd name="connsiteY0" fmla="*/ 0 h 1531445"/>
              <a:gd name="connsiteX1" fmla="*/ 526028 w 3959348"/>
              <a:gd name="connsiteY1" fmla="*/ 0 h 1531445"/>
              <a:gd name="connsiteX2" fmla="*/ 1012462 w 3959348"/>
              <a:gd name="connsiteY2" fmla="*/ 0 h 1531445"/>
              <a:gd name="connsiteX3" fmla="*/ 1617676 w 3959348"/>
              <a:gd name="connsiteY3" fmla="*/ 0 h 1531445"/>
              <a:gd name="connsiteX4" fmla="*/ 2183298 w 3959348"/>
              <a:gd name="connsiteY4" fmla="*/ 0 h 1531445"/>
              <a:gd name="connsiteX5" fmla="*/ 2748919 w 3959348"/>
              <a:gd name="connsiteY5" fmla="*/ 0 h 1531445"/>
              <a:gd name="connsiteX6" fmla="*/ 3393727 w 3959348"/>
              <a:gd name="connsiteY6" fmla="*/ 0 h 1531445"/>
              <a:gd name="connsiteX7" fmla="*/ 3959348 w 3959348"/>
              <a:gd name="connsiteY7" fmla="*/ 0 h 1531445"/>
              <a:gd name="connsiteX8" fmla="*/ 3959348 w 3959348"/>
              <a:gd name="connsiteY8" fmla="*/ 464538 h 1531445"/>
              <a:gd name="connsiteX9" fmla="*/ 3959348 w 3959348"/>
              <a:gd name="connsiteY9" fmla="*/ 990334 h 1531445"/>
              <a:gd name="connsiteX10" fmla="*/ 3959348 w 3959348"/>
              <a:gd name="connsiteY10" fmla="*/ 1531445 h 1531445"/>
              <a:gd name="connsiteX11" fmla="*/ 3354133 w 3959348"/>
              <a:gd name="connsiteY11" fmla="*/ 1531445 h 1531445"/>
              <a:gd name="connsiteX12" fmla="*/ 2748919 w 3959348"/>
              <a:gd name="connsiteY12" fmla="*/ 1531445 h 1531445"/>
              <a:gd name="connsiteX13" fmla="*/ 2104111 w 3959348"/>
              <a:gd name="connsiteY13" fmla="*/ 1531445 h 1531445"/>
              <a:gd name="connsiteX14" fmla="*/ 1578083 w 3959348"/>
              <a:gd name="connsiteY14" fmla="*/ 1531445 h 1531445"/>
              <a:gd name="connsiteX15" fmla="*/ 933275 w 3959348"/>
              <a:gd name="connsiteY15" fmla="*/ 1531445 h 1531445"/>
              <a:gd name="connsiteX16" fmla="*/ 0 w 3959348"/>
              <a:gd name="connsiteY16" fmla="*/ 1531445 h 1531445"/>
              <a:gd name="connsiteX17" fmla="*/ 0 w 3959348"/>
              <a:gd name="connsiteY17" fmla="*/ 1066907 h 1531445"/>
              <a:gd name="connsiteX18" fmla="*/ 0 w 3959348"/>
              <a:gd name="connsiteY18" fmla="*/ 541111 h 1531445"/>
              <a:gd name="connsiteX19" fmla="*/ 0 w 3959348"/>
              <a:gd name="connsiteY19" fmla="*/ 0 h 15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9348" h="1531445" fill="none" extrusionOk="0">
                <a:moveTo>
                  <a:pt x="0" y="0"/>
                </a:moveTo>
                <a:cubicBezTo>
                  <a:pt x="200578" y="-60631"/>
                  <a:pt x="275987" y="9387"/>
                  <a:pt x="526028" y="0"/>
                </a:cubicBezTo>
                <a:cubicBezTo>
                  <a:pt x="776069" y="-9387"/>
                  <a:pt x="897505" y="24573"/>
                  <a:pt x="1012462" y="0"/>
                </a:cubicBezTo>
                <a:cubicBezTo>
                  <a:pt x="1127419" y="-24573"/>
                  <a:pt x="1323729" y="7902"/>
                  <a:pt x="1617676" y="0"/>
                </a:cubicBezTo>
                <a:cubicBezTo>
                  <a:pt x="1911623" y="-7902"/>
                  <a:pt x="1940954" y="31801"/>
                  <a:pt x="2183298" y="0"/>
                </a:cubicBezTo>
                <a:cubicBezTo>
                  <a:pt x="2425642" y="-31801"/>
                  <a:pt x="2569996" y="52757"/>
                  <a:pt x="2748919" y="0"/>
                </a:cubicBezTo>
                <a:cubicBezTo>
                  <a:pt x="2927842" y="-52757"/>
                  <a:pt x="3216356" y="49807"/>
                  <a:pt x="3393727" y="0"/>
                </a:cubicBezTo>
                <a:cubicBezTo>
                  <a:pt x="3571098" y="-49807"/>
                  <a:pt x="3804758" y="66389"/>
                  <a:pt x="3959348" y="0"/>
                </a:cubicBezTo>
                <a:cubicBezTo>
                  <a:pt x="4003605" y="200066"/>
                  <a:pt x="3927150" y="273459"/>
                  <a:pt x="3959348" y="464538"/>
                </a:cubicBezTo>
                <a:cubicBezTo>
                  <a:pt x="3991546" y="655617"/>
                  <a:pt x="3914227" y="821002"/>
                  <a:pt x="3959348" y="990334"/>
                </a:cubicBezTo>
                <a:cubicBezTo>
                  <a:pt x="4004469" y="1159666"/>
                  <a:pt x="3953402" y="1402583"/>
                  <a:pt x="3959348" y="1531445"/>
                </a:cubicBezTo>
                <a:cubicBezTo>
                  <a:pt x="3833639" y="1548055"/>
                  <a:pt x="3623866" y="1492369"/>
                  <a:pt x="3354133" y="1531445"/>
                </a:cubicBezTo>
                <a:cubicBezTo>
                  <a:pt x="3084401" y="1570521"/>
                  <a:pt x="2942716" y="1501830"/>
                  <a:pt x="2748919" y="1531445"/>
                </a:cubicBezTo>
                <a:cubicBezTo>
                  <a:pt x="2555122" y="1561060"/>
                  <a:pt x="2295717" y="1512574"/>
                  <a:pt x="2104111" y="1531445"/>
                </a:cubicBezTo>
                <a:cubicBezTo>
                  <a:pt x="1912505" y="1550316"/>
                  <a:pt x="1761673" y="1526510"/>
                  <a:pt x="1578083" y="1531445"/>
                </a:cubicBezTo>
                <a:cubicBezTo>
                  <a:pt x="1394493" y="1536380"/>
                  <a:pt x="1167892" y="1531416"/>
                  <a:pt x="933275" y="1531445"/>
                </a:cubicBezTo>
                <a:cubicBezTo>
                  <a:pt x="698658" y="1531474"/>
                  <a:pt x="440940" y="1463188"/>
                  <a:pt x="0" y="1531445"/>
                </a:cubicBezTo>
                <a:cubicBezTo>
                  <a:pt x="-55651" y="1375101"/>
                  <a:pt x="12277" y="1243234"/>
                  <a:pt x="0" y="1066907"/>
                </a:cubicBezTo>
                <a:cubicBezTo>
                  <a:pt x="-12277" y="890580"/>
                  <a:pt x="39046" y="718392"/>
                  <a:pt x="0" y="541111"/>
                </a:cubicBezTo>
                <a:cubicBezTo>
                  <a:pt x="-39046" y="363830"/>
                  <a:pt x="55065" y="162623"/>
                  <a:pt x="0" y="0"/>
                </a:cubicBezTo>
                <a:close/>
              </a:path>
              <a:path w="3959348" h="1531445"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4017776" y="126913"/>
                  <a:pt x="3897933" y="359362"/>
                  <a:pt x="3959348" y="541111"/>
                </a:cubicBezTo>
                <a:cubicBezTo>
                  <a:pt x="4020763" y="722860"/>
                  <a:pt x="3903537" y="903229"/>
                  <a:pt x="3959348" y="1020963"/>
                </a:cubicBezTo>
                <a:cubicBezTo>
                  <a:pt x="4015159" y="1138697"/>
                  <a:pt x="3949003" y="1378615"/>
                  <a:pt x="3959348" y="1531445"/>
                </a:cubicBezTo>
                <a:cubicBezTo>
                  <a:pt x="3735523" y="1577584"/>
                  <a:pt x="3527107" y="1481623"/>
                  <a:pt x="3393727" y="1531445"/>
                </a:cubicBezTo>
                <a:cubicBezTo>
                  <a:pt x="3260347" y="1581267"/>
                  <a:pt x="2982865" y="1484072"/>
                  <a:pt x="2867699" y="1531445"/>
                </a:cubicBezTo>
                <a:cubicBezTo>
                  <a:pt x="2752533" y="1578818"/>
                  <a:pt x="2525034" y="1461293"/>
                  <a:pt x="2222891" y="1531445"/>
                </a:cubicBezTo>
                <a:cubicBezTo>
                  <a:pt x="1920748" y="1601597"/>
                  <a:pt x="1822852" y="1455508"/>
                  <a:pt x="1578083" y="1531445"/>
                </a:cubicBezTo>
                <a:cubicBezTo>
                  <a:pt x="1333314" y="1607382"/>
                  <a:pt x="1283285" y="1498250"/>
                  <a:pt x="1091649" y="1531445"/>
                </a:cubicBezTo>
                <a:cubicBezTo>
                  <a:pt x="900013" y="1564640"/>
                  <a:pt x="761187" y="1523847"/>
                  <a:pt x="526028" y="1531445"/>
                </a:cubicBezTo>
                <a:cubicBezTo>
                  <a:pt x="290869" y="1539043"/>
                  <a:pt x="227586" y="1486841"/>
                  <a:pt x="0" y="1531445"/>
                </a:cubicBezTo>
                <a:cubicBezTo>
                  <a:pt x="-21654" y="1423981"/>
                  <a:pt x="25877" y="1169702"/>
                  <a:pt x="0" y="1020963"/>
                </a:cubicBezTo>
                <a:cubicBezTo>
                  <a:pt x="-25877" y="872224"/>
                  <a:pt x="4132" y="766283"/>
                  <a:pt x="0" y="541111"/>
                </a:cubicBezTo>
                <a:cubicBezTo>
                  <a:pt x="-4132" y="315939"/>
                  <a:pt x="25426" y="124056"/>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600" b="1" u="sng" dirty="0">
                <a:solidFill>
                  <a:srgbClr val="002060"/>
                </a:solidFill>
                <a:effectLst>
                  <a:outerShdw blurRad="38100" dist="38100" dir="2700000" algn="tl">
                    <a:srgbClr val="000000">
                      <a:alpha val="43137"/>
                    </a:srgbClr>
                  </a:outerShdw>
                </a:effectLst>
                <a:latin typeface="Inter"/>
              </a:rPr>
              <a:t>Instance</a:t>
            </a:r>
            <a:endParaRPr lang="en-US" sz="1600" b="1" i="0" u="sng" dirty="0">
              <a:solidFill>
                <a:srgbClr val="002060"/>
              </a:solidFill>
              <a:effectLst>
                <a:outerShdw blurRad="38100" dist="38100" dir="2700000" algn="tl">
                  <a:srgbClr val="000000">
                    <a:alpha val="43137"/>
                  </a:srgbClr>
                </a:outerShdw>
              </a:effectLst>
              <a:latin typeface="Inter"/>
            </a:endParaRPr>
          </a:p>
          <a:p>
            <a:pPr algn="just">
              <a:lnSpc>
                <a:spcPct val="150000"/>
              </a:lnSpc>
            </a:pPr>
            <a:r>
              <a:rPr lang="fr-FR" sz="1600" b="0" i="0" dirty="0">
                <a:solidFill>
                  <a:srgbClr val="374151"/>
                </a:solidFill>
                <a:effectLst/>
                <a:latin typeface="Söhne"/>
              </a:rPr>
              <a:t>machine virtuelle (VM) pour exécuter des applications, stocker des données, ou fournir des services en ligne. </a:t>
            </a:r>
            <a:endParaRPr lang="fr-FR" sz="1600" b="1" u="sng" dirty="0">
              <a:solidFill>
                <a:srgbClr val="002060"/>
              </a:solidFill>
              <a:effectLst>
                <a:outerShdw blurRad="38100" dist="38100" dir="2700000" algn="tl">
                  <a:srgbClr val="000000">
                    <a:alpha val="43137"/>
                  </a:srgbClr>
                </a:outerShdw>
              </a:effectLst>
              <a:latin typeface="Inter"/>
            </a:endParaRPr>
          </a:p>
        </p:txBody>
      </p:sp>
      <p:sp>
        <p:nvSpPr>
          <p:cNvPr id="5" name="ZoneTexte 4">
            <a:extLst>
              <a:ext uri="{FF2B5EF4-FFF2-40B4-BE49-F238E27FC236}">
                <a16:creationId xmlns:a16="http://schemas.microsoft.com/office/drawing/2014/main" id="{89053632-2EFE-2A64-0538-38408FF8C040}"/>
              </a:ext>
            </a:extLst>
          </p:cNvPr>
          <p:cNvSpPr txBox="1"/>
          <p:nvPr/>
        </p:nvSpPr>
        <p:spPr>
          <a:xfrm>
            <a:off x="500267" y="4796578"/>
            <a:ext cx="3959348" cy="1531445"/>
          </a:xfrm>
          <a:custGeom>
            <a:avLst/>
            <a:gdLst>
              <a:gd name="connsiteX0" fmla="*/ 0 w 3959348"/>
              <a:gd name="connsiteY0" fmla="*/ 0 h 1531445"/>
              <a:gd name="connsiteX1" fmla="*/ 526028 w 3959348"/>
              <a:gd name="connsiteY1" fmla="*/ 0 h 1531445"/>
              <a:gd name="connsiteX2" fmla="*/ 1012462 w 3959348"/>
              <a:gd name="connsiteY2" fmla="*/ 0 h 1531445"/>
              <a:gd name="connsiteX3" fmla="*/ 1617676 w 3959348"/>
              <a:gd name="connsiteY3" fmla="*/ 0 h 1531445"/>
              <a:gd name="connsiteX4" fmla="*/ 2183298 w 3959348"/>
              <a:gd name="connsiteY4" fmla="*/ 0 h 1531445"/>
              <a:gd name="connsiteX5" fmla="*/ 2748919 w 3959348"/>
              <a:gd name="connsiteY5" fmla="*/ 0 h 1531445"/>
              <a:gd name="connsiteX6" fmla="*/ 3393727 w 3959348"/>
              <a:gd name="connsiteY6" fmla="*/ 0 h 1531445"/>
              <a:gd name="connsiteX7" fmla="*/ 3959348 w 3959348"/>
              <a:gd name="connsiteY7" fmla="*/ 0 h 1531445"/>
              <a:gd name="connsiteX8" fmla="*/ 3959348 w 3959348"/>
              <a:gd name="connsiteY8" fmla="*/ 464538 h 1531445"/>
              <a:gd name="connsiteX9" fmla="*/ 3959348 w 3959348"/>
              <a:gd name="connsiteY9" fmla="*/ 990334 h 1531445"/>
              <a:gd name="connsiteX10" fmla="*/ 3959348 w 3959348"/>
              <a:gd name="connsiteY10" fmla="*/ 1531445 h 1531445"/>
              <a:gd name="connsiteX11" fmla="*/ 3354133 w 3959348"/>
              <a:gd name="connsiteY11" fmla="*/ 1531445 h 1531445"/>
              <a:gd name="connsiteX12" fmla="*/ 2748919 w 3959348"/>
              <a:gd name="connsiteY12" fmla="*/ 1531445 h 1531445"/>
              <a:gd name="connsiteX13" fmla="*/ 2104111 w 3959348"/>
              <a:gd name="connsiteY13" fmla="*/ 1531445 h 1531445"/>
              <a:gd name="connsiteX14" fmla="*/ 1578083 w 3959348"/>
              <a:gd name="connsiteY14" fmla="*/ 1531445 h 1531445"/>
              <a:gd name="connsiteX15" fmla="*/ 933275 w 3959348"/>
              <a:gd name="connsiteY15" fmla="*/ 1531445 h 1531445"/>
              <a:gd name="connsiteX16" fmla="*/ 0 w 3959348"/>
              <a:gd name="connsiteY16" fmla="*/ 1531445 h 1531445"/>
              <a:gd name="connsiteX17" fmla="*/ 0 w 3959348"/>
              <a:gd name="connsiteY17" fmla="*/ 1066907 h 1531445"/>
              <a:gd name="connsiteX18" fmla="*/ 0 w 3959348"/>
              <a:gd name="connsiteY18" fmla="*/ 541111 h 1531445"/>
              <a:gd name="connsiteX19" fmla="*/ 0 w 3959348"/>
              <a:gd name="connsiteY19" fmla="*/ 0 h 15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9348" h="1531445" fill="none" extrusionOk="0">
                <a:moveTo>
                  <a:pt x="0" y="0"/>
                </a:moveTo>
                <a:cubicBezTo>
                  <a:pt x="200578" y="-60631"/>
                  <a:pt x="275987" y="9387"/>
                  <a:pt x="526028" y="0"/>
                </a:cubicBezTo>
                <a:cubicBezTo>
                  <a:pt x="776069" y="-9387"/>
                  <a:pt x="897505" y="24573"/>
                  <a:pt x="1012462" y="0"/>
                </a:cubicBezTo>
                <a:cubicBezTo>
                  <a:pt x="1127419" y="-24573"/>
                  <a:pt x="1323729" y="7902"/>
                  <a:pt x="1617676" y="0"/>
                </a:cubicBezTo>
                <a:cubicBezTo>
                  <a:pt x="1911623" y="-7902"/>
                  <a:pt x="1940954" y="31801"/>
                  <a:pt x="2183298" y="0"/>
                </a:cubicBezTo>
                <a:cubicBezTo>
                  <a:pt x="2425642" y="-31801"/>
                  <a:pt x="2569996" y="52757"/>
                  <a:pt x="2748919" y="0"/>
                </a:cubicBezTo>
                <a:cubicBezTo>
                  <a:pt x="2927842" y="-52757"/>
                  <a:pt x="3216356" y="49807"/>
                  <a:pt x="3393727" y="0"/>
                </a:cubicBezTo>
                <a:cubicBezTo>
                  <a:pt x="3571098" y="-49807"/>
                  <a:pt x="3804758" y="66389"/>
                  <a:pt x="3959348" y="0"/>
                </a:cubicBezTo>
                <a:cubicBezTo>
                  <a:pt x="4003605" y="200066"/>
                  <a:pt x="3927150" y="273459"/>
                  <a:pt x="3959348" y="464538"/>
                </a:cubicBezTo>
                <a:cubicBezTo>
                  <a:pt x="3991546" y="655617"/>
                  <a:pt x="3914227" y="821002"/>
                  <a:pt x="3959348" y="990334"/>
                </a:cubicBezTo>
                <a:cubicBezTo>
                  <a:pt x="4004469" y="1159666"/>
                  <a:pt x="3953402" y="1402583"/>
                  <a:pt x="3959348" y="1531445"/>
                </a:cubicBezTo>
                <a:cubicBezTo>
                  <a:pt x="3833639" y="1548055"/>
                  <a:pt x="3623866" y="1492369"/>
                  <a:pt x="3354133" y="1531445"/>
                </a:cubicBezTo>
                <a:cubicBezTo>
                  <a:pt x="3084401" y="1570521"/>
                  <a:pt x="2942716" y="1501830"/>
                  <a:pt x="2748919" y="1531445"/>
                </a:cubicBezTo>
                <a:cubicBezTo>
                  <a:pt x="2555122" y="1561060"/>
                  <a:pt x="2295717" y="1512574"/>
                  <a:pt x="2104111" y="1531445"/>
                </a:cubicBezTo>
                <a:cubicBezTo>
                  <a:pt x="1912505" y="1550316"/>
                  <a:pt x="1761673" y="1526510"/>
                  <a:pt x="1578083" y="1531445"/>
                </a:cubicBezTo>
                <a:cubicBezTo>
                  <a:pt x="1394493" y="1536380"/>
                  <a:pt x="1167892" y="1531416"/>
                  <a:pt x="933275" y="1531445"/>
                </a:cubicBezTo>
                <a:cubicBezTo>
                  <a:pt x="698658" y="1531474"/>
                  <a:pt x="440940" y="1463188"/>
                  <a:pt x="0" y="1531445"/>
                </a:cubicBezTo>
                <a:cubicBezTo>
                  <a:pt x="-55651" y="1375101"/>
                  <a:pt x="12277" y="1243234"/>
                  <a:pt x="0" y="1066907"/>
                </a:cubicBezTo>
                <a:cubicBezTo>
                  <a:pt x="-12277" y="890580"/>
                  <a:pt x="39046" y="718392"/>
                  <a:pt x="0" y="541111"/>
                </a:cubicBezTo>
                <a:cubicBezTo>
                  <a:pt x="-39046" y="363830"/>
                  <a:pt x="55065" y="162623"/>
                  <a:pt x="0" y="0"/>
                </a:cubicBezTo>
                <a:close/>
              </a:path>
              <a:path w="3959348" h="1531445"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4017776" y="126913"/>
                  <a:pt x="3897933" y="359362"/>
                  <a:pt x="3959348" y="541111"/>
                </a:cubicBezTo>
                <a:cubicBezTo>
                  <a:pt x="4020763" y="722860"/>
                  <a:pt x="3903537" y="903229"/>
                  <a:pt x="3959348" y="1020963"/>
                </a:cubicBezTo>
                <a:cubicBezTo>
                  <a:pt x="4015159" y="1138697"/>
                  <a:pt x="3949003" y="1378615"/>
                  <a:pt x="3959348" y="1531445"/>
                </a:cubicBezTo>
                <a:cubicBezTo>
                  <a:pt x="3735523" y="1577584"/>
                  <a:pt x="3527107" y="1481623"/>
                  <a:pt x="3393727" y="1531445"/>
                </a:cubicBezTo>
                <a:cubicBezTo>
                  <a:pt x="3260347" y="1581267"/>
                  <a:pt x="2982865" y="1484072"/>
                  <a:pt x="2867699" y="1531445"/>
                </a:cubicBezTo>
                <a:cubicBezTo>
                  <a:pt x="2752533" y="1578818"/>
                  <a:pt x="2525034" y="1461293"/>
                  <a:pt x="2222891" y="1531445"/>
                </a:cubicBezTo>
                <a:cubicBezTo>
                  <a:pt x="1920748" y="1601597"/>
                  <a:pt x="1822852" y="1455508"/>
                  <a:pt x="1578083" y="1531445"/>
                </a:cubicBezTo>
                <a:cubicBezTo>
                  <a:pt x="1333314" y="1607382"/>
                  <a:pt x="1283285" y="1498250"/>
                  <a:pt x="1091649" y="1531445"/>
                </a:cubicBezTo>
                <a:cubicBezTo>
                  <a:pt x="900013" y="1564640"/>
                  <a:pt x="761187" y="1523847"/>
                  <a:pt x="526028" y="1531445"/>
                </a:cubicBezTo>
                <a:cubicBezTo>
                  <a:pt x="290869" y="1539043"/>
                  <a:pt x="227586" y="1486841"/>
                  <a:pt x="0" y="1531445"/>
                </a:cubicBezTo>
                <a:cubicBezTo>
                  <a:pt x="-21654" y="1423981"/>
                  <a:pt x="25877" y="1169702"/>
                  <a:pt x="0" y="1020963"/>
                </a:cubicBezTo>
                <a:cubicBezTo>
                  <a:pt x="-25877" y="872224"/>
                  <a:pt x="4132" y="766283"/>
                  <a:pt x="0" y="541111"/>
                </a:cubicBezTo>
                <a:cubicBezTo>
                  <a:pt x="-4132" y="315939"/>
                  <a:pt x="25426" y="124056"/>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600" b="1" u="sng" dirty="0" err="1">
                <a:solidFill>
                  <a:srgbClr val="002060"/>
                </a:solidFill>
                <a:effectLst>
                  <a:outerShdw blurRad="38100" dist="38100" dir="2700000" algn="tl">
                    <a:srgbClr val="000000">
                      <a:alpha val="43137"/>
                    </a:srgbClr>
                  </a:outerShdw>
                </a:effectLst>
                <a:latin typeface="Inter"/>
              </a:rPr>
              <a:t>Noeud</a:t>
            </a:r>
            <a:r>
              <a:rPr lang="en-US" sz="1600" b="1" u="sng" dirty="0">
                <a:solidFill>
                  <a:srgbClr val="002060"/>
                </a:solidFill>
                <a:effectLst>
                  <a:outerShdw blurRad="38100" dist="38100" dir="2700000" algn="tl">
                    <a:srgbClr val="000000">
                      <a:alpha val="43137"/>
                    </a:srgbClr>
                  </a:outerShdw>
                </a:effectLst>
                <a:latin typeface="Inter"/>
              </a:rPr>
              <a:t> ma</a:t>
            </a:r>
            <a:r>
              <a:rPr lang="fr-FR" sz="1600" b="1" u="sng" dirty="0">
                <a:solidFill>
                  <a:srgbClr val="002060"/>
                </a:solidFill>
                <a:effectLst>
                  <a:outerShdw blurRad="38100" dist="38100" dir="2700000" algn="tl">
                    <a:srgbClr val="000000">
                      <a:alpha val="43137"/>
                    </a:srgbClr>
                  </a:outerShdw>
                </a:effectLst>
                <a:latin typeface="Inter"/>
              </a:rPr>
              <a:t>î</a:t>
            </a:r>
            <a:r>
              <a:rPr lang="en-US" sz="1600" b="1" u="sng" dirty="0" err="1">
                <a:solidFill>
                  <a:srgbClr val="002060"/>
                </a:solidFill>
                <a:effectLst>
                  <a:outerShdw blurRad="38100" dist="38100" dir="2700000" algn="tl">
                    <a:srgbClr val="000000">
                      <a:alpha val="43137"/>
                    </a:srgbClr>
                  </a:outerShdw>
                </a:effectLst>
                <a:latin typeface="Inter"/>
              </a:rPr>
              <a:t>tre</a:t>
            </a:r>
            <a:endParaRPr lang="en-US" sz="1600" b="1" i="0" u="sng" dirty="0">
              <a:solidFill>
                <a:srgbClr val="002060"/>
              </a:solidFill>
              <a:effectLst>
                <a:outerShdw blurRad="38100" dist="38100" dir="2700000" algn="tl">
                  <a:srgbClr val="000000">
                    <a:alpha val="43137"/>
                  </a:srgbClr>
                </a:outerShdw>
              </a:effectLst>
              <a:latin typeface="Inter"/>
            </a:endParaRPr>
          </a:p>
          <a:p>
            <a:pPr algn="just">
              <a:lnSpc>
                <a:spcPct val="150000"/>
              </a:lnSpc>
            </a:pPr>
            <a:r>
              <a:rPr lang="fr-FR" sz="1600" b="0" i="0" dirty="0">
                <a:solidFill>
                  <a:srgbClr val="374151"/>
                </a:solidFill>
                <a:effectLst/>
                <a:latin typeface="Söhne"/>
              </a:rPr>
              <a:t>responsable de la gestion et de la coordination du cluster. Il supervise les nœuds principaux.</a:t>
            </a:r>
            <a:endParaRPr lang="fr-FR" sz="1600" b="1" u="sng" dirty="0">
              <a:solidFill>
                <a:srgbClr val="002060"/>
              </a:solidFill>
              <a:effectLst>
                <a:outerShdw blurRad="38100" dist="38100" dir="2700000" algn="tl">
                  <a:srgbClr val="000000">
                    <a:alpha val="43137"/>
                  </a:srgbClr>
                </a:outerShdw>
              </a:effectLst>
              <a:latin typeface="Inter"/>
            </a:endParaRPr>
          </a:p>
        </p:txBody>
      </p:sp>
      <p:sp>
        <p:nvSpPr>
          <p:cNvPr id="8" name="ZoneTexte 7">
            <a:extLst>
              <a:ext uri="{FF2B5EF4-FFF2-40B4-BE49-F238E27FC236}">
                <a16:creationId xmlns:a16="http://schemas.microsoft.com/office/drawing/2014/main" id="{F0B6E71A-EBFF-7EA2-AB47-FE204EF83A2D}"/>
              </a:ext>
            </a:extLst>
          </p:cNvPr>
          <p:cNvSpPr txBox="1"/>
          <p:nvPr/>
        </p:nvSpPr>
        <p:spPr>
          <a:xfrm>
            <a:off x="7789103" y="1461628"/>
            <a:ext cx="3959348" cy="4486100"/>
          </a:xfrm>
          <a:custGeom>
            <a:avLst/>
            <a:gdLst>
              <a:gd name="connsiteX0" fmla="*/ 0 w 3959348"/>
              <a:gd name="connsiteY0" fmla="*/ 0 h 4486100"/>
              <a:gd name="connsiteX1" fmla="*/ 446841 w 3959348"/>
              <a:gd name="connsiteY1" fmla="*/ 0 h 4486100"/>
              <a:gd name="connsiteX2" fmla="*/ 1052055 w 3959348"/>
              <a:gd name="connsiteY2" fmla="*/ 0 h 4486100"/>
              <a:gd name="connsiteX3" fmla="*/ 1578083 w 3959348"/>
              <a:gd name="connsiteY3" fmla="*/ 0 h 4486100"/>
              <a:gd name="connsiteX4" fmla="*/ 2143704 w 3959348"/>
              <a:gd name="connsiteY4" fmla="*/ 0 h 4486100"/>
              <a:gd name="connsiteX5" fmla="*/ 2788512 w 3959348"/>
              <a:gd name="connsiteY5" fmla="*/ 0 h 4486100"/>
              <a:gd name="connsiteX6" fmla="*/ 3274946 w 3959348"/>
              <a:gd name="connsiteY6" fmla="*/ 0 h 4486100"/>
              <a:gd name="connsiteX7" fmla="*/ 3959348 w 3959348"/>
              <a:gd name="connsiteY7" fmla="*/ 0 h 4486100"/>
              <a:gd name="connsiteX8" fmla="*/ 3959348 w 3959348"/>
              <a:gd name="connsiteY8" fmla="*/ 471041 h 4486100"/>
              <a:gd name="connsiteX9" fmla="*/ 3959348 w 3959348"/>
              <a:gd name="connsiteY9" fmla="*/ 986942 h 4486100"/>
              <a:gd name="connsiteX10" fmla="*/ 3959348 w 3959348"/>
              <a:gd name="connsiteY10" fmla="*/ 1547704 h 4486100"/>
              <a:gd name="connsiteX11" fmla="*/ 3959348 w 3959348"/>
              <a:gd name="connsiteY11" fmla="*/ 2018745 h 4486100"/>
              <a:gd name="connsiteX12" fmla="*/ 3959348 w 3959348"/>
              <a:gd name="connsiteY12" fmla="*/ 2669230 h 4486100"/>
              <a:gd name="connsiteX13" fmla="*/ 3959348 w 3959348"/>
              <a:gd name="connsiteY13" fmla="*/ 3229992 h 4486100"/>
              <a:gd name="connsiteX14" fmla="*/ 3959348 w 3959348"/>
              <a:gd name="connsiteY14" fmla="*/ 3880477 h 4486100"/>
              <a:gd name="connsiteX15" fmla="*/ 3959348 w 3959348"/>
              <a:gd name="connsiteY15" fmla="*/ 4486100 h 4486100"/>
              <a:gd name="connsiteX16" fmla="*/ 3433320 w 3959348"/>
              <a:gd name="connsiteY16" fmla="*/ 4486100 h 4486100"/>
              <a:gd name="connsiteX17" fmla="*/ 2907293 w 3959348"/>
              <a:gd name="connsiteY17" fmla="*/ 4486100 h 4486100"/>
              <a:gd name="connsiteX18" fmla="*/ 2302078 w 3959348"/>
              <a:gd name="connsiteY18" fmla="*/ 4486100 h 4486100"/>
              <a:gd name="connsiteX19" fmla="*/ 1736457 w 3959348"/>
              <a:gd name="connsiteY19" fmla="*/ 4486100 h 4486100"/>
              <a:gd name="connsiteX20" fmla="*/ 1091649 w 3959348"/>
              <a:gd name="connsiteY20" fmla="*/ 4486100 h 4486100"/>
              <a:gd name="connsiteX21" fmla="*/ 0 w 3959348"/>
              <a:gd name="connsiteY21" fmla="*/ 4486100 h 4486100"/>
              <a:gd name="connsiteX22" fmla="*/ 0 w 3959348"/>
              <a:gd name="connsiteY22" fmla="*/ 3880477 h 4486100"/>
              <a:gd name="connsiteX23" fmla="*/ 0 w 3959348"/>
              <a:gd name="connsiteY23" fmla="*/ 3319714 h 4486100"/>
              <a:gd name="connsiteX24" fmla="*/ 0 w 3959348"/>
              <a:gd name="connsiteY24" fmla="*/ 2714091 h 4486100"/>
              <a:gd name="connsiteX25" fmla="*/ 0 w 3959348"/>
              <a:gd name="connsiteY25" fmla="*/ 2153328 h 4486100"/>
              <a:gd name="connsiteX26" fmla="*/ 0 w 3959348"/>
              <a:gd name="connsiteY26" fmla="*/ 1592566 h 4486100"/>
              <a:gd name="connsiteX27" fmla="*/ 0 w 3959348"/>
              <a:gd name="connsiteY27" fmla="*/ 1031803 h 4486100"/>
              <a:gd name="connsiteX28" fmla="*/ 0 w 3959348"/>
              <a:gd name="connsiteY28" fmla="*/ 605624 h 4486100"/>
              <a:gd name="connsiteX29" fmla="*/ 0 w 3959348"/>
              <a:gd name="connsiteY29" fmla="*/ 0 h 44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59348" h="4486100" fill="none" extrusionOk="0">
                <a:moveTo>
                  <a:pt x="0" y="0"/>
                </a:moveTo>
                <a:cubicBezTo>
                  <a:pt x="186747" y="-35449"/>
                  <a:pt x="276394" y="52423"/>
                  <a:pt x="446841" y="0"/>
                </a:cubicBezTo>
                <a:cubicBezTo>
                  <a:pt x="617288" y="-52423"/>
                  <a:pt x="904224" y="63233"/>
                  <a:pt x="1052055" y="0"/>
                </a:cubicBezTo>
                <a:cubicBezTo>
                  <a:pt x="1199886" y="-63233"/>
                  <a:pt x="1320965" y="2034"/>
                  <a:pt x="1578083" y="0"/>
                </a:cubicBezTo>
                <a:cubicBezTo>
                  <a:pt x="1835201" y="-2034"/>
                  <a:pt x="1904896" y="30075"/>
                  <a:pt x="2143704" y="0"/>
                </a:cubicBezTo>
                <a:cubicBezTo>
                  <a:pt x="2382512" y="-30075"/>
                  <a:pt x="2642501" y="69488"/>
                  <a:pt x="2788512" y="0"/>
                </a:cubicBezTo>
                <a:cubicBezTo>
                  <a:pt x="2934523" y="-69488"/>
                  <a:pt x="3036452" y="13597"/>
                  <a:pt x="3274946" y="0"/>
                </a:cubicBezTo>
                <a:cubicBezTo>
                  <a:pt x="3513440" y="-13597"/>
                  <a:pt x="3657926" y="41932"/>
                  <a:pt x="3959348" y="0"/>
                </a:cubicBezTo>
                <a:cubicBezTo>
                  <a:pt x="3994382" y="137572"/>
                  <a:pt x="3911437" y="260692"/>
                  <a:pt x="3959348" y="471041"/>
                </a:cubicBezTo>
                <a:cubicBezTo>
                  <a:pt x="4007259" y="681390"/>
                  <a:pt x="3956435" y="777612"/>
                  <a:pt x="3959348" y="986942"/>
                </a:cubicBezTo>
                <a:cubicBezTo>
                  <a:pt x="3962261" y="1196272"/>
                  <a:pt x="3896994" y="1299255"/>
                  <a:pt x="3959348" y="1547704"/>
                </a:cubicBezTo>
                <a:cubicBezTo>
                  <a:pt x="4021702" y="1796153"/>
                  <a:pt x="3924404" y="1789279"/>
                  <a:pt x="3959348" y="2018745"/>
                </a:cubicBezTo>
                <a:cubicBezTo>
                  <a:pt x="3994292" y="2248211"/>
                  <a:pt x="3955990" y="2461024"/>
                  <a:pt x="3959348" y="2669230"/>
                </a:cubicBezTo>
                <a:cubicBezTo>
                  <a:pt x="3962706" y="2877436"/>
                  <a:pt x="3905263" y="3086858"/>
                  <a:pt x="3959348" y="3229992"/>
                </a:cubicBezTo>
                <a:cubicBezTo>
                  <a:pt x="4013433" y="3373126"/>
                  <a:pt x="3919735" y="3645461"/>
                  <a:pt x="3959348" y="3880477"/>
                </a:cubicBezTo>
                <a:cubicBezTo>
                  <a:pt x="3998961" y="4115494"/>
                  <a:pt x="3899654" y="4261194"/>
                  <a:pt x="3959348" y="4486100"/>
                </a:cubicBezTo>
                <a:cubicBezTo>
                  <a:pt x="3851020" y="4511349"/>
                  <a:pt x="3561950" y="4428464"/>
                  <a:pt x="3433320" y="4486100"/>
                </a:cubicBezTo>
                <a:cubicBezTo>
                  <a:pt x="3304690" y="4543736"/>
                  <a:pt x="3151037" y="4446089"/>
                  <a:pt x="2907293" y="4486100"/>
                </a:cubicBezTo>
                <a:cubicBezTo>
                  <a:pt x="2663549" y="4526111"/>
                  <a:pt x="2571460" y="4430107"/>
                  <a:pt x="2302078" y="4486100"/>
                </a:cubicBezTo>
                <a:cubicBezTo>
                  <a:pt x="2032696" y="4542093"/>
                  <a:pt x="1874118" y="4432301"/>
                  <a:pt x="1736457" y="4486100"/>
                </a:cubicBezTo>
                <a:cubicBezTo>
                  <a:pt x="1598796" y="4539899"/>
                  <a:pt x="1332306" y="4459221"/>
                  <a:pt x="1091649" y="4486100"/>
                </a:cubicBezTo>
                <a:cubicBezTo>
                  <a:pt x="850992" y="4512979"/>
                  <a:pt x="545241" y="4456970"/>
                  <a:pt x="0" y="4486100"/>
                </a:cubicBezTo>
                <a:cubicBezTo>
                  <a:pt x="-52963" y="4223410"/>
                  <a:pt x="40221" y="4078981"/>
                  <a:pt x="0" y="3880477"/>
                </a:cubicBezTo>
                <a:cubicBezTo>
                  <a:pt x="-40221" y="3681973"/>
                  <a:pt x="2486" y="3540863"/>
                  <a:pt x="0" y="3319714"/>
                </a:cubicBezTo>
                <a:cubicBezTo>
                  <a:pt x="-2486" y="3098565"/>
                  <a:pt x="4103" y="2860337"/>
                  <a:pt x="0" y="2714091"/>
                </a:cubicBezTo>
                <a:cubicBezTo>
                  <a:pt x="-4103" y="2567845"/>
                  <a:pt x="14291" y="2344778"/>
                  <a:pt x="0" y="2153328"/>
                </a:cubicBezTo>
                <a:cubicBezTo>
                  <a:pt x="-14291" y="1961878"/>
                  <a:pt x="42870" y="1753092"/>
                  <a:pt x="0" y="1592566"/>
                </a:cubicBezTo>
                <a:cubicBezTo>
                  <a:pt x="-42870" y="1432040"/>
                  <a:pt x="9780" y="1199200"/>
                  <a:pt x="0" y="1031803"/>
                </a:cubicBezTo>
                <a:cubicBezTo>
                  <a:pt x="-9780" y="864406"/>
                  <a:pt x="46664" y="798222"/>
                  <a:pt x="0" y="605624"/>
                </a:cubicBezTo>
                <a:cubicBezTo>
                  <a:pt x="-46664" y="413026"/>
                  <a:pt x="37671" y="147094"/>
                  <a:pt x="0" y="0"/>
                </a:cubicBezTo>
                <a:close/>
              </a:path>
              <a:path w="3959348" h="4486100"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3992937" y="197900"/>
                  <a:pt x="3928648" y="507575"/>
                  <a:pt x="3959348" y="650485"/>
                </a:cubicBezTo>
                <a:cubicBezTo>
                  <a:pt x="3990048" y="793396"/>
                  <a:pt x="3939829" y="973026"/>
                  <a:pt x="3959348" y="1121525"/>
                </a:cubicBezTo>
                <a:cubicBezTo>
                  <a:pt x="3978867" y="1270024"/>
                  <a:pt x="3914335" y="1419257"/>
                  <a:pt x="3959348" y="1592566"/>
                </a:cubicBezTo>
                <a:cubicBezTo>
                  <a:pt x="4004361" y="1765875"/>
                  <a:pt x="3926849" y="2000351"/>
                  <a:pt x="3959348" y="2153328"/>
                </a:cubicBezTo>
                <a:cubicBezTo>
                  <a:pt x="3991847" y="2306305"/>
                  <a:pt x="3941066" y="2567418"/>
                  <a:pt x="3959348" y="2758952"/>
                </a:cubicBezTo>
                <a:cubicBezTo>
                  <a:pt x="3977630" y="2950486"/>
                  <a:pt x="3911438" y="3060309"/>
                  <a:pt x="3959348" y="3185131"/>
                </a:cubicBezTo>
                <a:cubicBezTo>
                  <a:pt x="4007258" y="3309953"/>
                  <a:pt x="3953724" y="3592341"/>
                  <a:pt x="3959348" y="3745894"/>
                </a:cubicBezTo>
                <a:cubicBezTo>
                  <a:pt x="3964972" y="3899447"/>
                  <a:pt x="3904556" y="4316210"/>
                  <a:pt x="3959348" y="4486100"/>
                </a:cubicBezTo>
                <a:cubicBezTo>
                  <a:pt x="3805932" y="4490969"/>
                  <a:pt x="3628886" y="4478502"/>
                  <a:pt x="3393727" y="4486100"/>
                </a:cubicBezTo>
                <a:cubicBezTo>
                  <a:pt x="3158568" y="4493698"/>
                  <a:pt x="2987762" y="4444477"/>
                  <a:pt x="2748919" y="4486100"/>
                </a:cubicBezTo>
                <a:cubicBezTo>
                  <a:pt x="2510076" y="4527723"/>
                  <a:pt x="2416649" y="4464310"/>
                  <a:pt x="2183298" y="4486100"/>
                </a:cubicBezTo>
                <a:cubicBezTo>
                  <a:pt x="1949947" y="4507890"/>
                  <a:pt x="1923657" y="4451770"/>
                  <a:pt x="1736457" y="4486100"/>
                </a:cubicBezTo>
                <a:cubicBezTo>
                  <a:pt x="1549257" y="4520430"/>
                  <a:pt x="1460484" y="4472965"/>
                  <a:pt x="1250023" y="4486100"/>
                </a:cubicBezTo>
                <a:cubicBezTo>
                  <a:pt x="1039562" y="4499235"/>
                  <a:pt x="880902" y="4463309"/>
                  <a:pt x="605215" y="4486100"/>
                </a:cubicBezTo>
                <a:cubicBezTo>
                  <a:pt x="329528" y="4508891"/>
                  <a:pt x="214189" y="4455899"/>
                  <a:pt x="0" y="4486100"/>
                </a:cubicBezTo>
                <a:cubicBezTo>
                  <a:pt x="-10589" y="4373065"/>
                  <a:pt x="48177" y="4119224"/>
                  <a:pt x="0" y="4015060"/>
                </a:cubicBezTo>
                <a:cubicBezTo>
                  <a:pt x="-48177" y="3910896"/>
                  <a:pt x="18122" y="3721266"/>
                  <a:pt x="0" y="3499158"/>
                </a:cubicBezTo>
                <a:cubicBezTo>
                  <a:pt x="-18122" y="3277050"/>
                  <a:pt x="20714" y="3172580"/>
                  <a:pt x="0" y="3072979"/>
                </a:cubicBezTo>
                <a:cubicBezTo>
                  <a:pt x="-20714" y="2973378"/>
                  <a:pt x="2370" y="2742655"/>
                  <a:pt x="0" y="2646799"/>
                </a:cubicBezTo>
                <a:cubicBezTo>
                  <a:pt x="-2370" y="2550943"/>
                  <a:pt x="442" y="2193108"/>
                  <a:pt x="0" y="2041175"/>
                </a:cubicBezTo>
                <a:cubicBezTo>
                  <a:pt x="-442" y="1889242"/>
                  <a:pt x="49951" y="1734703"/>
                  <a:pt x="0" y="1570135"/>
                </a:cubicBezTo>
                <a:cubicBezTo>
                  <a:pt x="-49951" y="1405567"/>
                  <a:pt x="29067" y="1086127"/>
                  <a:pt x="0" y="919650"/>
                </a:cubicBezTo>
                <a:cubicBezTo>
                  <a:pt x="-29067" y="753174"/>
                  <a:pt x="38033" y="454883"/>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600" b="1" u="sng" dirty="0" err="1">
                <a:solidFill>
                  <a:srgbClr val="002060"/>
                </a:solidFill>
                <a:effectLst>
                  <a:outerShdw blurRad="38100" dist="38100" dir="2700000" algn="tl">
                    <a:srgbClr val="000000">
                      <a:alpha val="43137"/>
                    </a:srgbClr>
                  </a:outerShdw>
                </a:effectLst>
                <a:latin typeface="Inter"/>
              </a:rPr>
              <a:t>Noeuds</a:t>
            </a:r>
            <a:r>
              <a:rPr lang="en-US" sz="1600" b="1" u="sng" dirty="0">
                <a:solidFill>
                  <a:srgbClr val="002060"/>
                </a:solidFill>
                <a:effectLst>
                  <a:outerShdw blurRad="38100" dist="38100" dir="2700000" algn="tl">
                    <a:srgbClr val="000000">
                      <a:alpha val="43137"/>
                    </a:srgbClr>
                  </a:outerShdw>
                </a:effectLst>
                <a:latin typeface="Inter"/>
              </a:rPr>
              <a:t> </a:t>
            </a:r>
            <a:r>
              <a:rPr lang="en-US" sz="1600" b="1" u="sng" dirty="0" err="1">
                <a:solidFill>
                  <a:srgbClr val="002060"/>
                </a:solidFill>
                <a:effectLst>
                  <a:outerShdw blurRad="38100" dist="38100" dir="2700000" algn="tl">
                    <a:srgbClr val="000000">
                      <a:alpha val="43137"/>
                    </a:srgbClr>
                  </a:outerShdw>
                </a:effectLst>
                <a:latin typeface="Inter"/>
              </a:rPr>
              <a:t>principaux</a:t>
            </a:r>
            <a:endParaRPr lang="en-US" sz="1600" b="1" i="0" u="sng" dirty="0">
              <a:solidFill>
                <a:srgbClr val="002060"/>
              </a:solidFill>
              <a:effectLst>
                <a:outerShdw blurRad="38100" dist="38100" dir="2700000" algn="tl">
                  <a:srgbClr val="000000">
                    <a:alpha val="43137"/>
                  </a:srgbClr>
                </a:outerShdw>
              </a:effectLst>
              <a:latin typeface="Inter"/>
            </a:endParaRPr>
          </a:p>
          <a:p>
            <a:pPr algn="just">
              <a:lnSpc>
                <a:spcPct val="150000"/>
              </a:lnSpc>
            </a:pPr>
            <a:r>
              <a:rPr lang="fr-FR" sz="1600" b="0" i="0" dirty="0">
                <a:solidFill>
                  <a:srgbClr val="374151"/>
                </a:solidFill>
                <a:effectLst/>
                <a:latin typeface="Söhne"/>
              </a:rPr>
              <a:t>responsables de l'exécution des tâches de traitement des données. Ils reçoivent les tâches de traitement du nœud maître, accèdent aux données stockées et traitent les données conformément aux spécifications de la tâche. Les nœuds principaux exécutent les tâches de manière parallèle pour optimiser le temps de traitement et sont généralement équipés de ressources similaires pour permettre une répartition équitable du travail.</a:t>
            </a:r>
            <a:endParaRPr lang="fr-FR" sz="1600" b="1" u="sng" dirty="0">
              <a:solidFill>
                <a:srgbClr val="002060"/>
              </a:solidFill>
              <a:effectLst>
                <a:outerShdw blurRad="38100" dist="38100" dir="2700000" algn="tl">
                  <a:srgbClr val="000000">
                    <a:alpha val="43137"/>
                  </a:srgbClr>
                </a:outerShdw>
              </a:effectLst>
              <a:latin typeface="Inter"/>
            </a:endParaRPr>
          </a:p>
        </p:txBody>
      </p:sp>
      <p:pic>
        <p:nvPicPr>
          <p:cNvPr id="11" name="Image 10">
            <a:extLst>
              <a:ext uri="{FF2B5EF4-FFF2-40B4-BE49-F238E27FC236}">
                <a16:creationId xmlns:a16="http://schemas.microsoft.com/office/drawing/2014/main" id="{576AFCB2-BE95-F02A-2652-14EF76D86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404" y="2679754"/>
            <a:ext cx="5663555" cy="1979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4192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BA415B-2B62-8CF2-4E08-1EC385AA061C}"/>
              </a:ext>
            </a:extLst>
          </p:cNvPr>
          <p:cNvSpPr>
            <a:spLocks noGrp="1"/>
          </p:cNvSpPr>
          <p:nvPr>
            <p:ph type="dt" sz="half" idx="10"/>
          </p:nvPr>
        </p:nvSpPr>
        <p:spPr/>
        <p:txBody>
          <a:bodyPr/>
          <a:lstStyle/>
          <a:p>
            <a:pPr rtl="0"/>
            <a:fld id="{2BD66AC7-6890-4F0E-B000-A39D822B7C00}" type="datetime1">
              <a:rPr lang="fr-FR" smtClean="0"/>
              <a:t>26/04/2023</a:t>
            </a:fld>
            <a:endParaRPr lang="en-US"/>
          </a:p>
        </p:txBody>
      </p:sp>
      <p:pic>
        <p:nvPicPr>
          <p:cNvPr id="3" name="Image 2">
            <a:extLst>
              <a:ext uri="{FF2B5EF4-FFF2-40B4-BE49-F238E27FC236}">
                <a16:creationId xmlns:a16="http://schemas.microsoft.com/office/drawing/2014/main" id="{0758719A-EB39-A952-0D2C-648B4E51BC8B}"/>
              </a:ext>
            </a:extLst>
          </p:cNvPr>
          <p:cNvPicPr>
            <a:picLocks noChangeAspect="1"/>
          </p:cNvPicPr>
          <p:nvPr/>
        </p:nvPicPr>
        <p:blipFill rotWithShape="1">
          <a:blip r:embed="rId2">
            <a:extLst>
              <a:ext uri="{28A0092B-C50C-407E-A947-70E740481C1C}">
                <a14:useLocalDpi xmlns:a14="http://schemas.microsoft.com/office/drawing/2010/main" val="0"/>
              </a:ext>
            </a:extLst>
          </a:blip>
          <a:srcRect t="49277"/>
          <a:stretch/>
        </p:blipFill>
        <p:spPr>
          <a:xfrm>
            <a:off x="5022531" y="2514588"/>
            <a:ext cx="6204269" cy="1642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adre 5">
            <a:extLst>
              <a:ext uri="{FF2B5EF4-FFF2-40B4-BE49-F238E27FC236}">
                <a16:creationId xmlns:a16="http://schemas.microsoft.com/office/drawing/2014/main" id="{0F208E5C-313F-E66A-F45C-38812394EF87}"/>
              </a:ext>
            </a:extLst>
          </p:cNvPr>
          <p:cNvSpPr/>
          <p:nvPr/>
        </p:nvSpPr>
        <p:spPr>
          <a:xfrm>
            <a:off x="3053917" y="381739"/>
            <a:ext cx="4998129" cy="5859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Inter"/>
              </a:rPr>
              <a:t>Configuration EMR : </a:t>
            </a:r>
            <a:r>
              <a:rPr lang="fr-FR" sz="2000" dirty="0">
                <a:ln w="0"/>
                <a:solidFill>
                  <a:schemeClr val="accent1"/>
                </a:solidFill>
                <a:effectLst>
                  <a:outerShdw blurRad="38100" dist="25400" dir="5400000" algn="ctr" rotWithShape="0">
                    <a:srgbClr val="6E747A">
                      <a:alpha val="43000"/>
                    </a:srgbClr>
                  </a:outerShdw>
                </a:effectLst>
                <a:latin typeface="Inter"/>
              </a:rPr>
              <a:t>Sécurité</a:t>
            </a:r>
          </a:p>
        </p:txBody>
      </p:sp>
      <p:sp>
        <p:nvSpPr>
          <p:cNvPr id="9" name="ZoneTexte 8">
            <a:extLst>
              <a:ext uri="{FF2B5EF4-FFF2-40B4-BE49-F238E27FC236}">
                <a16:creationId xmlns:a16="http://schemas.microsoft.com/office/drawing/2014/main" id="{F2109132-E249-776A-C496-A6AE597C02F2}"/>
              </a:ext>
            </a:extLst>
          </p:cNvPr>
          <p:cNvSpPr txBox="1"/>
          <p:nvPr/>
        </p:nvSpPr>
        <p:spPr>
          <a:xfrm>
            <a:off x="880303" y="1739948"/>
            <a:ext cx="3959348" cy="3378104"/>
          </a:xfrm>
          <a:custGeom>
            <a:avLst/>
            <a:gdLst>
              <a:gd name="connsiteX0" fmla="*/ 0 w 3959348"/>
              <a:gd name="connsiteY0" fmla="*/ 0 h 3378104"/>
              <a:gd name="connsiteX1" fmla="*/ 605215 w 3959348"/>
              <a:gd name="connsiteY1" fmla="*/ 0 h 3378104"/>
              <a:gd name="connsiteX2" fmla="*/ 1052055 w 3959348"/>
              <a:gd name="connsiteY2" fmla="*/ 0 h 3378104"/>
              <a:gd name="connsiteX3" fmla="*/ 1578083 w 3959348"/>
              <a:gd name="connsiteY3" fmla="*/ 0 h 3378104"/>
              <a:gd name="connsiteX4" fmla="*/ 2222891 w 3959348"/>
              <a:gd name="connsiteY4" fmla="*/ 0 h 3378104"/>
              <a:gd name="connsiteX5" fmla="*/ 2788512 w 3959348"/>
              <a:gd name="connsiteY5" fmla="*/ 0 h 3378104"/>
              <a:gd name="connsiteX6" fmla="*/ 3393727 w 3959348"/>
              <a:gd name="connsiteY6" fmla="*/ 0 h 3378104"/>
              <a:gd name="connsiteX7" fmla="*/ 3959348 w 3959348"/>
              <a:gd name="connsiteY7" fmla="*/ 0 h 3378104"/>
              <a:gd name="connsiteX8" fmla="*/ 3959348 w 3959348"/>
              <a:gd name="connsiteY8" fmla="*/ 563017 h 3378104"/>
              <a:gd name="connsiteX9" fmla="*/ 3959348 w 3959348"/>
              <a:gd name="connsiteY9" fmla="*/ 1159816 h 3378104"/>
              <a:gd name="connsiteX10" fmla="*/ 3959348 w 3959348"/>
              <a:gd name="connsiteY10" fmla="*/ 1655271 h 3378104"/>
              <a:gd name="connsiteX11" fmla="*/ 3959348 w 3959348"/>
              <a:gd name="connsiteY11" fmla="*/ 2116945 h 3378104"/>
              <a:gd name="connsiteX12" fmla="*/ 3959348 w 3959348"/>
              <a:gd name="connsiteY12" fmla="*/ 2612400 h 3378104"/>
              <a:gd name="connsiteX13" fmla="*/ 3959348 w 3959348"/>
              <a:gd name="connsiteY13" fmla="*/ 3378104 h 3378104"/>
              <a:gd name="connsiteX14" fmla="*/ 3393727 w 3959348"/>
              <a:gd name="connsiteY14" fmla="*/ 3378104 h 3378104"/>
              <a:gd name="connsiteX15" fmla="*/ 2828106 w 3959348"/>
              <a:gd name="connsiteY15" fmla="*/ 3378104 h 3378104"/>
              <a:gd name="connsiteX16" fmla="*/ 2341672 w 3959348"/>
              <a:gd name="connsiteY16" fmla="*/ 3378104 h 3378104"/>
              <a:gd name="connsiteX17" fmla="*/ 1776050 w 3959348"/>
              <a:gd name="connsiteY17" fmla="*/ 3378104 h 3378104"/>
              <a:gd name="connsiteX18" fmla="*/ 1210429 w 3959348"/>
              <a:gd name="connsiteY18" fmla="*/ 3378104 h 3378104"/>
              <a:gd name="connsiteX19" fmla="*/ 644808 w 3959348"/>
              <a:gd name="connsiteY19" fmla="*/ 3378104 h 3378104"/>
              <a:gd name="connsiteX20" fmla="*/ 0 w 3959348"/>
              <a:gd name="connsiteY20" fmla="*/ 3378104 h 3378104"/>
              <a:gd name="connsiteX21" fmla="*/ 0 w 3959348"/>
              <a:gd name="connsiteY21" fmla="*/ 2848868 h 3378104"/>
              <a:gd name="connsiteX22" fmla="*/ 0 w 3959348"/>
              <a:gd name="connsiteY22" fmla="*/ 2285850 h 3378104"/>
              <a:gd name="connsiteX23" fmla="*/ 0 w 3959348"/>
              <a:gd name="connsiteY23" fmla="*/ 1689052 h 3378104"/>
              <a:gd name="connsiteX24" fmla="*/ 0 w 3959348"/>
              <a:gd name="connsiteY24" fmla="*/ 1092254 h 3378104"/>
              <a:gd name="connsiteX25" fmla="*/ 0 w 3959348"/>
              <a:gd name="connsiteY25" fmla="*/ 495455 h 3378104"/>
              <a:gd name="connsiteX26" fmla="*/ 0 w 3959348"/>
              <a:gd name="connsiteY26" fmla="*/ 0 h 337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59348" h="3378104" fill="none" extrusionOk="0">
                <a:moveTo>
                  <a:pt x="0" y="0"/>
                </a:moveTo>
                <a:cubicBezTo>
                  <a:pt x="160754" y="-51171"/>
                  <a:pt x="394980" y="38398"/>
                  <a:pt x="605215" y="0"/>
                </a:cubicBezTo>
                <a:cubicBezTo>
                  <a:pt x="815450" y="-38398"/>
                  <a:pt x="868372" y="21486"/>
                  <a:pt x="1052055" y="0"/>
                </a:cubicBezTo>
                <a:cubicBezTo>
                  <a:pt x="1235738" y="-21486"/>
                  <a:pt x="1421683" y="34398"/>
                  <a:pt x="1578083" y="0"/>
                </a:cubicBezTo>
                <a:cubicBezTo>
                  <a:pt x="1734483" y="-34398"/>
                  <a:pt x="1915251" y="68771"/>
                  <a:pt x="2222891" y="0"/>
                </a:cubicBezTo>
                <a:cubicBezTo>
                  <a:pt x="2530531" y="-68771"/>
                  <a:pt x="2582429" y="31200"/>
                  <a:pt x="2788512" y="0"/>
                </a:cubicBezTo>
                <a:cubicBezTo>
                  <a:pt x="2994595" y="-31200"/>
                  <a:pt x="3241533" y="56227"/>
                  <a:pt x="3393727" y="0"/>
                </a:cubicBezTo>
                <a:cubicBezTo>
                  <a:pt x="3545921" y="-56227"/>
                  <a:pt x="3775897" y="31096"/>
                  <a:pt x="3959348" y="0"/>
                </a:cubicBezTo>
                <a:cubicBezTo>
                  <a:pt x="4000899" y="227023"/>
                  <a:pt x="3902797" y="294356"/>
                  <a:pt x="3959348" y="563017"/>
                </a:cubicBezTo>
                <a:cubicBezTo>
                  <a:pt x="4015899" y="831678"/>
                  <a:pt x="3933289" y="925028"/>
                  <a:pt x="3959348" y="1159816"/>
                </a:cubicBezTo>
                <a:cubicBezTo>
                  <a:pt x="3985407" y="1394604"/>
                  <a:pt x="3936499" y="1476800"/>
                  <a:pt x="3959348" y="1655271"/>
                </a:cubicBezTo>
                <a:cubicBezTo>
                  <a:pt x="3982197" y="1833743"/>
                  <a:pt x="3910483" y="1975876"/>
                  <a:pt x="3959348" y="2116945"/>
                </a:cubicBezTo>
                <a:cubicBezTo>
                  <a:pt x="4008213" y="2258014"/>
                  <a:pt x="3919329" y="2465195"/>
                  <a:pt x="3959348" y="2612400"/>
                </a:cubicBezTo>
                <a:cubicBezTo>
                  <a:pt x="3999367" y="2759605"/>
                  <a:pt x="3901510" y="3216726"/>
                  <a:pt x="3959348" y="3378104"/>
                </a:cubicBezTo>
                <a:cubicBezTo>
                  <a:pt x="3812454" y="3417162"/>
                  <a:pt x="3603274" y="3315990"/>
                  <a:pt x="3393727" y="3378104"/>
                </a:cubicBezTo>
                <a:cubicBezTo>
                  <a:pt x="3184180" y="3440218"/>
                  <a:pt x="2980612" y="3316576"/>
                  <a:pt x="2828106" y="3378104"/>
                </a:cubicBezTo>
                <a:cubicBezTo>
                  <a:pt x="2675600" y="3439632"/>
                  <a:pt x="2508241" y="3358877"/>
                  <a:pt x="2341672" y="3378104"/>
                </a:cubicBezTo>
                <a:cubicBezTo>
                  <a:pt x="2175103" y="3397331"/>
                  <a:pt x="1909238" y="3372636"/>
                  <a:pt x="1776050" y="3378104"/>
                </a:cubicBezTo>
                <a:cubicBezTo>
                  <a:pt x="1642862" y="3383572"/>
                  <a:pt x="1430025" y="3346379"/>
                  <a:pt x="1210429" y="3378104"/>
                </a:cubicBezTo>
                <a:cubicBezTo>
                  <a:pt x="990833" y="3409829"/>
                  <a:pt x="881394" y="3359255"/>
                  <a:pt x="644808" y="3378104"/>
                </a:cubicBezTo>
                <a:cubicBezTo>
                  <a:pt x="408222" y="3396953"/>
                  <a:pt x="261592" y="3323497"/>
                  <a:pt x="0" y="3378104"/>
                </a:cubicBezTo>
                <a:cubicBezTo>
                  <a:pt x="-18907" y="3263471"/>
                  <a:pt x="28371" y="2963837"/>
                  <a:pt x="0" y="2848868"/>
                </a:cubicBezTo>
                <a:cubicBezTo>
                  <a:pt x="-28371" y="2733899"/>
                  <a:pt x="48601" y="2467224"/>
                  <a:pt x="0" y="2285850"/>
                </a:cubicBezTo>
                <a:cubicBezTo>
                  <a:pt x="-48601" y="2104476"/>
                  <a:pt x="27346" y="1903983"/>
                  <a:pt x="0" y="1689052"/>
                </a:cubicBezTo>
                <a:cubicBezTo>
                  <a:pt x="-27346" y="1474121"/>
                  <a:pt x="11651" y="1230096"/>
                  <a:pt x="0" y="1092254"/>
                </a:cubicBezTo>
                <a:cubicBezTo>
                  <a:pt x="-11651" y="954412"/>
                  <a:pt x="51845" y="620740"/>
                  <a:pt x="0" y="495455"/>
                </a:cubicBezTo>
                <a:cubicBezTo>
                  <a:pt x="-51845" y="370170"/>
                  <a:pt x="45928" y="234238"/>
                  <a:pt x="0" y="0"/>
                </a:cubicBezTo>
                <a:close/>
              </a:path>
              <a:path w="3959348" h="3378104"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3986171" y="286329"/>
                  <a:pt x="3927713" y="418838"/>
                  <a:pt x="3959348" y="630579"/>
                </a:cubicBezTo>
                <a:cubicBezTo>
                  <a:pt x="3990983" y="842320"/>
                  <a:pt x="3902043" y="890556"/>
                  <a:pt x="3959348" y="1126035"/>
                </a:cubicBezTo>
                <a:cubicBezTo>
                  <a:pt x="4016653" y="1361514"/>
                  <a:pt x="3911356" y="1388782"/>
                  <a:pt x="3959348" y="1621490"/>
                </a:cubicBezTo>
                <a:cubicBezTo>
                  <a:pt x="4007340" y="1854198"/>
                  <a:pt x="3958518" y="1954871"/>
                  <a:pt x="3959348" y="2184507"/>
                </a:cubicBezTo>
                <a:cubicBezTo>
                  <a:pt x="3960178" y="2414143"/>
                  <a:pt x="3936164" y="2528857"/>
                  <a:pt x="3959348" y="2781306"/>
                </a:cubicBezTo>
                <a:cubicBezTo>
                  <a:pt x="3982532" y="3033755"/>
                  <a:pt x="3902475" y="3165350"/>
                  <a:pt x="3959348" y="3378104"/>
                </a:cubicBezTo>
                <a:cubicBezTo>
                  <a:pt x="3753274" y="3431858"/>
                  <a:pt x="3560748" y="3310258"/>
                  <a:pt x="3393727" y="3378104"/>
                </a:cubicBezTo>
                <a:cubicBezTo>
                  <a:pt x="3226706" y="3445950"/>
                  <a:pt x="3098929" y="3344909"/>
                  <a:pt x="2907293" y="3378104"/>
                </a:cubicBezTo>
                <a:cubicBezTo>
                  <a:pt x="2715657" y="3411299"/>
                  <a:pt x="2576831" y="3370506"/>
                  <a:pt x="2341672" y="3378104"/>
                </a:cubicBezTo>
                <a:cubicBezTo>
                  <a:pt x="2106513" y="3385702"/>
                  <a:pt x="1937533" y="3338596"/>
                  <a:pt x="1696863" y="3378104"/>
                </a:cubicBezTo>
                <a:cubicBezTo>
                  <a:pt x="1456193" y="3417612"/>
                  <a:pt x="1364593" y="3356314"/>
                  <a:pt x="1131242" y="3378104"/>
                </a:cubicBezTo>
                <a:cubicBezTo>
                  <a:pt x="897891" y="3399894"/>
                  <a:pt x="869044" y="3338816"/>
                  <a:pt x="684402" y="3378104"/>
                </a:cubicBezTo>
                <a:cubicBezTo>
                  <a:pt x="499760" y="3417392"/>
                  <a:pt x="188117" y="3372507"/>
                  <a:pt x="0" y="3378104"/>
                </a:cubicBezTo>
                <a:cubicBezTo>
                  <a:pt x="-29818" y="3223463"/>
                  <a:pt x="19781" y="2880471"/>
                  <a:pt x="0" y="2747525"/>
                </a:cubicBezTo>
                <a:cubicBezTo>
                  <a:pt x="-19781" y="2614579"/>
                  <a:pt x="15083" y="2288663"/>
                  <a:pt x="0" y="2116945"/>
                </a:cubicBezTo>
                <a:cubicBezTo>
                  <a:pt x="-15083" y="1945227"/>
                  <a:pt x="61585" y="1673920"/>
                  <a:pt x="0" y="1553928"/>
                </a:cubicBezTo>
                <a:cubicBezTo>
                  <a:pt x="-61585" y="1433936"/>
                  <a:pt x="55523" y="1153071"/>
                  <a:pt x="0" y="1024692"/>
                </a:cubicBezTo>
                <a:cubicBezTo>
                  <a:pt x="-55523" y="896313"/>
                  <a:pt x="37908" y="706153"/>
                  <a:pt x="0" y="563017"/>
                </a:cubicBezTo>
                <a:cubicBezTo>
                  <a:pt x="-37908" y="419881"/>
                  <a:pt x="10274" y="191393"/>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600" b="1" u="sng" dirty="0" err="1">
                <a:solidFill>
                  <a:srgbClr val="002060"/>
                </a:solidFill>
                <a:effectLst>
                  <a:outerShdw blurRad="38100" dist="38100" dir="2700000" algn="tl">
                    <a:srgbClr val="000000">
                      <a:alpha val="43137"/>
                    </a:srgbClr>
                  </a:outerShdw>
                </a:effectLst>
                <a:latin typeface="Inter"/>
              </a:rPr>
              <a:t>Clé</a:t>
            </a:r>
            <a:r>
              <a:rPr lang="en-US" sz="1600" b="1" u="sng" dirty="0">
                <a:solidFill>
                  <a:srgbClr val="002060"/>
                </a:solidFill>
                <a:effectLst>
                  <a:outerShdw blurRad="38100" dist="38100" dir="2700000" algn="tl">
                    <a:srgbClr val="000000">
                      <a:alpha val="43137"/>
                    </a:srgbClr>
                  </a:outerShdw>
                </a:effectLst>
                <a:latin typeface="Inter"/>
              </a:rPr>
              <a:t> EC2</a:t>
            </a:r>
          </a:p>
          <a:p>
            <a:pPr algn="just">
              <a:lnSpc>
                <a:spcPct val="150000"/>
              </a:lnSpc>
            </a:pPr>
            <a:r>
              <a:rPr lang="fr-FR" sz="1600" b="0" i="0" dirty="0">
                <a:solidFill>
                  <a:srgbClr val="002060"/>
                </a:solidFill>
                <a:effectLst/>
                <a:latin typeface="Inter"/>
              </a:rPr>
              <a:t>La paire de clés est constituée de deux clés, une clé privée et une clé publique. La clé privée est conservée par l'utilisateur et la clé publique est associée à l'instance EC2. Lorsque vous vous connectez à l'instance EC2 à l'aide d'un client SSH, vous devez spécifier la clé privée pour prouver que vous êtes autorisé à accéder à l'instance.</a:t>
            </a:r>
            <a:endParaRPr lang="fr-FR" sz="1600" b="1" u="sng" dirty="0">
              <a:solidFill>
                <a:srgbClr val="002060"/>
              </a:solidFill>
              <a:effectLst>
                <a:outerShdw blurRad="38100" dist="38100" dir="2700000" algn="tl">
                  <a:srgbClr val="000000">
                    <a:alpha val="43137"/>
                  </a:srgbClr>
                </a:outerShdw>
              </a:effectLst>
              <a:latin typeface="Inter"/>
            </a:endParaRPr>
          </a:p>
        </p:txBody>
      </p:sp>
      <p:pic>
        <p:nvPicPr>
          <p:cNvPr id="4" name="Picture 2" descr="Easy Skin Type 5 icon">
            <a:extLst>
              <a:ext uri="{FF2B5EF4-FFF2-40B4-BE49-F238E27FC236}">
                <a16:creationId xmlns:a16="http://schemas.microsoft.com/office/drawing/2014/main" id="{6B536CD3-86AC-F409-16EA-8436DDB21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491" y="2971800"/>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37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BA415B-2B62-8CF2-4E08-1EC385AA061C}"/>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6" name="Cadre 5">
            <a:extLst>
              <a:ext uri="{FF2B5EF4-FFF2-40B4-BE49-F238E27FC236}">
                <a16:creationId xmlns:a16="http://schemas.microsoft.com/office/drawing/2014/main" id="{0F208E5C-313F-E66A-F45C-38812394EF87}"/>
              </a:ext>
            </a:extLst>
          </p:cNvPr>
          <p:cNvSpPr/>
          <p:nvPr/>
        </p:nvSpPr>
        <p:spPr>
          <a:xfrm>
            <a:off x="3053917" y="381739"/>
            <a:ext cx="4998129" cy="5859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Inter"/>
              </a:rPr>
              <a:t>Configuration EMR : </a:t>
            </a:r>
            <a:r>
              <a:rPr lang="fr-FR" sz="2000" dirty="0">
                <a:ln w="0"/>
                <a:solidFill>
                  <a:schemeClr val="accent1"/>
                </a:solidFill>
                <a:effectLst>
                  <a:outerShdw blurRad="38100" dist="25400" dir="5400000" algn="ctr" rotWithShape="0">
                    <a:srgbClr val="6E747A">
                      <a:alpha val="43000"/>
                    </a:srgbClr>
                  </a:outerShdw>
                </a:effectLst>
                <a:latin typeface="Inter"/>
              </a:rPr>
              <a:t>Cré</a:t>
            </a:r>
            <a:r>
              <a:rPr lang="en-US" sz="2000" dirty="0" err="1">
                <a:ln w="0"/>
                <a:solidFill>
                  <a:schemeClr val="accent1"/>
                </a:solidFill>
                <a:effectLst>
                  <a:outerShdw blurRad="38100" dist="25400" dir="5400000" algn="ctr" rotWithShape="0">
                    <a:srgbClr val="6E747A">
                      <a:alpha val="43000"/>
                    </a:srgbClr>
                  </a:outerShdw>
                </a:effectLst>
                <a:latin typeface="Inter"/>
              </a:rPr>
              <a:t>ation</a:t>
            </a:r>
            <a:r>
              <a:rPr lang="en-US" sz="2000" dirty="0">
                <a:ln w="0"/>
                <a:solidFill>
                  <a:schemeClr val="accent1"/>
                </a:solidFill>
                <a:effectLst>
                  <a:outerShdw blurRad="38100" dist="25400" dir="5400000" algn="ctr" rotWithShape="0">
                    <a:srgbClr val="6E747A">
                      <a:alpha val="43000"/>
                    </a:srgbClr>
                  </a:outerShdw>
                </a:effectLst>
                <a:latin typeface="Inter"/>
              </a:rPr>
              <a:t> cl</a:t>
            </a:r>
            <a:r>
              <a:rPr lang="fr-FR" sz="2000" dirty="0">
                <a:ln w="0"/>
                <a:solidFill>
                  <a:schemeClr val="accent1"/>
                </a:solidFill>
                <a:effectLst>
                  <a:outerShdw blurRad="38100" dist="25400" dir="5400000" algn="ctr" rotWithShape="0">
                    <a:srgbClr val="6E747A">
                      <a:alpha val="43000"/>
                    </a:srgbClr>
                  </a:outerShdw>
                </a:effectLst>
                <a:latin typeface="Inter"/>
              </a:rPr>
              <a:t>é</a:t>
            </a:r>
          </a:p>
        </p:txBody>
      </p:sp>
      <p:sp>
        <p:nvSpPr>
          <p:cNvPr id="9" name="ZoneTexte 8">
            <a:extLst>
              <a:ext uri="{FF2B5EF4-FFF2-40B4-BE49-F238E27FC236}">
                <a16:creationId xmlns:a16="http://schemas.microsoft.com/office/drawing/2014/main" id="{F2109132-E249-776A-C496-A6AE597C02F2}"/>
              </a:ext>
            </a:extLst>
          </p:cNvPr>
          <p:cNvSpPr txBox="1"/>
          <p:nvPr/>
        </p:nvSpPr>
        <p:spPr>
          <a:xfrm>
            <a:off x="633999" y="1651172"/>
            <a:ext cx="3959348" cy="4116768"/>
          </a:xfrm>
          <a:custGeom>
            <a:avLst/>
            <a:gdLst>
              <a:gd name="connsiteX0" fmla="*/ 0 w 3959348"/>
              <a:gd name="connsiteY0" fmla="*/ 0 h 4116768"/>
              <a:gd name="connsiteX1" fmla="*/ 644808 w 3959348"/>
              <a:gd name="connsiteY1" fmla="*/ 0 h 4116768"/>
              <a:gd name="connsiteX2" fmla="*/ 1289616 w 3959348"/>
              <a:gd name="connsiteY2" fmla="*/ 0 h 4116768"/>
              <a:gd name="connsiteX3" fmla="*/ 1855237 w 3959348"/>
              <a:gd name="connsiteY3" fmla="*/ 0 h 4116768"/>
              <a:gd name="connsiteX4" fmla="*/ 2460452 w 3959348"/>
              <a:gd name="connsiteY4" fmla="*/ 0 h 4116768"/>
              <a:gd name="connsiteX5" fmla="*/ 2986480 w 3959348"/>
              <a:gd name="connsiteY5" fmla="*/ 0 h 4116768"/>
              <a:gd name="connsiteX6" fmla="*/ 3959348 w 3959348"/>
              <a:gd name="connsiteY6" fmla="*/ 0 h 4116768"/>
              <a:gd name="connsiteX7" fmla="*/ 3959348 w 3959348"/>
              <a:gd name="connsiteY7" fmla="*/ 670445 h 4116768"/>
              <a:gd name="connsiteX8" fmla="*/ 3959348 w 3959348"/>
              <a:gd name="connsiteY8" fmla="*/ 1176219 h 4116768"/>
              <a:gd name="connsiteX9" fmla="*/ 3959348 w 3959348"/>
              <a:gd name="connsiteY9" fmla="*/ 1640826 h 4116768"/>
              <a:gd name="connsiteX10" fmla="*/ 3959348 w 3959348"/>
              <a:gd name="connsiteY10" fmla="*/ 2146600 h 4116768"/>
              <a:gd name="connsiteX11" fmla="*/ 3959348 w 3959348"/>
              <a:gd name="connsiteY11" fmla="*/ 2693542 h 4116768"/>
              <a:gd name="connsiteX12" fmla="*/ 3959348 w 3959348"/>
              <a:gd name="connsiteY12" fmla="*/ 3281652 h 4116768"/>
              <a:gd name="connsiteX13" fmla="*/ 3959348 w 3959348"/>
              <a:gd name="connsiteY13" fmla="*/ 4116768 h 4116768"/>
              <a:gd name="connsiteX14" fmla="*/ 3314540 w 3959348"/>
              <a:gd name="connsiteY14" fmla="*/ 4116768 h 4116768"/>
              <a:gd name="connsiteX15" fmla="*/ 2748919 w 3959348"/>
              <a:gd name="connsiteY15" fmla="*/ 4116768 h 4116768"/>
              <a:gd name="connsiteX16" fmla="*/ 2183298 w 3959348"/>
              <a:gd name="connsiteY16" fmla="*/ 4116768 h 4116768"/>
              <a:gd name="connsiteX17" fmla="*/ 1617676 w 3959348"/>
              <a:gd name="connsiteY17" fmla="*/ 4116768 h 4116768"/>
              <a:gd name="connsiteX18" fmla="*/ 1052055 w 3959348"/>
              <a:gd name="connsiteY18" fmla="*/ 4116768 h 4116768"/>
              <a:gd name="connsiteX19" fmla="*/ 526028 w 3959348"/>
              <a:gd name="connsiteY19" fmla="*/ 4116768 h 4116768"/>
              <a:gd name="connsiteX20" fmla="*/ 0 w 3959348"/>
              <a:gd name="connsiteY20" fmla="*/ 4116768 h 4116768"/>
              <a:gd name="connsiteX21" fmla="*/ 0 w 3959348"/>
              <a:gd name="connsiteY21" fmla="*/ 3528658 h 4116768"/>
              <a:gd name="connsiteX22" fmla="*/ 0 w 3959348"/>
              <a:gd name="connsiteY22" fmla="*/ 2899381 h 4116768"/>
              <a:gd name="connsiteX23" fmla="*/ 0 w 3959348"/>
              <a:gd name="connsiteY23" fmla="*/ 2270103 h 4116768"/>
              <a:gd name="connsiteX24" fmla="*/ 0 w 3959348"/>
              <a:gd name="connsiteY24" fmla="*/ 1599658 h 4116768"/>
              <a:gd name="connsiteX25" fmla="*/ 0 w 3959348"/>
              <a:gd name="connsiteY25" fmla="*/ 1011549 h 4116768"/>
              <a:gd name="connsiteX26" fmla="*/ 0 w 3959348"/>
              <a:gd name="connsiteY26" fmla="*/ 0 h 411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59348" h="4116768" fill="none" extrusionOk="0">
                <a:moveTo>
                  <a:pt x="0" y="0"/>
                </a:moveTo>
                <a:cubicBezTo>
                  <a:pt x="273321" y="-44031"/>
                  <a:pt x="454394" y="44003"/>
                  <a:pt x="644808" y="0"/>
                </a:cubicBezTo>
                <a:cubicBezTo>
                  <a:pt x="835222" y="-44003"/>
                  <a:pt x="981976" y="68771"/>
                  <a:pt x="1289616" y="0"/>
                </a:cubicBezTo>
                <a:cubicBezTo>
                  <a:pt x="1597256" y="-68771"/>
                  <a:pt x="1649154" y="31200"/>
                  <a:pt x="1855237" y="0"/>
                </a:cubicBezTo>
                <a:cubicBezTo>
                  <a:pt x="2061320" y="-31200"/>
                  <a:pt x="2308258" y="56227"/>
                  <a:pt x="2460452" y="0"/>
                </a:cubicBezTo>
                <a:cubicBezTo>
                  <a:pt x="2612646" y="-56227"/>
                  <a:pt x="2729362" y="2034"/>
                  <a:pt x="2986480" y="0"/>
                </a:cubicBezTo>
                <a:cubicBezTo>
                  <a:pt x="3243598" y="-2034"/>
                  <a:pt x="3499975" y="71064"/>
                  <a:pt x="3959348" y="0"/>
                </a:cubicBezTo>
                <a:cubicBezTo>
                  <a:pt x="3959575" y="168852"/>
                  <a:pt x="3891488" y="464321"/>
                  <a:pt x="3959348" y="670445"/>
                </a:cubicBezTo>
                <a:cubicBezTo>
                  <a:pt x="4027208" y="876569"/>
                  <a:pt x="3935014" y="1014650"/>
                  <a:pt x="3959348" y="1176219"/>
                </a:cubicBezTo>
                <a:cubicBezTo>
                  <a:pt x="3983682" y="1337788"/>
                  <a:pt x="3938630" y="1457514"/>
                  <a:pt x="3959348" y="1640826"/>
                </a:cubicBezTo>
                <a:cubicBezTo>
                  <a:pt x="3980066" y="1824138"/>
                  <a:pt x="3940463" y="2045276"/>
                  <a:pt x="3959348" y="2146600"/>
                </a:cubicBezTo>
                <a:cubicBezTo>
                  <a:pt x="3978233" y="2247924"/>
                  <a:pt x="3933778" y="2429013"/>
                  <a:pt x="3959348" y="2693542"/>
                </a:cubicBezTo>
                <a:cubicBezTo>
                  <a:pt x="3984918" y="2958071"/>
                  <a:pt x="3957870" y="3152533"/>
                  <a:pt x="3959348" y="3281652"/>
                </a:cubicBezTo>
                <a:cubicBezTo>
                  <a:pt x="3960826" y="3410771"/>
                  <a:pt x="3935343" y="3805604"/>
                  <a:pt x="3959348" y="4116768"/>
                </a:cubicBezTo>
                <a:cubicBezTo>
                  <a:pt x="3706182" y="4147287"/>
                  <a:pt x="3562669" y="4064091"/>
                  <a:pt x="3314540" y="4116768"/>
                </a:cubicBezTo>
                <a:cubicBezTo>
                  <a:pt x="3066411" y="4169445"/>
                  <a:pt x="2880155" y="4110448"/>
                  <a:pt x="2748919" y="4116768"/>
                </a:cubicBezTo>
                <a:cubicBezTo>
                  <a:pt x="2617683" y="4123088"/>
                  <a:pt x="2402894" y="4085043"/>
                  <a:pt x="2183298" y="4116768"/>
                </a:cubicBezTo>
                <a:cubicBezTo>
                  <a:pt x="1963702" y="4148493"/>
                  <a:pt x="1860430" y="4103424"/>
                  <a:pt x="1617676" y="4116768"/>
                </a:cubicBezTo>
                <a:cubicBezTo>
                  <a:pt x="1374922" y="4130112"/>
                  <a:pt x="1178160" y="4075378"/>
                  <a:pt x="1052055" y="4116768"/>
                </a:cubicBezTo>
                <a:cubicBezTo>
                  <a:pt x="925950" y="4158158"/>
                  <a:pt x="769772" y="4076757"/>
                  <a:pt x="526028" y="4116768"/>
                </a:cubicBezTo>
                <a:cubicBezTo>
                  <a:pt x="282284" y="4156779"/>
                  <a:pt x="240182" y="4099505"/>
                  <a:pt x="0" y="4116768"/>
                </a:cubicBezTo>
                <a:cubicBezTo>
                  <a:pt x="-21508" y="3993098"/>
                  <a:pt x="65884" y="3750086"/>
                  <a:pt x="0" y="3528658"/>
                </a:cubicBezTo>
                <a:cubicBezTo>
                  <a:pt x="-65884" y="3307230"/>
                  <a:pt x="54932" y="3114393"/>
                  <a:pt x="0" y="2899381"/>
                </a:cubicBezTo>
                <a:cubicBezTo>
                  <a:pt x="-54932" y="2684369"/>
                  <a:pt x="54231" y="2398165"/>
                  <a:pt x="0" y="2270103"/>
                </a:cubicBezTo>
                <a:cubicBezTo>
                  <a:pt x="-54231" y="2142041"/>
                  <a:pt x="3340" y="1900504"/>
                  <a:pt x="0" y="1599658"/>
                </a:cubicBezTo>
                <a:cubicBezTo>
                  <a:pt x="-3340" y="1298813"/>
                  <a:pt x="9771" y="1294579"/>
                  <a:pt x="0" y="1011549"/>
                </a:cubicBezTo>
                <a:cubicBezTo>
                  <a:pt x="-9771" y="728519"/>
                  <a:pt x="89017" y="213758"/>
                  <a:pt x="0" y="0"/>
                </a:cubicBezTo>
                <a:close/>
              </a:path>
              <a:path w="3959348" h="4116768"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4011495" y="323419"/>
                  <a:pt x="3907346" y="462452"/>
                  <a:pt x="3959348" y="670445"/>
                </a:cubicBezTo>
                <a:cubicBezTo>
                  <a:pt x="4011350" y="878439"/>
                  <a:pt x="3906992" y="926150"/>
                  <a:pt x="3959348" y="1176219"/>
                </a:cubicBezTo>
                <a:cubicBezTo>
                  <a:pt x="4011704" y="1426288"/>
                  <a:pt x="3937226" y="1479069"/>
                  <a:pt x="3959348" y="1681994"/>
                </a:cubicBezTo>
                <a:cubicBezTo>
                  <a:pt x="3981470" y="1884920"/>
                  <a:pt x="3955131" y="2124304"/>
                  <a:pt x="3959348" y="2270103"/>
                </a:cubicBezTo>
                <a:cubicBezTo>
                  <a:pt x="3963565" y="2415902"/>
                  <a:pt x="3913996" y="2768421"/>
                  <a:pt x="3959348" y="2899381"/>
                </a:cubicBezTo>
                <a:cubicBezTo>
                  <a:pt x="4004700" y="3030341"/>
                  <a:pt x="3931254" y="3190968"/>
                  <a:pt x="3959348" y="3363988"/>
                </a:cubicBezTo>
                <a:cubicBezTo>
                  <a:pt x="3987442" y="3537008"/>
                  <a:pt x="3937238" y="3808317"/>
                  <a:pt x="3959348" y="4116768"/>
                </a:cubicBezTo>
                <a:cubicBezTo>
                  <a:pt x="3713920" y="4130772"/>
                  <a:pt x="3589473" y="4074120"/>
                  <a:pt x="3393727" y="4116768"/>
                </a:cubicBezTo>
                <a:cubicBezTo>
                  <a:pt x="3197981" y="4159416"/>
                  <a:pt x="3063265" y="4109170"/>
                  <a:pt x="2828106" y="4116768"/>
                </a:cubicBezTo>
                <a:cubicBezTo>
                  <a:pt x="2592947" y="4124366"/>
                  <a:pt x="2422141" y="4075145"/>
                  <a:pt x="2183298" y="4116768"/>
                </a:cubicBezTo>
                <a:cubicBezTo>
                  <a:pt x="1944455" y="4158391"/>
                  <a:pt x="1855681" y="4096908"/>
                  <a:pt x="1617676" y="4116768"/>
                </a:cubicBezTo>
                <a:cubicBezTo>
                  <a:pt x="1379671" y="4136628"/>
                  <a:pt x="1355478" y="4077480"/>
                  <a:pt x="1170836" y="4116768"/>
                </a:cubicBezTo>
                <a:cubicBezTo>
                  <a:pt x="986194" y="4156056"/>
                  <a:pt x="894863" y="4103633"/>
                  <a:pt x="684402" y="4116768"/>
                </a:cubicBezTo>
                <a:cubicBezTo>
                  <a:pt x="473941" y="4129903"/>
                  <a:pt x="144155" y="4068944"/>
                  <a:pt x="0" y="4116768"/>
                </a:cubicBezTo>
                <a:cubicBezTo>
                  <a:pt x="-39283" y="3959664"/>
                  <a:pt x="4101" y="3784004"/>
                  <a:pt x="0" y="3528658"/>
                </a:cubicBezTo>
                <a:cubicBezTo>
                  <a:pt x="-4101" y="3273312"/>
                  <a:pt x="62865" y="3185860"/>
                  <a:pt x="0" y="2940549"/>
                </a:cubicBezTo>
                <a:cubicBezTo>
                  <a:pt x="-62865" y="2695238"/>
                  <a:pt x="42980" y="2539982"/>
                  <a:pt x="0" y="2393607"/>
                </a:cubicBezTo>
                <a:cubicBezTo>
                  <a:pt x="-42980" y="2247232"/>
                  <a:pt x="47787" y="2098942"/>
                  <a:pt x="0" y="1929000"/>
                </a:cubicBezTo>
                <a:cubicBezTo>
                  <a:pt x="-47787" y="1759058"/>
                  <a:pt x="37989" y="1584265"/>
                  <a:pt x="0" y="1464393"/>
                </a:cubicBezTo>
                <a:cubicBezTo>
                  <a:pt x="-37989" y="1344521"/>
                  <a:pt x="38807" y="1071551"/>
                  <a:pt x="0" y="835116"/>
                </a:cubicBezTo>
                <a:cubicBezTo>
                  <a:pt x="-38807" y="598681"/>
                  <a:pt x="86495" y="319270"/>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600" b="1" u="sng" dirty="0" err="1">
                <a:solidFill>
                  <a:srgbClr val="002060"/>
                </a:solidFill>
                <a:effectLst>
                  <a:outerShdw blurRad="38100" dist="38100" dir="2700000" algn="tl">
                    <a:srgbClr val="000000">
                      <a:alpha val="43137"/>
                    </a:srgbClr>
                  </a:outerShdw>
                </a:effectLst>
                <a:latin typeface="Inter"/>
              </a:rPr>
              <a:t>Clé</a:t>
            </a:r>
            <a:r>
              <a:rPr lang="en-US" sz="1600" b="1" u="sng" dirty="0">
                <a:solidFill>
                  <a:srgbClr val="002060"/>
                </a:solidFill>
                <a:effectLst>
                  <a:outerShdw blurRad="38100" dist="38100" dir="2700000" algn="tl">
                    <a:srgbClr val="000000">
                      <a:alpha val="43137"/>
                    </a:srgbClr>
                  </a:outerShdw>
                </a:effectLst>
                <a:latin typeface="Inter"/>
              </a:rPr>
              <a:t> EC2</a:t>
            </a:r>
          </a:p>
          <a:p>
            <a:pPr algn="l">
              <a:lnSpc>
                <a:spcPct val="150000"/>
              </a:lnSpc>
              <a:buFont typeface="+mj-lt"/>
              <a:buAutoNum type="arabicPeriod"/>
            </a:pPr>
            <a:r>
              <a:rPr lang="fr-FR" sz="1600" b="0" i="0" dirty="0">
                <a:solidFill>
                  <a:srgbClr val="374151"/>
                </a:solidFill>
                <a:effectLst/>
                <a:latin typeface="Inter"/>
              </a:rPr>
              <a:t>Cliquez sur le bouton "</a:t>
            </a:r>
            <a:r>
              <a:rPr lang="fr-FR" sz="1600" b="0" i="0" dirty="0" err="1">
                <a:solidFill>
                  <a:srgbClr val="374151"/>
                </a:solidFill>
                <a:effectLst/>
                <a:latin typeface="Inter"/>
              </a:rPr>
              <a:t>Create</a:t>
            </a:r>
            <a:r>
              <a:rPr lang="fr-FR" sz="1600" b="0" i="0" dirty="0">
                <a:solidFill>
                  <a:srgbClr val="374151"/>
                </a:solidFill>
                <a:effectLst/>
                <a:latin typeface="Inter"/>
              </a:rPr>
              <a:t> Key Pair"</a:t>
            </a:r>
          </a:p>
          <a:p>
            <a:pPr algn="l">
              <a:lnSpc>
                <a:spcPct val="150000"/>
              </a:lnSpc>
              <a:buFont typeface="+mj-lt"/>
              <a:buAutoNum type="arabicPeriod"/>
            </a:pPr>
            <a:r>
              <a:rPr lang="fr-FR" sz="1600" b="0" i="0" dirty="0">
                <a:solidFill>
                  <a:srgbClr val="374151"/>
                </a:solidFill>
                <a:effectLst/>
                <a:latin typeface="Inter"/>
              </a:rPr>
              <a:t>Entrez un nom pour votre clé et sélectionnez le format de la clé (par exemple, "RSA"). Vous pouvez également spécifier un nom de fichier pour la clé.</a:t>
            </a:r>
          </a:p>
          <a:p>
            <a:pPr algn="l">
              <a:lnSpc>
                <a:spcPct val="150000"/>
              </a:lnSpc>
              <a:buFont typeface="+mj-lt"/>
              <a:buAutoNum type="arabicPeriod"/>
            </a:pPr>
            <a:r>
              <a:rPr lang="fr-FR" sz="1600" b="0" i="0" dirty="0">
                <a:solidFill>
                  <a:srgbClr val="374151"/>
                </a:solidFill>
                <a:effectLst/>
                <a:latin typeface="Inter"/>
              </a:rPr>
              <a:t>Cliquez sur "</a:t>
            </a:r>
            <a:r>
              <a:rPr lang="fr-FR" sz="1600" b="0" i="0" dirty="0" err="1">
                <a:solidFill>
                  <a:srgbClr val="374151"/>
                </a:solidFill>
                <a:effectLst/>
                <a:latin typeface="Inter"/>
              </a:rPr>
              <a:t>Create</a:t>
            </a:r>
            <a:r>
              <a:rPr lang="fr-FR" sz="1600" b="0" i="0" dirty="0">
                <a:solidFill>
                  <a:srgbClr val="374151"/>
                </a:solidFill>
                <a:effectLst/>
                <a:latin typeface="Inter"/>
              </a:rPr>
              <a:t> Key Pair".</a:t>
            </a:r>
          </a:p>
          <a:p>
            <a:pPr algn="l">
              <a:lnSpc>
                <a:spcPct val="150000"/>
              </a:lnSpc>
              <a:buFont typeface="+mj-lt"/>
              <a:buAutoNum type="arabicPeriod"/>
            </a:pPr>
            <a:r>
              <a:rPr lang="fr-FR" sz="1600" b="0" i="0" dirty="0">
                <a:solidFill>
                  <a:srgbClr val="374151"/>
                </a:solidFill>
                <a:effectLst/>
                <a:latin typeface="Inter"/>
              </a:rPr>
              <a:t>Le fichier de la clé sera téléchargé automatiquement sur votre ordinateur. Conservez car il sera nécessaire pour accéder à vos instances EC2</a:t>
            </a:r>
            <a:r>
              <a:rPr lang="fr-FR" sz="1600" dirty="0">
                <a:solidFill>
                  <a:srgbClr val="002060"/>
                </a:solidFill>
                <a:latin typeface="Inter"/>
              </a:rPr>
              <a:t>.</a:t>
            </a:r>
            <a:endParaRPr lang="fr-FR" sz="1600" b="1" u="sng" dirty="0">
              <a:solidFill>
                <a:srgbClr val="002060"/>
              </a:solidFill>
              <a:effectLst>
                <a:outerShdw blurRad="38100" dist="38100" dir="2700000" algn="tl">
                  <a:srgbClr val="000000">
                    <a:alpha val="43137"/>
                  </a:srgbClr>
                </a:outerShdw>
              </a:effectLst>
              <a:latin typeface="Inter"/>
            </a:endParaRPr>
          </a:p>
        </p:txBody>
      </p:sp>
      <p:pic>
        <p:nvPicPr>
          <p:cNvPr id="5" name="Image 4">
            <a:extLst>
              <a:ext uri="{FF2B5EF4-FFF2-40B4-BE49-F238E27FC236}">
                <a16:creationId xmlns:a16="http://schemas.microsoft.com/office/drawing/2014/main" id="{A65FB5B0-A081-5D48-9D00-86F81F66F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85" y="1164635"/>
            <a:ext cx="6693244" cy="2540131"/>
          </a:xfrm>
          <a:prstGeom prst="rect">
            <a:avLst/>
          </a:prstGeom>
        </p:spPr>
      </p:pic>
      <p:pic>
        <p:nvPicPr>
          <p:cNvPr id="8" name="Image 7">
            <a:extLst>
              <a:ext uri="{FF2B5EF4-FFF2-40B4-BE49-F238E27FC236}">
                <a16:creationId xmlns:a16="http://schemas.microsoft.com/office/drawing/2014/main" id="{1753F045-2D84-1C6D-CE52-6B109D434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728" y="3976242"/>
            <a:ext cx="5788635" cy="432404"/>
          </a:xfrm>
          <a:prstGeom prst="rect">
            <a:avLst/>
          </a:prstGeom>
        </p:spPr>
      </p:pic>
      <p:pic>
        <p:nvPicPr>
          <p:cNvPr id="1026" name="Picture 2" descr="Easy Skin Type 5 icon">
            <a:extLst>
              <a:ext uri="{FF2B5EF4-FFF2-40B4-BE49-F238E27FC236}">
                <a16:creationId xmlns:a16="http://schemas.microsoft.com/office/drawing/2014/main" id="{81CD67EB-940F-4F2C-D8A1-C4979CFA3F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9651" y="29718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Easy Skin Type 5 icon">
            <a:extLst>
              <a:ext uri="{FF2B5EF4-FFF2-40B4-BE49-F238E27FC236}">
                <a16:creationId xmlns:a16="http://schemas.microsoft.com/office/drawing/2014/main" id="{E34EE00E-8FB4-5839-F9E8-1638A676F9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2260" y="4153377"/>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76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5BA415B-2B62-8CF2-4E08-1EC385AA061C}"/>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6" name="Cadre 5">
            <a:extLst>
              <a:ext uri="{FF2B5EF4-FFF2-40B4-BE49-F238E27FC236}">
                <a16:creationId xmlns:a16="http://schemas.microsoft.com/office/drawing/2014/main" id="{0F208E5C-313F-E66A-F45C-38812394EF87}"/>
              </a:ext>
            </a:extLst>
          </p:cNvPr>
          <p:cNvSpPr/>
          <p:nvPr/>
        </p:nvSpPr>
        <p:spPr>
          <a:xfrm>
            <a:off x="3053917" y="381739"/>
            <a:ext cx="4998129" cy="5859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Inter"/>
              </a:rPr>
              <a:t>Configuration EMR : </a:t>
            </a:r>
            <a:r>
              <a:rPr lang="fr-FR" sz="2000" dirty="0" err="1">
                <a:ln w="0"/>
                <a:solidFill>
                  <a:schemeClr val="accent1"/>
                </a:solidFill>
                <a:effectLst>
                  <a:outerShdw blurRad="38100" dist="25400" dir="5400000" algn="ctr" rotWithShape="0">
                    <a:srgbClr val="6E747A">
                      <a:alpha val="43000"/>
                    </a:srgbClr>
                  </a:outerShdw>
                </a:effectLst>
                <a:latin typeface="Inter"/>
              </a:rPr>
              <a:t>Amorç</a:t>
            </a:r>
            <a:r>
              <a:rPr lang="en-US" sz="2000" dirty="0">
                <a:ln w="0"/>
                <a:solidFill>
                  <a:schemeClr val="accent1"/>
                </a:solidFill>
                <a:effectLst>
                  <a:outerShdw blurRad="38100" dist="25400" dir="5400000" algn="ctr" rotWithShape="0">
                    <a:srgbClr val="6E747A">
                      <a:alpha val="43000"/>
                    </a:srgbClr>
                  </a:outerShdw>
                </a:effectLst>
                <a:latin typeface="Inter"/>
              </a:rPr>
              <a:t>age</a:t>
            </a:r>
            <a:endParaRPr lang="fr-FR" sz="2000" dirty="0">
              <a:ln w="0"/>
              <a:solidFill>
                <a:schemeClr val="accent1"/>
              </a:solidFill>
              <a:effectLst>
                <a:outerShdw blurRad="38100" dist="25400" dir="5400000" algn="ctr" rotWithShape="0">
                  <a:srgbClr val="6E747A">
                    <a:alpha val="43000"/>
                  </a:srgbClr>
                </a:outerShdw>
              </a:effectLst>
              <a:latin typeface="Inter"/>
            </a:endParaRPr>
          </a:p>
        </p:txBody>
      </p:sp>
      <p:sp>
        <p:nvSpPr>
          <p:cNvPr id="9" name="ZoneTexte 8">
            <a:extLst>
              <a:ext uri="{FF2B5EF4-FFF2-40B4-BE49-F238E27FC236}">
                <a16:creationId xmlns:a16="http://schemas.microsoft.com/office/drawing/2014/main" id="{F2109132-E249-776A-C496-A6AE597C02F2}"/>
              </a:ext>
            </a:extLst>
          </p:cNvPr>
          <p:cNvSpPr txBox="1"/>
          <p:nvPr/>
        </p:nvSpPr>
        <p:spPr>
          <a:xfrm>
            <a:off x="1074243" y="2822652"/>
            <a:ext cx="3959348" cy="1531445"/>
          </a:xfrm>
          <a:custGeom>
            <a:avLst/>
            <a:gdLst>
              <a:gd name="connsiteX0" fmla="*/ 0 w 3959348"/>
              <a:gd name="connsiteY0" fmla="*/ 0 h 1531445"/>
              <a:gd name="connsiteX1" fmla="*/ 526028 w 3959348"/>
              <a:gd name="connsiteY1" fmla="*/ 0 h 1531445"/>
              <a:gd name="connsiteX2" fmla="*/ 1012462 w 3959348"/>
              <a:gd name="connsiteY2" fmla="*/ 0 h 1531445"/>
              <a:gd name="connsiteX3" fmla="*/ 1617676 w 3959348"/>
              <a:gd name="connsiteY3" fmla="*/ 0 h 1531445"/>
              <a:gd name="connsiteX4" fmla="*/ 2183298 w 3959348"/>
              <a:gd name="connsiteY4" fmla="*/ 0 h 1531445"/>
              <a:gd name="connsiteX5" fmla="*/ 2748919 w 3959348"/>
              <a:gd name="connsiteY5" fmla="*/ 0 h 1531445"/>
              <a:gd name="connsiteX6" fmla="*/ 3393727 w 3959348"/>
              <a:gd name="connsiteY6" fmla="*/ 0 h 1531445"/>
              <a:gd name="connsiteX7" fmla="*/ 3959348 w 3959348"/>
              <a:gd name="connsiteY7" fmla="*/ 0 h 1531445"/>
              <a:gd name="connsiteX8" fmla="*/ 3959348 w 3959348"/>
              <a:gd name="connsiteY8" fmla="*/ 464538 h 1531445"/>
              <a:gd name="connsiteX9" fmla="*/ 3959348 w 3959348"/>
              <a:gd name="connsiteY9" fmla="*/ 990334 h 1531445"/>
              <a:gd name="connsiteX10" fmla="*/ 3959348 w 3959348"/>
              <a:gd name="connsiteY10" fmla="*/ 1531445 h 1531445"/>
              <a:gd name="connsiteX11" fmla="*/ 3354133 w 3959348"/>
              <a:gd name="connsiteY11" fmla="*/ 1531445 h 1531445"/>
              <a:gd name="connsiteX12" fmla="*/ 2748919 w 3959348"/>
              <a:gd name="connsiteY12" fmla="*/ 1531445 h 1531445"/>
              <a:gd name="connsiteX13" fmla="*/ 2104111 w 3959348"/>
              <a:gd name="connsiteY13" fmla="*/ 1531445 h 1531445"/>
              <a:gd name="connsiteX14" fmla="*/ 1578083 w 3959348"/>
              <a:gd name="connsiteY14" fmla="*/ 1531445 h 1531445"/>
              <a:gd name="connsiteX15" fmla="*/ 933275 w 3959348"/>
              <a:gd name="connsiteY15" fmla="*/ 1531445 h 1531445"/>
              <a:gd name="connsiteX16" fmla="*/ 0 w 3959348"/>
              <a:gd name="connsiteY16" fmla="*/ 1531445 h 1531445"/>
              <a:gd name="connsiteX17" fmla="*/ 0 w 3959348"/>
              <a:gd name="connsiteY17" fmla="*/ 1066907 h 1531445"/>
              <a:gd name="connsiteX18" fmla="*/ 0 w 3959348"/>
              <a:gd name="connsiteY18" fmla="*/ 541111 h 1531445"/>
              <a:gd name="connsiteX19" fmla="*/ 0 w 3959348"/>
              <a:gd name="connsiteY19" fmla="*/ 0 h 153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9348" h="1531445" fill="none" extrusionOk="0">
                <a:moveTo>
                  <a:pt x="0" y="0"/>
                </a:moveTo>
                <a:cubicBezTo>
                  <a:pt x="200578" y="-60631"/>
                  <a:pt x="275987" y="9387"/>
                  <a:pt x="526028" y="0"/>
                </a:cubicBezTo>
                <a:cubicBezTo>
                  <a:pt x="776069" y="-9387"/>
                  <a:pt x="897505" y="24573"/>
                  <a:pt x="1012462" y="0"/>
                </a:cubicBezTo>
                <a:cubicBezTo>
                  <a:pt x="1127419" y="-24573"/>
                  <a:pt x="1323729" y="7902"/>
                  <a:pt x="1617676" y="0"/>
                </a:cubicBezTo>
                <a:cubicBezTo>
                  <a:pt x="1911623" y="-7902"/>
                  <a:pt x="1940954" y="31801"/>
                  <a:pt x="2183298" y="0"/>
                </a:cubicBezTo>
                <a:cubicBezTo>
                  <a:pt x="2425642" y="-31801"/>
                  <a:pt x="2569996" y="52757"/>
                  <a:pt x="2748919" y="0"/>
                </a:cubicBezTo>
                <a:cubicBezTo>
                  <a:pt x="2927842" y="-52757"/>
                  <a:pt x="3216356" y="49807"/>
                  <a:pt x="3393727" y="0"/>
                </a:cubicBezTo>
                <a:cubicBezTo>
                  <a:pt x="3571098" y="-49807"/>
                  <a:pt x="3804758" y="66389"/>
                  <a:pt x="3959348" y="0"/>
                </a:cubicBezTo>
                <a:cubicBezTo>
                  <a:pt x="4003605" y="200066"/>
                  <a:pt x="3927150" y="273459"/>
                  <a:pt x="3959348" y="464538"/>
                </a:cubicBezTo>
                <a:cubicBezTo>
                  <a:pt x="3991546" y="655617"/>
                  <a:pt x="3914227" y="821002"/>
                  <a:pt x="3959348" y="990334"/>
                </a:cubicBezTo>
                <a:cubicBezTo>
                  <a:pt x="4004469" y="1159666"/>
                  <a:pt x="3953402" y="1402583"/>
                  <a:pt x="3959348" y="1531445"/>
                </a:cubicBezTo>
                <a:cubicBezTo>
                  <a:pt x="3833639" y="1548055"/>
                  <a:pt x="3623866" y="1492369"/>
                  <a:pt x="3354133" y="1531445"/>
                </a:cubicBezTo>
                <a:cubicBezTo>
                  <a:pt x="3084401" y="1570521"/>
                  <a:pt x="2942716" y="1501830"/>
                  <a:pt x="2748919" y="1531445"/>
                </a:cubicBezTo>
                <a:cubicBezTo>
                  <a:pt x="2555122" y="1561060"/>
                  <a:pt x="2295717" y="1512574"/>
                  <a:pt x="2104111" y="1531445"/>
                </a:cubicBezTo>
                <a:cubicBezTo>
                  <a:pt x="1912505" y="1550316"/>
                  <a:pt x="1761673" y="1526510"/>
                  <a:pt x="1578083" y="1531445"/>
                </a:cubicBezTo>
                <a:cubicBezTo>
                  <a:pt x="1394493" y="1536380"/>
                  <a:pt x="1167892" y="1531416"/>
                  <a:pt x="933275" y="1531445"/>
                </a:cubicBezTo>
                <a:cubicBezTo>
                  <a:pt x="698658" y="1531474"/>
                  <a:pt x="440940" y="1463188"/>
                  <a:pt x="0" y="1531445"/>
                </a:cubicBezTo>
                <a:cubicBezTo>
                  <a:pt x="-55651" y="1375101"/>
                  <a:pt x="12277" y="1243234"/>
                  <a:pt x="0" y="1066907"/>
                </a:cubicBezTo>
                <a:cubicBezTo>
                  <a:pt x="-12277" y="890580"/>
                  <a:pt x="39046" y="718392"/>
                  <a:pt x="0" y="541111"/>
                </a:cubicBezTo>
                <a:cubicBezTo>
                  <a:pt x="-39046" y="363830"/>
                  <a:pt x="55065" y="162623"/>
                  <a:pt x="0" y="0"/>
                </a:cubicBezTo>
                <a:close/>
              </a:path>
              <a:path w="3959348" h="1531445"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4017776" y="126913"/>
                  <a:pt x="3897933" y="359362"/>
                  <a:pt x="3959348" y="541111"/>
                </a:cubicBezTo>
                <a:cubicBezTo>
                  <a:pt x="4020763" y="722860"/>
                  <a:pt x="3903537" y="903229"/>
                  <a:pt x="3959348" y="1020963"/>
                </a:cubicBezTo>
                <a:cubicBezTo>
                  <a:pt x="4015159" y="1138697"/>
                  <a:pt x="3949003" y="1378615"/>
                  <a:pt x="3959348" y="1531445"/>
                </a:cubicBezTo>
                <a:cubicBezTo>
                  <a:pt x="3735523" y="1577584"/>
                  <a:pt x="3527107" y="1481623"/>
                  <a:pt x="3393727" y="1531445"/>
                </a:cubicBezTo>
                <a:cubicBezTo>
                  <a:pt x="3260347" y="1581267"/>
                  <a:pt x="2982865" y="1484072"/>
                  <a:pt x="2867699" y="1531445"/>
                </a:cubicBezTo>
                <a:cubicBezTo>
                  <a:pt x="2752533" y="1578818"/>
                  <a:pt x="2525034" y="1461293"/>
                  <a:pt x="2222891" y="1531445"/>
                </a:cubicBezTo>
                <a:cubicBezTo>
                  <a:pt x="1920748" y="1601597"/>
                  <a:pt x="1822852" y="1455508"/>
                  <a:pt x="1578083" y="1531445"/>
                </a:cubicBezTo>
                <a:cubicBezTo>
                  <a:pt x="1333314" y="1607382"/>
                  <a:pt x="1283285" y="1498250"/>
                  <a:pt x="1091649" y="1531445"/>
                </a:cubicBezTo>
                <a:cubicBezTo>
                  <a:pt x="900013" y="1564640"/>
                  <a:pt x="761187" y="1523847"/>
                  <a:pt x="526028" y="1531445"/>
                </a:cubicBezTo>
                <a:cubicBezTo>
                  <a:pt x="290869" y="1539043"/>
                  <a:pt x="227586" y="1486841"/>
                  <a:pt x="0" y="1531445"/>
                </a:cubicBezTo>
                <a:cubicBezTo>
                  <a:pt x="-21654" y="1423981"/>
                  <a:pt x="25877" y="1169702"/>
                  <a:pt x="0" y="1020963"/>
                </a:cubicBezTo>
                <a:cubicBezTo>
                  <a:pt x="-25877" y="872224"/>
                  <a:pt x="4132" y="766283"/>
                  <a:pt x="0" y="541111"/>
                </a:cubicBezTo>
                <a:cubicBezTo>
                  <a:pt x="-4132" y="315939"/>
                  <a:pt x="25426" y="124056"/>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600" b="1" u="sng" dirty="0">
                <a:solidFill>
                  <a:srgbClr val="002060"/>
                </a:solidFill>
                <a:effectLst>
                  <a:outerShdw blurRad="38100" dist="38100" dir="2700000" algn="tl">
                    <a:srgbClr val="000000">
                      <a:alpha val="43137"/>
                    </a:srgbClr>
                  </a:outerShdw>
                </a:effectLst>
                <a:latin typeface="Inter"/>
              </a:rPr>
              <a:t>Amor</a:t>
            </a:r>
            <a:r>
              <a:rPr lang="fr-FR" sz="1600" b="1" u="sng" dirty="0">
                <a:solidFill>
                  <a:srgbClr val="002060"/>
                </a:solidFill>
                <a:effectLst>
                  <a:outerShdw blurRad="38100" dist="38100" dir="2700000" algn="tl">
                    <a:srgbClr val="000000">
                      <a:alpha val="43137"/>
                    </a:srgbClr>
                  </a:outerShdw>
                </a:effectLst>
                <a:latin typeface="Inter"/>
              </a:rPr>
              <a:t>ç</a:t>
            </a:r>
            <a:r>
              <a:rPr lang="en-US" sz="1600" b="1" u="sng" dirty="0">
                <a:solidFill>
                  <a:srgbClr val="002060"/>
                </a:solidFill>
                <a:effectLst>
                  <a:outerShdw blurRad="38100" dist="38100" dir="2700000" algn="tl">
                    <a:srgbClr val="000000">
                      <a:alpha val="43137"/>
                    </a:srgbClr>
                  </a:outerShdw>
                </a:effectLst>
                <a:latin typeface="Inter"/>
              </a:rPr>
              <a:t>age/Bootstrap</a:t>
            </a:r>
          </a:p>
          <a:p>
            <a:pPr algn="just">
              <a:lnSpc>
                <a:spcPct val="150000"/>
              </a:lnSpc>
            </a:pPr>
            <a:r>
              <a:rPr lang="fr-FR" sz="1600" b="0" i="0" dirty="0">
                <a:solidFill>
                  <a:srgbClr val="374151"/>
                </a:solidFill>
                <a:effectLst/>
                <a:latin typeface="Söhne"/>
              </a:rPr>
              <a:t>mécanisme qui permet d'exécuter des scripts ou des commandes au démarrage de chaque nœud du cluster EMR afin de les configurer.</a:t>
            </a:r>
            <a:endParaRPr lang="fr-FR" sz="1600" b="1" u="sng" dirty="0">
              <a:solidFill>
                <a:srgbClr val="002060"/>
              </a:solidFill>
              <a:effectLst>
                <a:outerShdw blurRad="38100" dist="38100" dir="2700000" algn="tl">
                  <a:srgbClr val="000000">
                    <a:alpha val="43137"/>
                  </a:srgbClr>
                </a:outerShdw>
              </a:effectLst>
              <a:latin typeface="Inter"/>
            </a:endParaRPr>
          </a:p>
        </p:txBody>
      </p:sp>
      <p:pic>
        <p:nvPicPr>
          <p:cNvPr id="5" name="Image 4">
            <a:extLst>
              <a:ext uri="{FF2B5EF4-FFF2-40B4-BE49-F238E27FC236}">
                <a16:creationId xmlns:a16="http://schemas.microsoft.com/office/drawing/2014/main" id="{B9405B17-B2B4-9CD3-A7AE-A2FF45056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981" y="1506058"/>
            <a:ext cx="5918504" cy="863644"/>
          </a:xfrm>
          <a:prstGeom prst="rect">
            <a:avLst/>
          </a:prstGeom>
        </p:spPr>
      </p:pic>
      <p:pic>
        <p:nvPicPr>
          <p:cNvPr id="8" name="Image 7">
            <a:extLst>
              <a:ext uri="{FF2B5EF4-FFF2-40B4-BE49-F238E27FC236}">
                <a16:creationId xmlns:a16="http://schemas.microsoft.com/office/drawing/2014/main" id="{3781A31B-245F-6A33-DD20-F9600548F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164" y="2543747"/>
            <a:ext cx="3664138" cy="20892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Easy Skin Type 5 icon">
            <a:extLst>
              <a:ext uri="{FF2B5EF4-FFF2-40B4-BE49-F238E27FC236}">
                <a16:creationId xmlns:a16="http://schemas.microsoft.com/office/drawing/2014/main" id="{EEAF43B1-92A5-B159-12B4-CC1C57084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538" y="3359774"/>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930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9B13526-7270-936B-8931-36FC44346CDD}"/>
              </a:ext>
            </a:extLst>
          </p:cNvPr>
          <p:cNvSpPr>
            <a:spLocks noGrp="1"/>
          </p:cNvSpPr>
          <p:nvPr>
            <p:ph type="dt" sz="half" idx="10"/>
          </p:nvPr>
        </p:nvSpPr>
        <p:spPr/>
        <p:txBody>
          <a:bodyPr/>
          <a:lstStyle/>
          <a:p>
            <a:pPr rtl="0"/>
            <a:fld id="{2BD66AC7-6890-4F0E-B000-A39D822B7C00}" type="datetime1">
              <a:rPr lang="fr-FR" smtClean="0"/>
              <a:t>26/04/2023</a:t>
            </a:fld>
            <a:endParaRPr lang="en-US"/>
          </a:p>
        </p:txBody>
      </p:sp>
      <p:pic>
        <p:nvPicPr>
          <p:cNvPr id="3" name="Image 2">
            <a:extLst>
              <a:ext uri="{FF2B5EF4-FFF2-40B4-BE49-F238E27FC236}">
                <a16:creationId xmlns:a16="http://schemas.microsoft.com/office/drawing/2014/main" id="{9668D3B5-8055-5782-3368-1704EFDAC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24" y="535191"/>
            <a:ext cx="857714" cy="896312"/>
          </a:xfrm>
          <a:prstGeom prst="rect">
            <a:avLst/>
          </a:prstGeom>
        </p:spPr>
      </p:pic>
      <p:sp>
        <p:nvSpPr>
          <p:cNvPr id="6" name="Rectangle : coins arrondis 5">
            <a:extLst>
              <a:ext uri="{FF2B5EF4-FFF2-40B4-BE49-F238E27FC236}">
                <a16:creationId xmlns:a16="http://schemas.microsoft.com/office/drawing/2014/main" id="{BF13FA64-F2EE-C645-8EAA-F71A150681EF}"/>
              </a:ext>
            </a:extLst>
          </p:cNvPr>
          <p:cNvSpPr/>
          <p:nvPr/>
        </p:nvSpPr>
        <p:spPr>
          <a:xfrm>
            <a:off x="1793289" y="535191"/>
            <a:ext cx="1340528" cy="539007"/>
          </a:xfrm>
          <a:prstGeom prst="roundRect">
            <a:avLst/>
          </a:prstGeom>
          <a:solidFill>
            <a:schemeClr val="accent6">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7030A0"/>
                </a:solidFill>
                <a:latin typeface="Inter"/>
              </a:rPr>
              <a:t>Configuration Cluster</a:t>
            </a:r>
          </a:p>
        </p:txBody>
      </p:sp>
      <p:sp>
        <p:nvSpPr>
          <p:cNvPr id="8" name="Rectangle : coins arrondis 7">
            <a:extLst>
              <a:ext uri="{FF2B5EF4-FFF2-40B4-BE49-F238E27FC236}">
                <a16:creationId xmlns:a16="http://schemas.microsoft.com/office/drawing/2014/main" id="{EE2C59CE-9AB8-4999-9D03-F7651006BDF9}"/>
              </a:ext>
            </a:extLst>
          </p:cNvPr>
          <p:cNvSpPr/>
          <p:nvPr/>
        </p:nvSpPr>
        <p:spPr>
          <a:xfrm>
            <a:off x="3659080" y="521445"/>
            <a:ext cx="1340528" cy="539007"/>
          </a:xfrm>
          <a:prstGeom prst="roundRect">
            <a:avLst/>
          </a:prstGeom>
          <a:solidFill>
            <a:schemeClr val="accent6">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7030A0"/>
                </a:solidFill>
                <a:latin typeface="Inter"/>
              </a:rPr>
              <a:t>Lancement Cluster</a:t>
            </a:r>
          </a:p>
        </p:txBody>
      </p:sp>
      <p:sp>
        <p:nvSpPr>
          <p:cNvPr id="9" name="Rectangle : coins arrondis 8">
            <a:extLst>
              <a:ext uri="{FF2B5EF4-FFF2-40B4-BE49-F238E27FC236}">
                <a16:creationId xmlns:a16="http://schemas.microsoft.com/office/drawing/2014/main" id="{06086036-00A8-AEF2-E4AF-F6F45160C049}"/>
              </a:ext>
            </a:extLst>
          </p:cNvPr>
          <p:cNvSpPr/>
          <p:nvPr/>
        </p:nvSpPr>
        <p:spPr>
          <a:xfrm>
            <a:off x="3659080" y="1637501"/>
            <a:ext cx="1340528" cy="539007"/>
          </a:xfrm>
          <a:prstGeom prst="roundRect">
            <a:avLst/>
          </a:prstGeom>
          <a:solidFill>
            <a:srgbClr val="3488A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latin typeface="Inter"/>
              </a:rPr>
              <a:t>Run Bootstrap actions</a:t>
            </a:r>
          </a:p>
        </p:txBody>
      </p:sp>
      <p:cxnSp>
        <p:nvCxnSpPr>
          <p:cNvPr id="13" name="Connecteur droit avec flèche 12">
            <a:extLst>
              <a:ext uri="{FF2B5EF4-FFF2-40B4-BE49-F238E27FC236}">
                <a16:creationId xmlns:a16="http://schemas.microsoft.com/office/drawing/2014/main" id="{832DC811-18D0-A78F-1B29-4C0620A60169}"/>
              </a:ext>
            </a:extLst>
          </p:cNvPr>
          <p:cNvCxnSpPr>
            <a:cxnSpLocks/>
          </p:cNvCxnSpPr>
          <p:nvPr/>
        </p:nvCxnSpPr>
        <p:spPr>
          <a:xfrm>
            <a:off x="4329344" y="1074198"/>
            <a:ext cx="0" cy="58191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Connecteur droit avec flèche 14">
            <a:extLst>
              <a:ext uri="{FF2B5EF4-FFF2-40B4-BE49-F238E27FC236}">
                <a16:creationId xmlns:a16="http://schemas.microsoft.com/office/drawing/2014/main" id="{1C8ABBEC-5BB7-A966-53D2-F028F7ECEF56}"/>
              </a:ext>
            </a:extLst>
          </p:cNvPr>
          <p:cNvCxnSpPr>
            <a:cxnSpLocks/>
            <a:stCxn id="6" idx="3"/>
            <a:endCxn id="8" idx="1"/>
          </p:cNvCxnSpPr>
          <p:nvPr/>
        </p:nvCxnSpPr>
        <p:spPr>
          <a:xfrm flipV="1">
            <a:off x="3133817" y="790949"/>
            <a:ext cx="525263" cy="1374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7" name="Hexagone 26">
            <a:extLst>
              <a:ext uri="{FF2B5EF4-FFF2-40B4-BE49-F238E27FC236}">
                <a16:creationId xmlns:a16="http://schemas.microsoft.com/office/drawing/2014/main" id="{A571DC4D-AC1E-D3C3-1767-707EB6B6D28A}"/>
              </a:ext>
            </a:extLst>
          </p:cNvPr>
          <p:cNvSpPr/>
          <p:nvPr/>
        </p:nvSpPr>
        <p:spPr>
          <a:xfrm>
            <a:off x="3500022" y="2547891"/>
            <a:ext cx="1658644" cy="881109"/>
          </a:xfrm>
          <a:prstGeom prst="hexagon">
            <a:avLst/>
          </a:prstGeom>
          <a:solidFill>
            <a:schemeClr val="tx1"/>
          </a:solidFill>
          <a:scene3d>
            <a:camera prst="perspective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latin typeface="Inter"/>
              </a:rPr>
              <a:t>Bootstrapping </a:t>
            </a:r>
            <a:r>
              <a:rPr lang="fr-FR" sz="1400" dirty="0" err="1">
                <a:latin typeface="Inter"/>
              </a:rPr>
              <a:t>Succ</a:t>
            </a:r>
            <a:r>
              <a:rPr lang="en-US" sz="1400" dirty="0">
                <a:latin typeface="Inter"/>
              </a:rPr>
              <a:t>efull</a:t>
            </a:r>
            <a:endParaRPr lang="fr-FR" sz="1400" dirty="0">
              <a:latin typeface="Inter"/>
            </a:endParaRPr>
          </a:p>
        </p:txBody>
      </p:sp>
      <p:cxnSp>
        <p:nvCxnSpPr>
          <p:cNvPr id="28" name="Connecteur droit avec flèche 27">
            <a:extLst>
              <a:ext uri="{FF2B5EF4-FFF2-40B4-BE49-F238E27FC236}">
                <a16:creationId xmlns:a16="http://schemas.microsoft.com/office/drawing/2014/main" id="{B351237D-9E7F-4BB9-64A0-F1EC61BBAEAA}"/>
              </a:ext>
            </a:extLst>
          </p:cNvPr>
          <p:cNvCxnSpPr>
            <a:cxnSpLocks/>
            <a:stCxn id="9" idx="2"/>
          </p:cNvCxnSpPr>
          <p:nvPr/>
        </p:nvCxnSpPr>
        <p:spPr>
          <a:xfrm>
            <a:off x="4329344" y="2176508"/>
            <a:ext cx="0" cy="3713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Connecteur droit avec flèche 30">
            <a:extLst>
              <a:ext uri="{FF2B5EF4-FFF2-40B4-BE49-F238E27FC236}">
                <a16:creationId xmlns:a16="http://schemas.microsoft.com/office/drawing/2014/main" id="{EB08B5B8-AAB3-182E-A9A4-497F2FA0B664}"/>
              </a:ext>
            </a:extLst>
          </p:cNvPr>
          <p:cNvCxnSpPr>
            <a:cxnSpLocks/>
          </p:cNvCxnSpPr>
          <p:nvPr/>
        </p:nvCxnSpPr>
        <p:spPr>
          <a:xfrm>
            <a:off x="4345620" y="3499282"/>
            <a:ext cx="0" cy="58191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2" name="ZoneTexte 31">
            <a:extLst>
              <a:ext uri="{FF2B5EF4-FFF2-40B4-BE49-F238E27FC236}">
                <a16:creationId xmlns:a16="http://schemas.microsoft.com/office/drawing/2014/main" id="{A3B6D946-F68D-60BB-0AF7-1E37E3ACCA13}"/>
              </a:ext>
            </a:extLst>
          </p:cNvPr>
          <p:cNvSpPr txBox="1"/>
          <p:nvPr/>
        </p:nvSpPr>
        <p:spPr>
          <a:xfrm>
            <a:off x="5295531" y="2680668"/>
            <a:ext cx="547458" cy="307777"/>
          </a:xfrm>
          <a:prstGeom prst="rect">
            <a:avLst/>
          </a:prstGeom>
          <a:noFill/>
        </p:spPr>
        <p:txBody>
          <a:bodyPr wrap="square" rtlCol="0">
            <a:spAutoFit/>
          </a:bodyPr>
          <a:lstStyle/>
          <a:p>
            <a:r>
              <a:rPr lang="en-US" sz="1400" b="1" dirty="0">
                <a:latin typeface="Inter"/>
              </a:rPr>
              <a:t>Yes</a:t>
            </a:r>
            <a:endParaRPr lang="fr-FR" sz="1400" b="1" dirty="0">
              <a:latin typeface="Inter"/>
            </a:endParaRPr>
          </a:p>
        </p:txBody>
      </p:sp>
      <p:sp>
        <p:nvSpPr>
          <p:cNvPr id="33" name="ZoneTexte 32">
            <a:extLst>
              <a:ext uri="{FF2B5EF4-FFF2-40B4-BE49-F238E27FC236}">
                <a16:creationId xmlns:a16="http://schemas.microsoft.com/office/drawing/2014/main" id="{32C2A3A5-7965-9544-02BF-CD144FD5A152}"/>
              </a:ext>
            </a:extLst>
          </p:cNvPr>
          <p:cNvSpPr txBox="1"/>
          <p:nvPr/>
        </p:nvSpPr>
        <p:spPr>
          <a:xfrm>
            <a:off x="3922450" y="3607917"/>
            <a:ext cx="547458" cy="307777"/>
          </a:xfrm>
          <a:prstGeom prst="rect">
            <a:avLst/>
          </a:prstGeom>
          <a:noFill/>
        </p:spPr>
        <p:txBody>
          <a:bodyPr wrap="square" rtlCol="0">
            <a:spAutoFit/>
          </a:bodyPr>
          <a:lstStyle/>
          <a:p>
            <a:r>
              <a:rPr lang="en-US" sz="1400" b="1" dirty="0">
                <a:latin typeface="Inter"/>
              </a:rPr>
              <a:t>No</a:t>
            </a:r>
            <a:endParaRPr lang="fr-FR" sz="1400" b="1" dirty="0">
              <a:latin typeface="Inter"/>
            </a:endParaRPr>
          </a:p>
        </p:txBody>
      </p:sp>
      <p:sp>
        <p:nvSpPr>
          <p:cNvPr id="36" name="Rectangle : coins arrondis 35">
            <a:extLst>
              <a:ext uri="{FF2B5EF4-FFF2-40B4-BE49-F238E27FC236}">
                <a16:creationId xmlns:a16="http://schemas.microsoft.com/office/drawing/2014/main" id="{5F6D62E4-D25B-7F09-9275-F36566F1DF14}"/>
              </a:ext>
            </a:extLst>
          </p:cNvPr>
          <p:cNvSpPr/>
          <p:nvPr/>
        </p:nvSpPr>
        <p:spPr>
          <a:xfrm>
            <a:off x="3675356" y="4151481"/>
            <a:ext cx="1340528" cy="539007"/>
          </a:xfrm>
          <a:prstGeom prst="roundRect">
            <a:avLst/>
          </a:prstGeom>
          <a:solidFill>
            <a:schemeClr val="accent2">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7030A0"/>
                </a:solidFill>
                <a:latin typeface="Inter"/>
              </a:rPr>
              <a:t>Fermeture Cluster</a:t>
            </a:r>
          </a:p>
        </p:txBody>
      </p:sp>
      <p:cxnSp>
        <p:nvCxnSpPr>
          <p:cNvPr id="37" name="Connecteur droit avec flèche 36">
            <a:extLst>
              <a:ext uri="{FF2B5EF4-FFF2-40B4-BE49-F238E27FC236}">
                <a16:creationId xmlns:a16="http://schemas.microsoft.com/office/drawing/2014/main" id="{CC5BECD1-973B-4D5C-A641-826EA23C8445}"/>
              </a:ext>
            </a:extLst>
          </p:cNvPr>
          <p:cNvCxnSpPr>
            <a:cxnSpLocks/>
          </p:cNvCxnSpPr>
          <p:nvPr/>
        </p:nvCxnSpPr>
        <p:spPr>
          <a:xfrm>
            <a:off x="5243004" y="2988444"/>
            <a:ext cx="85299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Rectangle : coins arrondis 6">
            <a:extLst>
              <a:ext uri="{FF2B5EF4-FFF2-40B4-BE49-F238E27FC236}">
                <a16:creationId xmlns:a16="http://schemas.microsoft.com/office/drawing/2014/main" id="{496A8C7E-2E3F-ABEF-4D5C-416724DB5C82}"/>
              </a:ext>
            </a:extLst>
          </p:cNvPr>
          <p:cNvSpPr/>
          <p:nvPr/>
        </p:nvSpPr>
        <p:spPr>
          <a:xfrm>
            <a:off x="6172942" y="2718941"/>
            <a:ext cx="1340528" cy="539007"/>
          </a:xfrm>
          <a:prstGeom prst="roundRect">
            <a:avLst/>
          </a:prstGeom>
          <a:solidFill>
            <a:schemeClr val="accent6">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Inter"/>
              </a:rPr>
              <a:t>C</a:t>
            </a:r>
            <a:r>
              <a:rPr lang="fr-FR" sz="1400" dirty="0" err="1">
                <a:solidFill>
                  <a:srgbClr val="7030A0"/>
                </a:solidFill>
                <a:latin typeface="Inter"/>
              </a:rPr>
              <a:t>luster</a:t>
            </a:r>
            <a:r>
              <a:rPr lang="fr-FR" sz="1400" dirty="0">
                <a:solidFill>
                  <a:srgbClr val="7030A0"/>
                </a:solidFill>
                <a:latin typeface="Inter"/>
              </a:rPr>
              <a:t> en </a:t>
            </a:r>
            <a:r>
              <a:rPr lang="en-US" sz="1400" dirty="0" err="1">
                <a:solidFill>
                  <a:srgbClr val="7030A0"/>
                </a:solidFill>
                <a:latin typeface="Inter"/>
              </a:rPr>
              <a:t>attente</a:t>
            </a:r>
            <a:endParaRPr lang="fr-FR" sz="1400" dirty="0">
              <a:solidFill>
                <a:srgbClr val="7030A0"/>
              </a:solidFill>
              <a:latin typeface="Inter"/>
            </a:endParaRPr>
          </a:p>
        </p:txBody>
      </p:sp>
      <p:pic>
        <p:nvPicPr>
          <p:cNvPr id="2052" name="Picture 4" descr="French bulldog computer images libres de droit, photos de French bulldog  computer | Depositphotos">
            <a:extLst>
              <a:ext uri="{FF2B5EF4-FFF2-40B4-BE49-F238E27FC236}">
                <a16:creationId xmlns:a16="http://schemas.microsoft.com/office/drawing/2014/main" id="{9369F7DE-FFC0-0E08-575F-BC7D46ABA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4553" y="4587976"/>
            <a:ext cx="789973" cy="632608"/>
          </a:xfrm>
          <a:prstGeom prst="rect">
            <a:avLst/>
          </a:prstGeom>
          <a:noFill/>
          <a:extLst>
            <a:ext uri="{909E8E84-426E-40DD-AFC4-6F175D3DCCD1}">
              <a14:hiddenFill xmlns:a14="http://schemas.microsoft.com/office/drawing/2010/main">
                <a:solidFill>
                  <a:srgbClr val="FFFFFF"/>
                </a:solidFill>
              </a14:hiddenFill>
            </a:ext>
          </a:extLst>
        </p:spPr>
      </p:pic>
      <p:pic>
        <p:nvPicPr>
          <p:cNvPr id="20" name="Image 19">
            <a:extLst>
              <a:ext uri="{FF2B5EF4-FFF2-40B4-BE49-F238E27FC236}">
                <a16:creationId xmlns:a16="http://schemas.microsoft.com/office/drawing/2014/main" id="{D2C67D94-EEE2-3718-0BFB-BA10EB38798A}"/>
              </a:ext>
            </a:extLst>
          </p:cNvPr>
          <p:cNvPicPr>
            <a:picLocks noChangeAspect="1"/>
          </p:cNvPicPr>
          <p:nvPr/>
        </p:nvPicPr>
        <p:blipFill rotWithShape="1">
          <a:blip r:embed="rId4">
            <a:extLst>
              <a:ext uri="{28A0092B-C50C-407E-A947-70E740481C1C}">
                <a14:useLocalDpi xmlns:a14="http://schemas.microsoft.com/office/drawing/2010/main" val="0"/>
              </a:ext>
            </a:extLst>
          </a:blip>
          <a:srcRect b="69705"/>
          <a:stretch/>
        </p:blipFill>
        <p:spPr>
          <a:xfrm>
            <a:off x="5554766" y="411014"/>
            <a:ext cx="2902099" cy="584230"/>
          </a:xfrm>
          <a:prstGeom prst="rect">
            <a:avLst/>
          </a:prstGeom>
        </p:spPr>
      </p:pic>
      <p:pic>
        <p:nvPicPr>
          <p:cNvPr id="22" name="Image 21">
            <a:extLst>
              <a:ext uri="{FF2B5EF4-FFF2-40B4-BE49-F238E27FC236}">
                <a16:creationId xmlns:a16="http://schemas.microsoft.com/office/drawing/2014/main" id="{7E1A49E4-F1ED-ED7A-8D64-8D31A486D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766" y="1138111"/>
            <a:ext cx="3632387" cy="584230"/>
          </a:xfrm>
          <a:prstGeom prst="rect">
            <a:avLst/>
          </a:prstGeom>
        </p:spPr>
      </p:pic>
      <p:grpSp>
        <p:nvGrpSpPr>
          <p:cNvPr id="34" name="Groupe 33">
            <a:extLst>
              <a:ext uri="{FF2B5EF4-FFF2-40B4-BE49-F238E27FC236}">
                <a16:creationId xmlns:a16="http://schemas.microsoft.com/office/drawing/2014/main" id="{10301F31-BE60-0C0C-4320-A5423EFA5FE3}"/>
              </a:ext>
            </a:extLst>
          </p:cNvPr>
          <p:cNvGrpSpPr/>
          <p:nvPr/>
        </p:nvGrpSpPr>
        <p:grpSpPr>
          <a:xfrm>
            <a:off x="7493579" y="4681790"/>
            <a:ext cx="2419474" cy="488975"/>
            <a:chOff x="6767679" y="2139302"/>
            <a:chExt cx="2419474" cy="488975"/>
          </a:xfrm>
        </p:grpSpPr>
        <p:pic>
          <p:nvPicPr>
            <p:cNvPr id="24" name="Image 23">
              <a:extLst>
                <a:ext uri="{FF2B5EF4-FFF2-40B4-BE49-F238E27FC236}">
                  <a16:creationId xmlns:a16="http://schemas.microsoft.com/office/drawing/2014/main" id="{FD190B34-2D68-6B0A-80EF-D57BD65334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7679" y="2139302"/>
              <a:ext cx="2419474" cy="488975"/>
            </a:xfrm>
            <a:prstGeom prst="rect">
              <a:avLst/>
            </a:prstGeom>
          </p:spPr>
        </p:pic>
        <p:cxnSp>
          <p:nvCxnSpPr>
            <p:cNvPr id="26" name="Connecteur droit 25">
              <a:extLst>
                <a:ext uri="{FF2B5EF4-FFF2-40B4-BE49-F238E27FC236}">
                  <a16:creationId xmlns:a16="http://schemas.microsoft.com/office/drawing/2014/main" id="{7EA5CCAF-B156-91A9-FE77-E8666E7820FE}"/>
                </a:ext>
              </a:extLst>
            </p:cNvPr>
            <p:cNvCxnSpPr>
              <a:cxnSpLocks/>
            </p:cNvCxnSpPr>
            <p:nvPr/>
          </p:nvCxnSpPr>
          <p:spPr>
            <a:xfrm>
              <a:off x="7118413" y="2340139"/>
              <a:ext cx="614037" cy="0"/>
            </a:xfrm>
            <a:prstGeom prst="line">
              <a:avLst/>
            </a:prstGeom>
            <a:ln w="57150"/>
          </p:spPr>
          <p:style>
            <a:lnRef idx="3">
              <a:schemeClr val="dk1"/>
            </a:lnRef>
            <a:fillRef idx="0">
              <a:schemeClr val="dk1"/>
            </a:fillRef>
            <a:effectRef idx="2">
              <a:schemeClr val="dk1"/>
            </a:effectRef>
            <a:fontRef idx="minor">
              <a:schemeClr val="tx1"/>
            </a:fontRef>
          </p:style>
        </p:cxnSp>
      </p:grpSp>
      <p:sp>
        <p:nvSpPr>
          <p:cNvPr id="38" name="ZoneTexte 37">
            <a:extLst>
              <a:ext uri="{FF2B5EF4-FFF2-40B4-BE49-F238E27FC236}">
                <a16:creationId xmlns:a16="http://schemas.microsoft.com/office/drawing/2014/main" id="{5823B7CF-9502-C77F-8551-48FBBEBBB054}"/>
              </a:ext>
            </a:extLst>
          </p:cNvPr>
          <p:cNvSpPr txBox="1"/>
          <p:nvPr/>
        </p:nvSpPr>
        <p:spPr>
          <a:xfrm>
            <a:off x="5295531" y="5380515"/>
            <a:ext cx="6094520" cy="276999"/>
          </a:xfrm>
          <a:prstGeom prst="rect">
            <a:avLst/>
          </a:prstGeom>
          <a:noFill/>
        </p:spPr>
        <p:txBody>
          <a:bodyPr wrap="square">
            <a:spAutoFit/>
          </a:bodyPr>
          <a:lstStyle/>
          <a:p>
            <a:r>
              <a:rPr lang="fr-FR" sz="1200" dirty="0" err="1">
                <a:latin typeface="Inter"/>
              </a:rPr>
              <a:t>ssh</a:t>
            </a:r>
            <a:r>
              <a:rPr lang="fr-FR" sz="1200" dirty="0">
                <a:latin typeface="Inter"/>
              </a:rPr>
              <a:t> -i ~/ec2-p8.pem -D 8157 hadoop@ec2-54-xxx-x-xxx.eu-west-1.compute.amazonaws.com</a:t>
            </a:r>
          </a:p>
        </p:txBody>
      </p:sp>
      <p:pic>
        <p:nvPicPr>
          <p:cNvPr id="39" name="Picture 2" descr="Easy Skin Type 5 icon">
            <a:extLst>
              <a:ext uri="{FF2B5EF4-FFF2-40B4-BE49-F238E27FC236}">
                <a16:creationId xmlns:a16="http://schemas.microsoft.com/office/drawing/2014/main" id="{B594CBDA-4410-AC2C-00F5-CB79A6B5BC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7930686">
            <a:off x="9194326" y="4929113"/>
            <a:ext cx="342684"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lèche bouclée icon">
            <a:extLst>
              <a:ext uri="{FF2B5EF4-FFF2-40B4-BE49-F238E27FC236}">
                <a16:creationId xmlns:a16="http://schemas.microsoft.com/office/drawing/2014/main" id="{10B9863D-7A51-406A-CD3E-08160D4C90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690832">
            <a:off x="6493987" y="3519285"/>
            <a:ext cx="708216" cy="838738"/>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C5D46ABE-0C90-77BF-80A7-49177B1DA87D}"/>
              </a:ext>
            </a:extLst>
          </p:cNvPr>
          <p:cNvSpPr txBox="1"/>
          <p:nvPr/>
        </p:nvSpPr>
        <p:spPr>
          <a:xfrm>
            <a:off x="5270528" y="5629917"/>
            <a:ext cx="6094520" cy="646331"/>
          </a:xfrm>
          <a:prstGeom prst="rect">
            <a:avLst/>
          </a:prstGeom>
          <a:noFill/>
        </p:spPr>
        <p:txBody>
          <a:bodyPr wrap="square">
            <a:spAutoFit/>
          </a:bodyPr>
          <a:lstStyle/>
          <a:p>
            <a:r>
              <a:rPr lang="fr-FR" b="0" i="0" dirty="0">
                <a:solidFill>
                  <a:srgbClr val="374151"/>
                </a:solidFill>
                <a:effectLst/>
                <a:latin typeface="Söhne"/>
              </a:rPr>
              <a:t>Connexion à l’ instance EC2 en utilisant SSH pour accéder à la machine virtuelle dans le cloud</a:t>
            </a:r>
            <a:endParaRPr lang="fr-FR" dirty="0"/>
          </a:p>
        </p:txBody>
      </p:sp>
      <p:pic>
        <p:nvPicPr>
          <p:cNvPr id="43" name="Image 42">
            <a:extLst>
              <a:ext uri="{FF2B5EF4-FFF2-40B4-BE49-F238E27FC236}">
                <a16:creationId xmlns:a16="http://schemas.microsoft.com/office/drawing/2014/main" id="{C9B0E07E-49D8-1BB4-BDD5-0D64E43BAE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4766" y="1856932"/>
            <a:ext cx="3378374" cy="584230"/>
          </a:xfrm>
          <a:prstGeom prst="rect">
            <a:avLst/>
          </a:prstGeom>
        </p:spPr>
      </p:pic>
      <p:pic>
        <p:nvPicPr>
          <p:cNvPr id="45" name="Image 44">
            <a:extLst>
              <a:ext uri="{FF2B5EF4-FFF2-40B4-BE49-F238E27FC236}">
                <a16:creationId xmlns:a16="http://schemas.microsoft.com/office/drawing/2014/main" id="{55AAB009-FF75-BA6B-394B-F884D041344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63039" y="2488323"/>
            <a:ext cx="3422826" cy="901746"/>
          </a:xfrm>
          <a:prstGeom prst="rect">
            <a:avLst/>
          </a:prstGeom>
        </p:spPr>
      </p:pic>
      <p:sp>
        <p:nvSpPr>
          <p:cNvPr id="46" name="ZoneTexte 45">
            <a:extLst>
              <a:ext uri="{FF2B5EF4-FFF2-40B4-BE49-F238E27FC236}">
                <a16:creationId xmlns:a16="http://schemas.microsoft.com/office/drawing/2014/main" id="{0CA93C00-7B55-B317-80A2-9893118ABF8E}"/>
              </a:ext>
            </a:extLst>
          </p:cNvPr>
          <p:cNvSpPr txBox="1"/>
          <p:nvPr/>
        </p:nvSpPr>
        <p:spPr>
          <a:xfrm>
            <a:off x="7600033" y="2674024"/>
            <a:ext cx="547458" cy="307777"/>
          </a:xfrm>
          <a:prstGeom prst="rect">
            <a:avLst/>
          </a:prstGeom>
          <a:noFill/>
        </p:spPr>
        <p:txBody>
          <a:bodyPr wrap="square" rtlCol="0">
            <a:spAutoFit/>
          </a:bodyPr>
          <a:lstStyle/>
          <a:p>
            <a:r>
              <a:rPr lang="en-US" sz="1400" b="1" dirty="0">
                <a:latin typeface="Inter"/>
              </a:rPr>
              <a:t>Yes</a:t>
            </a:r>
            <a:endParaRPr lang="fr-FR" sz="1400" b="1" dirty="0">
              <a:latin typeface="Inter"/>
            </a:endParaRPr>
          </a:p>
        </p:txBody>
      </p:sp>
      <p:cxnSp>
        <p:nvCxnSpPr>
          <p:cNvPr id="47" name="Connecteur droit avec flèche 46">
            <a:extLst>
              <a:ext uri="{FF2B5EF4-FFF2-40B4-BE49-F238E27FC236}">
                <a16:creationId xmlns:a16="http://schemas.microsoft.com/office/drawing/2014/main" id="{568929EC-7E00-D471-8016-9AB2E9463FE2}"/>
              </a:ext>
            </a:extLst>
          </p:cNvPr>
          <p:cNvCxnSpPr>
            <a:cxnSpLocks/>
          </p:cNvCxnSpPr>
          <p:nvPr/>
        </p:nvCxnSpPr>
        <p:spPr>
          <a:xfrm>
            <a:off x="7547506" y="2981800"/>
            <a:ext cx="852996"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8283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2BD7B47-CDCE-E076-7AA3-DF172FD93D7E}"/>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7" name="ZoneTexte 6">
            <a:extLst>
              <a:ext uri="{FF2B5EF4-FFF2-40B4-BE49-F238E27FC236}">
                <a16:creationId xmlns:a16="http://schemas.microsoft.com/office/drawing/2014/main" id="{3EE6D46C-13D0-AAC4-2B98-E1AD0973EDE8}"/>
              </a:ext>
            </a:extLst>
          </p:cNvPr>
          <p:cNvSpPr txBox="1"/>
          <p:nvPr/>
        </p:nvSpPr>
        <p:spPr>
          <a:xfrm>
            <a:off x="1731147" y="2983407"/>
            <a:ext cx="9670410" cy="646331"/>
          </a:xfrm>
          <a:prstGeom prst="rect">
            <a:avLst/>
          </a:prstGeom>
          <a:noFill/>
        </p:spPr>
        <p:txBody>
          <a:bodyPr wrap="square">
            <a:spAutoFit/>
          </a:bodyPr>
          <a:lstStyle/>
          <a:p>
            <a:pPr lvl="0">
              <a:lnSpc>
                <a:spcPct val="100000"/>
              </a:lnSpc>
              <a:defRPr cap="all"/>
            </a:pPr>
            <a:r>
              <a:rPr lang="fr-FR" sz="3600" b="1" i="0" dirty="0">
                <a:effectLst>
                  <a:outerShdw blurRad="38100" dist="38100" dir="2700000" algn="tl">
                    <a:srgbClr val="000000">
                      <a:alpha val="43137"/>
                    </a:srgbClr>
                  </a:outerShdw>
                </a:effectLst>
              </a:rPr>
              <a:t>chaîne de traitement des images </a:t>
            </a:r>
          </a:p>
        </p:txBody>
      </p:sp>
      <p:pic>
        <p:nvPicPr>
          <p:cNvPr id="4" name="Image 3">
            <a:extLst>
              <a:ext uri="{FF2B5EF4-FFF2-40B4-BE49-F238E27FC236}">
                <a16:creationId xmlns:a16="http://schemas.microsoft.com/office/drawing/2014/main" id="{9024B5C2-5639-100E-C9B8-E78F54B78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52" y="2995406"/>
            <a:ext cx="628682" cy="622332"/>
          </a:xfrm>
          <a:prstGeom prst="rect">
            <a:avLst/>
          </a:prstGeom>
        </p:spPr>
      </p:pic>
    </p:spTree>
    <p:extLst>
      <p:ext uri="{BB962C8B-B14F-4D97-AF65-F5344CB8AC3E}">
        <p14:creationId xmlns:p14="http://schemas.microsoft.com/office/powerpoint/2010/main" val="222902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F34DAD2-E0F5-F4D6-A0AA-880589FE9904}"/>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4" name="ZoneTexte 3">
            <a:extLst>
              <a:ext uri="{FF2B5EF4-FFF2-40B4-BE49-F238E27FC236}">
                <a16:creationId xmlns:a16="http://schemas.microsoft.com/office/drawing/2014/main" id="{4ED48ACB-5F29-1593-6B65-C1BECA2B9923}"/>
              </a:ext>
            </a:extLst>
          </p:cNvPr>
          <p:cNvSpPr txBox="1"/>
          <p:nvPr/>
        </p:nvSpPr>
        <p:spPr>
          <a:xfrm>
            <a:off x="541537" y="702050"/>
            <a:ext cx="11292396" cy="4947765"/>
          </a:xfrm>
          <a:prstGeom prst="rect">
            <a:avLst/>
          </a:prstGeom>
          <a:noFill/>
        </p:spPr>
        <p:txBody>
          <a:bodyPr wrap="square">
            <a:spAutoFit/>
          </a:bodyPr>
          <a:lstStyle/>
          <a:p>
            <a:pPr algn="l">
              <a:lnSpc>
                <a:spcPct val="200000"/>
              </a:lnSpc>
            </a:pPr>
            <a:r>
              <a:rPr lang="fr-FR" sz="1600" b="0" i="0" dirty="0">
                <a:solidFill>
                  <a:srgbClr val="374151"/>
                </a:solidFill>
                <a:effectLst/>
                <a:latin typeface="Inter"/>
              </a:rPr>
              <a:t>La réalisation de la chaîne de traitement des images dans un environnement Big Data dans le cloud implique plusieurs étapes. </a:t>
            </a:r>
          </a:p>
          <a:p>
            <a:pPr algn="l">
              <a:lnSpc>
                <a:spcPct val="200000"/>
              </a:lnSpc>
            </a:pPr>
            <a:r>
              <a:rPr lang="fr-FR" sz="1600" b="0" i="0" dirty="0">
                <a:solidFill>
                  <a:srgbClr val="374151"/>
                </a:solidFill>
                <a:effectLst/>
                <a:latin typeface="Inter"/>
              </a:rPr>
              <a:t>Tout d'abord, les images sont </a:t>
            </a:r>
            <a:r>
              <a:rPr lang="fr-FR" sz="1600" b="0" i="0" dirty="0">
                <a:solidFill>
                  <a:srgbClr val="374151"/>
                </a:solidFill>
                <a:effectLst>
                  <a:outerShdw blurRad="38100" dist="38100" dir="2700000" algn="tl">
                    <a:srgbClr val="000000">
                      <a:alpha val="43137"/>
                    </a:srgbClr>
                  </a:outerShdw>
                </a:effectLst>
                <a:latin typeface="Inter"/>
              </a:rPr>
              <a:t>stockées dans un service de stockage d'objets </a:t>
            </a:r>
            <a:r>
              <a:rPr lang="fr-FR" sz="1600" b="0" i="0" dirty="0">
                <a:solidFill>
                  <a:srgbClr val="374151"/>
                </a:solidFill>
                <a:effectLst/>
                <a:latin typeface="Inter"/>
              </a:rPr>
              <a:t>tel que Amazon S3. </a:t>
            </a:r>
          </a:p>
          <a:p>
            <a:pPr algn="l">
              <a:lnSpc>
                <a:spcPct val="200000"/>
              </a:lnSpc>
            </a:pPr>
            <a:r>
              <a:rPr lang="fr-FR" sz="1600" b="0" i="0" dirty="0">
                <a:solidFill>
                  <a:srgbClr val="374151"/>
                </a:solidFill>
                <a:effectLst/>
                <a:latin typeface="Inter"/>
              </a:rPr>
              <a:t>Ensuite, un cluster EMR est créé pour </a:t>
            </a:r>
            <a:r>
              <a:rPr lang="fr-FR" sz="1600" b="0" i="0" dirty="0">
                <a:solidFill>
                  <a:srgbClr val="374151"/>
                </a:solidFill>
                <a:effectLst>
                  <a:outerShdw blurRad="38100" dist="38100" dir="2700000" algn="tl">
                    <a:srgbClr val="000000">
                      <a:alpha val="43137"/>
                    </a:srgbClr>
                  </a:outerShdw>
                </a:effectLst>
                <a:latin typeface="Inter"/>
              </a:rPr>
              <a:t>effectuer le traitement de données </a:t>
            </a:r>
            <a:r>
              <a:rPr lang="fr-FR" sz="1600" b="0" i="0" dirty="0">
                <a:solidFill>
                  <a:srgbClr val="374151"/>
                </a:solidFill>
                <a:effectLst/>
                <a:latin typeface="Inter"/>
              </a:rPr>
              <a:t>en utilisant des outils tels qu'Apache Hadoop et Apache Spark.</a:t>
            </a:r>
          </a:p>
          <a:p>
            <a:pPr algn="l">
              <a:lnSpc>
                <a:spcPct val="200000"/>
              </a:lnSpc>
            </a:pPr>
            <a:r>
              <a:rPr lang="fr-FR" sz="1600" b="0" i="0" dirty="0">
                <a:solidFill>
                  <a:srgbClr val="374151"/>
                </a:solidFill>
                <a:effectLst/>
                <a:latin typeface="Inter"/>
              </a:rPr>
              <a:t>Une fois le cluster EMR créé, des étapes de traitement sont définies à l'aide de </a:t>
            </a:r>
            <a:r>
              <a:rPr lang="fr-FR" sz="1600" b="0" i="0" dirty="0" err="1">
                <a:solidFill>
                  <a:srgbClr val="374151"/>
                </a:solidFill>
                <a:effectLst/>
                <a:latin typeface="Inter"/>
              </a:rPr>
              <a:t>Jupyter</a:t>
            </a:r>
            <a:r>
              <a:rPr lang="fr-FR" sz="1600" b="0" i="0" dirty="0">
                <a:solidFill>
                  <a:srgbClr val="374151"/>
                </a:solidFill>
                <a:effectLst/>
                <a:latin typeface="Inter"/>
              </a:rPr>
              <a:t> Notebook pour effectuer des opérations telles que le prétraitement des images. </a:t>
            </a:r>
          </a:p>
          <a:p>
            <a:pPr algn="l">
              <a:lnSpc>
                <a:spcPct val="200000"/>
              </a:lnSpc>
            </a:pPr>
            <a:r>
              <a:rPr lang="fr-FR" sz="1600" dirty="0">
                <a:solidFill>
                  <a:srgbClr val="374151"/>
                </a:solidFill>
                <a:latin typeface="Inter"/>
              </a:rPr>
              <a:t>C</a:t>
            </a:r>
            <a:r>
              <a:rPr lang="fr-FR" sz="1600" b="0" i="0" dirty="0">
                <a:solidFill>
                  <a:srgbClr val="374151"/>
                </a:solidFill>
                <a:effectLst/>
                <a:latin typeface="Inter"/>
              </a:rPr>
              <a:t>es étapes de traitement peuvent être effectuées en parallèle sur de nombreuses instances du cluster EMR pour accélérer le traitement.</a:t>
            </a:r>
          </a:p>
          <a:p>
            <a:pPr algn="l">
              <a:lnSpc>
                <a:spcPct val="200000"/>
              </a:lnSpc>
            </a:pPr>
            <a:r>
              <a:rPr lang="fr-FR" sz="1600" b="0" i="0" dirty="0">
                <a:solidFill>
                  <a:srgbClr val="374151"/>
                </a:solidFill>
                <a:effectLst/>
                <a:latin typeface="Inter"/>
              </a:rPr>
              <a:t>Une fois le traitement terminé, les résultats peuvent être stockés dans S3.</a:t>
            </a:r>
          </a:p>
          <a:p>
            <a:pPr algn="l">
              <a:lnSpc>
                <a:spcPct val="200000"/>
              </a:lnSpc>
            </a:pPr>
            <a:r>
              <a:rPr lang="fr-FR" sz="1600" b="0" i="0" dirty="0">
                <a:solidFill>
                  <a:srgbClr val="374151"/>
                </a:solidFill>
                <a:effectLst/>
                <a:latin typeface="Inter"/>
              </a:rPr>
              <a:t> Tout au long du processus, les autorisations et les accès sont gérés via le service IAM d'AWS pour garantir la sécurité des données.</a:t>
            </a:r>
          </a:p>
        </p:txBody>
      </p:sp>
    </p:spTree>
    <p:extLst>
      <p:ext uri="{BB962C8B-B14F-4D97-AF65-F5344CB8AC3E}">
        <p14:creationId xmlns:p14="http://schemas.microsoft.com/office/powerpoint/2010/main" val="351210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486D7DC-9CDD-ADE0-968A-4F54ECC5CBF9}"/>
              </a:ext>
            </a:extLst>
          </p:cNvPr>
          <p:cNvSpPr>
            <a:spLocks noGrp="1"/>
          </p:cNvSpPr>
          <p:nvPr>
            <p:ph type="dt" sz="half" idx="10"/>
          </p:nvPr>
        </p:nvSpPr>
        <p:spPr/>
        <p:txBody>
          <a:bodyPr/>
          <a:lstStyle/>
          <a:p>
            <a:pPr rtl="0"/>
            <a:fld id="{2BD66AC7-6890-4F0E-B000-A39D822B7C00}" type="datetime1">
              <a:rPr lang="fr-FR" smtClean="0"/>
              <a:t>26/04/2023</a:t>
            </a:fld>
            <a:endParaRPr lang="en-US"/>
          </a:p>
        </p:txBody>
      </p:sp>
      <p:graphicFrame>
        <p:nvGraphicFramePr>
          <p:cNvPr id="4" name="Diagramme 3">
            <a:extLst>
              <a:ext uri="{FF2B5EF4-FFF2-40B4-BE49-F238E27FC236}">
                <a16:creationId xmlns:a16="http://schemas.microsoft.com/office/drawing/2014/main" id="{792B54FF-4182-058B-56B0-51071047094F}"/>
              </a:ext>
            </a:extLst>
          </p:cNvPr>
          <p:cNvGraphicFramePr/>
          <p:nvPr>
            <p:extLst>
              <p:ext uri="{D42A27DB-BD31-4B8C-83A1-F6EECF244321}">
                <p14:modId xmlns:p14="http://schemas.microsoft.com/office/powerpoint/2010/main" val="3288766914"/>
              </p:ext>
            </p:extLst>
          </p:nvPr>
        </p:nvGraphicFramePr>
        <p:xfrm>
          <a:off x="383219" y="965446"/>
          <a:ext cx="11425561" cy="1475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DAC2A3B2-F73B-E36B-B602-A689F623FB7E}"/>
              </a:ext>
            </a:extLst>
          </p:cNvPr>
          <p:cNvSpPr txBox="1"/>
          <p:nvPr/>
        </p:nvSpPr>
        <p:spPr>
          <a:xfrm>
            <a:off x="471996" y="2542924"/>
            <a:ext cx="3959348" cy="3747436"/>
          </a:xfrm>
          <a:custGeom>
            <a:avLst/>
            <a:gdLst>
              <a:gd name="connsiteX0" fmla="*/ 0 w 3959348"/>
              <a:gd name="connsiteY0" fmla="*/ 0 h 3747436"/>
              <a:gd name="connsiteX1" fmla="*/ 644808 w 3959348"/>
              <a:gd name="connsiteY1" fmla="*/ 0 h 3747436"/>
              <a:gd name="connsiteX2" fmla="*/ 1289616 w 3959348"/>
              <a:gd name="connsiteY2" fmla="*/ 0 h 3747436"/>
              <a:gd name="connsiteX3" fmla="*/ 1855237 w 3959348"/>
              <a:gd name="connsiteY3" fmla="*/ 0 h 3747436"/>
              <a:gd name="connsiteX4" fmla="*/ 2460452 w 3959348"/>
              <a:gd name="connsiteY4" fmla="*/ 0 h 3747436"/>
              <a:gd name="connsiteX5" fmla="*/ 2986480 w 3959348"/>
              <a:gd name="connsiteY5" fmla="*/ 0 h 3747436"/>
              <a:gd name="connsiteX6" fmla="*/ 3959348 w 3959348"/>
              <a:gd name="connsiteY6" fmla="*/ 0 h 3747436"/>
              <a:gd name="connsiteX7" fmla="*/ 3959348 w 3959348"/>
              <a:gd name="connsiteY7" fmla="*/ 610297 h 3747436"/>
              <a:gd name="connsiteX8" fmla="*/ 3959348 w 3959348"/>
              <a:gd name="connsiteY8" fmla="*/ 1070696 h 3747436"/>
              <a:gd name="connsiteX9" fmla="*/ 3959348 w 3959348"/>
              <a:gd name="connsiteY9" fmla="*/ 1493621 h 3747436"/>
              <a:gd name="connsiteX10" fmla="*/ 3959348 w 3959348"/>
              <a:gd name="connsiteY10" fmla="*/ 1954020 h 3747436"/>
              <a:gd name="connsiteX11" fmla="*/ 3959348 w 3959348"/>
              <a:gd name="connsiteY11" fmla="*/ 2451894 h 3747436"/>
              <a:gd name="connsiteX12" fmla="*/ 3959348 w 3959348"/>
              <a:gd name="connsiteY12" fmla="*/ 2987242 h 3747436"/>
              <a:gd name="connsiteX13" fmla="*/ 3959348 w 3959348"/>
              <a:gd name="connsiteY13" fmla="*/ 3747436 h 3747436"/>
              <a:gd name="connsiteX14" fmla="*/ 3314540 w 3959348"/>
              <a:gd name="connsiteY14" fmla="*/ 3747436 h 3747436"/>
              <a:gd name="connsiteX15" fmla="*/ 2748919 w 3959348"/>
              <a:gd name="connsiteY15" fmla="*/ 3747436 h 3747436"/>
              <a:gd name="connsiteX16" fmla="*/ 2183298 w 3959348"/>
              <a:gd name="connsiteY16" fmla="*/ 3747436 h 3747436"/>
              <a:gd name="connsiteX17" fmla="*/ 1617676 w 3959348"/>
              <a:gd name="connsiteY17" fmla="*/ 3747436 h 3747436"/>
              <a:gd name="connsiteX18" fmla="*/ 1052055 w 3959348"/>
              <a:gd name="connsiteY18" fmla="*/ 3747436 h 3747436"/>
              <a:gd name="connsiteX19" fmla="*/ 526028 w 3959348"/>
              <a:gd name="connsiteY19" fmla="*/ 3747436 h 3747436"/>
              <a:gd name="connsiteX20" fmla="*/ 0 w 3959348"/>
              <a:gd name="connsiteY20" fmla="*/ 3747436 h 3747436"/>
              <a:gd name="connsiteX21" fmla="*/ 0 w 3959348"/>
              <a:gd name="connsiteY21" fmla="*/ 3212088 h 3747436"/>
              <a:gd name="connsiteX22" fmla="*/ 0 w 3959348"/>
              <a:gd name="connsiteY22" fmla="*/ 2639266 h 3747436"/>
              <a:gd name="connsiteX23" fmla="*/ 0 w 3959348"/>
              <a:gd name="connsiteY23" fmla="*/ 2066443 h 3747436"/>
              <a:gd name="connsiteX24" fmla="*/ 0 w 3959348"/>
              <a:gd name="connsiteY24" fmla="*/ 1456147 h 3747436"/>
              <a:gd name="connsiteX25" fmla="*/ 0 w 3959348"/>
              <a:gd name="connsiteY25" fmla="*/ 920799 h 3747436"/>
              <a:gd name="connsiteX26" fmla="*/ 0 w 3959348"/>
              <a:gd name="connsiteY26" fmla="*/ 0 h 374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59348" h="3747436" fill="none" extrusionOk="0">
                <a:moveTo>
                  <a:pt x="0" y="0"/>
                </a:moveTo>
                <a:cubicBezTo>
                  <a:pt x="273321" y="-44031"/>
                  <a:pt x="454394" y="44003"/>
                  <a:pt x="644808" y="0"/>
                </a:cubicBezTo>
                <a:cubicBezTo>
                  <a:pt x="835222" y="-44003"/>
                  <a:pt x="981976" y="68771"/>
                  <a:pt x="1289616" y="0"/>
                </a:cubicBezTo>
                <a:cubicBezTo>
                  <a:pt x="1597256" y="-68771"/>
                  <a:pt x="1649154" y="31200"/>
                  <a:pt x="1855237" y="0"/>
                </a:cubicBezTo>
                <a:cubicBezTo>
                  <a:pt x="2061320" y="-31200"/>
                  <a:pt x="2308258" y="56227"/>
                  <a:pt x="2460452" y="0"/>
                </a:cubicBezTo>
                <a:cubicBezTo>
                  <a:pt x="2612646" y="-56227"/>
                  <a:pt x="2729362" y="2034"/>
                  <a:pt x="2986480" y="0"/>
                </a:cubicBezTo>
                <a:cubicBezTo>
                  <a:pt x="3243598" y="-2034"/>
                  <a:pt x="3499975" y="71064"/>
                  <a:pt x="3959348" y="0"/>
                </a:cubicBezTo>
                <a:cubicBezTo>
                  <a:pt x="3994142" y="191523"/>
                  <a:pt x="3928399" y="379443"/>
                  <a:pt x="3959348" y="610297"/>
                </a:cubicBezTo>
                <a:cubicBezTo>
                  <a:pt x="3990297" y="841151"/>
                  <a:pt x="3952059" y="976294"/>
                  <a:pt x="3959348" y="1070696"/>
                </a:cubicBezTo>
                <a:cubicBezTo>
                  <a:pt x="3966637" y="1165098"/>
                  <a:pt x="3921851" y="1375196"/>
                  <a:pt x="3959348" y="1493621"/>
                </a:cubicBezTo>
                <a:cubicBezTo>
                  <a:pt x="3996845" y="1612047"/>
                  <a:pt x="3943313" y="1860683"/>
                  <a:pt x="3959348" y="1954020"/>
                </a:cubicBezTo>
                <a:cubicBezTo>
                  <a:pt x="3975383" y="2047357"/>
                  <a:pt x="3907294" y="2247726"/>
                  <a:pt x="3959348" y="2451894"/>
                </a:cubicBezTo>
                <a:cubicBezTo>
                  <a:pt x="4011402" y="2656062"/>
                  <a:pt x="3905319" y="2775368"/>
                  <a:pt x="3959348" y="2987242"/>
                </a:cubicBezTo>
                <a:cubicBezTo>
                  <a:pt x="4013377" y="3199116"/>
                  <a:pt x="3950980" y="3591541"/>
                  <a:pt x="3959348" y="3747436"/>
                </a:cubicBezTo>
                <a:cubicBezTo>
                  <a:pt x="3706182" y="3777955"/>
                  <a:pt x="3562669" y="3694759"/>
                  <a:pt x="3314540" y="3747436"/>
                </a:cubicBezTo>
                <a:cubicBezTo>
                  <a:pt x="3066411" y="3800113"/>
                  <a:pt x="2880155" y="3741116"/>
                  <a:pt x="2748919" y="3747436"/>
                </a:cubicBezTo>
                <a:cubicBezTo>
                  <a:pt x="2617683" y="3753756"/>
                  <a:pt x="2402894" y="3715711"/>
                  <a:pt x="2183298" y="3747436"/>
                </a:cubicBezTo>
                <a:cubicBezTo>
                  <a:pt x="1963702" y="3779161"/>
                  <a:pt x="1860430" y="3734092"/>
                  <a:pt x="1617676" y="3747436"/>
                </a:cubicBezTo>
                <a:cubicBezTo>
                  <a:pt x="1374922" y="3760780"/>
                  <a:pt x="1178160" y="3706046"/>
                  <a:pt x="1052055" y="3747436"/>
                </a:cubicBezTo>
                <a:cubicBezTo>
                  <a:pt x="925950" y="3788826"/>
                  <a:pt x="769772" y="3707425"/>
                  <a:pt x="526028" y="3747436"/>
                </a:cubicBezTo>
                <a:cubicBezTo>
                  <a:pt x="282284" y="3787447"/>
                  <a:pt x="240182" y="3730173"/>
                  <a:pt x="0" y="3747436"/>
                </a:cubicBezTo>
                <a:cubicBezTo>
                  <a:pt x="-3480" y="3591045"/>
                  <a:pt x="23617" y="3371618"/>
                  <a:pt x="0" y="3212088"/>
                </a:cubicBezTo>
                <a:cubicBezTo>
                  <a:pt x="-23617" y="3052558"/>
                  <a:pt x="59490" y="2882908"/>
                  <a:pt x="0" y="2639266"/>
                </a:cubicBezTo>
                <a:cubicBezTo>
                  <a:pt x="-59490" y="2395624"/>
                  <a:pt x="14849" y="2302957"/>
                  <a:pt x="0" y="2066443"/>
                </a:cubicBezTo>
                <a:cubicBezTo>
                  <a:pt x="-14849" y="1829929"/>
                  <a:pt x="14657" y="1663013"/>
                  <a:pt x="0" y="1456147"/>
                </a:cubicBezTo>
                <a:cubicBezTo>
                  <a:pt x="-14657" y="1249281"/>
                  <a:pt x="51509" y="1096443"/>
                  <a:pt x="0" y="920799"/>
                </a:cubicBezTo>
                <a:cubicBezTo>
                  <a:pt x="-51509" y="745155"/>
                  <a:pt x="341" y="197143"/>
                  <a:pt x="0" y="0"/>
                </a:cubicBezTo>
                <a:close/>
              </a:path>
              <a:path w="3959348" h="3747436"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4031293" y="262880"/>
                  <a:pt x="3945604" y="346931"/>
                  <a:pt x="3959348" y="610297"/>
                </a:cubicBezTo>
                <a:cubicBezTo>
                  <a:pt x="3973092" y="873663"/>
                  <a:pt x="3942611" y="922313"/>
                  <a:pt x="3959348" y="1070696"/>
                </a:cubicBezTo>
                <a:cubicBezTo>
                  <a:pt x="3976085" y="1219079"/>
                  <a:pt x="3954990" y="1304667"/>
                  <a:pt x="3959348" y="1531095"/>
                </a:cubicBezTo>
                <a:cubicBezTo>
                  <a:pt x="3963706" y="1757523"/>
                  <a:pt x="3913875" y="1922717"/>
                  <a:pt x="3959348" y="2066443"/>
                </a:cubicBezTo>
                <a:cubicBezTo>
                  <a:pt x="4004821" y="2210169"/>
                  <a:pt x="3953885" y="2420054"/>
                  <a:pt x="3959348" y="2639266"/>
                </a:cubicBezTo>
                <a:cubicBezTo>
                  <a:pt x="3964811" y="2858478"/>
                  <a:pt x="3912102" y="2953268"/>
                  <a:pt x="3959348" y="3062191"/>
                </a:cubicBezTo>
                <a:cubicBezTo>
                  <a:pt x="4006594" y="3171115"/>
                  <a:pt x="3886724" y="3412516"/>
                  <a:pt x="3959348" y="3747436"/>
                </a:cubicBezTo>
                <a:cubicBezTo>
                  <a:pt x="3713920" y="3761440"/>
                  <a:pt x="3589473" y="3704788"/>
                  <a:pt x="3393727" y="3747436"/>
                </a:cubicBezTo>
                <a:cubicBezTo>
                  <a:pt x="3197981" y="3790084"/>
                  <a:pt x="3063265" y="3739838"/>
                  <a:pt x="2828106" y="3747436"/>
                </a:cubicBezTo>
                <a:cubicBezTo>
                  <a:pt x="2592947" y="3755034"/>
                  <a:pt x="2422141" y="3705813"/>
                  <a:pt x="2183298" y="3747436"/>
                </a:cubicBezTo>
                <a:cubicBezTo>
                  <a:pt x="1944455" y="3789059"/>
                  <a:pt x="1855681" y="3727576"/>
                  <a:pt x="1617676" y="3747436"/>
                </a:cubicBezTo>
                <a:cubicBezTo>
                  <a:pt x="1379671" y="3767296"/>
                  <a:pt x="1355478" y="3708148"/>
                  <a:pt x="1170836" y="3747436"/>
                </a:cubicBezTo>
                <a:cubicBezTo>
                  <a:pt x="986194" y="3786724"/>
                  <a:pt x="894863" y="3734301"/>
                  <a:pt x="684402" y="3747436"/>
                </a:cubicBezTo>
                <a:cubicBezTo>
                  <a:pt x="473941" y="3760571"/>
                  <a:pt x="144155" y="3699612"/>
                  <a:pt x="0" y="3747436"/>
                </a:cubicBezTo>
                <a:cubicBezTo>
                  <a:pt x="-38052" y="3509011"/>
                  <a:pt x="33352" y="3419859"/>
                  <a:pt x="0" y="3212088"/>
                </a:cubicBezTo>
                <a:cubicBezTo>
                  <a:pt x="-33352" y="3004317"/>
                  <a:pt x="22972" y="2817978"/>
                  <a:pt x="0" y="2676740"/>
                </a:cubicBezTo>
                <a:cubicBezTo>
                  <a:pt x="-22972" y="2535502"/>
                  <a:pt x="49175" y="2426268"/>
                  <a:pt x="0" y="2178866"/>
                </a:cubicBezTo>
                <a:cubicBezTo>
                  <a:pt x="-49175" y="1931464"/>
                  <a:pt x="49128" y="1941045"/>
                  <a:pt x="0" y="1755941"/>
                </a:cubicBezTo>
                <a:cubicBezTo>
                  <a:pt x="-49128" y="1570838"/>
                  <a:pt x="43461" y="1433143"/>
                  <a:pt x="0" y="1333017"/>
                </a:cubicBezTo>
                <a:cubicBezTo>
                  <a:pt x="-43461" y="1232891"/>
                  <a:pt x="12644" y="910055"/>
                  <a:pt x="0" y="760194"/>
                </a:cubicBezTo>
                <a:cubicBezTo>
                  <a:pt x="-12644" y="610333"/>
                  <a:pt x="14219" y="357855"/>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600" b="1" u="sng" dirty="0">
                <a:solidFill>
                  <a:srgbClr val="002060"/>
                </a:solidFill>
                <a:effectLst>
                  <a:outerShdw blurRad="38100" dist="38100" dir="2700000" algn="tl">
                    <a:srgbClr val="000000">
                      <a:alpha val="43137"/>
                    </a:srgbClr>
                  </a:outerShdw>
                </a:effectLst>
                <a:latin typeface="Inter"/>
              </a:rPr>
              <a:t>Lazy Evaluation</a:t>
            </a:r>
          </a:p>
          <a:p>
            <a:pPr algn="just">
              <a:lnSpc>
                <a:spcPct val="150000"/>
              </a:lnSpc>
            </a:pPr>
            <a:r>
              <a:rPr lang="fr-FR" sz="1600" b="0" i="0" dirty="0">
                <a:solidFill>
                  <a:srgbClr val="374151"/>
                </a:solidFill>
                <a:effectLst/>
                <a:latin typeface="Inter"/>
              </a:rPr>
              <a:t>les transformations sur les données ne sont pas effectuées immédiatement, mais seulement lorsqu'une action est appelée.</a:t>
            </a:r>
          </a:p>
          <a:p>
            <a:pPr algn="just">
              <a:lnSpc>
                <a:spcPct val="150000"/>
              </a:lnSpc>
            </a:pPr>
            <a:r>
              <a:rPr lang="fr-FR" sz="1600" b="0" i="0" dirty="0">
                <a:solidFill>
                  <a:srgbClr val="374151"/>
                </a:solidFill>
                <a:effectLst/>
                <a:latin typeface="Söhne"/>
              </a:rPr>
              <a:t>En d'autres termes, plutôt que de transformer les données immédiatement et de stocker les résultats dans la mémoire, Spark mémorise simplement les opérations à effectuer sur les données et ne les effectue que lorsque cela est nécessaire</a:t>
            </a:r>
            <a:endParaRPr lang="fr-FR" sz="1600" b="1" u="sng" dirty="0">
              <a:solidFill>
                <a:srgbClr val="002060"/>
              </a:solidFill>
              <a:effectLst>
                <a:outerShdw blurRad="38100" dist="38100" dir="2700000" algn="tl">
                  <a:srgbClr val="000000">
                    <a:alpha val="43137"/>
                  </a:srgbClr>
                </a:outerShdw>
              </a:effectLst>
              <a:latin typeface="Inter"/>
            </a:endParaRPr>
          </a:p>
        </p:txBody>
      </p:sp>
      <p:pic>
        <p:nvPicPr>
          <p:cNvPr id="7" name="Image 6">
            <a:extLst>
              <a:ext uri="{FF2B5EF4-FFF2-40B4-BE49-F238E27FC236}">
                <a16:creationId xmlns:a16="http://schemas.microsoft.com/office/drawing/2014/main" id="{0EBCEC87-880E-BCAC-DC53-829087838C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8131" y="2441359"/>
            <a:ext cx="6220180" cy="1469898"/>
          </a:xfrm>
          <a:prstGeom prst="rect">
            <a:avLst/>
          </a:prstGeom>
        </p:spPr>
      </p:pic>
      <p:pic>
        <p:nvPicPr>
          <p:cNvPr id="9" name="Image 8">
            <a:extLst>
              <a:ext uri="{FF2B5EF4-FFF2-40B4-BE49-F238E27FC236}">
                <a16:creationId xmlns:a16="http://schemas.microsoft.com/office/drawing/2014/main" id="{AD3C64CB-AAF5-AAA3-DFDC-1928FAD601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8130" y="4033408"/>
            <a:ext cx="6220179" cy="1469898"/>
          </a:xfrm>
          <a:prstGeom prst="rect">
            <a:avLst/>
          </a:prstGeom>
        </p:spPr>
      </p:pic>
    </p:spTree>
    <p:extLst>
      <p:ext uri="{BB962C8B-B14F-4D97-AF65-F5344CB8AC3E}">
        <p14:creationId xmlns:p14="http://schemas.microsoft.com/office/powerpoint/2010/main" val="153750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fr" dirty="0"/>
              <a:t>Sommaire</a:t>
            </a:r>
          </a:p>
        </p:txBody>
      </p:sp>
      <p:graphicFrame>
        <p:nvGraphicFramePr>
          <p:cNvPr id="5" name="Espace réservé du contenu 2">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397242765"/>
              </p:ext>
            </p:extLst>
          </p:nvPr>
        </p:nvGraphicFramePr>
        <p:xfrm>
          <a:off x="263371" y="2290438"/>
          <a:ext cx="11665258" cy="373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 6">
            <a:extLst>
              <a:ext uri="{FF2B5EF4-FFF2-40B4-BE49-F238E27FC236}">
                <a16:creationId xmlns:a16="http://schemas.microsoft.com/office/drawing/2014/main" id="{D8E4545D-5C7D-43DA-6E47-6C99B16E1A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693" y="3454196"/>
            <a:ext cx="571584" cy="556542"/>
          </a:xfrm>
          <a:prstGeom prst="rect">
            <a:avLst/>
          </a:prstGeom>
        </p:spPr>
      </p:pic>
      <p:pic>
        <p:nvPicPr>
          <p:cNvPr id="11" name="Image 10">
            <a:extLst>
              <a:ext uri="{FF2B5EF4-FFF2-40B4-BE49-F238E27FC236}">
                <a16:creationId xmlns:a16="http://schemas.microsoft.com/office/drawing/2014/main" id="{69AB2AE5-88E4-5B61-19D7-6C3465BD38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95685" y="3432509"/>
            <a:ext cx="628683" cy="612138"/>
          </a:xfrm>
          <a:prstGeom prst="rect">
            <a:avLst/>
          </a:prstGeom>
        </p:spPr>
      </p:pic>
      <p:pic>
        <p:nvPicPr>
          <p:cNvPr id="13" name="Image 12">
            <a:extLst>
              <a:ext uri="{FF2B5EF4-FFF2-40B4-BE49-F238E27FC236}">
                <a16:creationId xmlns:a16="http://schemas.microsoft.com/office/drawing/2014/main" id="{5428895E-07FB-BAEC-0EE8-C0F60D121B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9776" y="3427412"/>
            <a:ext cx="628682" cy="622332"/>
          </a:xfrm>
          <a:prstGeom prst="rect">
            <a:avLst/>
          </a:prstGeom>
        </p:spPr>
      </p:pic>
      <p:pic>
        <p:nvPicPr>
          <p:cNvPr id="17" name="Image 16">
            <a:extLst>
              <a:ext uri="{FF2B5EF4-FFF2-40B4-BE49-F238E27FC236}">
                <a16:creationId xmlns:a16="http://schemas.microsoft.com/office/drawing/2014/main" id="{14FD6056-B311-9774-E6A1-65CF22907E3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73236" y="3425757"/>
            <a:ext cx="645527" cy="612138"/>
          </a:xfrm>
          <a:prstGeom prst="rect">
            <a:avLst/>
          </a:prstGeom>
        </p:spPr>
      </p:pic>
      <p:pic>
        <p:nvPicPr>
          <p:cNvPr id="19" name="Image 18">
            <a:extLst>
              <a:ext uri="{FF2B5EF4-FFF2-40B4-BE49-F238E27FC236}">
                <a16:creationId xmlns:a16="http://schemas.microsoft.com/office/drawing/2014/main" id="{507A248C-3662-253F-12D9-04AE4F9C4D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79077" y="3454195"/>
            <a:ext cx="584230" cy="555261"/>
          </a:xfrm>
          <a:prstGeom prst="rect">
            <a:avLst/>
          </a:prstGeom>
        </p:spPr>
      </p:pic>
      <p:pic>
        <p:nvPicPr>
          <p:cNvPr id="3" name="Image 2">
            <a:extLst>
              <a:ext uri="{FF2B5EF4-FFF2-40B4-BE49-F238E27FC236}">
                <a16:creationId xmlns:a16="http://schemas.microsoft.com/office/drawing/2014/main" id="{C33234EC-FC59-6C0A-F31E-98CD343FDD3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12085" y="3454196"/>
            <a:ext cx="584230" cy="514376"/>
          </a:xfrm>
          <a:prstGeom prst="rect">
            <a:avLst/>
          </a:prstGeom>
        </p:spPr>
      </p:pic>
      <p:pic>
        <p:nvPicPr>
          <p:cNvPr id="6" name="Image 5">
            <a:extLst>
              <a:ext uri="{FF2B5EF4-FFF2-40B4-BE49-F238E27FC236}">
                <a16:creationId xmlns:a16="http://schemas.microsoft.com/office/drawing/2014/main" id="{C2F0D1A4-E5E1-EC6D-0FD9-320A85076DE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82032" y="3436937"/>
            <a:ext cx="666784" cy="603281"/>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2BD7B47-CDCE-E076-7AA3-DF172FD93D7E}"/>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7" name="ZoneTexte 6">
            <a:extLst>
              <a:ext uri="{FF2B5EF4-FFF2-40B4-BE49-F238E27FC236}">
                <a16:creationId xmlns:a16="http://schemas.microsoft.com/office/drawing/2014/main" id="{3EE6D46C-13D0-AAC4-2B98-E1AD0973EDE8}"/>
              </a:ext>
            </a:extLst>
          </p:cNvPr>
          <p:cNvSpPr txBox="1"/>
          <p:nvPr/>
        </p:nvSpPr>
        <p:spPr>
          <a:xfrm>
            <a:off x="1968828" y="2975039"/>
            <a:ext cx="9670410" cy="646331"/>
          </a:xfrm>
          <a:prstGeom prst="rect">
            <a:avLst/>
          </a:prstGeom>
          <a:noFill/>
        </p:spPr>
        <p:txBody>
          <a:bodyPr wrap="square">
            <a:spAutoFit/>
          </a:bodyPr>
          <a:lstStyle/>
          <a:p>
            <a:pPr lvl="0">
              <a:lnSpc>
                <a:spcPct val="100000"/>
              </a:lnSpc>
              <a:defRPr cap="all"/>
            </a:pPr>
            <a:r>
              <a:rPr lang="fr-FR" sz="3600" b="1" i="0" dirty="0">
                <a:effectLst>
                  <a:outerShdw blurRad="38100" dist="38100" dir="2700000" algn="tl">
                    <a:srgbClr val="000000">
                      <a:alpha val="43137"/>
                    </a:srgbClr>
                  </a:outerShdw>
                </a:effectLst>
              </a:rPr>
              <a:t>exécution du script </a:t>
            </a:r>
            <a:r>
              <a:rPr lang="fr-FR" sz="3600" b="1" i="0" dirty="0" err="1">
                <a:effectLst>
                  <a:outerShdw blurRad="38100" dist="38100" dir="2700000" algn="tl">
                    <a:srgbClr val="000000">
                      <a:alpha val="43137"/>
                    </a:srgbClr>
                  </a:outerShdw>
                </a:effectLst>
              </a:rPr>
              <a:t>PYSpark</a:t>
            </a:r>
            <a:r>
              <a:rPr lang="fr-FR" sz="3600" b="1" i="0" dirty="0">
                <a:effectLst>
                  <a:outerShdw blurRad="38100" dist="38100" dir="2700000" algn="tl">
                    <a:srgbClr val="000000">
                      <a:alpha val="43137"/>
                    </a:srgbClr>
                  </a:outerShdw>
                </a:effectLst>
              </a:rPr>
              <a:t> sur AWS</a:t>
            </a:r>
          </a:p>
        </p:txBody>
      </p:sp>
      <p:pic>
        <p:nvPicPr>
          <p:cNvPr id="3" name="Image 2">
            <a:extLst>
              <a:ext uri="{FF2B5EF4-FFF2-40B4-BE49-F238E27FC236}">
                <a16:creationId xmlns:a16="http://schemas.microsoft.com/office/drawing/2014/main" id="{B58D8E0C-9C47-270E-AF27-F608B00BA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509" y="2983407"/>
            <a:ext cx="736638" cy="698536"/>
          </a:xfrm>
          <a:prstGeom prst="rect">
            <a:avLst/>
          </a:prstGeom>
        </p:spPr>
      </p:pic>
      <p:sp>
        <p:nvSpPr>
          <p:cNvPr id="6" name="ZoneTexte 5">
            <a:extLst>
              <a:ext uri="{FF2B5EF4-FFF2-40B4-BE49-F238E27FC236}">
                <a16:creationId xmlns:a16="http://schemas.microsoft.com/office/drawing/2014/main" id="{325D6C03-AEE8-4D56-BC29-0ABDDF138B2B}"/>
              </a:ext>
            </a:extLst>
          </p:cNvPr>
          <p:cNvSpPr txBox="1"/>
          <p:nvPr/>
        </p:nvSpPr>
        <p:spPr>
          <a:xfrm>
            <a:off x="4025322" y="3681943"/>
            <a:ext cx="6462943" cy="2221057"/>
          </a:xfrm>
          <a:prstGeom prst="rect">
            <a:avLst/>
          </a:prstGeom>
          <a:noFill/>
        </p:spPr>
        <p:txBody>
          <a:bodyPr wrap="square" rtlCol="0">
            <a:spAutoFit/>
          </a:bodyPr>
          <a:lstStyle/>
          <a:p>
            <a:pPr>
              <a:lnSpc>
                <a:spcPct val="200000"/>
              </a:lnSpc>
            </a:pPr>
            <a:r>
              <a:rPr lang="en-US" dirty="0">
                <a:hlinkClick r:id="rId3"/>
              </a:rPr>
              <a:t>Lien </a:t>
            </a:r>
            <a:r>
              <a:rPr lang="en-US" dirty="0" err="1">
                <a:hlinkClick r:id="rId3"/>
              </a:rPr>
              <a:t>vers</a:t>
            </a:r>
            <a:r>
              <a:rPr lang="en-US" dirty="0">
                <a:hlinkClick r:id="rId3"/>
              </a:rPr>
              <a:t> </a:t>
            </a:r>
            <a:r>
              <a:rPr lang="en-US" dirty="0" err="1">
                <a:hlinkClick r:id="rId3"/>
              </a:rPr>
              <a:t>Github</a:t>
            </a:r>
            <a:r>
              <a:rPr lang="en-US" dirty="0">
                <a:hlinkClick r:id="rId3"/>
              </a:rPr>
              <a:t> </a:t>
            </a:r>
            <a:r>
              <a:rPr lang="en-US" dirty="0"/>
              <a:t>pour :</a:t>
            </a:r>
          </a:p>
          <a:p>
            <a:pPr marL="742950" lvl="1" indent="-285750">
              <a:lnSpc>
                <a:spcPct val="200000"/>
              </a:lnSpc>
              <a:buFont typeface="Wingdings" panose="05000000000000000000" pitchFamily="2" charset="2"/>
              <a:buChar char="ü"/>
            </a:pPr>
            <a:r>
              <a:rPr lang="en-US" dirty="0"/>
              <a:t>Le code</a:t>
            </a:r>
          </a:p>
          <a:p>
            <a:pPr marL="742950" lvl="1" indent="-285750">
              <a:lnSpc>
                <a:spcPct val="200000"/>
              </a:lnSpc>
              <a:buFont typeface="Wingdings" panose="05000000000000000000" pitchFamily="2" charset="2"/>
              <a:buChar char="ü"/>
            </a:pPr>
            <a:r>
              <a:rPr lang="en-US" dirty="0"/>
              <a:t>Les images</a:t>
            </a:r>
          </a:p>
          <a:p>
            <a:pPr marL="742950" lvl="1" indent="-285750">
              <a:lnSpc>
                <a:spcPct val="200000"/>
              </a:lnSpc>
              <a:buFont typeface="Wingdings" panose="05000000000000000000" pitchFamily="2" charset="2"/>
              <a:buChar char="ü"/>
            </a:pPr>
            <a:r>
              <a:rPr lang="en-US" dirty="0"/>
              <a:t>Les parquets</a:t>
            </a:r>
            <a:endParaRPr lang="fr-FR" dirty="0"/>
          </a:p>
        </p:txBody>
      </p:sp>
    </p:spTree>
    <p:extLst>
      <p:ext uri="{BB962C8B-B14F-4D97-AF65-F5344CB8AC3E}">
        <p14:creationId xmlns:p14="http://schemas.microsoft.com/office/powerpoint/2010/main" val="2530660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8B606C7-A66A-C09C-2336-677A73932BFD}"/>
              </a:ext>
            </a:extLst>
          </p:cNvPr>
          <p:cNvSpPr txBox="1"/>
          <p:nvPr/>
        </p:nvSpPr>
        <p:spPr>
          <a:xfrm>
            <a:off x="578528" y="2676090"/>
            <a:ext cx="3959348" cy="3613746"/>
          </a:xfrm>
          <a:custGeom>
            <a:avLst/>
            <a:gdLst>
              <a:gd name="connsiteX0" fmla="*/ 0 w 3959348"/>
              <a:gd name="connsiteY0" fmla="*/ 0 h 3613746"/>
              <a:gd name="connsiteX1" fmla="*/ 644808 w 3959348"/>
              <a:gd name="connsiteY1" fmla="*/ 0 h 3613746"/>
              <a:gd name="connsiteX2" fmla="*/ 1289616 w 3959348"/>
              <a:gd name="connsiteY2" fmla="*/ 0 h 3613746"/>
              <a:gd name="connsiteX3" fmla="*/ 1855237 w 3959348"/>
              <a:gd name="connsiteY3" fmla="*/ 0 h 3613746"/>
              <a:gd name="connsiteX4" fmla="*/ 2460452 w 3959348"/>
              <a:gd name="connsiteY4" fmla="*/ 0 h 3613746"/>
              <a:gd name="connsiteX5" fmla="*/ 2986480 w 3959348"/>
              <a:gd name="connsiteY5" fmla="*/ 0 h 3613746"/>
              <a:gd name="connsiteX6" fmla="*/ 3959348 w 3959348"/>
              <a:gd name="connsiteY6" fmla="*/ 0 h 3613746"/>
              <a:gd name="connsiteX7" fmla="*/ 3959348 w 3959348"/>
              <a:gd name="connsiteY7" fmla="*/ 588524 h 3613746"/>
              <a:gd name="connsiteX8" fmla="*/ 3959348 w 3959348"/>
              <a:gd name="connsiteY8" fmla="*/ 1032499 h 3613746"/>
              <a:gd name="connsiteX9" fmla="*/ 3959348 w 3959348"/>
              <a:gd name="connsiteY9" fmla="*/ 1440336 h 3613746"/>
              <a:gd name="connsiteX10" fmla="*/ 3959348 w 3959348"/>
              <a:gd name="connsiteY10" fmla="*/ 1884310 h 3613746"/>
              <a:gd name="connsiteX11" fmla="*/ 3959348 w 3959348"/>
              <a:gd name="connsiteY11" fmla="*/ 2364422 h 3613746"/>
              <a:gd name="connsiteX12" fmla="*/ 3959348 w 3959348"/>
              <a:gd name="connsiteY12" fmla="*/ 2880672 h 3613746"/>
              <a:gd name="connsiteX13" fmla="*/ 3959348 w 3959348"/>
              <a:gd name="connsiteY13" fmla="*/ 3613746 h 3613746"/>
              <a:gd name="connsiteX14" fmla="*/ 3314540 w 3959348"/>
              <a:gd name="connsiteY14" fmla="*/ 3613746 h 3613746"/>
              <a:gd name="connsiteX15" fmla="*/ 2748919 w 3959348"/>
              <a:gd name="connsiteY15" fmla="*/ 3613746 h 3613746"/>
              <a:gd name="connsiteX16" fmla="*/ 2183298 w 3959348"/>
              <a:gd name="connsiteY16" fmla="*/ 3613746 h 3613746"/>
              <a:gd name="connsiteX17" fmla="*/ 1617676 w 3959348"/>
              <a:gd name="connsiteY17" fmla="*/ 3613746 h 3613746"/>
              <a:gd name="connsiteX18" fmla="*/ 1052055 w 3959348"/>
              <a:gd name="connsiteY18" fmla="*/ 3613746 h 3613746"/>
              <a:gd name="connsiteX19" fmla="*/ 526028 w 3959348"/>
              <a:gd name="connsiteY19" fmla="*/ 3613746 h 3613746"/>
              <a:gd name="connsiteX20" fmla="*/ 0 w 3959348"/>
              <a:gd name="connsiteY20" fmla="*/ 3613746 h 3613746"/>
              <a:gd name="connsiteX21" fmla="*/ 0 w 3959348"/>
              <a:gd name="connsiteY21" fmla="*/ 3097497 h 3613746"/>
              <a:gd name="connsiteX22" fmla="*/ 0 w 3959348"/>
              <a:gd name="connsiteY22" fmla="*/ 2545110 h 3613746"/>
              <a:gd name="connsiteX23" fmla="*/ 0 w 3959348"/>
              <a:gd name="connsiteY23" fmla="*/ 1992723 h 3613746"/>
              <a:gd name="connsiteX24" fmla="*/ 0 w 3959348"/>
              <a:gd name="connsiteY24" fmla="*/ 1404198 h 3613746"/>
              <a:gd name="connsiteX25" fmla="*/ 0 w 3959348"/>
              <a:gd name="connsiteY25" fmla="*/ 887949 h 3613746"/>
              <a:gd name="connsiteX26" fmla="*/ 0 w 3959348"/>
              <a:gd name="connsiteY26" fmla="*/ 0 h 3613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59348" h="3613746" fill="none" extrusionOk="0">
                <a:moveTo>
                  <a:pt x="0" y="0"/>
                </a:moveTo>
                <a:cubicBezTo>
                  <a:pt x="273321" y="-44031"/>
                  <a:pt x="454394" y="44003"/>
                  <a:pt x="644808" y="0"/>
                </a:cubicBezTo>
                <a:cubicBezTo>
                  <a:pt x="835222" y="-44003"/>
                  <a:pt x="981976" y="68771"/>
                  <a:pt x="1289616" y="0"/>
                </a:cubicBezTo>
                <a:cubicBezTo>
                  <a:pt x="1597256" y="-68771"/>
                  <a:pt x="1649154" y="31200"/>
                  <a:pt x="1855237" y="0"/>
                </a:cubicBezTo>
                <a:cubicBezTo>
                  <a:pt x="2061320" y="-31200"/>
                  <a:pt x="2308258" y="56227"/>
                  <a:pt x="2460452" y="0"/>
                </a:cubicBezTo>
                <a:cubicBezTo>
                  <a:pt x="2612646" y="-56227"/>
                  <a:pt x="2729362" y="2034"/>
                  <a:pt x="2986480" y="0"/>
                </a:cubicBezTo>
                <a:cubicBezTo>
                  <a:pt x="3243598" y="-2034"/>
                  <a:pt x="3499975" y="71064"/>
                  <a:pt x="3959348" y="0"/>
                </a:cubicBezTo>
                <a:cubicBezTo>
                  <a:pt x="4012630" y="257794"/>
                  <a:pt x="3927277" y="299727"/>
                  <a:pt x="3959348" y="588524"/>
                </a:cubicBezTo>
                <a:cubicBezTo>
                  <a:pt x="3991419" y="877321"/>
                  <a:pt x="3942133" y="880576"/>
                  <a:pt x="3959348" y="1032499"/>
                </a:cubicBezTo>
                <a:cubicBezTo>
                  <a:pt x="3976563" y="1184422"/>
                  <a:pt x="3944822" y="1318233"/>
                  <a:pt x="3959348" y="1440336"/>
                </a:cubicBezTo>
                <a:cubicBezTo>
                  <a:pt x="3973874" y="1562439"/>
                  <a:pt x="3956600" y="1752370"/>
                  <a:pt x="3959348" y="1884310"/>
                </a:cubicBezTo>
                <a:cubicBezTo>
                  <a:pt x="3962096" y="2016250"/>
                  <a:pt x="3917509" y="2252573"/>
                  <a:pt x="3959348" y="2364422"/>
                </a:cubicBezTo>
                <a:cubicBezTo>
                  <a:pt x="4001187" y="2476271"/>
                  <a:pt x="3956162" y="2683247"/>
                  <a:pt x="3959348" y="2880672"/>
                </a:cubicBezTo>
                <a:cubicBezTo>
                  <a:pt x="3962534" y="3078097"/>
                  <a:pt x="3902409" y="3385194"/>
                  <a:pt x="3959348" y="3613746"/>
                </a:cubicBezTo>
                <a:cubicBezTo>
                  <a:pt x="3706182" y="3644265"/>
                  <a:pt x="3562669" y="3561069"/>
                  <a:pt x="3314540" y="3613746"/>
                </a:cubicBezTo>
                <a:cubicBezTo>
                  <a:pt x="3066411" y="3666423"/>
                  <a:pt x="2880155" y="3607426"/>
                  <a:pt x="2748919" y="3613746"/>
                </a:cubicBezTo>
                <a:cubicBezTo>
                  <a:pt x="2617683" y="3620066"/>
                  <a:pt x="2402894" y="3582021"/>
                  <a:pt x="2183298" y="3613746"/>
                </a:cubicBezTo>
                <a:cubicBezTo>
                  <a:pt x="1963702" y="3645471"/>
                  <a:pt x="1860430" y="3600402"/>
                  <a:pt x="1617676" y="3613746"/>
                </a:cubicBezTo>
                <a:cubicBezTo>
                  <a:pt x="1374922" y="3627090"/>
                  <a:pt x="1178160" y="3572356"/>
                  <a:pt x="1052055" y="3613746"/>
                </a:cubicBezTo>
                <a:cubicBezTo>
                  <a:pt x="925950" y="3655136"/>
                  <a:pt x="769772" y="3573735"/>
                  <a:pt x="526028" y="3613746"/>
                </a:cubicBezTo>
                <a:cubicBezTo>
                  <a:pt x="282284" y="3653757"/>
                  <a:pt x="240182" y="3596483"/>
                  <a:pt x="0" y="3613746"/>
                </a:cubicBezTo>
                <a:cubicBezTo>
                  <a:pt x="-686" y="3416762"/>
                  <a:pt x="51833" y="3268148"/>
                  <a:pt x="0" y="3097497"/>
                </a:cubicBezTo>
                <a:cubicBezTo>
                  <a:pt x="-51833" y="2926846"/>
                  <a:pt x="7480" y="2684836"/>
                  <a:pt x="0" y="2545110"/>
                </a:cubicBezTo>
                <a:cubicBezTo>
                  <a:pt x="-7480" y="2405384"/>
                  <a:pt x="16468" y="2261313"/>
                  <a:pt x="0" y="1992723"/>
                </a:cubicBezTo>
                <a:cubicBezTo>
                  <a:pt x="-16468" y="1724133"/>
                  <a:pt x="67502" y="1694844"/>
                  <a:pt x="0" y="1404198"/>
                </a:cubicBezTo>
                <a:cubicBezTo>
                  <a:pt x="-67502" y="1113552"/>
                  <a:pt x="26233" y="1033532"/>
                  <a:pt x="0" y="887949"/>
                </a:cubicBezTo>
                <a:cubicBezTo>
                  <a:pt x="-26233" y="742366"/>
                  <a:pt x="30820" y="402680"/>
                  <a:pt x="0" y="0"/>
                </a:cubicBezTo>
                <a:close/>
              </a:path>
              <a:path w="3959348" h="3613746" stroke="0" extrusionOk="0">
                <a:moveTo>
                  <a:pt x="0" y="0"/>
                </a:moveTo>
                <a:cubicBezTo>
                  <a:pt x="212734" y="-48014"/>
                  <a:pt x="273629" y="37794"/>
                  <a:pt x="526028" y="0"/>
                </a:cubicBezTo>
                <a:cubicBezTo>
                  <a:pt x="778427" y="-37794"/>
                  <a:pt x="829510" y="32172"/>
                  <a:pt x="972868" y="0"/>
                </a:cubicBezTo>
                <a:cubicBezTo>
                  <a:pt x="1116226" y="-32172"/>
                  <a:pt x="1486491" y="46301"/>
                  <a:pt x="1617676" y="0"/>
                </a:cubicBezTo>
                <a:cubicBezTo>
                  <a:pt x="1748861" y="-46301"/>
                  <a:pt x="1971579" y="21965"/>
                  <a:pt x="2143704" y="0"/>
                </a:cubicBezTo>
                <a:cubicBezTo>
                  <a:pt x="2315829" y="-21965"/>
                  <a:pt x="2441801" y="45847"/>
                  <a:pt x="2669732" y="0"/>
                </a:cubicBezTo>
                <a:cubicBezTo>
                  <a:pt x="2897663" y="-45847"/>
                  <a:pt x="3048433" y="75286"/>
                  <a:pt x="3314540" y="0"/>
                </a:cubicBezTo>
                <a:cubicBezTo>
                  <a:pt x="3580647" y="-75286"/>
                  <a:pt x="3741774" y="6821"/>
                  <a:pt x="3959348" y="0"/>
                </a:cubicBezTo>
                <a:cubicBezTo>
                  <a:pt x="3969998" y="204489"/>
                  <a:pt x="3906189" y="400387"/>
                  <a:pt x="3959348" y="588524"/>
                </a:cubicBezTo>
                <a:cubicBezTo>
                  <a:pt x="4012507" y="776661"/>
                  <a:pt x="3920621" y="829021"/>
                  <a:pt x="3959348" y="1032499"/>
                </a:cubicBezTo>
                <a:cubicBezTo>
                  <a:pt x="3998075" y="1235977"/>
                  <a:pt x="3910099" y="1386309"/>
                  <a:pt x="3959348" y="1476473"/>
                </a:cubicBezTo>
                <a:cubicBezTo>
                  <a:pt x="4008597" y="1566637"/>
                  <a:pt x="3945317" y="1791580"/>
                  <a:pt x="3959348" y="1992723"/>
                </a:cubicBezTo>
                <a:cubicBezTo>
                  <a:pt x="3973379" y="2193866"/>
                  <a:pt x="3946682" y="2369655"/>
                  <a:pt x="3959348" y="2545110"/>
                </a:cubicBezTo>
                <a:cubicBezTo>
                  <a:pt x="3972014" y="2720565"/>
                  <a:pt x="3948370" y="2749738"/>
                  <a:pt x="3959348" y="2952947"/>
                </a:cubicBezTo>
                <a:cubicBezTo>
                  <a:pt x="3970326" y="3156156"/>
                  <a:pt x="3894320" y="3343768"/>
                  <a:pt x="3959348" y="3613746"/>
                </a:cubicBezTo>
                <a:cubicBezTo>
                  <a:pt x="3713920" y="3627750"/>
                  <a:pt x="3589473" y="3571098"/>
                  <a:pt x="3393727" y="3613746"/>
                </a:cubicBezTo>
                <a:cubicBezTo>
                  <a:pt x="3197981" y="3656394"/>
                  <a:pt x="3063265" y="3606148"/>
                  <a:pt x="2828106" y="3613746"/>
                </a:cubicBezTo>
                <a:cubicBezTo>
                  <a:pt x="2592947" y="3621344"/>
                  <a:pt x="2422141" y="3572123"/>
                  <a:pt x="2183298" y="3613746"/>
                </a:cubicBezTo>
                <a:cubicBezTo>
                  <a:pt x="1944455" y="3655369"/>
                  <a:pt x="1855681" y="3593886"/>
                  <a:pt x="1617676" y="3613746"/>
                </a:cubicBezTo>
                <a:cubicBezTo>
                  <a:pt x="1379671" y="3633606"/>
                  <a:pt x="1355478" y="3574458"/>
                  <a:pt x="1170836" y="3613746"/>
                </a:cubicBezTo>
                <a:cubicBezTo>
                  <a:pt x="986194" y="3653034"/>
                  <a:pt x="894863" y="3600611"/>
                  <a:pt x="684402" y="3613746"/>
                </a:cubicBezTo>
                <a:cubicBezTo>
                  <a:pt x="473941" y="3626881"/>
                  <a:pt x="144155" y="3565922"/>
                  <a:pt x="0" y="3613746"/>
                </a:cubicBezTo>
                <a:cubicBezTo>
                  <a:pt x="-52280" y="3497564"/>
                  <a:pt x="38933" y="3265691"/>
                  <a:pt x="0" y="3097497"/>
                </a:cubicBezTo>
                <a:cubicBezTo>
                  <a:pt x="-38933" y="2929303"/>
                  <a:pt x="52234" y="2791203"/>
                  <a:pt x="0" y="2581247"/>
                </a:cubicBezTo>
                <a:cubicBezTo>
                  <a:pt x="-52234" y="2371291"/>
                  <a:pt x="27327" y="2326393"/>
                  <a:pt x="0" y="2101135"/>
                </a:cubicBezTo>
                <a:cubicBezTo>
                  <a:pt x="-27327" y="1875877"/>
                  <a:pt x="26540" y="1856042"/>
                  <a:pt x="0" y="1693298"/>
                </a:cubicBezTo>
                <a:cubicBezTo>
                  <a:pt x="-26540" y="1530554"/>
                  <a:pt x="47603" y="1466057"/>
                  <a:pt x="0" y="1285461"/>
                </a:cubicBezTo>
                <a:cubicBezTo>
                  <a:pt x="-47603" y="1104865"/>
                  <a:pt x="33905" y="853953"/>
                  <a:pt x="0" y="733074"/>
                </a:cubicBezTo>
                <a:cubicBezTo>
                  <a:pt x="-33905" y="612195"/>
                  <a:pt x="75663" y="179831"/>
                  <a:pt x="0" y="0"/>
                </a:cubicBezTo>
                <a:close/>
              </a:path>
            </a:pathLst>
          </a:custGeom>
          <a:solidFill>
            <a:schemeClr val="accent4">
              <a:lumMod val="20000"/>
              <a:lumOff val="80000"/>
            </a:schemeClr>
          </a:solidFill>
          <a:ln>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gn="ctr">
              <a:lnSpc>
                <a:spcPct val="150000"/>
              </a:lnSpc>
            </a:pPr>
            <a:r>
              <a:rPr lang="en-US" sz="1400" b="1" u="sng" dirty="0">
                <a:solidFill>
                  <a:srgbClr val="002060"/>
                </a:solidFill>
                <a:effectLst>
                  <a:outerShdw blurRad="38100" dist="38100" dir="2700000" algn="tl">
                    <a:srgbClr val="000000">
                      <a:alpha val="43137"/>
                    </a:srgbClr>
                  </a:outerShdw>
                </a:effectLst>
                <a:latin typeface="Inter"/>
              </a:rPr>
              <a:t>Passage </a:t>
            </a:r>
            <a:r>
              <a:rPr lang="fr-FR" sz="1400" b="1" u="sng" dirty="0">
                <a:solidFill>
                  <a:srgbClr val="002060"/>
                </a:solidFill>
                <a:effectLst>
                  <a:outerShdw blurRad="38100" dist="38100" dir="2700000" algn="tl">
                    <a:srgbClr val="000000">
                      <a:alpha val="43137"/>
                    </a:srgbClr>
                  </a:outerShdw>
                </a:effectLst>
                <a:latin typeface="Inter"/>
              </a:rPr>
              <a:t>à</a:t>
            </a:r>
            <a:r>
              <a:rPr lang="en-US" sz="1400" b="1" u="sng" dirty="0">
                <a:solidFill>
                  <a:srgbClr val="002060"/>
                </a:solidFill>
                <a:effectLst>
                  <a:outerShdw blurRad="38100" dist="38100" dir="2700000" algn="tl">
                    <a:srgbClr val="000000">
                      <a:alpha val="43137"/>
                    </a:srgbClr>
                  </a:outerShdw>
                </a:effectLst>
                <a:latin typeface="Inter"/>
              </a:rPr>
              <a:t> l’</a:t>
            </a:r>
            <a:r>
              <a:rPr lang="fr-FR" sz="1400" b="1" u="sng" dirty="0" err="1">
                <a:solidFill>
                  <a:srgbClr val="002060"/>
                </a:solidFill>
                <a:effectLst>
                  <a:outerShdw blurRad="38100" dist="38100" dir="2700000" algn="tl">
                    <a:srgbClr val="000000">
                      <a:alpha val="43137"/>
                    </a:srgbClr>
                  </a:outerShdw>
                </a:effectLst>
                <a:latin typeface="Inter"/>
              </a:rPr>
              <a:t>éc</a:t>
            </a:r>
            <a:r>
              <a:rPr lang="en-US" sz="1400" b="1" u="sng" dirty="0" err="1">
                <a:solidFill>
                  <a:srgbClr val="002060"/>
                </a:solidFill>
                <a:effectLst>
                  <a:outerShdw blurRad="38100" dist="38100" dir="2700000" algn="tl">
                    <a:srgbClr val="000000">
                      <a:alpha val="43137"/>
                    </a:srgbClr>
                  </a:outerShdw>
                </a:effectLst>
                <a:latin typeface="Inter"/>
              </a:rPr>
              <a:t>helle</a:t>
            </a:r>
            <a:endParaRPr lang="en-US" sz="1400" b="1" u="sng" dirty="0">
              <a:solidFill>
                <a:srgbClr val="002060"/>
              </a:solidFill>
              <a:effectLst>
                <a:outerShdw blurRad="38100" dist="38100" dir="2700000" algn="tl">
                  <a:srgbClr val="000000">
                    <a:alpha val="43137"/>
                  </a:srgbClr>
                </a:outerShdw>
              </a:effectLst>
              <a:latin typeface="Inter"/>
            </a:endParaRPr>
          </a:p>
          <a:p>
            <a:pPr algn="just">
              <a:lnSpc>
                <a:spcPct val="150000"/>
              </a:lnSpc>
            </a:pPr>
            <a:r>
              <a:rPr lang="fr-FR" sz="1400" b="0" i="0" dirty="0">
                <a:solidFill>
                  <a:srgbClr val="374151"/>
                </a:solidFill>
                <a:effectLst/>
                <a:latin typeface="Inter"/>
              </a:rPr>
              <a:t>Le passage à l'échelle, aussi appelé </a:t>
            </a:r>
            <a:r>
              <a:rPr lang="fr-FR" sz="1400" i="0" dirty="0">
                <a:ln w="0"/>
                <a:solidFill>
                  <a:schemeClr val="accent1"/>
                </a:solidFill>
                <a:effectLst>
                  <a:outerShdw blurRad="38100" dist="25400" dir="5400000" algn="ctr" rotWithShape="0">
                    <a:srgbClr val="6E747A">
                      <a:alpha val="43000"/>
                    </a:srgbClr>
                  </a:outerShdw>
                </a:effectLst>
                <a:latin typeface="Inter"/>
              </a:rPr>
              <a:t>"</a:t>
            </a:r>
            <a:r>
              <a:rPr lang="fr-FR" sz="1400" i="0" dirty="0" err="1">
                <a:ln w="0"/>
                <a:solidFill>
                  <a:schemeClr val="accent1"/>
                </a:solidFill>
                <a:effectLst>
                  <a:outerShdw blurRad="38100" dist="25400" dir="5400000" algn="ctr" rotWithShape="0">
                    <a:srgbClr val="6E747A">
                      <a:alpha val="43000"/>
                    </a:srgbClr>
                  </a:outerShdw>
                </a:effectLst>
                <a:latin typeface="Inter"/>
              </a:rPr>
              <a:t>scaling</a:t>
            </a:r>
            <a:r>
              <a:rPr lang="fr-FR" sz="1400" i="0" dirty="0">
                <a:ln w="0"/>
                <a:solidFill>
                  <a:schemeClr val="accent1"/>
                </a:solidFill>
                <a:effectLst>
                  <a:outerShdw blurRad="38100" dist="25400" dir="5400000" algn="ctr" rotWithShape="0">
                    <a:srgbClr val="6E747A">
                      <a:alpha val="43000"/>
                    </a:srgbClr>
                  </a:outerShdw>
                </a:effectLst>
                <a:latin typeface="Inter"/>
              </a:rPr>
              <a:t>" </a:t>
            </a:r>
            <a:r>
              <a:rPr lang="fr-FR" sz="1400" b="0" i="0" dirty="0">
                <a:solidFill>
                  <a:srgbClr val="374151"/>
                </a:solidFill>
                <a:effectLst/>
                <a:latin typeface="Inter"/>
              </a:rPr>
              <a:t>en anglais, désigne la capacité d'un système informatique à s'adapter à une augmentation importante de la demande, sans affecter sa performance ou sa disponibilité.</a:t>
            </a:r>
          </a:p>
          <a:p>
            <a:pPr algn="just">
              <a:lnSpc>
                <a:spcPct val="150000"/>
              </a:lnSpc>
            </a:pPr>
            <a:endParaRPr lang="fr-FR" sz="1400" dirty="0">
              <a:solidFill>
                <a:srgbClr val="374151"/>
              </a:solidFill>
              <a:latin typeface="Inter"/>
            </a:endParaRPr>
          </a:p>
          <a:p>
            <a:pPr algn="just">
              <a:lnSpc>
                <a:spcPct val="150000"/>
              </a:lnSpc>
            </a:pPr>
            <a:r>
              <a:rPr lang="fr-FR" sz="1400" b="0" i="0" dirty="0">
                <a:solidFill>
                  <a:srgbClr val="374151"/>
                </a:solidFill>
                <a:effectLst/>
                <a:latin typeface="Söhne"/>
              </a:rPr>
              <a:t>Dans un contexte Big Data, le passage à l'échelle est crucial pour pouvoir traiter de grandes quantités de données, en évitant les goulets d'étranglement et les temps d'attente excessifs. </a:t>
            </a:r>
            <a:endParaRPr lang="fr-FR" sz="1400" b="0" i="0" dirty="0">
              <a:solidFill>
                <a:srgbClr val="374151"/>
              </a:solidFill>
              <a:effectLst/>
              <a:latin typeface="Inter"/>
            </a:endParaRPr>
          </a:p>
        </p:txBody>
      </p:sp>
      <p:sp>
        <p:nvSpPr>
          <p:cNvPr id="10" name="ZoneTexte 9">
            <a:extLst>
              <a:ext uri="{FF2B5EF4-FFF2-40B4-BE49-F238E27FC236}">
                <a16:creationId xmlns:a16="http://schemas.microsoft.com/office/drawing/2014/main" id="{5BACD1A0-0272-F54D-96FF-C890CBB9B031}"/>
              </a:ext>
            </a:extLst>
          </p:cNvPr>
          <p:cNvSpPr txBox="1"/>
          <p:nvPr/>
        </p:nvSpPr>
        <p:spPr>
          <a:xfrm>
            <a:off x="6432939" y="1303837"/>
            <a:ext cx="5332612" cy="2556726"/>
          </a:xfrm>
          <a:custGeom>
            <a:avLst/>
            <a:gdLst>
              <a:gd name="connsiteX0" fmla="*/ 0 w 5332612"/>
              <a:gd name="connsiteY0" fmla="*/ 0 h 2556726"/>
              <a:gd name="connsiteX1" fmla="*/ 5332612 w 5332612"/>
              <a:gd name="connsiteY1" fmla="*/ 0 h 2556726"/>
              <a:gd name="connsiteX2" fmla="*/ 5332612 w 5332612"/>
              <a:gd name="connsiteY2" fmla="*/ 2556726 h 2556726"/>
              <a:gd name="connsiteX3" fmla="*/ 0 w 5332612"/>
              <a:gd name="connsiteY3" fmla="*/ 2556726 h 2556726"/>
              <a:gd name="connsiteX4" fmla="*/ 0 w 5332612"/>
              <a:gd name="connsiteY4" fmla="*/ 0 h 25567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2612" h="2556726" extrusionOk="0">
                <a:moveTo>
                  <a:pt x="0" y="0"/>
                </a:moveTo>
                <a:cubicBezTo>
                  <a:pt x="1072528" y="-5264"/>
                  <a:pt x="3995022" y="84467"/>
                  <a:pt x="5332612" y="0"/>
                </a:cubicBezTo>
                <a:cubicBezTo>
                  <a:pt x="5204439" y="475328"/>
                  <a:pt x="5461762" y="1728943"/>
                  <a:pt x="5332612" y="2556726"/>
                </a:cubicBezTo>
                <a:cubicBezTo>
                  <a:pt x="3522841" y="2663046"/>
                  <a:pt x="1849222" y="2549077"/>
                  <a:pt x="0" y="2556726"/>
                </a:cubicBezTo>
                <a:cubicBezTo>
                  <a:pt x="160128" y="2214137"/>
                  <a:pt x="25049" y="1259293"/>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2650216993">
                  <a:prstGeom prst="rect">
                    <a:avLst/>
                  </a:prstGeom>
                  <ask:type>
                    <ask:lineSketchCurved/>
                  </ask:type>
                </ask:lineSketchStyleProps>
              </a:ext>
            </a:extLst>
          </a:ln>
        </p:spPr>
        <p:txBody>
          <a:bodyPr wrap="square">
            <a:spAutoFit/>
          </a:bodyPr>
          <a:lstStyle/>
          <a:p>
            <a:pPr>
              <a:lnSpc>
                <a:spcPct val="150000"/>
              </a:lnSpc>
            </a:pPr>
            <a:r>
              <a:rPr lang="fr-FR" sz="1200" b="0" i="0" dirty="0">
                <a:solidFill>
                  <a:srgbClr val="374151"/>
                </a:solidFill>
                <a:effectLst/>
                <a:latin typeface="Inter"/>
              </a:rPr>
              <a:t>La coupure de charge est un concept qui est lié au passage à l'échelle dans le cloud. Lorsque le nombre de requêtes ou d'utilisateurs augmente, la charge sur les ressources informatiques peut augmenter de manière significative, ce qui peut entraîner des temps de réponse plus longs ou même des pannes. </a:t>
            </a:r>
          </a:p>
          <a:p>
            <a:pPr>
              <a:lnSpc>
                <a:spcPct val="150000"/>
              </a:lnSpc>
            </a:pPr>
            <a:r>
              <a:rPr lang="fr-FR" sz="1200" b="0" i="0" dirty="0">
                <a:solidFill>
                  <a:srgbClr val="374151"/>
                </a:solidFill>
                <a:effectLst/>
                <a:latin typeface="Inter"/>
              </a:rPr>
              <a:t>Pour éviter cela, les services de cloud </a:t>
            </a:r>
            <a:r>
              <a:rPr lang="fr-FR" sz="1200" b="0" i="0" dirty="0" err="1">
                <a:solidFill>
                  <a:srgbClr val="374151"/>
                </a:solidFill>
                <a:effectLst/>
                <a:latin typeface="Inter"/>
              </a:rPr>
              <a:t>computing</a:t>
            </a:r>
            <a:r>
              <a:rPr lang="fr-FR" sz="1200" b="0" i="0" dirty="0">
                <a:solidFill>
                  <a:srgbClr val="374151"/>
                </a:solidFill>
                <a:effectLst/>
                <a:latin typeface="Inter"/>
              </a:rPr>
              <a:t> comme AWS sont conçus pour pouvoir s'adapter dynamiquement à la charge en ajoutant ou en supprimant des ressources informatiques en fonction de la demande. C'est ce qu'on appelle la mise à l'échelle automatique, et elle permet de garantir une disponibilité et une performance optimale du service, même en cas de pic de charge.</a:t>
            </a:r>
            <a:endParaRPr lang="fr-FR" sz="1200" dirty="0">
              <a:latin typeface="Inter"/>
            </a:endParaRPr>
          </a:p>
        </p:txBody>
      </p:sp>
      <p:sp>
        <p:nvSpPr>
          <p:cNvPr id="11" name="Flèche : droite 10">
            <a:extLst>
              <a:ext uri="{FF2B5EF4-FFF2-40B4-BE49-F238E27FC236}">
                <a16:creationId xmlns:a16="http://schemas.microsoft.com/office/drawing/2014/main" id="{C806B874-3C78-4499-B131-8BBC1A2F2B84}"/>
              </a:ext>
            </a:extLst>
          </p:cNvPr>
          <p:cNvSpPr/>
          <p:nvPr/>
        </p:nvSpPr>
        <p:spPr>
          <a:xfrm rot="20757372">
            <a:off x="4574866" y="3310624"/>
            <a:ext cx="1624614" cy="656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a:t>load shedding</a:t>
            </a:r>
          </a:p>
        </p:txBody>
      </p:sp>
      <p:sp>
        <p:nvSpPr>
          <p:cNvPr id="12" name="Dodécagone 11">
            <a:extLst>
              <a:ext uri="{FF2B5EF4-FFF2-40B4-BE49-F238E27FC236}">
                <a16:creationId xmlns:a16="http://schemas.microsoft.com/office/drawing/2014/main" id="{2AC5F388-993A-D55E-0758-53C2BF0869C6}"/>
              </a:ext>
            </a:extLst>
          </p:cNvPr>
          <p:cNvSpPr/>
          <p:nvPr/>
        </p:nvSpPr>
        <p:spPr>
          <a:xfrm>
            <a:off x="6772182" y="3860563"/>
            <a:ext cx="1447060" cy="754602"/>
          </a:xfrm>
          <a:prstGeom prst="dodecag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effectLst>
                  <a:outerShdw blurRad="38100" dist="38100" dir="2700000" algn="tl">
                    <a:srgbClr val="000000">
                      <a:alpha val="43137"/>
                    </a:srgbClr>
                  </a:outerShdw>
                </a:effectLst>
              </a:rPr>
              <a:t>Amazon EC2 Auto </a:t>
            </a:r>
            <a:r>
              <a:rPr lang="fr-FR" sz="1000" b="1" dirty="0" err="1">
                <a:effectLst>
                  <a:outerShdw blurRad="38100" dist="38100" dir="2700000" algn="tl">
                    <a:srgbClr val="000000">
                      <a:alpha val="43137"/>
                    </a:srgbClr>
                  </a:outerShdw>
                </a:effectLst>
              </a:rPr>
              <a:t>Scaling</a:t>
            </a:r>
            <a:endParaRPr lang="fr-FR" sz="1000" b="1" dirty="0">
              <a:effectLst>
                <a:outerShdw blurRad="38100" dist="38100" dir="2700000" algn="tl">
                  <a:srgbClr val="000000">
                    <a:alpha val="43137"/>
                  </a:srgbClr>
                </a:outerShdw>
              </a:effectLst>
            </a:endParaRPr>
          </a:p>
        </p:txBody>
      </p:sp>
      <p:sp>
        <p:nvSpPr>
          <p:cNvPr id="13" name="Rectangle : coins arrondis 12">
            <a:extLst>
              <a:ext uri="{FF2B5EF4-FFF2-40B4-BE49-F238E27FC236}">
                <a16:creationId xmlns:a16="http://schemas.microsoft.com/office/drawing/2014/main" id="{22969888-49AE-0079-AC93-BD70BE500D7E}"/>
              </a:ext>
            </a:extLst>
          </p:cNvPr>
          <p:cNvSpPr/>
          <p:nvPr/>
        </p:nvSpPr>
        <p:spPr>
          <a:xfrm>
            <a:off x="5595596" y="4658059"/>
            <a:ext cx="3053917" cy="1819922"/>
          </a:xfrm>
          <a:prstGeom prst="roundRect">
            <a:avLst/>
          </a:prstGeom>
          <a:solidFill>
            <a:srgbClr val="FCF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0" i="0" dirty="0">
                <a:solidFill>
                  <a:srgbClr val="374151"/>
                </a:solidFill>
                <a:effectLst/>
                <a:latin typeface="Inter"/>
              </a:rPr>
              <a:t>permet de mettre à l'échelle automatiquement les instances EC2 en fonction de la demande de charge de travail. Il surveille les métriques de charge et ajoute ou supprime automatiquement les instances EC2 en conséquence pour s'assurer que la capacité de calcul disponible répond toujours aux besoins de l'application. </a:t>
            </a:r>
            <a:endParaRPr lang="fr-FR" sz="1200" dirty="0">
              <a:latin typeface="Inter"/>
            </a:endParaRPr>
          </a:p>
        </p:txBody>
      </p:sp>
      <p:sp>
        <p:nvSpPr>
          <p:cNvPr id="15" name="Rectangle : coins arrondis 14">
            <a:extLst>
              <a:ext uri="{FF2B5EF4-FFF2-40B4-BE49-F238E27FC236}">
                <a16:creationId xmlns:a16="http://schemas.microsoft.com/office/drawing/2014/main" id="{F9A98EC9-6945-D8E9-4C3F-05E5174C54E0}"/>
              </a:ext>
            </a:extLst>
          </p:cNvPr>
          <p:cNvSpPr/>
          <p:nvPr/>
        </p:nvSpPr>
        <p:spPr>
          <a:xfrm>
            <a:off x="8711634" y="4665162"/>
            <a:ext cx="3053917" cy="1819922"/>
          </a:xfrm>
          <a:prstGeom prst="roundRect">
            <a:avLst/>
          </a:prstGeom>
          <a:solidFill>
            <a:srgbClr val="FCF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0" i="0" dirty="0">
                <a:solidFill>
                  <a:srgbClr val="374151"/>
                </a:solidFill>
                <a:effectLst/>
                <a:latin typeface="Söhne"/>
              </a:rPr>
              <a:t>service de répartition de charge entièrement géré proposé par AWS. Il permet de répartir automatiquement le trafic réseau entrant sur plusieurs instances Amazon EC2</a:t>
            </a:r>
            <a:endParaRPr lang="fr-FR" sz="1200" dirty="0">
              <a:latin typeface="Inter"/>
            </a:endParaRPr>
          </a:p>
        </p:txBody>
      </p:sp>
      <p:sp>
        <p:nvSpPr>
          <p:cNvPr id="16" name="Dodécagone 15">
            <a:extLst>
              <a:ext uri="{FF2B5EF4-FFF2-40B4-BE49-F238E27FC236}">
                <a16:creationId xmlns:a16="http://schemas.microsoft.com/office/drawing/2014/main" id="{E527CEBF-9FB1-9559-426A-6A9BB77822AE}"/>
              </a:ext>
            </a:extLst>
          </p:cNvPr>
          <p:cNvSpPr/>
          <p:nvPr/>
        </p:nvSpPr>
        <p:spPr>
          <a:xfrm>
            <a:off x="9917837" y="3860563"/>
            <a:ext cx="1560991" cy="754602"/>
          </a:xfrm>
          <a:prstGeom prst="dodecag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dirty="0">
                <a:effectLst>
                  <a:outerShdw blurRad="38100" dist="38100" dir="2700000" algn="tl">
                    <a:srgbClr val="000000">
                      <a:alpha val="43137"/>
                    </a:srgbClr>
                  </a:outerShdw>
                </a:effectLst>
              </a:rPr>
              <a:t>Amazon </a:t>
            </a:r>
            <a:r>
              <a:rPr lang="fr-FR" sz="1000" b="1" dirty="0" err="1">
                <a:effectLst>
                  <a:outerShdw blurRad="38100" dist="38100" dir="2700000" algn="tl">
                    <a:srgbClr val="000000">
                      <a:alpha val="43137"/>
                    </a:srgbClr>
                  </a:outerShdw>
                </a:effectLst>
              </a:rPr>
              <a:t>Elastic</a:t>
            </a:r>
            <a:r>
              <a:rPr lang="fr-FR" sz="1000" b="1" dirty="0">
                <a:effectLst>
                  <a:outerShdw blurRad="38100" dist="38100" dir="2700000" algn="tl">
                    <a:srgbClr val="000000">
                      <a:alpha val="43137"/>
                    </a:srgbClr>
                  </a:outerShdw>
                </a:effectLst>
              </a:rPr>
              <a:t> </a:t>
            </a:r>
            <a:r>
              <a:rPr lang="fr-FR" sz="1000" b="1" dirty="0" err="1">
                <a:effectLst>
                  <a:outerShdw blurRad="38100" dist="38100" dir="2700000" algn="tl">
                    <a:srgbClr val="000000">
                      <a:alpha val="43137"/>
                    </a:srgbClr>
                  </a:outerShdw>
                </a:effectLst>
              </a:rPr>
              <a:t>Load</a:t>
            </a:r>
            <a:r>
              <a:rPr lang="fr-FR" sz="1000" b="1" dirty="0">
                <a:effectLst>
                  <a:outerShdw blurRad="38100" dist="38100" dir="2700000" algn="tl">
                    <a:srgbClr val="000000">
                      <a:alpha val="43137"/>
                    </a:srgbClr>
                  </a:outerShdw>
                </a:effectLst>
              </a:rPr>
              <a:t> Balancer</a:t>
            </a:r>
          </a:p>
        </p:txBody>
      </p:sp>
      <p:cxnSp>
        <p:nvCxnSpPr>
          <p:cNvPr id="18" name="Connecteur droit avec flèche 17">
            <a:extLst>
              <a:ext uri="{FF2B5EF4-FFF2-40B4-BE49-F238E27FC236}">
                <a16:creationId xmlns:a16="http://schemas.microsoft.com/office/drawing/2014/main" id="{C11F72DD-0571-E2DE-135A-5F2BE4D4D9B8}"/>
              </a:ext>
            </a:extLst>
          </p:cNvPr>
          <p:cNvCxnSpPr>
            <a:cxnSpLocks/>
            <a:stCxn id="10" idx="2"/>
            <a:endCxn id="12" idx="2"/>
          </p:cNvCxnSpPr>
          <p:nvPr/>
        </p:nvCxnSpPr>
        <p:spPr>
          <a:xfrm flipH="1">
            <a:off x="8219242" y="3860563"/>
            <a:ext cx="880003" cy="47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505E07E-6E14-BBAA-41E2-F0F136C352C3}"/>
              </a:ext>
            </a:extLst>
          </p:cNvPr>
          <p:cNvCxnSpPr>
            <a:cxnSpLocks/>
            <a:stCxn id="10" idx="2"/>
            <a:endCxn id="16" idx="7"/>
          </p:cNvCxnSpPr>
          <p:nvPr/>
        </p:nvCxnSpPr>
        <p:spPr>
          <a:xfrm>
            <a:off x="9099245" y="3860563"/>
            <a:ext cx="818592" cy="478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BE1FDFF9-5E9A-681B-9328-577BFAEE2DF0}"/>
              </a:ext>
            </a:extLst>
          </p:cNvPr>
          <p:cNvSpPr txBox="1"/>
          <p:nvPr/>
        </p:nvSpPr>
        <p:spPr>
          <a:xfrm>
            <a:off x="2019670" y="397767"/>
            <a:ext cx="4076330" cy="2002728"/>
          </a:xfrm>
          <a:custGeom>
            <a:avLst/>
            <a:gdLst>
              <a:gd name="connsiteX0" fmla="*/ 0 w 4076330"/>
              <a:gd name="connsiteY0" fmla="*/ 0 h 2002728"/>
              <a:gd name="connsiteX1" fmla="*/ 4076330 w 4076330"/>
              <a:gd name="connsiteY1" fmla="*/ 0 h 2002728"/>
              <a:gd name="connsiteX2" fmla="*/ 4076330 w 4076330"/>
              <a:gd name="connsiteY2" fmla="*/ 2002728 h 2002728"/>
              <a:gd name="connsiteX3" fmla="*/ 0 w 4076330"/>
              <a:gd name="connsiteY3" fmla="*/ 2002728 h 2002728"/>
              <a:gd name="connsiteX4" fmla="*/ 0 w 4076330"/>
              <a:gd name="connsiteY4" fmla="*/ 0 h 2002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330" h="2002728" fill="none" extrusionOk="0">
                <a:moveTo>
                  <a:pt x="0" y="0"/>
                </a:moveTo>
                <a:cubicBezTo>
                  <a:pt x="1432289" y="-14931"/>
                  <a:pt x="3421348" y="31643"/>
                  <a:pt x="4076330" y="0"/>
                </a:cubicBezTo>
                <a:cubicBezTo>
                  <a:pt x="4182542" y="598115"/>
                  <a:pt x="3966405" y="1146762"/>
                  <a:pt x="4076330" y="2002728"/>
                </a:cubicBezTo>
                <a:cubicBezTo>
                  <a:pt x="2931711" y="1940674"/>
                  <a:pt x="1162320" y="1949025"/>
                  <a:pt x="0" y="2002728"/>
                </a:cubicBezTo>
                <a:cubicBezTo>
                  <a:pt x="-26706" y="1110921"/>
                  <a:pt x="-6715" y="290070"/>
                  <a:pt x="0" y="0"/>
                </a:cubicBezTo>
                <a:close/>
              </a:path>
              <a:path w="4076330" h="2002728" stroke="0" extrusionOk="0">
                <a:moveTo>
                  <a:pt x="0" y="0"/>
                </a:moveTo>
                <a:cubicBezTo>
                  <a:pt x="1301651" y="-5264"/>
                  <a:pt x="3478782" y="84467"/>
                  <a:pt x="4076330" y="0"/>
                </a:cubicBezTo>
                <a:cubicBezTo>
                  <a:pt x="3948157" y="719596"/>
                  <a:pt x="4205480" y="1638938"/>
                  <a:pt x="4076330" y="2002728"/>
                </a:cubicBezTo>
                <a:cubicBezTo>
                  <a:pt x="3140689" y="2109048"/>
                  <a:pt x="827890" y="1995079"/>
                  <a:pt x="0" y="2002728"/>
                </a:cubicBezTo>
                <a:cubicBezTo>
                  <a:pt x="160128" y="1412016"/>
                  <a:pt x="25049" y="378997"/>
                  <a:pt x="0" y="0"/>
                </a:cubicBezTo>
                <a:close/>
              </a:path>
            </a:pathLst>
          </a:custGeom>
          <a:solidFill>
            <a:schemeClr val="accent6">
              <a:lumMod val="20000"/>
              <a:lumOff val="80000"/>
            </a:schemeClr>
          </a:solidFill>
          <a:ln>
            <a:solidFill>
              <a:schemeClr val="tx1"/>
            </a:solidFill>
            <a:extLst>
              <a:ext uri="{C807C97D-BFC1-408E-A445-0C87EB9F89A2}">
                <ask:lineSketchStyleProps xmlns:ask="http://schemas.microsoft.com/office/drawing/2018/sketchyshapes" sd="2650216993">
                  <a:prstGeom prst="rect">
                    <a:avLst/>
                  </a:prstGeom>
                  <ask:type>
                    <ask:lineSketchCurved/>
                  </ask:type>
                </ask:lineSketchStyleProps>
              </a:ext>
            </a:extLst>
          </a:ln>
        </p:spPr>
        <p:txBody>
          <a:bodyPr wrap="square">
            <a:spAutoFit/>
          </a:bodyPr>
          <a:lstStyle/>
          <a:p>
            <a:pPr>
              <a:lnSpc>
                <a:spcPct val="150000"/>
              </a:lnSpc>
            </a:pPr>
            <a:r>
              <a:rPr lang="fr-FR" sz="1200" b="0" i="0" dirty="0">
                <a:solidFill>
                  <a:srgbClr val="374151"/>
                </a:solidFill>
                <a:effectLst/>
                <a:latin typeface="Söhne"/>
              </a:rPr>
              <a:t>S3 peut également rencontrer des problèmes de passage à l'échelle lorsque le volume de données à stocker augmente considérablement. Cela peut se traduire par une baisse de la performance ou une augmentation des coûts. Pour éviter ces problèmes, il est important de bien planifier la structure de stockage des données, en utilisant des techniques telles que la répartition des données sur plusieurs </a:t>
            </a:r>
            <a:r>
              <a:rPr lang="fr-FR" sz="1200" b="0" i="0" dirty="0" err="1">
                <a:solidFill>
                  <a:srgbClr val="374151"/>
                </a:solidFill>
                <a:effectLst/>
                <a:latin typeface="Söhne"/>
              </a:rPr>
              <a:t>buckets</a:t>
            </a:r>
            <a:endParaRPr lang="fr-FR" sz="1200" dirty="0">
              <a:latin typeface="Inter"/>
            </a:endParaRPr>
          </a:p>
        </p:txBody>
      </p:sp>
      <p:sp>
        <p:nvSpPr>
          <p:cNvPr id="24" name="Flèche : droite 23">
            <a:extLst>
              <a:ext uri="{FF2B5EF4-FFF2-40B4-BE49-F238E27FC236}">
                <a16:creationId xmlns:a16="http://schemas.microsoft.com/office/drawing/2014/main" id="{43FEA344-9824-F7AF-17CA-57AA74D6E218}"/>
              </a:ext>
            </a:extLst>
          </p:cNvPr>
          <p:cNvSpPr/>
          <p:nvPr/>
        </p:nvSpPr>
        <p:spPr>
          <a:xfrm rot="19263646">
            <a:off x="709438" y="1426318"/>
            <a:ext cx="1241735" cy="656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0" i="0" dirty="0" err="1">
                <a:solidFill>
                  <a:schemeClr val="bg1"/>
                </a:solidFill>
                <a:effectLst/>
                <a:latin typeface="Söhne"/>
              </a:rPr>
              <a:t>scalability</a:t>
            </a:r>
            <a:r>
              <a:rPr lang="fr-FR" sz="1200" b="0" i="0" dirty="0">
                <a:solidFill>
                  <a:schemeClr val="bg1"/>
                </a:solidFill>
                <a:effectLst/>
                <a:latin typeface="Söhne"/>
              </a:rPr>
              <a:t> </a:t>
            </a:r>
            <a:r>
              <a:rPr lang="fr-FR" sz="1200" b="0" i="0" dirty="0" err="1">
                <a:solidFill>
                  <a:schemeClr val="bg1"/>
                </a:solidFill>
                <a:effectLst/>
                <a:latin typeface="Söhne"/>
              </a:rPr>
              <a:t>bottleneck</a:t>
            </a:r>
            <a:endParaRPr lang="fr-FR" sz="1200" dirty="0">
              <a:solidFill>
                <a:schemeClr val="bg1"/>
              </a:solidFill>
            </a:endParaRPr>
          </a:p>
        </p:txBody>
      </p:sp>
    </p:spTree>
    <p:extLst>
      <p:ext uri="{BB962C8B-B14F-4D97-AF65-F5344CB8AC3E}">
        <p14:creationId xmlns:p14="http://schemas.microsoft.com/office/powerpoint/2010/main" val="2147782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2BD7B47-CDCE-E076-7AA3-DF172FD93D7E}"/>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7" name="ZoneTexte 6">
            <a:extLst>
              <a:ext uri="{FF2B5EF4-FFF2-40B4-BE49-F238E27FC236}">
                <a16:creationId xmlns:a16="http://schemas.microsoft.com/office/drawing/2014/main" id="{3EE6D46C-13D0-AAC4-2B98-E1AD0973EDE8}"/>
              </a:ext>
            </a:extLst>
          </p:cNvPr>
          <p:cNvSpPr txBox="1"/>
          <p:nvPr/>
        </p:nvSpPr>
        <p:spPr>
          <a:xfrm>
            <a:off x="1968828" y="2975039"/>
            <a:ext cx="9670410" cy="646331"/>
          </a:xfrm>
          <a:prstGeom prst="rect">
            <a:avLst/>
          </a:prstGeom>
          <a:noFill/>
        </p:spPr>
        <p:txBody>
          <a:bodyPr wrap="square">
            <a:spAutoFit/>
          </a:bodyPr>
          <a:lstStyle/>
          <a:p>
            <a:pPr lvl="0">
              <a:lnSpc>
                <a:spcPct val="100000"/>
              </a:lnSpc>
              <a:defRPr cap="all"/>
            </a:pPr>
            <a:r>
              <a:rPr lang="fr-FR" sz="3600" b="1" i="0" dirty="0">
                <a:effectLst>
                  <a:outerShdw blurRad="38100" dist="38100" dir="2700000" algn="tl">
                    <a:srgbClr val="000000">
                      <a:alpha val="43137"/>
                    </a:srgbClr>
                  </a:outerShdw>
                </a:effectLst>
              </a:rPr>
              <a:t>NORMES RGPD</a:t>
            </a:r>
          </a:p>
        </p:txBody>
      </p:sp>
      <p:pic>
        <p:nvPicPr>
          <p:cNvPr id="5" name="Image 4">
            <a:extLst>
              <a:ext uri="{FF2B5EF4-FFF2-40B4-BE49-F238E27FC236}">
                <a16:creationId xmlns:a16="http://schemas.microsoft.com/office/drawing/2014/main" id="{44593D33-CA69-5526-AB80-9B4F5AC92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598" y="3106994"/>
            <a:ext cx="584230" cy="514376"/>
          </a:xfrm>
          <a:prstGeom prst="rect">
            <a:avLst/>
          </a:prstGeom>
        </p:spPr>
      </p:pic>
    </p:spTree>
    <p:extLst>
      <p:ext uri="{BB962C8B-B14F-4D97-AF65-F5344CB8AC3E}">
        <p14:creationId xmlns:p14="http://schemas.microsoft.com/office/powerpoint/2010/main" val="201340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44B273-4E51-B1D2-5FC4-99EF14A60DEB}"/>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4" name="ZoneTexte 3">
            <a:extLst>
              <a:ext uri="{FF2B5EF4-FFF2-40B4-BE49-F238E27FC236}">
                <a16:creationId xmlns:a16="http://schemas.microsoft.com/office/drawing/2014/main" id="{75CEB428-3B20-6AA0-5AD9-7241DE252774}"/>
              </a:ext>
            </a:extLst>
          </p:cNvPr>
          <p:cNvSpPr txBox="1"/>
          <p:nvPr/>
        </p:nvSpPr>
        <p:spPr>
          <a:xfrm>
            <a:off x="369903" y="238658"/>
            <a:ext cx="11452194" cy="5963427"/>
          </a:xfrm>
          <a:prstGeom prst="rect">
            <a:avLst/>
          </a:prstGeom>
          <a:noFill/>
        </p:spPr>
        <p:txBody>
          <a:bodyPr wrap="square">
            <a:spAutoFit/>
          </a:bodyPr>
          <a:lstStyle/>
          <a:p>
            <a:pPr algn="l">
              <a:lnSpc>
                <a:spcPct val="150000"/>
              </a:lnSpc>
            </a:pPr>
            <a:r>
              <a:rPr lang="fr-FR" sz="1600" b="0" i="0" dirty="0">
                <a:solidFill>
                  <a:srgbClr val="374151"/>
                </a:solidFill>
                <a:effectLst/>
                <a:latin typeface="Söhne"/>
              </a:rPr>
              <a:t>Les risques RGPD sur le cloud sont liés à la gestion des données personnelles stockées dans le cloud. En effet, les entreprises doivent s'assurer que les données stockées sur le cloud sont traitées conformément aux réglementations de protection des données personnelles telles que le RGPD. Les risques peuvent inclure la violation de la confidentialité, l'accès non autorisé. </a:t>
            </a:r>
          </a:p>
          <a:p>
            <a:pPr algn="l">
              <a:lnSpc>
                <a:spcPct val="150000"/>
              </a:lnSpc>
            </a:pPr>
            <a:endParaRPr lang="fr-FR" sz="1600" b="0" i="0" dirty="0">
              <a:solidFill>
                <a:srgbClr val="374151"/>
              </a:solidFill>
              <a:effectLst/>
              <a:latin typeface="Söhne"/>
            </a:endParaRPr>
          </a:p>
          <a:p>
            <a:pPr algn="l">
              <a:lnSpc>
                <a:spcPct val="150000"/>
              </a:lnSpc>
            </a:pPr>
            <a:r>
              <a:rPr lang="fr-FR" sz="1600" b="0" i="0" dirty="0">
                <a:solidFill>
                  <a:srgbClr val="374151"/>
                </a:solidFill>
                <a:effectLst/>
                <a:latin typeface="Inter"/>
              </a:rPr>
              <a:t>AWS Identity and Access Management (IAM) est un service de gestion des identités et des accès qui permet de contrôler l'accès aux services et ressources AWS. Avec IAM, vous pouvez créer et gérer des utilisateurs et des groupes AWS, ainsi que définir des autorisations pour leur permettre d'accéder à certaines ressources AWS.</a:t>
            </a:r>
          </a:p>
          <a:p>
            <a:pPr algn="l">
              <a:lnSpc>
                <a:spcPct val="150000"/>
              </a:lnSpc>
            </a:pPr>
            <a:endParaRPr lang="fr-FR" sz="1600" b="0" i="0" dirty="0">
              <a:solidFill>
                <a:srgbClr val="374151"/>
              </a:solidFill>
              <a:effectLst/>
              <a:latin typeface="Inter"/>
            </a:endParaRPr>
          </a:p>
          <a:p>
            <a:pPr algn="l">
              <a:lnSpc>
                <a:spcPct val="150000"/>
              </a:lnSpc>
            </a:pPr>
            <a:r>
              <a:rPr lang="fr-FR" sz="1600" b="0" i="0" dirty="0">
                <a:solidFill>
                  <a:srgbClr val="374151"/>
                </a:solidFill>
                <a:effectLst/>
                <a:latin typeface="Inter"/>
              </a:rPr>
              <a:t>IAM permet également de définir des politiques de sécurité qui décrivent les autorisations d'accès pour chaque utilisateur ou groupe. Ces politiques peuvent être appliquées à des utilisateurs individuels, à des groupes d'utilisateurs ou à des rôles IAM qui sont attribués à des applications ou des services.</a:t>
            </a:r>
          </a:p>
          <a:p>
            <a:pPr algn="l">
              <a:lnSpc>
                <a:spcPct val="150000"/>
              </a:lnSpc>
            </a:pPr>
            <a:endParaRPr lang="fr-FR" sz="1600" b="0" i="0" dirty="0">
              <a:solidFill>
                <a:srgbClr val="374151"/>
              </a:solidFill>
              <a:effectLst/>
              <a:latin typeface="Inter"/>
            </a:endParaRPr>
          </a:p>
          <a:p>
            <a:pPr algn="l">
              <a:lnSpc>
                <a:spcPct val="150000"/>
              </a:lnSpc>
            </a:pPr>
            <a:r>
              <a:rPr lang="fr-FR" sz="1600" b="0" i="0" dirty="0">
                <a:solidFill>
                  <a:srgbClr val="374151"/>
                </a:solidFill>
                <a:effectLst/>
                <a:latin typeface="Inter"/>
              </a:rPr>
              <a:t>IAM fournit également des fonctionnalités de surveillance et de journalisation pour permettre aux administrateurs de suivre les activités des utilisateurs et des groupes, et de détecter les activités suspectes.</a:t>
            </a:r>
          </a:p>
          <a:p>
            <a:pPr algn="l">
              <a:lnSpc>
                <a:spcPct val="150000"/>
              </a:lnSpc>
            </a:pPr>
            <a:r>
              <a:rPr lang="fr-FR" sz="1600" b="0" i="0" dirty="0">
                <a:solidFill>
                  <a:srgbClr val="374151"/>
                </a:solidFill>
                <a:effectLst/>
                <a:latin typeface="Inter"/>
              </a:rPr>
              <a:t>En bref, IAM permet de sécuriser l'accès aux ressources AWS et de contrôler les actions que les utilisateurs peuvent effectuer sur ces ressources, ce qui est essentiel pour respecter les normes RGPD en vigueur.</a:t>
            </a:r>
          </a:p>
        </p:txBody>
      </p:sp>
    </p:spTree>
    <p:extLst>
      <p:ext uri="{BB962C8B-B14F-4D97-AF65-F5344CB8AC3E}">
        <p14:creationId xmlns:p14="http://schemas.microsoft.com/office/powerpoint/2010/main" val="1969269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2BD7B47-CDCE-E076-7AA3-DF172FD93D7E}"/>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7" name="ZoneTexte 6">
            <a:extLst>
              <a:ext uri="{FF2B5EF4-FFF2-40B4-BE49-F238E27FC236}">
                <a16:creationId xmlns:a16="http://schemas.microsoft.com/office/drawing/2014/main" id="{3EE6D46C-13D0-AAC4-2B98-E1AD0973EDE8}"/>
              </a:ext>
            </a:extLst>
          </p:cNvPr>
          <p:cNvSpPr txBox="1"/>
          <p:nvPr/>
        </p:nvSpPr>
        <p:spPr>
          <a:xfrm>
            <a:off x="1968828" y="2975039"/>
            <a:ext cx="9670410" cy="646331"/>
          </a:xfrm>
          <a:prstGeom prst="rect">
            <a:avLst/>
          </a:prstGeom>
          <a:noFill/>
        </p:spPr>
        <p:txBody>
          <a:bodyPr wrap="square">
            <a:spAutoFit/>
          </a:bodyPr>
          <a:lstStyle/>
          <a:p>
            <a:pPr lvl="0">
              <a:lnSpc>
                <a:spcPct val="100000"/>
              </a:lnSpc>
              <a:defRPr cap="all"/>
            </a:pPr>
            <a:r>
              <a:rPr lang="fr-FR" sz="3600" b="1" i="0" dirty="0">
                <a:effectLst>
                  <a:outerShdw blurRad="38100" dist="38100" dir="2700000" algn="tl">
                    <a:srgbClr val="000000">
                      <a:alpha val="43137"/>
                    </a:srgbClr>
                  </a:outerShdw>
                </a:effectLst>
              </a:rPr>
              <a:t>Synthèse et conclusion</a:t>
            </a:r>
          </a:p>
        </p:txBody>
      </p:sp>
      <p:pic>
        <p:nvPicPr>
          <p:cNvPr id="4" name="Image 3">
            <a:extLst>
              <a:ext uri="{FF2B5EF4-FFF2-40B4-BE49-F238E27FC236}">
                <a16:creationId xmlns:a16="http://schemas.microsoft.com/office/drawing/2014/main" id="{E43376D7-3534-CAED-926C-EADE6388C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922" y="2933060"/>
            <a:ext cx="768389" cy="730288"/>
          </a:xfrm>
          <a:prstGeom prst="rect">
            <a:avLst/>
          </a:prstGeom>
        </p:spPr>
      </p:pic>
    </p:spTree>
    <p:extLst>
      <p:ext uri="{BB962C8B-B14F-4D97-AF65-F5344CB8AC3E}">
        <p14:creationId xmlns:p14="http://schemas.microsoft.com/office/powerpoint/2010/main" val="4117453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9A14ED6-ABAD-EFF3-250B-E3801BBF7D09}"/>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4" name="ZoneTexte 3">
            <a:extLst>
              <a:ext uri="{FF2B5EF4-FFF2-40B4-BE49-F238E27FC236}">
                <a16:creationId xmlns:a16="http://schemas.microsoft.com/office/drawing/2014/main" id="{ACC4DCB1-4D68-E15D-FEE5-624B95D5881C}"/>
              </a:ext>
            </a:extLst>
          </p:cNvPr>
          <p:cNvSpPr txBox="1"/>
          <p:nvPr/>
        </p:nvSpPr>
        <p:spPr>
          <a:xfrm>
            <a:off x="328474" y="457200"/>
            <a:ext cx="11274640" cy="5594096"/>
          </a:xfrm>
          <a:prstGeom prst="rect">
            <a:avLst/>
          </a:prstGeom>
          <a:noFill/>
        </p:spPr>
        <p:txBody>
          <a:bodyPr wrap="square">
            <a:spAutoFit/>
          </a:bodyPr>
          <a:lstStyle/>
          <a:p>
            <a:pPr algn="l">
              <a:lnSpc>
                <a:spcPct val="150000"/>
              </a:lnSpc>
            </a:pPr>
            <a:r>
              <a:rPr lang="fr-FR" sz="1600" b="0" i="0" dirty="0">
                <a:solidFill>
                  <a:srgbClr val="374151"/>
                </a:solidFill>
                <a:effectLst/>
                <a:latin typeface="Inter"/>
              </a:rPr>
              <a:t>L'utilisation d'un environnement Big Data dans le cloud permet de réduire les coûts par rapport aux solutions sur site traditionnelles pour plusieurs raisons :</a:t>
            </a:r>
          </a:p>
          <a:p>
            <a:pPr algn="l">
              <a:lnSpc>
                <a:spcPct val="150000"/>
              </a:lnSpc>
            </a:pPr>
            <a:endParaRPr lang="fr-FR" sz="1600" b="0" i="0" dirty="0">
              <a:solidFill>
                <a:srgbClr val="374151"/>
              </a:solidFill>
              <a:effectLst/>
              <a:latin typeface="Inter"/>
            </a:endParaRPr>
          </a:p>
          <a:p>
            <a:pPr algn="l">
              <a:lnSpc>
                <a:spcPct val="150000"/>
              </a:lnSpc>
              <a:buFont typeface="+mj-lt"/>
              <a:buAutoNum type="arabicPeriod"/>
            </a:pPr>
            <a:r>
              <a:rPr lang="fr-FR" sz="1600" b="0" i="0" dirty="0">
                <a:solidFill>
                  <a:srgbClr val="374151"/>
                </a:solidFill>
                <a:effectLst/>
                <a:latin typeface="Inter"/>
              </a:rPr>
              <a:t> Pas besoin d'acheter du matériel coûteux : Avec un environnement Big Data dans le cloud, les utilisateurs n'ont pas besoin d'acheter des serveurs et des équipements coûteux pour stocker et traiter leurs données. Ils peuvent simplement louer des ressources de calcul et de stockage sur le cloud en fonction de leurs besoins.</a:t>
            </a:r>
          </a:p>
          <a:p>
            <a:pPr algn="l">
              <a:lnSpc>
                <a:spcPct val="150000"/>
              </a:lnSpc>
              <a:buFont typeface="+mj-lt"/>
              <a:buAutoNum type="arabicPeriod"/>
            </a:pPr>
            <a:r>
              <a:rPr lang="fr-FR" sz="1600" b="0" i="0" dirty="0">
                <a:solidFill>
                  <a:srgbClr val="374151"/>
                </a:solidFill>
                <a:effectLst/>
                <a:latin typeface="Inter"/>
              </a:rPr>
              <a:t> Pas besoin de maintenir l'infrastructure : Les utilisateurs n'ont pas besoin de s'occuper de la maintenance de l'infrastructure, car elle est gérée par le fournisseur de services cloud. Cela permet aux entreprises de réduire les coûts de maintenance, de réparation et de mise à niveau des équipements.</a:t>
            </a:r>
          </a:p>
          <a:p>
            <a:pPr algn="l">
              <a:lnSpc>
                <a:spcPct val="150000"/>
              </a:lnSpc>
              <a:buFont typeface="+mj-lt"/>
              <a:buAutoNum type="arabicPeriod"/>
            </a:pPr>
            <a:r>
              <a:rPr lang="fr-FR" sz="1600" b="0" i="0" dirty="0">
                <a:solidFill>
                  <a:srgbClr val="374151"/>
                </a:solidFill>
                <a:effectLst/>
                <a:latin typeface="Inter"/>
              </a:rPr>
              <a:t> Pas de coûts d'électricité : Les utilisateurs n'ont pas besoin de payer les factures d'électricité pour faire fonctionner les serveurs, car les fournisseurs de services cloud facturent uniquement pour les ressources utilisées.</a:t>
            </a:r>
          </a:p>
          <a:p>
            <a:pPr algn="l">
              <a:lnSpc>
                <a:spcPct val="150000"/>
              </a:lnSpc>
              <a:buFont typeface="+mj-lt"/>
              <a:buAutoNum type="arabicPeriod"/>
            </a:pPr>
            <a:r>
              <a:rPr lang="fr-FR" sz="1600" b="0" i="0" dirty="0">
                <a:solidFill>
                  <a:srgbClr val="374151"/>
                </a:solidFill>
                <a:effectLst/>
                <a:latin typeface="Inter"/>
              </a:rPr>
              <a:t> Évolutivité : Les environnements Big Data dans le cloud offrent une grande évolutivité, ce qui signifie que les utilisateurs peuvent facilement augmenter ou diminuer leurs ressources en fonction de leurs besoins, ce qui permet de réduire les coûts.</a:t>
            </a:r>
          </a:p>
          <a:p>
            <a:pPr algn="l">
              <a:lnSpc>
                <a:spcPct val="150000"/>
              </a:lnSpc>
            </a:pPr>
            <a:r>
              <a:rPr lang="fr-FR" sz="1600" b="0" i="0" dirty="0">
                <a:solidFill>
                  <a:srgbClr val="374151"/>
                </a:solidFill>
                <a:effectLst/>
                <a:latin typeface="Inter"/>
              </a:rPr>
              <a:t>En résumé, l'utilisation d'un environnement Big Data dans le cloud permet de réduire les coûts en éliminant la nécessité d'acheter et de maintenir une infrastructure coûteuse, en évitant les coûts d'électricité et en offrant une grande évolutivité.</a:t>
            </a:r>
          </a:p>
        </p:txBody>
      </p:sp>
    </p:spTree>
    <p:extLst>
      <p:ext uri="{BB962C8B-B14F-4D97-AF65-F5344CB8AC3E}">
        <p14:creationId xmlns:p14="http://schemas.microsoft.com/office/powerpoint/2010/main" val="2929257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B00942EB-F5B6-BE3A-B349-B028C7DFA673}"/>
              </a:ext>
            </a:extLst>
          </p:cNvPr>
          <p:cNvSpPr>
            <a:spLocks noGrp="1"/>
          </p:cNvSpPr>
          <p:nvPr>
            <p:ph type="dt" sz="half" idx="10"/>
          </p:nvPr>
        </p:nvSpPr>
        <p:spPr/>
        <p:txBody>
          <a:bodyPr/>
          <a:lstStyle/>
          <a:p>
            <a:pPr rtl="0"/>
            <a:fld id="{43B6331D-8BD5-4AF5-97EE-8FB3C79FE924}" type="datetime1">
              <a:rPr lang="fr-FR" smtClean="0"/>
              <a:t>26/04/2023</a:t>
            </a:fld>
            <a:endParaRPr lang="en-US" dirty="0"/>
          </a:p>
        </p:txBody>
      </p:sp>
      <p:pic>
        <p:nvPicPr>
          <p:cNvPr id="7170" name="Picture 2" descr="Merci ! - Dianego RH">
            <a:extLst>
              <a:ext uri="{FF2B5EF4-FFF2-40B4-BE49-F238E27FC236}">
                <a16:creationId xmlns:a16="http://schemas.microsoft.com/office/drawing/2014/main" id="{D0C3F318-48CC-1DEC-8196-F39FAFCD4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450" y="2679386"/>
            <a:ext cx="6304625" cy="1855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79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2BD7B47-CDCE-E076-7AA3-DF172FD93D7E}"/>
              </a:ext>
            </a:extLst>
          </p:cNvPr>
          <p:cNvSpPr>
            <a:spLocks noGrp="1"/>
          </p:cNvSpPr>
          <p:nvPr>
            <p:ph type="dt" sz="half" idx="10"/>
          </p:nvPr>
        </p:nvSpPr>
        <p:spPr/>
        <p:txBody>
          <a:bodyPr/>
          <a:lstStyle/>
          <a:p>
            <a:pPr rtl="0"/>
            <a:fld id="{2BD66AC7-6890-4F0E-B000-A39D822B7C00}" type="datetime1">
              <a:rPr lang="fr-FR" smtClean="0"/>
              <a:t>26/04/2023</a:t>
            </a:fld>
            <a:endParaRPr lang="en-US"/>
          </a:p>
        </p:txBody>
      </p:sp>
      <p:pic>
        <p:nvPicPr>
          <p:cNvPr id="5" name="Image 4">
            <a:extLst>
              <a:ext uri="{FF2B5EF4-FFF2-40B4-BE49-F238E27FC236}">
                <a16:creationId xmlns:a16="http://schemas.microsoft.com/office/drawing/2014/main" id="{FD8E0CAC-6EC0-594B-B2EA-AFACDCDB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589" y="3041961"/>
            <a:ext cx="723937" cy="704886"/>
          </a:xfrm>
          <a:prstGeom prst="rect">
            <a:avLst/>
          </a:prstGeom>
        </p:spPr>
      </p:pic>
      <p:sp>
        <p:nvSpPr>
          <p:cNvPr id="7" name="ZoneTexte 6">
            <a:extLst>
              <a:ext uri="{FF2B5EF4-FFF2-40B4-BE49-F238E27FC236}">
                <a16:creationId xmlns:a16="http://schemas.microsoft.com/office/drawing/2014/main" id="{3EE6D46C-13D0-AAC4-2B98-E1AD0973EDE8}"/>
              </a:ext>
            </a:extLst>
          </p:cNvPr>
          <p:cNvSpPr txBox="1"/>
          <p:nvPr/>
        </p:nvSpPr>
        <p:spPr>
          <a:xfrm>
            <a:off x="3404995" y="3041961"/>
            <a:ext cx="7703598" cy="646331"/>
          </a:xfrm>
          <a:prstGeom prst="rect">
            <a:avLst/>
          </a:prstGeom>
          <a:noFill/>
        </p:spPr>
        <p:txBody>
          <a:bodyPr wrap="square">
            <a:spAutoFit/>
          </a:bodyPr>
          <a:lstStyle/>
          <a:p>
            <a:pPr lvl="0">
              <a:lnSpc>
                <a:spcPct val="100000"/>
              </a:lnSpc>
              <a:defRPr cap="all"/>
            </a:pPr>
            <a:r>
              <a:rPr lang="fr" sz="3600" b="1" dirty="0">
                <a:solidFill>
                  <a:srgbClr val="002060"/>
                </a:solidFill>
                <a:effectLst>
                  <a:outerShdw blurRad="38100" dist="38100" dir="2700000" algn="tl">
                    <a:srgbClr val="000000">
                      <a:alpha val="43137"/>
                    </a:srgbClr>
                  </a:outerShdw>
                </a:effectLst>
              </a:rPr>
              <a:t>Contexte Problematique</a:t>
            </a:r>
          </a:p>
        </p:txBody>
      </p:sp>
    </p:spTree>
    <p:extLst>
      <p:ext uri="{BB962C8B-B14F-4D97-AF65-F5344CB8AC3E}">
        <p14:creationId xmlns:p14="http://schemas.microsoft.com/office/powerpoint/2010/main" val="249389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99EDEFD-9AAB-125E-0C76-67A5AFDCB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3292" y="1435187"/>
            <a:ext cx="943766" cy="782233"/>
          </a:xfrm>
          <a:prstGeom prst="rect">
            <a:avLst/>
          </a:prstGeom>
        </p:spPr>
      </p:pic>
      <p:sp>
        <p:nvSpPr>
          <p:cNvPr id="3" name="Sous-titre 2">
            <a:extLst>
              <a:ext uri="{FF2B5EF4-FFF2-40B4-BE49-F238E27FC236}">
                <a16:creationId xmlns:a16="http://schemas.microsoft.com/office/drawing/2014/main" id="{300519C0-F8F0-28C0-A487-8398DE56B617}"/>
              </a:ext>
            </a:extLst>
          </p:cNvPr>
          <p:cNvSpPr>
            <a:spLocks noGrp="1"/>
          </p:cNvSpPr>
          <p:nvPr>
            <p:ph type="subTitle" idx="1"/>
          </p:nvPr>
        </p:nvSpPr>
        <p:spPr>
          <a:xfrm>
            <a:off x="1629101" y="2175030"/>
            <a:ext cx="8936846" cy="2964234"/>
          </a:xfrm>
        </p:spPr>
        <p:txBody>
          <a:bodyPr/>
          <a:lstStyle/>
          <a:p>
            <a:r>
              <a:rPr lang="fr-FR" dirty="0">
                <a:latin typeface="Inter"/>
              </a:rPr>
              <a:t>Fruits est une jeune start-up qui veut </a:t>
            </a:r>
            <a:r>
              <a:rPr lang="fr-FR" i="0" spc="0" dirty="0">
                <a:ln w="0"/>
                <a:solidFill>
                  <a:schemeClr val="accent1"/>
                </a:solidFill>
                <a:effectLst>
                  <a:outerShdw blurRad="38100" dist="25400" dir="5400000" algn="ctr" rotWithShape="0">
                    <a:srgbClr val="6E747A">
                      <a:alpha val="43000"/>
                    </a:srgbClr>
                  </a:outerShdw>
                </a:effectLst>
                <a:latin typeface="Inter"/>
              </a:rPr>
              <a:t>préserver la biodiversité des fruits </a:t>
            </a:r>
            <a:r>
              <a:rPr lang="fr-FR" b="0" i="0" dirty="0">
                <a:solidFill>
                  <a:srgbClr val="271A38"/>
                </a:solidFill>
                <a:effectLst/>
                <a:latin typeface="Inter"/>
              </a:rPr>
              <a:t>en permettant des </a:t>
            </a:r>
            <a:r>
              <a:rPr lang="fr-FR" i="0" spc="0" dirty="0">
                <a:ln w="0"/>
                <a:solidFill>
                  <a:schemeClr val="accent1"/>
                </a:solidFill>
                <a:effectLst>
                  <a:outerShdw blurRad="38100" dist="25400" dir="5400000" algn="ctr" rotWithShape="0">
                    <a:srgbClr val="6E747A">
                      <a:alpha val="43000"/>
                    </a:srgbClr>
                  </a:outerShdw>
                </a:effectLst>
                <a:latin typeface="Inter"/>
              </a:rPr>
              <a:t>traitements spécifiques </a:t>
            </a:r>
            <a:r>
              <a:rPr lang="fr-FR" b="0" i="0" dirty="0">
                <a:solidFill>
                  <a:srgbClr val="271A38"/>
                </a:solidFill>
                <a:effectLst/>
                <a:latin typeface="Inter"/>
              </a:rPr>
              <a:t>pour chaque espèce de fruits en développant des robots cueilleurs intelligents.</a:t>
            </a:r>
          </a:p>
          <a:p>
            <a:endParaRPr lang="fr-FR" dirty="0">
              <a:solidFill>
                <a:srgbClr val="271A38"/>
              </a:solidFill>
              <a:latin typeface="Inter"/>
            </a:endParaRPr>
          </a:p>
          <a:p>
            <a:r>
              <a:rPr lang="fr-FR" dirty="0">
                <a:solidFill>
                  <a:srgbClr val="271A38"/>
                </a:solidFill>
                <a:latin typeface="Inter"/>
              </a:rPr>
              <a:t>La start-up veut mettre à disposition une </a:t>
            </a:r>
            <a:r>
              <a:rPr lang="fr-FR" spc="0" dirty="0">
                <a:ln w="0"/>
                <a:solidFill>
                  <a:schemeClr val="accent1"/>
                </a:solidFill>
                <a:effectLst>
                  <a:outerShdw blurRad="38100" dist="25400" dir="5400000" algn="ctr" rotWithShape="0">
                    <a:srgbClr val="6E747A">
                      <a:alpha val="43000"/>
                    </a:srgbClr>
                  </a:outerShdw>
                </a:effectLst>
                <a:latin typeface="Inter"/>
              </a:rPr>
              <a:t>application mobile </a:t>
            </a:r>
            <a:r>
              <a:rPr lang="fr-FR" dirty="0">
                <a:solidFill>
                  <a:srgbClr val="271A38"/>
                </a:solidFill>
                <a:latin typeface="Inter"/>
              </a:rPr>
              <a:t>qui permet aux utilisateurs à partir d’une photo d’un fruits </a:t>
            </a:r>
            <a:r>
              <a:rPr lang="fr-FR" spc="0" dirty="0">
                <a:ln w="0"/>
                <a:solidFill>
                  <a:schemeClr val="accent1"/>
                </a:solidFill>
                <a:effectLst>
                  <a:outerShdw blurRad="38100" dist="25400" dir="5400000" algn="ctr" rotWithShape="0">
                    <a:srgbClr val="6E747A">
                      <a:alpha val="43000"/>
                    </a:srgbClr>
                  </a:outerShdw>
                </a:effectLst>
                <a:latin typeface="Inter"/>
              </a:rPr>
              <a:t>d’en obtenir des infos</a:t>
            </a:r>
            <a:r>
              <a:rPr lang="fr-FR" dirty="0">
                <a:solidFill>
                  <a:srgbClr val="271A38"/>
                </a:solidFill>
                <a:latin typeface="Inter"/>
              </a:rPr>
              <a:t>.</a:t>
            </a:r>
          </a:p>
          <a:p>
            <a:endParaRPr lang="fr-FR" dirty="0">
              <a:solidFill>
                <a:srgbClr val="271A38"/>
              </a:solidFill>
              <a:latin typeface="Inter"/>
            </a:endParaRPr>
          </a:p>
          <a:p>
            <a:r>
              <a:rPr lang="fr-FR" dirty="0">
                <a:solidFill>
                  <a:srgbClr val="271A38"/>
                </a:solidFill>
                <a:latin typeface="Inter"/>
              </a:rPr>
              <a:t>Cette application permettra de sensibiliser le public à la </a:t>
            </a:r>
            <a:r>
              <a:rPr lang="fr-FR" spc="0" dirty="0">
                <a:ln w="0"/>
                <a:solidFill>
                  <a:schemeClr val="accent1"/>
                </a:solidFill>
                <a:effectLst>
                  <a:outerShdw blurRad="38100" dist="25400" dir="5400000" algn="ctr" rotWithShape="0">
                    <a:srgbClr val="6E747A">
                      <a:alpha val="43000"/>
                    </a:srgbClr>
                  </a:outerShdw>
                </a:effectLst>
                <a:latin typeface="Inter"/>
              </a:rPr>
              <a:t>biodiversité </a:t>
            </a:r>
            <a:r>
              <a:rPr lang="fr-FR" spc="0" dirty="0">
                <a:ln w="0"/>
                <a:solidFill>
                  <a:schemeClr val="tx1"/>
                </a:solidFill>
                <a:latin typeface="Inter"/>
              </a:rPr>
              <a:t>et de construire </a:t>
            </a:r>
            <a:r>
              <a:rPr lang="fr-FR" spc="0" dirty="0">
                <a:ln w="0"/>
                <a:solidFill>
                  <a:schemeClr val="accent1"/>
                </a:solidFill>
                <a:effectLst>
                  <a:outerShdw blurRad="38100" dist="25400" dir="5400000" algn="ctr" rotWithShape="0">
                    <a:srgbClr val="6E747A">
                      <a:alpha val="43000"/>
                    </a:srgbClr>
                  </a:outerShdw>
                </a:effectLst>
                <a:latin typeface="Inter"/>
              </a:rPr>
              <a:t>l’environnement Big Data </a:t>
            </a:r>
            <a:r>
              <a:rPr lang="fr-FR" spc="0" dirty="0">
                <a:ln w="0"/>
                <a:solidFill>
                  <a:schemeClr val="tx1"/>
                </a:solidFill>
                <a:latin typeface="Inter"/>
              </a:rPr>
              <a:t>nécessaire.</a:t>
            </a:r>
            <a:endParaRPr lang="fr-FR" dirty="0">
              <a:solidFill>
                <a:srgbClr val="271A38"/>
              </a:solidFill>
              <a:latin typeface="Inter"/>
            </a:endParaRPr>
          </a:p>
        </p:txBody>
      </p:sp>
      <p:sp>
        <p:nvSpPr>
          <p:cNvPr id="4" name="Espace réservé de la date 3">
            <a:extLst>
              <a:ext uri="{FF2B5EF4-FFF2-40B4-BE49-F238E27FC236}">
                <a16:creationId xmlns:a16="http://schemas.microsoft.com/office/drawing/2014/main" id="{A41581FC-A16B-B7F2-F4E3-5402C2FECF91}"/>
              </a:ext>
            </a:extLst>
          </p:cNvPr>
          <p:cNvSpPr>
            <a:spLocks noGrp="1"/>
          </p:cNvSpPr>
          <p:nvPr>
            <p:ph type="dt" sz="half" idx="10"/>
          </p:nvPr>
        </p:nvSpPr>
        <p:spPr>
          <a:xfrm>
            <a:off x="5318760" y="1341256"/>
            <a:ext cx="1554480" cy="485546"/>
          </a:xfrm>
        </p:spPr>
        <p:txBody>
          <a:bodyPr/>
          <a:lstStyle/>
          <a:p>
            <a:pPr rtl="0"/>
            <a:r>
              <a:rPr lang="fr-FR" sz="2000" dirty="0">
                <a:effectLst>
                  <a:outerShdw blurRad="38100" dist="38100" dir="2700000" algn="tl">
                    <a:srgbClr val="000000">
                      <a:alpha val="43137"/>
                    </a:srgbClr>
                  </a:outerShdw>
                </a:effectLst>
              </a:rPr>
              <a:t>Contexte</a:t>
            </a:r>
          </a:p>
        </p:txBody>
      </p:sp>
    </p:spTree>
    <p:extLst>
      <p:ext uri="{BB962C8B-B14F-4D97-AF65-F5344CB8AC3E}">
        <p14:creationId xmlns:p14="http://schemas.microsoft.com/office/powerpoint/2010/main" val="318412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99EDEFD-9AAB-125E-0C76-67A5AFDCB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3292" y="1435187"/>
            <a:ext cx="943766" cy="782233"/>
          </a:xfrm>
          <a:prstGeom prst="rect">
            <a:avLst/>
          </a:prstGeom>
        </p:spPr>
      </p:pic>
      <p:sp>
        <p:nvSpPr>
          <p:cNvPr id="3" name="Sous-titre 2">
            <a:extLst>
              <a:ext uri="{FF2B5EF4-FFF2-40B4-BE49-F238E27FC236}">
                <a16:creationId xmlns:a16="http://schemas.microsoft.com/office/drawing/2014/main" id="{300519C0-F8F0-28C0-A487-8398DE56B617}"/>
              </a:ext>
            </a:extLst>
          </p:cNvPr>
          <p:cNvSpPr>
            <a:spLocks noGrp="1"/>
          </p:cNvSpPr>
          <p:nvPr>
            <p:ph type="subTitle" idx="1"/>
          </p:nvPr>
        </p:nvSpPr>
        <p:spPr>
          <a:xfrm>
            <a:off x="1997475" y="2598939"/>
            <a:ext cx="8407149" cy="665824"/>
          </a:xfrm>
        </p:spPr>
        <p:txBody>
          <a:bodyPr>
            <a:noAutofit/>
          </a:bodyPr>
          <a:lstStyle/>
          <a:p>
            <a:r>
              <a:rPr lang="fr-FR" sz="1600" b="0" i="0" dirty="0">
                <a:solidFill>
                  <a:srgbClr val="271A38"/>
                </a:solidFill>
                <a:effectLst/>
                <a:latin typeface="Inter"/>
              </a:rPr>
              <a:t> Mettre en place les </a:t>
            </a:r>
            <a:r>
              <a:rPr lang="fr-FR" sz="1600" i="0" spc="0" dirty="0">
                <a:ln w="0"/>
                <a:solidFill>
                  <a:schemeClr val="accent1"/>
                </a:solidFill>
                <a:effectLst>
                  <a:outerShdw blurRad="38100" dist="25400" dir="5400000" algn="ctr" rotWithShape="0">
                    <a:srgbClr val="6E747A">
                      <a:alpha val="43000"/>
                    </a:srgbClr>
                  </a:outerShdw>
                </a:effectLst>
                <a:latin typeface="Inter"/>
              </a:rPr>
              <a:t>premières briques de traitement </a:t>
            </a:r>
            <a:r>
              <a:rPr lang="fr-FR" sz="1600" b="0" i="0" dirty="0">
                <a:solidFill>
                  <a:srgbClr val="271A38"/>
                </a:solidFill>
                <a:effectLst/>
                <a:latin typeface="Inter"/>
              </a:rPr>
              <a:t>qui serviront lorsqu’il faudra passer à l’échelle en termes de volume de données.</a:t>
            </a:r>
          </a:p>
          <a:p>
            <a:endParaRPr lang="fr-FR" sz="1600" dirty="0">
              <a:solidFill>
                <a:srgbClr val="271A38"/>
              </a:solidFill>
              <a:latin typeface="Inter"/>
            </a:endParaRPr>
          </a:p>
          <a:p>
            <a:r>
              <a:rPr lang="fr-FR" sz="1600" dirty="0">
                <a:solidFill>
                  <a:srgbClr val="271A38"/>
                </a:solidFill>
                <a:latin typeface="Inter"/>
              </a:rPr>
              <a:t>Cela signifie qu'il est important de commencer à mettre en place les </a:t>
            </a:r>
            <a:r>
              <a:rPr lang="fr-FR" sz="1600" spc="0" dirty="0">
                <a:ln w="0"/>
                <a:solidFill>
                  <a:schemeClr val="accent1"/>
                </a:solidFill>
                <a:effectLst>
                  <a:outerShdw blurRad="38100" dist="25400" dir="5400000" algn="ctr" rotWithShape="0">
                    <a:srgbClr val="6E747A">
                      <a:alpha val="43000"/>
                    </a:srgbClr>
                  </a:outerShdw>
                </a:effectLst>
                <a:latin typeface="Inter"/>
              </a:rPr>
              <a:t>premiers éléments de traitement de données </a:t>
            </a:r>
            <a:r>
              <a:rPr lang="fr-FR" sz="1600" spc="0" dirty="0">
                <a:ln w="0"/>
                <a:solidFill>
                  <a:sysClr val="windowText" lastClr="000000"/>
                </a:solidFill>
                <a:effectLst>
                  <a:outerShdw blurRad="38100" dist="25400" dir="5400000" algn="ctr" rotWithShape="0">
                    <a:srgbClr val="6E747A">
                      <a:alpha val="43000"/>
                    </a:srgbClr>
                  </a:outerShdw>
                </a:effectLst>
                <a:latin typeface="Inter"/>
              </a:rPr>
              <a:t>– extraction des features pour les images - </a:t>
            </a:r>
            <a:r>
              <a:rPr lang="fr-FR" sz="1600" dirty="0">
                <a:solidFill>
                  <a:sysClr val="windowText" lastClr="000000"/>
                </a:solidFill>
                <a:latin typeface="Inter"/>
              </a:rPr>
              <a:t>, </a:t>
            </a:r>
            <a:r>
              <a:rPr lang="fr-FR" sz="1600" dirty="0">
                <a:solidFill>
                  <a:srgbClr val="271A38"/>
                </a:solidFill>
                <a:latin typeface="Inter"/>
              </a:rPr>
              <a:t>même si le volume de données est encore relativement faible. </a:t>
            </a:r>
          </a:p>
          <a:p>
            <a:endParaRPr lang="fr-FR" sz="1600" dirty="0">
              <a:solidFill>
                <a:srgbClr val="271A38"/>
              </a:solidFill>
              <a:latin typeface="Inter"/>
            </a:endParaRPr>
          </a:p>
          <a:p>
            <a:r>
              <a:rPr lang="fr-FR" sz="1600" dirty="0">
                <a:solidFill>
                  <a:srgbClr val="271A38"/>
                </a:solidFill>
                <a:latin typeface="Inter"/>
              </a:rPr>
              <a:t>Cela permet de se </a:t>
            </a:r>
            <a:r>
              <a:rPr lang="fr-FR" sz="1600" spc="0" dirty="0">
                <a:ln w="0"/>
                <a:solidFill>
                  <a:schemeClr val="accent1"/>
                </a:solidFill>
                <a:effectLst>
                  <a:outerShdw blurRad="38100" dist="25400" dir="5400000" algn="ctr" rotWithShape="0">
                    <a:srgbClr val="6E747A">
                      <a:alpha val="43000"/>
                    </a:srgbClr>
                  </a:outerShdw>
                </a:effectLst>
                <a:latin typeface="Inter"/>
              </a:rPr>
              <a:t>familiariser avec les outils de traitement de données</a:t>
            </a:r>
            <a:r>
              <a:rPr lang="fr-FR" sz="1600" dirty="0">
                <a:solidFill>
                  <a:srgbClr val="271A38"/>
                </a:solidFill>
                <a:latin typeface="Inter"/>
              </a:rPr>
              <a:t>, de tester les différents processus et de s'assurer qu'ils </a:t>
            </a:r>
            <a:r>
              <a:rPr lang="fr-FR" sz="1600" spc="0" dirty="0">
                <a:ln w="0"/>
                <a:solidFill>
                  <a:schemeClr val="accent1"/>
                </a:solidFill>
                <a:effectLst>
                  <a:outerShdw blurRad="38100" dist="25400" dir="5400000" algn="ctr" rotWithShape="0">
                    <a:srgbClr val="6E747A">
                      <a:alpha val="43000"/>
                    </a:srgbClr>
                  </a:outerShdw>
                </a:effectLst>
                <a:latin typeface="Inter"/>
              </a:rPr>
              <a:t>fonctionnent correctement </a:t>
            </a:r>
            <a:r>
              <a:rPr lang="fr-FR" sz="1600" dirty="0">
                <a:solidFill>
                  <a:srgbClr val="271A38"/>
                </a:solidFill>
                <a:latin typeface="Inter"/>
              </a:rPr>
              <a:t>avant que le volume de données ne devienne trop important.</a:t>
            </a:r>
          </a:p>
        </p:txBody>
      </p:sp>
      <p:sp>
        <p:nvSpPr>
          <p:cNvPr id="4" name="Espace réservé de la date 3">
            <a:extLst>
              <a:ext uri="{FF2B5EF4-FFF2-40B4-BE49-F238E27FC236}">
                <a16:creationId xmlns:a16="http://schemas.microsoft.com/office/drawing/2014/main" id="{A41581FC-A16B-B7F2-F4E3-5402C2FECF91}"/>
              </a:ext>
            </a:extLst>
          </p:cNvPr>
          <p:cNvSpPr>
            <a:spLocks noGrp="1"/>
          </p:cNvSpPr>
          <p:nvPr>
            <p:ph type="dt" sz="half" idx="10"/>
          </p:nvPr>
        </p:nvSpPr>
        <p:spPr>
          <a:xfrm>
            <a:off x="5318760" y="1341256"/>
            <a:ext cx="1554480" cy="485546"/>
          </a:xfrm>
        </p:spPr>
        <p:txBody>
          <a:bodyPr/>
          <a:lstStyle/>
          <a:p>
            <a:pPr rtl="0"/>
            <a:r>
              <a:rPr lang="fr-FR" sz="1400" dirty="0">
                <a:effectLst>
                  <a:outerShdw blurRad="38100" dist="38100" dir="2700000" algn="tl">
                    <a:srgbClr val="000000">
                      <a:alpha val="43137"/>
                    </a:srgbClr>
                  </a:outerShdw>
                </a:effectLst>
              </a:rPr>
              <a:t>Mission</a:t>
            </a:r>
          </a:p>
        </p:txBody>
      </p:sp>
    </p:spTree>
    <p:extLst>
      <p:ext uri="{BB962C8B-B14F-4D97-AF65-F5344CB8AC3E}">
        <p14:creationId xmlns:p14="http://schemas.microsoft.com/office/powerpoint/2010/main" val="336124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2BD7B47-CDCE-E076-7AA3-DF172FD93D7E}"/>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7" name="ZoneTexte 6">
            <a:extLst>
              <a:ext uri="{FF2B5EF4-FFF2-40B4-BE49-F238E27FC236}">
                <a16:creationId xmlns:a16="http://schemas.microsoft.com/office/drawing/2014/main" id="{3EE6D46C-13D0-AAC4-2B98-E1AD0973EDE8}"/>
              </a:ext>
            </a:extLst>
          </p:cNvPr>
          <p:cNvSpPr txBox="1"/>
          <p:nvPr/>
        </p:nvSpPr>
        <p:spPr>
          <a:xfrm>
            <a:off x="1731147" y="2983407"/>
            <a:ext cx="9670410" cy="646331"/>
          </a:xfrm>
          <a:prstGeom prst="rect">
            <a:avLst/>
          </a:prstGeom>
          <a:noFill/>
        </p:spPr>
        <p:txBody>
          <a:bodyPr wrap="square">
            <a:spAutoFit/>
          </a:bodyPr>
          <a:lstStyle/>
          <a:p>
            <a:pPr lvl="0">
              <a:lnSpc>
                <a:spcPct val="100000"/>
              </a:lnSpc>
              <a:defRPr cap="all"/>
            </a:pPr>
            <a:r>
              <a:rPr lang="fr-FR" sz="3600" b="1" i="0" dirty="0">
                <a:effectLst>
                  <a:outerShdw blurRad="38100" dist="38100" dir="2700000" algn="tl">
                    <a:srgbClr val="000000">
                      <a:alpha val="43137"/>
                    </a:srgbClr>
                  </a:outerShdw>
                </a:effectLst>
              </a:rPr>
              <a:t>création de l’environnement Big Data</a:t>
            </a:r>
            <a:endParaRPr lang="fr" sz="3600" b="1" dirty="0">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247C80A6-3C6D-B255-A382-DF3D89F0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69" y="2983407"/>
            <a:ext cx="723937" cy="704885"/>
          </a:xfrm>
          <a:prstGeom prst="rect">
            <a:avLst/>
          </a:prstGeom>
        </p:spPr>
      </p:pic>
    </p:spTree>
    <p:extLst>
      <p:ext uri="{BB962C8B-B14F-4D97-AF65-F5344CB8AC3E}">
        <p14:creationId xmlns:p14="http://schemas.microsoft.com/office/powerpoint/2010/main" val="183403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699EDEFD-9AAB-125E-0C76-67A5AFDCB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3292" y="1435187"/>
            <a:ext cx="943766" cy="782233"/>
          </a:xfrm>
          <a:prstGeom prst="rect">
            <a:avLst/>
          </a:prstGeom>
        </p:spPr>
      </p:pic>
      <p:sp>
        <p:nvSpPr>
          <p:cNvPr id="4" name="Espace réservé de la date 3">
            <a:extLst>
              <a:ext uri="{FF2B5EF4-FFF2-40B4-BE49-F238E27FC236}">
                <a16:creationId xmlns:a16="http://schemas.microsoft.com/office/drawing/2014/main" id="{A41581FC-A16B-B7F2-F4E3-5402C2FECF91}"/>
              </a:ext>
            </a:extLst>
          </p:cNvPr>
          <p:cNvSpPr>
            <a:spLocks noGrp="1"/>
          </p:cNvSpPr>
          <p:nvPr>
            <p:ph type="dt" sz="half" idx="10"/>
          </p:nvPr>
        </p:nvSpPr>
        <p:spPr>
          <a:xfrm>
            <a:off x="5318760" y="1341256"/>
            <a:ext cx="1554480" cy="485546"/>
          </a:xfrm>
        </p:spPr>
        <p:txBody>
          <a:bodyPr/>
          <a:lstStyle/>
          <a:p>
            <a:pPr rtl="0"/>
            <a:r>
              <a:rPr lang="en-US" sz="1400" dirty="0" err="1">
                <a:effectLst>
                  <a:outerShdw blurRad="38100" dist="38100" dir="2700000" algn="tl">
                    <a:srgbClr val="000000">
                      <a:alpha val="43137"/>
                    </a:srgbClr>
                  </a:outerShdw>
                </a:effectLst>
              </a:rPr>
              <a:t>Environnement</a:t>
            </a:r>
            <a:endParaRPr lang="fr-FR" sz="1400" dirty="0">
              <a:effectLst>
                <a:outerShdw blurRad="38100" dist="38100" dir="2700000" algn="tl">
                  <a:srgbClr val="000000">
                    <a:alpha val="43137"/>
                  </a:srgbClr>
                </a:outerShdw>
              </a:effectLst>
            </a:endParaRPr>
          </a:p>
        </p:txBody>
      </p:sp>
      <p:sp>
        <p:nvSpPr>
          <p:cNvPr id="44" name="Rectangle 43">
            <a:extLst>
              <a:ext uri="{FF2B5EF4-FFF2-40B4-BE49-F238E27FC236}">
                <a16:creationId xmlns:a16="http://schemas.microsoft.com/office/drawing/2014/main" id="{3DF04398-00F0-5E77-67EC-5CBDEE6EC29C}"/>
              </a:ext>
            </a:extLst>
          </p:cNvPr>
          <p:cNvSpPr/>
          <p:nvPr/>
        </p:nvSpPr>
        <p:spPr>
          <a:xfrm>
            <a:off x="1544941" y="1826303"/>
            <a:ext cx="9516635" cy="3365413"/>
          </a:xfrm>
          <a:prstGeom prst="rect">
            <a:avLst/>
          </a:prstGeom>
        </p:spPr>
        <p:txBody>
          <a:bodyPr/>
          <a:lstStyle/>
          <a:p>
            <a:pPr lvl="0">
              <a:lnSpc>
                <a:spcPct val="150000"/>
              </a:lnSpc>
              <a:buChar char="•"/>
            </a:pPr>
            <a:r>
              <a:rPr lang="fr-FR" sz="1600" b="1" u="sng" baseline="0" dirty="0">
                <a:ln w="0"/>
                <a:solidFill>
                  <a:schemeClr val="accent1"/>
                </a:solidFill>
                <a:effectLst>
                  <a:outerShdw blurRad="38100" dist="25400" dir="5400000" algn="ctr" rotWithShape="0">
                    <a:srgbClr val="6E747A">
                      <a:alpha val="43000"/>
                    </a:srgbClr>
                  </a:outerShdw>
                </a:effectLst>
                <a:latin typeface="Inter"/>
              </a:rPr>
              <a:t>Les briques  </a:t>
            </a:r>
            <a:endParaRPr lang="fr-FR" sz="1600" b="1" u="sng" dirty="0">
              <a:ln w="0"/>
              <a:solidFill>
                <a:schemeClr val="accent1"/>
              </a:solidFill>
              <a:effectLst>
                <a:outerShdw blurRad="38100" dist="25400" dir="5400000" algn="ctr" rotWithShape="0">
                  <a:srgbClr val="6E747A">
                    <a:alpha val="43000"/>
                  </a:srgbClr>
                </a:outerShdw>
              </a:effectLst>
              <a:latin typeface="Inter"/>
            </a:endParaRPr>
          </a:p>
          <a:p>
            <a:pPr marL="742950" lvl="1" indent="-285750">
              <a:lnSpc>
                <a:spcPct val="150000"/>
              </a:lnSpc>
              <a:buFont typeface="Wingdings" panose="05000000000000000000" pitchFamily="2" charset="2"/>
              <a:buChar char="Ø"/>
            </a:pPr>
            <a:r>
              <a:rPr lang="fr-FR" sz="1400" i="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Inter"/>
              </a:rPr>
              <a:t>Amazon Elastic </a:t>
            </a:r>
            <a:r>
              <a:rPr lang="fr-FR" sz="1400" i="0" baseline="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Inter"/>
              </a:rPr>
              <a:t>Compute</a:t>
            </a:r>
            <a:r>
              <a:rPr lang="fr-FR" sz="1400" i="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Inter"/>
              </a:rPr>
              <a:t> Cloud (EC2) : </a:t>
            </a:r>
          </a:p>
          <a:p>
            <a:pPr marL="1200150" lvl="2" indent="-285750">
              <a:lnSpc>
                <a:spcPct val="150000"/>
              </a:lnSpc>
              <a:buFont typeface="Wingdings" panose="05000000000000000000" pitchFamily="2" charset="2"/>
              <a:buChar char="§"/>
            </a:pPr>
            <a:r>
              <a:rPr lang="fr-FR" sz="1400" i="0" baseline="0" dirty="0">
                <a:latin typeface="Inter"/>
              </a:rPr>
              <a:t>service de calcul évolutif et hautement disponible qui permet de lancer des instances de serveur virtuel dans le cloud</a:t>
            </a:r>
            <a:endParaRPr lang="fr-FR" sz="1400" dirty="0">
              <a:latin typeface="Inter"/>
            </a:endParaRPr>
          </a:p>
          <a:p>
            <a:pPr marL="742950" lvl="1" indent="-285750">
              <a:lnSpc>
                <a:spcPct val="150000"/>
              </a:lnSpc>
              <a:buFont typeface="Wingdings" panose="05000000000000000000" pitchFamily="2" charset="2"/>
              <a:buChar char="Ø"/>
            </a:pPr>
            <a:r>
              <a:rPr lang="fr-FR" sz="1400" i="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Inter"/>
              </a:rPr>
              <a:t>Amazon Simple Storage Service (S3):</a:t>
            </a:r>
          </a:p>
          <a:p>
            <a:pPr marL="1200150" lvl="2" indent="-285750">
              <a:lnSpc>
                <a:spcPct val="150000"/>
              </a:lnSpc>
              <a:buFont typeface="Wingdings" panose="05000000000000000000" pitchFamily="2" charset="2"/>
              <a:buChar char="§"/>
            </a:pPr>
            <a:r>
              <a:rPr lang="fr-FR" sz="1400" i="0" baseline="0" dirty="0">
                <a:latin typeface="Inter"/>
              </a:rPr>
              <a:t>service de stockage d'objets</a:t>
            </a:r>
            <a:endParaRPr lang="fr-FR" sz="1400" dirty="0">
              <a:latin typeface="Inter"/>
            </a:endParaRPr>
          </a:p>
          <a:p>
            <a:pPr marL="742950" lvl="1" indent="-285750">
              <a:lnSpc>
                <a:spcPct val="150000"/>
              </a:lnSpc>
              <a:buFont typeface="Wingdings" panose="05000000000000000000" pitchFamily="2" charset="2"/>
              <a:buChar char="Ø"/>
            </a:pPr>
            <a:r>
              <a:rPr lang="fr-FR" sz="1400" i="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Inter"/>
              </a:rPr>
              <a:t>EMR (Elastic MapReduce):</a:t>
            </a:r>
            <a:endParaRPr lang="fr-FR" sz="1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Inter"/>
            </a:endParaRPr>
          </a:p>
          <a:p>
            <a:pPr marL="1200150" lvl="2" indent="-285750">
              <a:lnSpc>
                <a:spcPct val="150000"/>
              </a:lnSpc>
              <a:buFont typeface="Wingdings" panose="05000000000000000000" pitchFamily="2" charset="2"/>
              <a:buChar char="§"/>
            </a:pPr>
            <a:r>
              <a:rPr lang="fr-FR" sz="1400" i="0" baseline="0" dirty="0">
                <a:latin typeface="Inter"/>
              </a:rPr>
              <a:t>service géré qui permet de traiter de gros volumes de données en utilisant Apache Hadoop, Spark et Jupyter</a:t>
            </a:r>
            <a:r>
              <a:rPr lang="fr-FR" sz="1400" baseline="0" dirty="0">
                <a:latin typeface="Inter"/>
              </a:rPr>
              <a:t>Hub</a:t>
            </a:r>
            <a:r>
              <a:rPr lang="fr-FR" sz="1400" i="0" baseline="0" dirty="0">
                <a:latin typeface="Inter"/>
              </a:rPr>
              <a:t>. </a:t>
            </a:r>
            <a:endParaRPr lang="fr-FR" sz="1400" dirty="0">
              <a:latin typeface="Inter"/>
            </a:endParaRPr>
          </a:p>
          <a:p>
            <a:pPr marL="742950" lvl="1" indent="-285750">
              <a:lnSpc>
                <a:spcPct val="150000"/>
              </a:lnSpc>
              <a:buFont typeface="Wingdings" panose="05000000000000000000" pitchFamily="2" charset="2"/>
              <a:buChar char="Ø"/>
            </a:pPr>
            <a:r>
              <a:rPr lang="fr-FR" sz="1400" i="0" baseline="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Inter"/>
              </a:rPr>
              <a:t>IAM (Identity and Access Management):</a:t>
            </a:r>
            <a:endParaRPr lang="fr-FR" sz="1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Inter"/>
            </a:endParaRPr>
          </a:p>
          <a:p>
            <a:pPr marL="1200150" lvl="2" indent="-285750">
              <a:lnSpc>
                <a:spcPct val="150000"/>
              </a:lnSpc>
              <a:buFont typeface="Wingdings" panose="05000000000000000000" pitchFamily="2" charset="2"/>
              <a:buChar char="§"/>
            </a:pPr>
            <a:r>
              <a:rPr lang="fr-FR" sz="1400" i="0" baseline="0" dirty="0">
                <a:latin typeface="Inter"/>
              </a:rPr>
              <a:t>service de gestion des identités et des accès qui permet de gérer les utilisateurs et les autorisations sur AWS</a:t>
            </a:r>
            <a:endParaRPr lang="fr-FR" sz="1400" dirty="0">
              <a:latin typeface="Inter"/>
            </a:endParaRPr>
          </a:p>
        </p:txBody>
      </p:sp>
      <p:pic>
        <p:nvPicPr>
          <p:cNvPr id="3" name="Image 2">
            <a:extLst>
              <a:ext uri="{FF2B5EF4-FFF2-40B4-BE49-F238E27FC236}">
                <a16:creationId xmlns:a16="http://schemas.microsoft.com/office/drawing/2014/main" id="{330FDCC4-595A-52EA-72CB-9B030D971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243" y="2441358"/>
            <a:ext cx="549162" cy="537675"/>
          </a:xfrm>
          <a:prstGeom prst="rect">
            <a:avLst/>
          </a:prstGeom>
        </p:spPr>
      </p:pic>
      <p:pic>
        <p:nvPicPr>
          <p:cNvPr id="7" name="Image 6">
            <a:extLst>
              <a:ext uri="{FF2B5EF4-FFF2-40B4-BE49-F238E27FC236}">
                <a16:creationId xmlns:a16="http://schemas.microsoft.com/office/drawing/2014/main" id="{2EF15592-D48B-AEDC-BDFE-FFDAF0CEB4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767" y="3440959"/>
            <a:ext cx="443267" cy="429195"/>
          </a:xfrm>
          <a:prstGeom prst="rect">
            <a:avLst/>
          </a:prstGeom>
        </p:spPr>
      </p:pic>
      <p:pic>
        <p:nvPicPr>
          <p:cNvPr id="9" name="Image 8">
            <a:extLst>
              <a:ext uri="{FF2B5EF4-FFF2-40B4-BE49-F238E27FC236}">
                <a16:creationId xmlns:a16="http://schemas.microsoft.com/office/drawing/2014/main" id="{B7001D4B-1325-0534-7022-68718E32F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767" y="4166157"/>
            <a:ext cx="464638" cy="485547"/>
          </a:xfrm>
          <a:prstGeom prst="rect">
            <a:avLst/>
          </a:prstGeom>
        </p:spPr>
      </p:pic>
      <p:pic>
        <p:nvPicPr>
          <p:cNvPr id="11" name="Image 10">
            <a:extLst>
              <a:ext uri="{FF2B5EF4-FFF2-40B4-BE49-F238E27FC236}">
                <a16:creationId xmlns:a16="http://schemas.microsoft.com/office/drawing/2014/main" id="{44657087-BB8B-5A44-DE2C-27A5737919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1839" y="4814515"/>
            <a:ext cx="310494" cy="456609"/>
          </a:xfrm>
          <a:prstGeom prst="rect">
            <a:avLst/>
          </a:prstGeom>
        </p:spPr>
      </p:pic>
    </p:spTree>
    <p:extLst>
      <p:ext uri="{BB962C8B-B14F-4D97-AF65-F5344CB8AC3E}">
        <p14:creationId xmlns:p14="http://schemas.microsoft.com/office/powerpoint/2010/main" val="322469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AAC049-C934-2FF1-FF8F-194486C18465}"/>
              </a:ext>
            </a:extLst>
          </p:cNvPr>
          <p:cNvSpPr>
            <a:spLocks noGrp="1"/>
          </p:cNvSpPr>
          <p:nvPr>
            <p:ph type="dt" sz="half" idx="10"/>
          </p:nvPr>
        </p:nvSpPr>
        <p:spPr/>
        <p:txBody>
          <a:bodyPr/>
          <a:lstStyle/>
          <a:p>
            <a:pPr rtl="0"/>
            <a:fld id="{2BD66AC7-6890-4F0E-B000-A39D822B7C00}" type="datetime1">
              <a:rPr lang="fr-FR" smtClean="0"/>
              <a:t>26/04/2023</a:t>
            </a:fld>
            <a:endParaRPr lang="en-US"/>
          </a:p>
        </p:txBody>
      </p:sp>
      <p:pic>
        <p:nvPicPr>
          <p:cNvPr id="3" name="Image 2">
            <a:extLst>
              <a:ext uri="{FF2B5EF4-FFF2-40B4-BE49-F238E27FC236}">
                <a16:creationId xmlns:a16="http://schemas.microsoft.com/office/drawing/2014/main" id="{7FD3D4AE-DEDB-FC53-077E-1250FC100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164" y="1695480"/>
            <a:ext cx="5861955" cy="4215892"/>
          </a:xfrm>
          <a:prstGeom prst="rect">
            <a:avLst/>
          </a:prstGeom>
        </p:spPr>
      </p:pic>
      <p:pic>
        <p:nvPicPr>
          <p:cNvPr id="5" name="Image 4">
            <a:extLst>
              <a:ext uri="{FF2B5EF4-FFF2-40B4-BE49-F238E27FC236}">
                <a16:creationId xmlns:a16="http://schemas.microsoft.com/office/drawing/2014/main" id="{D9B48069-360E-228C-C7CA-C0BC97641D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036" y="2749388"/>
            <a:ext cx="1550568" cy="1054038"/>
          </a:xfrm>
          <a:prstGeom prst="rect">
            <a:avLst/>
          </a:prstGeom>
        </p:spPr>
      </p:pic>
      <p:sp>
        <p:nvSpPr>
          <p:cNvPr id="7" name="ZoneTexte 6">
            <a:extLst>
              <a:ext uri="{FF2B5EF4-FFF2-40B4-BE49-F238E27FC236}">
                <a16:creationId xmlns:a16="http://schemas.microsoft.com/office/drawing/2014/main" id="{CBD17B46-A555-31B5-C55C-854C2F76CD21}"/>
              </a:ext>
            </a:extLst>
          </p:cNvPr>
          <p:cNvSpPr txBox="1"/>
          <p:nvPr/>
        </p:nvSpPr>
        <p:spPr>
          <a:xfrm>
            <a:off x="571161" y="5085944"/>
            <a:ext cx="2392634" cy="1028423"/>
          </a:xfrm>
          <a:custGeom>
            <a:avLst/>
            <a:gdLst>
              <a:gd name="connsiteX0" fmla="*/ 0 w 2392634"/>
              <a:gd name="connsiteY0" fmla="*/ 0 h 1028423"/>
              <a:gd name="connsiteX1" fmla="*/ 574232 w 2392634"/>
              <a:gd name="connsiteY1" fmla="*/ 0 h 1028423"/>
              <a:gd name="connsiteX2" fmla="*/ 1172391 w 2392634"/>
              <a:gd name="connsiteY2" fmla="*/ 0 h 1028423"/>
              <a:gd name="connsiteX3" fmla="*/ 1794476 w 2392634"/>
              <a:gd name="connsiteY3" fmla="*/ 0 h 1028423"/>
              <a:gd name="connsiteX4" fmla="*/ 2392634 w 2392634"/>
              <a:gd name="connsiteY4" fmla="*/ 0 h 1028423"/>
              <a:gd name="connsiteX5" fmla="*/ 2392634 w 2392634"/>
              <a:gd name="connsiteY5" fmla="*/ 524496 h 1028423"/>
              <a:gd name="connsiteX6" fmla="*/ 2392634 w 2392634"/>
              <a:gd name="connsiteY6" fmla="*/ 1028423 h 1028423"/>
              <a:gd name="connsiteX7" fmla="*/ 1746623 w 2392634"/>
              <a:gd name="connsiteY7" fmla="*/ 1028423 h 1028423"/>
              <a:gd name="connsiteX8" fmla="*/ 1100612 w 2392634"/>
              <a:gd name="connsiteY8" fmla="*/ 1028423 h 1028423"/>
              <a:gd name="connsiteX9" fmla="*/ 0 w 2392634"/>
              <a:gd name="connsiteY9" fmla="*/ 1028423 h 1028423"/>
              <a:gd name="connsiteX10" fmla="*/ 0 w 2392634"/>
              <a:gd name="connsiteY10" fmla="*/ 524496 h 1028423"/>
              <a:gd name="connsiteX11" fmla="*/ 0 w 2392634"/>
              <a:gd name="connsiteY11" fmla="*/ 0 h 10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92634" h="1028423" fill="none" extrusionOk="0">
                <a:moveTo>
                  <a:pt x="0" y="0"/>
                </a:moveTo>
                <a:cubicBezTo>
                  <a:pt x="183669" y="-53359"/>
                  <a:pt x="380668" y="41872"/>
                  <a:pt x="574232" y="0"/>
                </a:cubicBezTo>
                <a:cubicBezTo>
                  <a:pt x="767796" y="-41872"/>
                  <a:pt x="885179" y="60571"/>
                  <a:pt x="1172391" y="0"/>
                </a:cubicBezTo>
                <a:cubicBezTo>
                  <a:pt x="1459603" y="-60571"/>
                  <a:pt x="1643182" y="4750"/>
                  <a:pt x="1794476" y="0"/>
                </a:cubicBezTo>
                <a:cubicBezTo>
                  <a:pt x="1945771" y="-4750"/>
                  <a:pt x="2173635" y="27649"/>
                  <a:pt x="2392634" y="0"/>
                </a:cubicBezTo>
                <a:cubicBezTo>
                  <a:pt x="2447046" y="127557"/>
                  <a:pt x="2392494" y="405307"/>
                  <a:pt x="2392634" y="524496"/>
                </a:cubicBezTo>
                <a:cubicBezTo>
                  <a:pt x="2392774" y="643685"/>
                  <a:pt x="2379108" y="829845"/>
                  <a:pt x="2392634" y="1028423"/>
                </a:cubicBezTo>
                <a:cubicBezTo>
                  <a:pt x="2112747" y="1044465"/>
                  <a:pt x="1950672" y="959321"/>
                  <a:pt x="1746623" y="1028423"/>
                </a:cubicBezTo>
                <a:cubicBezTo>
                  <a:pt x="1542574" y="1097525"/>
                  <a:pt x="1258423" y="966629"/>
                  <a:pt x="1100612" y="1028423"/>
                </a:cubicBezTo>
                <a:cubicBezTo>
                  <a:pt x="942801" y="1090217"/>
                  <a:pt x="490017" y="1004524"/>
                  <a:pt x="0" y="1028423"/>
                </a:cubicBezTo>
                <a:cubicBezTo>
                  <a:pt x="-59938" y="856364"/>
                  <a:pt x="36006" y="685437"/>
                  <a:pt x="0" y="524496"/>
                </a:cubicBezTo>
                <a:cubicBezTo>
                  <a:pt x="-36006" y="363555"/>
                  <a:pt x="11764" y="118315"/>
                  <a:pt x="0" y="0"/>
                </a:cubicBezTo>
                <a:close/>
              </a:path>
              <a:path w="2392634" h="1028423" stroke="0" extrusionOk="0">
                <a:moveTo>
                  <a:pt x="0" y="0"/>
                </a:moveTo>
                <a:cubicBezTo>
                  <a:pt x="279806" y="-30875"/>
                  <a:pt x="323112" y="2283"/>
                  <a:pt x="574232" y="0"/>
                </a:cubicBezTo>
                <a:cubicBezTo>
                  <a:pt x="825352" y="-2283"/>
                  <a:pt x="921830" y="5290"/>
                  <a:pt x="1100612" y="0"/>
                </a:cubicBezTo>
                <a:cubicBezTo>
                  <a:pt x="1279394" y="-5290"/>
                  <a:pt x="1472656" y="69254"/>
                  <a:pt x="1746623" y="0"/>
                </a:cubicBezTo>
                <a:cubicBezTo>
                  <a:pt x="2020590" y="-69254"/>
                  <a:pt x="2244179" y="69392"/>
                  <a:pt x="2392634" y="0"/>
                </a:cubicBezTo>
                <a:cubicBezTo>
                  <a:pt x="2448676" y="112306"/>
                  <a:pt x="2352936" y="370418"/>
                  <a:pt x="2392634" y="503927"/>
                </a:cubicBezTo>
                <a:cubicBezTo>
                  <a:pt x="2432332" y="637436"/>
                  <a:pt x="2373153" y="855075"/>
                  <a:pt x="2392634" y="1028423"/>
                </a:cubicBezTo>
                <a:cubicBezTo>
                  <a:pt x="2170987" y="1060426"/>
                  <a:pt x="1961143" y="962474"/>
                  <a:pt x="1794476" y="1028423"/>
                </a:cubicBezTo>
                <a:cubicBezTo>
                  <a:pt x="1627809" y="1094372"/>
                  <a:pt x="1435198" y="1021486"/>
                  <a:pt x="1148464" y="1028423"/>
                </a:cubicBezTo>
                <a:cubicBezTo>
                  <a:pt x="861730" y="1035360"/>
                  <a:pt x="869642" y="980606"/>
                  <a:pt x="622085" y="1028423"/>
                </a:cubicBezTo>
                <a:cubicBezTo>
                  <a:pt x="374528" y="1076240"/>
                  <a:pt x="142191" y="969863"/>
                  <a:pt x="0" y="1028423"/>
                </a:cubicBezTo>
                <a:cubicBezTo>
                  <a:pt x="-43624" y="772115"/>
                  <a:pt x="39526" y="757227"/>
                  <a:pt x="0" y="514212"/>
                </a:cubicBezTo>
                <a:cubicBezTo>
                  <a:pt x="-39526" y="271197"/>
                  <a:pt x="43288" y="155376"/>
                  <a:pt x="0" y="0"/>
                </a:cubicBezTo>
                <a:close/>
              </a:path>
            </a:pathLst>
          </a:custGeom>
          <a:solidFill>
            <a:schemeClr val="accent4">
              <a:lumMod val="20000"/>
              <a:lumOff val="80000"/>
            </a:schemeClr>
          </a:solidFill>
          <a:ln w="28575">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lnSpc>
                <a:spcPct val="150000"/>
              </a:lnSpc>
            </a:pPr>
            <a:r>
              <a:rPr lang="fr-FR" sz="1400" b="1" i="0" u="sng" dirty="0">
                <a:solidFill>
                  <a:srgbClr val="002060"/>
                </a:solidFill>
                <a:effectLst>
                  <a:outerShdw blurRad="38100" dist="38100" dir="2700000" algn="tl">
                    <a:srgbClr val="000000">
                      <a:alpha val="43137"/>
                    </a:srgbClr>
                  </a:outerShdw>
                </a:effectLst>
                <a:latin typeface="Inter"/>
              </a:rPr>
              <a:t>EC2</a:t>
            </a:r>
          </a:p>
          <a:p>
            <a:pPr algn="just">
              <a:lnSpc>
                <a:spcPct val="150000"/>
              </a:lnSpc>
            </a:pPr>
            <a:r>
              <a:rPr lang="fr-FR" sz="1400" b="0" i="0" dirty="0">
                <a:solidFill>
                  <a:srgbClr val="374151"/>
                </a:solidFill>
                <a:effectLst/>
                <a:latin typeface="Söhne"/>
              </a:rPr>
              <a:t>EC2 fournit les ressources de calcul pour les clusters EMR</a:t>
            </a:r>
            <a:endParaRPr lang="fr-FR" sz="1400" dirty="0">
              <a:solidFill>
                <a:srgbClr val="002060"/>
              </a:solidFill>
              <a:latin typeface="Inter"/>
            </a:endParaRPr>
          </a:p>
        </p:txBody>
      </p:sp>
      <p:pic>
        <p:nvPicPr>
          <p:cNvPr id="8" name="Picture 2" descr="Easy Skin Type 5 icon">
            <a:extLst>
              <a:ext uri="{FF2B5EF4-FFF2-40B4-BE49-F238E27FC236}">
                <a16:creationId xmlns:a16="http://schemas.microsoft.com/office/drawing/2014/main" id="{50AD9656-C23D-640A-454D-0C393C182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821698">
            <a:off x="2735195" y="304780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826EA83-8651-1DCE-9889-F4B6E0F2AB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8739" y="3048102"/>
            <a:ext cx="310494" cy="456609"/>
          </a:xfrm>
          <a:prstGeom prst="rect">
            <a:avLst/>
          </a:prstGeom>
        </p:spPr>
      </p:pic>
      <p:pic>
        <p:nvPicPr>
          <p:cNvPr id="10" name="Image 9">
            <a:extLst>
              <a:ext uri="{FF2B5EF4-FFF2-40B4-BE49-F238E27FC236}">
                <a16:creationId xmlns:a16="http://schemas.microsoft.com/office/drawing/2014/main" id="{7C3E3E48-7030-3BDC-9B0D-574AA43DB8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4142" y="4098176"/>
            <a:ext cx="413913" cy="456609"/>
          </a:xfrm>
          <a:prstGeom prst="rect">
            <a:avLst/>
          </a:prstGeom>
        </p:spPr>
      </p:pic>
      <p:sp>
        <p:nvSpPr>
          <p:cNvPr id="11" name="ZoneTexte 10">
            <a:extLst>
              <a:ext uri="{FF2B5EF4-FFF2-40B4-BE49-F238E27FC236}">
                <a16:creationId xmlns:a16="http://schemas.microsoft.com/office/drawing/2014/main" id="{310A9622-C9AD-B5AF-E524-51853297A720}"/>
              </a:ext>
            </a:extLst>
          </p:cNvPr>
          <p:cNvSpPr txBox="1"/>
          <p:nvPr/>
        </p:nvSpPr>
        <p:spPr>
          <a:xfrm>
            <a:off x="7945233" y="572852"/>
            <a:ext cx="3681242" cy="1997919"/>
          </a:xfrm>
          <a:custGeom>
            <a:avLst/>
            <a:gdLst>
              <a:gd name="connsiteX0" fmla="*/ 0 w 3681242"/>
              <a:gd name="connsiteY0" fmla="*/ 0 h 1997919"/>
              <a:gd name="connsiteX1" fmla="*/ 599517 w 3681242"/>
              <a:gd name="connsiteY1" fmla="*/ 0 h 1997919"/>
              <a:gd name="connsiteX2" fmla="*/ 1162221 w 3681242"/>
              <a:gd name="connsiteY2" fmla="*/ 0 h 1997919"/>
              <a:gd name="connsiteX3" fmla="*/ 1688112 w 3681242"/>
              <a:gd name="connsiteY3" fmla="*/ 0 h 1997919"/>
              <a:gd name="connsiteX4" fmla="*/ 2214004 w 3681242"/>
              <a:gd name="connsiteY4" fmla="*/ 0 h 1997919"/>
              <a:gd name="connsiteX5" fmla="*/ 2813521 w 3681242"/>
              <a:gd name="connsiteY5" fmla="*/ 0 h 1997919"/>
              <a:gd name="connsiteX6" fmla="*/ 3681242 w 3681242"/>
              <a:gd name="connsiteY6" fmla="*/ 0 h 1997919"/>
              <a:gd name="connsiteX7" fmla="*/ 3681242 w 3681242"/>
              <a:gd name="connsiteY7" fmla="*/ 439542 h 1997919"/>
              <a:gd name="connsiteX8" fmla="*/ 3681242 w 3681242"/>
              <a:gd name="connsiteY8" fmla="*/ 959001 h 1997919"/>
              <a:gd name="connsiteX9" fmla="*/ 3681242 w 3681242"/>
              <a:gd name="connsiteY9" fmla="*/ 1398543 h 1997919"/>
              <a:gd name="connsiteX10" fmla="*/ 3681242 w 3681242"/>
              <a:gd name="connsiteY10" fmla="*/ 1997919 h 1997919"/>
              <a:gd name="connsiteX11" fmla="*/ 3228975 w 3681242"/>
              <a:gd name="connsiteY11" fmla="*/ 1997919 h 1997919"/>
              <a:gd name="connsiteX12" fmla="*/ 2629459 w 3681242"/>
              <a:gd name="connsiteY12" fmla="*/ 1997919 h 1997919"/>
              <a:gd name="connsiteX13" fmla="*/ 2140379 w 3681242"/>
              <a:gd name="connsiteY13" fmla="*/ 1997919 h 1997919"/>
              <a:gd name="connsiteX14" fmla="*/ 1540863 w 3681242"/>
              <a:gd name="connsiteY14" fmla="*/ 1997919 h 1997919"/>
              <a:gd name="connsiteX15" fmla="*/ 1088596 w 3681242"/>
              <a:gd name="connsiteY15" fmla="*/ 1997919 h 1997919"/>
              <a:gd name="connsiteX16" fmla="*/ 673141 w 3681242"/>
              <a:gd name="connsiteY16" fmla="*/ 1997919 h 1997919"/>
              <a:gd name="connsiteX17" fmla="*/ 0 w 3681242"/>
              <a:gd name="connsiteY17" fmla="*/ 1997919 h 1997919"/>
              <a:gd name="connsiteX18" fmla="*/ 0 w 3681242"/>
              <a:gd name="connsiteY18" fmla="*/ 1478460 h 1997919"/>
              <a:gd name="connsiteX19" fmla="*/ 0 w 3681242"/>
              <a:gd name="connsiteY19" fmla="*/ 1038918 h 1997919"/>
              <a:gd name="connsiteX20" fmla="*/ 0 w 3681242"/>
              <a:gd name="connsiteY20" fmla="*/ 499480 h 1997919"/>
              <a:gd name="connsiteX21" fmla="*/ 0 w 3681242"/>
              <a:gd name="connsiteY21" fmla="*/ 0 h 199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81242" h="1997919" fill="none" extrusionOk="0">
                <a:moveTo>
                  <a:pt x="0" y="0"/>
                </a:moveTo>
                <a:cubicBezTo>
                  <a:pt x="294136" y="-60084"/>
                  <a:pt x="311492" y="68013"/>
                  <a:pt x="599517" y="0"/>
                </a:cubicBezTo>
                <a:cubicBezTo>
                  <a:pt x="887542" y="-68013"/>
                  <a:pt x="991340" y="60423"/>
                  <a:pt x="1162221" y="0"/>
                </a:cubicBezTo>
                <a:cubicBezTo>
                  <a:pt x="1333102" y="-60423"/>
                  <a:pt x="1537410" y="59457"/>
                  <a:pt x="1688112" y="0"/>
                </a:cubicBezTo>
                <a:cubicBezTo>
                  <a:pt x="1838814" y="-59457"/>
                  <a:pt x="2002274" y="45655"/>
                  <a:pt x="2214004" y="0"/>
                </a:cubicBezTo>
                <a:cubicBezTo>
                  <a:pt x="2425734" y="-45655"/>
                  <a:pt x="2524808" y="69399"/>
                  <a:pt x="2813521" y="0"/>
                </a:cubicBezTo>
                <a:cubicBezTo>
                  <a:pt x="3102234" y="-69399"/>
                  <a:pt x="3349856" y="833"/>
                  <a:pt x="3681242" y="0"/>
                </a:cubicBezTo>
                <a:cubicBezTo>
                  <a:pt x="3705134" y="93436"/>
                  <a:pt x="3643341" y="336103"/>
                  <a:pt x="3681242" y="439542"/>
                </a:cubicBezTo>
                <a:cubicBezTo>
                  <a:pt x="3719143" y="542981"/>
                  <a:pt x="3661168" y="763759"/>
                  <a:pt x="3681242" y="959001"/>
                </a:cubicBezTo>
                <a:cubicBezTo>
                  <a:pt x="3701316" y="1154243"/>
                  <a:pt x="3659573" y="1237702"/>
                  <a:pt x="3681242" y="1398543"/>
                </a:cubicBezTo>
                <a:cubicBezTo>
                  <a:pt x="3702911" y="1559384"/>
                  <a:pt x="3614198" y="1731993"/>
                  <a:pt x="3681242" y="1997919"/>
                </a:cubicBezTo>
                <a:cubicBezTo>
                  <a:pt x="3526013" y="2021097"/>
                  <a:pt x="3356612" y="1974945"/>
                  <a:pt x="3228975" y="1997919"/>
                </a:cubicBezTo>
                <a:cubicBezTo>
                  <a:pt x="3101338" y="2020893"/>
                  <a:pt x="2909404" y="1962164"/>
                  <a:pt x="2629459" y="1997919"/>
                </a:cubicBezTo>
                <a:cubicBezTo>
                  <a:pt x="2349514" y="2033674"/>
                  <a:pt x="2339992" y="1943581"/>
                  <a:pt x="2140379" y="1997919"/>
                </a:cubicBezTo>
                <a:cubicBezTo>
                  <a:pt x="1940766" y="2052257"/>
                  <a:pt x="1781236" y="1929775"/>
                  <a:pt x="1540863" y="1997919"/>
                </a:cubicBezTo>
                <a:cubicBezTo>
                  <a:pt x="1300490" y="2066063"/>
                  <a:pt x="1279903" y="1944497"/>
                  <a:pt x="1088596" y="1997919"/>
                </a:cubicBezTo>
                <a:cubicBezTo>
                  <a:pt x="897289" y="2051341"/>
                  <a:pt x="860302" y="1973940"/>
                  <a:pt x="673141" y="1997919"/>
                </a:cubicBezTo>
                <a:cubicBezTo>
                  <a:pt x="485980" y="2021898"/>
                  <a:pt x="238753" y="1995458"/>
                  <a:pt x="0" y="1997919"/>
                </a:cubicBezTo>
                <a:cubicBezTo>
                  <a:pt x="-37926" y="1804645"/>
                  <a:pt x="46054" y="1618997"/>
                  <a:pt x="0" y="1478460"/>
                </a:cubicBezTo>
                <a:cubicBezTo>
                  <a:pt x="-46054" y="1337923"/>
                  <a:pt x="29542" y="1209014"/>
                  <a:pt x="0" y="1038918"/>
                </a:cubicBezTo>
                <a:cubicBezTo>
                  <a:pt x="-29542" y="868822"/>
                  <a:pt x="54272" y="765096"/>
                  <a:pt x="0" y="499480"/>
                </a:cubicBezTo>
                <a:cubicBezTo>
                  <a:pt x="-54272" y="233864"/>
                  <a:pt x="36744" y="183226"/>
                  <a:pt x="0" y="0"/>
                </a:cubicBezTo>
                <a:close/>
              </a:path>
              <a:path w="3681242" h="1997919" stroke="0" extrusionOk="0">
                <a:moveTo>
                  <a:pt x="0" y="0"/>
                </a:moveTo>
                <a:cubicBezTo>
                  <a:pt x="99612" y="-47020"/>
                  <a:pt x="363835" y="23536"/>
                  <a:pt x="489079" y="0"/>
                </a:cubicBezTo>
                <a:cubicBezTo>
                  <a:pt x="614323" y="-23536"/>
                  <a:pt x="744712" y="40415"/>
                  <a:pt x="904534" y="0"/>
                </a:cubicBezTo>
                <a:cubicBezTo>
                  <a:pt x="1064356" y="-40415"/>
                  <a:pt x="1346834" y="21216"/>
                  <a:pt x="1504050" y="0"/>
                </a:cubicBezTo>
                <a:cubicBezTo>
                  <a:pt x="1661266" y="-21216"/>
                  <a:pt x="1874191" y="8306"/>
                  <a:pt x="1993130" y="0"/>
                </a:cubicBezTo>
                <a:cubicBezTo>
                  <a:pt x="2112069" y="-8306"/>
                  <a:pt x="2264553" y="34834"/>
                  <a:pt x="2482209" y="0"/>
                </a:cubicBezTo>
                <a:cubicBezTo>
                  <a:pt x="2699865" y="-34834"/>
                  <a:pt x="2836489" y="22640"/>
                  <a:pt x="3081725" y="0"/>
                </a:cubicBezTo>
                <a:cubicBezTo>
                  <a:pt x="3326961" y="-22640"/>
                  <a:pt x="3415345" y="33138"/>
                  <a:pt x="3681242" y="0"/>
                </a:cubicBezTo>
                <a:cubicBezTo>
                  <a:pt x="3688966" y="150803"/>
                  <a:pt x="3630781" y="410546"/>
                  <a:pt x="3681242" y="539438"/>
                </a:cubicBezTo>
                <a:cubicBezTo>
                  <a:pt x="3731703" y="668330"/>
                  <a:pt x="3631928" y="811133"/>
                  <a:pt x="3681242" y="998960"/>
                </a:cubicBezTo>
                <a:cubicBezTo>
                  <a:pt x="3730556" y="1186787"/>
                  <a:pt x="3631451" y="1312594"/>
                  <a:pt x="3681242" y="1458481"/>
                </a:cubicBezTo>
                <a:cubicBezTo>
                  <a:pt x="3731033" y="1604368"/>
                  <a:pt x="3675295" y="1740604"/>
                  <a:pt x="3681242" y="1997919"/>
                </a:cubicBezTo>
                <a:cubicBezTo>
                  <a:pt x="3458755" y="2062264"/>
                  <a:pt x="3394071" y="1947599"/>
                  <a:pt x="3118538" y="1997919"/>
                </a:cubicBezTo>
                <a:cubicBezTo>
                  <a:pt x="2843005" y="2048239"/>
                  <a:pt x="2799031" y="1960544"/>
                  <a:pt x="2519021" y="1997919"/>
                </a:cubicBezTo>
                <a:cubicBezTo>
                  <a:pt x="2239011" y="2035294"/>
                  <a:pt x="2055825" y="1993731"/>
                  <a:pt x="1919505" y="1997919"/>
                </a:cubicBezTo>
                <a:cubicBezTo>
                  <a:pt x="1783185" y="2002107"/>
                  <a:pt x="1619836" y="1996467"/>
                  <a:pt x="1467238" y="1997919"/>
                </a:cubicBezTo>
                <a:cubicBezTo>
                  <a:pt x="1314640" y="1999371"/>
                  <a:pt x="1084166" y="1972732"/>
                  <a:pt x="941346" y="1997919"/>
                </a:cubicBezTo>
                <a:cubicBezTo>
                  <a:pt x="798526" y="2023106"/>
                  <a:pt x="331709" y="1894430"/>
                  <a:pt x="0" y="1997919"/>
                </a:cubicBezTo>
                <a:cubicBezTo>
                  <a:pt x="-47814" y="1796751"/>
                  <a:pt x="24562" y="1636805"/>
                  <a:pt x="0" y="1498439"/>
                </a:cubicBezTo>
                <a:cubicBezTo>
                  <a:pt x="-24562" y="1360073"/>
                  <a:pt x="20475" y="1252482"/>
                  <a:pt x="0" y="1038918"/>
                </a:cubicBezTo>
                <a:cubicBezTo>
                  <a:pt x="-20475" y="825354"/>
                  <a:pt x="32021" y="750087"/>
                  <a:pt x="0" y="579397"/>
                </a:cubicBezTo>
                <a:cubicBezTo>
                  <a:pt x="-32021" y="408707"/>
                  <a:pt x="19228" y="165914"/>
                  <a:pt x="0" y="0"/>
                </a:cubicBezTo>
                <a:close/>
              </a:path>
            </a:pathLst>
          </a:custGeom>
          <a:solidFill>
            <a:schemeClr val="accent4">
              <a:lumMod val="20000"/>
              <a:lumOff val="80000"/>
            </a:schemeClr>
          </a:solidFill>
          <a:ln w="28575">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lnSpc>
                <a:spcPct val="150000"/>
              </a:lnSpc>
            </a:pPr>
            <a:r>
              <a:rPr lang="fr-FR" sz="1400" b="1" u="sng" dirty="0">
                <a:solidFill>
                  <a:srgbClr val="002060"/>
                </a:solidFill>
                <a:effectLst>
                  <a:outerShdw blurRad="38100" dist="38100" dir="2700000" algn="tl">
                    <a:srgbClr val="000000">
                      <a:alpha val="43137"/>
                    </a:srgbClr>
                  </a:outerShdw>
                </a:effectLst>
                <a:latin typeface="Inter"/>
              </a:rPr>
              <a:t>IAM</a:t>
            </a:r>
          </a:p>
          <a:p>
            <a:pPr algn="ctr">
              <a:lnSpc>
                <a:spcPct val="150000"/>
              </a:lnSpc>
            </a:pPr>
            <a:r>
              <a:rPr lang="fr-FR" sz="1400" b="0" i="0" dirty="0">
                <a:solidFill>
                  <a:srgbClr val="374151"/>
                </a:solidFill>
                <a:effectLst/>
                <a:latin typeface="Söhne"/>
              </a:rPr>
              <a:t>IAM permet de contrôler l'accès aux ressources EMR telles que les clusters, les </a:t>
            </a:r>
            <a:r>
              <a:rPr lang="fr-FR" sz="1400" b="0" i="0" dirty="0" err="1">
                <a:solidFill>
                  <a:srgbClr val="374151"/>
                </a:solidFill>
                <a:effectLst/>
                <a:latin typeface="Söhne"/>
              </a:rPr>
              <a:t>buckets</a:t>
            </a:r>
            <a:r>
              <a:rPr lang="fr-FR" sz="1400" b="0" i="0" dirty="0">
                <a:solidFill>
                  <a:srgbClr val="374151"/>
                </a:solidFill>
                <a:effectLst/>
                <a:latin typeface="Söhne"/>
              </a:rPr>
              <a:t> S3, les instances EC2, etc. en créant des politiques d'autorisation et en attribuant des rôles aux utilisateurs et aux groupes</a:t>
            </a:r>
            <a:endParaRPr lang="fr-FR" sz="1400" dirty="0">
              <a:solidFill>
                <a:srgbClr val="002060"/>
              </a:solidFill>
              <a:latin typeface="Inter"/>
            </a:endParaRPr>
          </a:p>
        </p:txBody>
      </p:sp>
      <p:pic>
        <p:nvPicPr>
          <p:cNvPr id="13" name="Image 12">
            <a:extLst>
              <a:ext uri="{FF2B5EF4-FFF2-40B4-BE49-F238E27FC236}">
                <a16:creationId xmlns:a16="http://schemas.microsoft.com/office/drawing/2014/main" id="{3DBC0AD2-13C9-13F5-6096-AB6F98AD3C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027" y="3957987"/>
            <a:ext cx="1050431" cy="280378"/>
          </a:xfrm>
          <a:prstGeom prst="rect">
            <a:avLst/>
          </a:prstGeom>
        </p:spPr>
      </p:pic>
      <p:pic>
        <p:nvPicPr>
          <p:cNvPr id="15" name="Image 14">
            <a:extLst>
              <a:ext uri="{FF2B5EF4-FFF2-40B4-BE49-F238E27FC236}">
                <a16:creationId xmlns:a16="http://schemas.microsoft.com/office/drawing/2014/main" id="{970B91F3-02C9-0994-C2DE-CD0AD608A4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2834" y="4327908"/>
            <a:ext cx="920747" cy="390712"/>
          </a:xfrm>
          <a:prstGeom prst="rect">
            <a:avLst/>
          </a:prstGeom>
        </p:spPr>
      </p:pic>
      <p:pic>
        <p:nvPicPr>
          <p:cNvPr id="19" name="Image 18">
            <a:extLst>
              <a:ext uri="{FF2B5EF4-FFF2-40B4-BE49-F238E27FC236}">
                <a16:creationId xmlns:a16="http://schemas.microsoft.com/office/drawing/2014/main" id="{D3478421-97D3-308C-7A8C-EA9EF6A021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7827" y="3901520"/>
            <a:ext cx="920746" cy="393311"/>
          </a:xfrm>
          <a:prstGeom prst="rect">
            <a:avLst/>
          </a:prstGeom>
        </p:spPr>
      </p:pic>
      <p:sp>
        <p:nvSpPr>
          <p:cNvPr id="23" name="ZoneTexte 22">
            <a:extLst>
              <a:ext uri="{FF2B5EF4-FFF2-40B4-BE49-F238E27FC236}">
                <a16:creationId xmlns:a16="http://schemas.microsoft.com/office/drawing/2014/main" id="{F2C40685-B7E1-2311-E59B-DC9A3FCC2E6B}"/>
              </a:ext>
            </a:extLst>
          </p:cNvPr>
          <p:cNvSpPr txBox="1"/>
          <p:nvPr/>
        </p:nvSpPr>
        <p:spPr>
          <a:xfrm>
            <a:off x="728377" y="445383"/>
            <a:ext cx="2450408" cy="1351588"/>
          </a:xfrm>
          <a:custGeom>
            <a:avLst/>
            <a:gdLst>
              <a:gd name="connsiteX0" fmla="*/ 0 w 2450408"/>
              <a:gd name="connsiteY0" fmla="*/ 0 h 1351588"/>
              <a:gd name="connsiteX1" fmla="*/ 465578 w 2450408"/>
              <a:gd name="connsiteY1" fmla="*/ 0 h 1351588"/>
              <a:gd name="connsiteX2" fmla="*/ 882147 w 2450408"/>
              <a:gd name="connsiteY2" fmla="*/ 0 h 1351588"/>
              <a:gd name="connsiteX3" fmla="*/ 1323220 w 2450408"/>
              <a:gd name="connsiteY3" fmla="*/ 0 h 1351588"/>
              <a:gd name="connsiteX4" fmla="*/ 1837806 w 2450408"/>
              <a:gd name="connsiteY4" fmla="*/ 0 h 1351588"/>
              <a:gd name="connsiteX5" fmla="*/ 2450408 w 2450408"/>
              <a:gd name="connsiteY5" fmla="*/ 0 h 1351588"/>
              <a:gd name="connsiteX6" fmla="*/ 2450408 w 2450408"/>
              <a:gd name="connsiteY6" fmla="*/ 423498 h 1351588"/>
              <a:gd name="connsiteX7" fmla="*/ 2450408 w 2450408"/>
              <a:gd name="connsiteY7" fmla="*/ 833479 h 1351588"/>
              <a:gd name="connsiteX8" fmla="*/ 2450408 w 2450408"/>
              <a:gd name="connsiteY8" fmla="*/ 1351588 h 1351588"/>
              <a:gd name="connsiteX9" fmla="*/ 1960326 w 2450408"/>
              <a:gd name="connsiteY9" fmla="*/ 1351588 h 1351588"/>
              <a:gd name="connsiteX10" fmla="*/ 1519253 w 2450408"/>
              <a:gd name="connsiteY10" fmla="*/ 1351588 h 1351588"/>
              <a:gd name="connsiteX11" fmla="*/ 980163 w 2450408"/>
              <a:gd name="connsiteY11" fmla="*/ 1351588 h 1351588"/>
              <a:gd name="connsiteX12" fmla="*/ 514586 w 2450408"/>
              <a:gd name="connsiteY12" fmla="*/ 1351588 h 1351588"/>
              <a:gd name="connsiteX13" fmla="*/ 0 w 2450408"/>
              <a:gd name="connsiteY13" fmla="*/ 1351588 h 1351588"/>
              <a:gd name="connsiteX14" fmla="*/ 0 w 2450408"/>
              <a:gd name="connsiteY14" fmla="*/ 887543 h 1351588"/>
              <a:gd name="connsiteX15" fmla="*/ 0 w 2450408"/>
              <a:gd name="connsiteY15" fmla="*/ 450529 h 1351588"/>
              <a:gd name="connsiteX16" fmla="*/ 0 w 2450408"/>
              <a:gd name="connsiteY16" fmla="*/ 0 h 135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0408" h="1351588" fill="none" extrusionOk="0">
                <a:moveTo>
                  <a:pt x="0" y="0"/>
                </a:moveTo>
                <a:cubicBezTo>
                  <a:pt x="158749" y="-41881"/>
                  <a:pt x="253249" y="21613"/>
                  <a:pt x="465578" y="0"/>
                </a:cubicBezTo>
                <a:cubicBezTo>
                  <a:pt x="677907" y="-21613"/>
                  <a:pt x="772688" y="40172"/>
                  <a:pt x="882147" y="0"/>
                </a:cubicBezTo>
                <a:cubicBezTo>
                  <a:pt x="991606" y="-40172"/>
                  <a:pt x="1162659" y="32660"/>
                  <a:pt x="1323220" y="0"/>
                </a:cubicBezTo>
                <a:cubicBezTo>
                  <a:pt x="1483781" y="-32660"/>
                  <a:pt x="1624975" y="7458"/>
                  <a:pt x="1837806" y="0"/>
                </a:cubicBezTo>
                <a:cubicBezTo>
                  <a:pt x="2050637" y="-7458"/>
                  <a:pt x="2294866" y="30628"/>
                  <a:pt x="2450408" y="0"/>
                </a:cubicBezTo>
                <a:cubicBezTo>
                  <a:pt x="2471743" y="152581"/>
                  <a:pt x="2438639" y="257320"/>
                  <a:pt x="2450408" y="423498"/>
                </a:cubicBezTo>
                <a:cubicBezTo>
                  <a:pt x="2462177" y="589676"/>
                  <a:pt x="2415292" y="715752"/>
                  <a:pt x="2450408" y="833479"/>
                </a:cubicBezTo>
                <a:cubicBezTo>
                  <a:pt x="2485524" y="951206"/>
                  <a:pt x="2440629" y="1121076"/>
                  <a:pt x="2450408" y="1351588"/>
                </a:cubicBezTo>
                <a:cubicBezTo>
                  <a:pt x="2342033" y="1352904"/>
                  <a:pt x="2087724" y="1337098"/>
                  <a:pt x="1960326" y="1351588"/>
                </a:cubicBezTo>
                <a:cubicBezTo>
                  <a:pt x="1832928" y="1366078"/>
                  <a:pt x="1723278" y="1310358"/>
                  <a:pt x="1519253" y="1351588"/>
                </a:cubicBezTo>
                <a:cubicBezTo>
                  <a:pt x="1315228" y="1392818"/>
                  <a:pt x="1140051" y="1291100"/>
                  <a:pt x="980163" y="1351588"/>
                </a:cubicBezTo>
                <a:cubicBezTo>
                  <a:pt x="820275" y="1412076"/>
                  <a:pt x="672183" y="1299314"/>
                  <a:pt x="514586" y="1351588"/>
                </a:cubicBezTo>
                <a:cubicBezTo>
                  <a:pt x="356989" y="1403862"/>
                  <a:pt x="143875" y="1318812"/>
                  <a:pt x="0" y="1351588"/>
                </a:cubicBezTo>
                <a:cubicBezTo>
                  <a:pt x="-26247" y="1190793"/>
                  <a:pt x="8390" y="1028209"/>
                  <a:pt x="0" y="887543"/>
                </a:cubicBezTo>
                <a:cubicBezTo>
                  <a:pt x="-8390" y="746877"/>
                  <a:pt x="49823" y="654960"/>
                  <a:pt x="0" y="450529"/>
                </a:cubicBezTo>
                <a:cubicBezTo>
                  <a:pt x="-49823" y="246098"/>
                  <a:pt x="17919" y="180252"/>
                  <a:pt x="0" y="0"/>
                </a:cubicBezTo>
                <a:close/>
              </a:path>
              <a:path w="2450408" h="1351588" stroke="0" extrusionOk="0">
                <a:moveTo>
                  <a:pt x="0" y="0"/>
                </a:moveTo>
                <a:cubicBezTo>
                  <a:pt x="130345" y="-48642"/>
                  <a:pt x="311203" y="5477"/>
                  <a:pt x="465578" y="0"/>
                </a:cubicBezTo>
                <a:cubicBezTo>
                  <a:pt x="619953" y="-5477"/>
                  <a:pt x="762225" y="46379"/>
                  <a:pt x="882147" y="0"/>
                </a:cubicBezTo>
                <a:cubicBezTo>
                  <a:pt x="1002069" y="-46379"/>
                  <a:pt x="1273300" y="51928"/>
                  <a:pt x="1421237" y="0"/>
                </a:cubicBezTo>
                <a:cubicBezTo>
                  <a:pt x="1569174" y="-51928"/>
                  <a:pt x="1766627" y="18788"/>
                  <a:pt x="1886814" y="0"/>
                </a:cubicBezTo>
                <a:cubicBezTo>
                  <a:pt x="2007001" y="-18788"/>
                  <a:pt x="2307763" y="17655"/>
                  <a:pt x="2450408" y="0"/>
                </a:cubicBezTo>
                <a:cubicBezTo>
                  <a:pt x="2496967" y="125347"/>
                  <a:pt x="2397338" y="362538"/>
                  <a:pt x="2450408" y="477561"/>
                </a:cubicBezTo>
                <a:cubicBezTo>
                  <a:pt x="2503478" y="592584"/>
                  <a:pt x="2406841" y="745421"/>
                  <a:pt x="2450408" y="928090"/>
                </a:cubicBezTo>
                <a:cubicBezTo>
                  <a:pt x="2493975" y="1110759"/>
                  <a:pt x="2425170" y="1250150"/>
                  <a:pt x="2450408" y="1351588"/>
                </a:cubicBezTo>
                <a:cubicBezTo>
                  <a:pt x="2321454" y="1389362"/>
                  <a:pt x="2219113" y="1308521"/>
                  <a:pt x="2009335" y="1351588"/>
                </a:cubicBezTo>
                <a:cubicBezTo>
                  <a:pt x="1799557" y="1394655"/>
                  <a:pt x="1684823" y="1309659"/>
                  <a:pt x="1519253" y="1351588"/>
                </a:cubicBezTo>
                <a:cubicBezTo>
                  <a:pt x="1353683" y="1393517"/>
                  <a:pt x="1142383" y="1298984"/>
                  <a:pt x="1029171" y="1351588"/>
                </a:cubicBezTo>
                <a:cubicBezTo>
                  <a:pt x="915959" y="1404192"/>
                  <a:pt x="756406" y="1323651"/>
                  <a:pt x="563594" y="1351588"/>
                </a:cubicBezTo>
                <a:cubicBezTo>
                  <a:pt x="370782" y="1379525"/>
                  <a:pt x="263909" y="1348964"/>
                  <a:pt x="0" y="1351588"/>
                </a:cubicBezTo>
                <a:cubicBezTo>
                  <a:pt x="-51343" y="1251746"/>
                  <a:pt x="36513" y="1007983"/>
                  <a:pt x="0" y="874027"/>
                </a:cubicBezTo>
                <a:cubicBezTo>
                  <a:pt x="-36513" y="740071"/>
                  <a:pt x="24615" y="521756"/>
                  <a:pt x="0" y="396466"/>
                </a:cubicBezTo>
                <a:cubicBezTo>
                  <a:pt x="-24615" y="271176"/>
                  <a:pt x="25080" y="95290"/>
                  <a:pt x="0" y="0"/>
                </a:cubicBezTo>
                <a:close/>
              </a:path>
            </a:pathLst>
          </a:custGeom>
          <a:solidFill>
            <a:schemeClr val="accent4">
              <a:lumMod val="20000"/>
              <a:lumOff val="80000"/>
            </a:schemeClr>
          </a:solidFill>
          <a:ln w="28575">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lnSpc>
                <a:spcPct val="150000"/>
              </a:lnSpc>
            </a:pPr>
            <a:r>
              <a:rPr lang="fr-FR" sz="1400" b="1" i="0" u="sng" dirty="0">
                <a:solidFill>
                  <a:srgbClr val="002060"/>
                </a:solidFill>
                <a:effectLst>
                  <a:outerShdw blurRad="38100" dist="38100" dir="2700000" algn="tl">
                    <a:srgbClr val="000000">
                      <a:alpha val="43137"/>
                    </a:srgbClr>
                  </a:outerShdw>
                </a:effectLst>
                <a:latin typeface="Inter"/>
              </a:rPr>
              <a:t>EMR</a:t>
            </a:r>
          </a:p>
          <a:p>
            <a:pPr algn="just">
              <a:lnSpc>
                <a:spcPct val="150000"/>
              </a:lnSpc>
            </a:pPr>
            <a:r>
              <a:rPr lang="fr-FR" sz="1400" b="0" i="0" dirty="0">
                <a:solidFill>
                  <a:srgbClr val="374151"/>
                </a:solidFill>
                <a:effectLst/>
                <a:latin typeface="Söhne"/>
              </a:rPr>
              <a:t>simplifie le déploiement et la configuration de clusters de traitement de données</a:t>
            </a:r>
          </a:p>
        </p:txBody>
      </p:sp>
      <p:sp>
        <p:nvSpPr>
          <p:cNvPr id="24" name="ZoneTexte 23">
            <a:extLst>
              <a:ext uri="{FF2B5EF4-FFF2-40B4-BE49-F238E27FC236}">
                <a16:creationId xmlns:a16="http://schemas.microsoft.com/office/drawing/2014/main" id="{F4679ED4-57AF-55C7-70E1-03DF741FCAAD}"/>
              </a:ext>
            </a:extLst>
          </p:cNvPr>
          <p:cNvSpPr txBox="1"/>
          <p:nvPr/>
        </p:nvSpPr>
        <p:spPr>
          <a:xfrm>
            <a:off x="8827272" y="5085944"/>
            <a:ext cx="2392634" cy="705258"/>
          </a:xfrm>
          <a:custGeom>
            <a:avLst/>
            <a:gdLst>
              <a:gd name="connsiteX0" fmla="*/ 0 w 2392634"/>
              <a:gd name="connsiteY0" fmla="*/ 0 h 705258"/>
              <a:gd name="connsiteX1" fmla="*/ 574232 w 2392634"/>
              <a:gd name="connsiteY1" fmla="*/ 0 h 705258"/>
              <a:gd name="connsiteX2" fmla="*/ 1172391 w 2392634"/>
              <a:gd name="connsiteY2" fmla="*/ 0 h 705258"/>
              <a:gd name="connsiteX3" fmla="*/ 1794476 w 2392634"/>
              <a:gd name="connsiteY3" fmla="*/ 0 h 705258"/>
              <a:gd name="connsiteX4" fmla="*/ 2392634 w 2392634"/>
              <a:gd name="connsiteY4" fmla="*/ 0 h 705258"/>
              <a:gd name="connsiteX5" fmla="*/ 2392634 w 2392634"/>
              <a:gd name="connsiteY5" fmla="*/ 359682 h 705258"/>
              <a:gd name="connsiteX6" fmla="*/ 2392634 w 2392634"/>
              <a:gd name="connsiteY6" fmla="*/ 705258 h 705258"/>
              <a:gd name="connsiteX7" fmla="*/ 1746623 w 2392634"/>
              <a:gd name="connsiteY7" fmla="*/ 705258 h 705258"/>
              <a:gd name="connsiteX8" fmla="*/ 1100612 w 2392634"/>
              <a:gd name="connsiteY8" fmla="*/ 705258 h 705258"/>
              <a:gd name="connsiteX9" fmla="*/ 0 w 2392634"/>
              <a:gd name="connsiteY9" fmla="*/ 705258 h 705258"/>
              <a:gd name="connsiteX10" fmla="*/ 0 w 2392634"/>
              <a:gd name="connsiteY10" fmla="*/ 359682 h 705258"/>
              <a:gd name="connsiteX11" fmla="*/ 0 w 2392634"/>
              <a:gd name="connsiteY11" fmla="*/ 0 h 70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92634" h="705258" fill="none" extrusionOk="0">
                <a:moveTo>
                  <a:pt x="0" y="0"/>
                </a:moveTo>
                <a:cubicBezTo>
                  <a:pt x="183669" y="-53359"/>
                  <a:pt x="380668" y="41872"/>
                  <a:pt x="574232" y="0"/>
                </a:cubicBezTo>
                <a:cubicBezTo>
                  <a:pt x="767796" y="-41872"/>
                  <a:pt x="885179" y="60571"/>
                  <a:pt x="1172391" y="0"/>
                </a:cubicBezTo>
                <a:cubicBezTo>
                  <a:pt x="1459603" y="-60571"/>
                  <a:pt x="1643182" y="4750"/>
                  <a:pt x="1794476" y="0"/>
                </a:cubicBezTo>
                <a:cubicBezTo>
                  <a:pt x="1945771" y="-4750"/>
                  <a:pt x="2173635" y="27649"/>
                  <a:pt x="2392634" y="0"/>
                </a:cubicBezTo>
                <a:cubicBezTo>
                  <a:pt x="2430439" y="106551"/>
                  <a:pt x="2379082" y="218382"/>
                  <a:pt x="2392634" y="359682"/>
                </a:cubicBezTo>
                <a:cubicBezTo>
                  <a:pt x="2406186" y="500982"/>
                  <a:pt x="2354118" y="566480"/>
                  <a:pt x="2392634" y="705258"/>
                </a:cubicBezTo>
                <a:cubicBezTo>
                  <a:pt x="2112747" y="721300"/>
                  <a:pt x="1950672" y="636156"/>
                  <a:pt x="1746623" y="705258"/>
                </a:cubicBezTo>
                <a:cubicBezTo>
                  <a:pt x="1542574" y="774360"/>
                  <a:pt x="1258423" y="643464"/>
                  <a:pt x="1100612" y="705258"/>
                </a:cubicBezTo>
                <a:cubicBezTo>
                  <a:pt x="942801" y="767052"/>
                  <a:pt x="490017" y="681359"/>
                  <a:pt x="0" y="705258"/>
                </a:cubicBezTo>
                <a:cubicBezTo>
                  <a:pt x="-28102" y="618192"/>
                  <a:pt x="13614" y="465992"/>
                  <a:pt x="0" y="359682"/>
                </a:cubicBezTo>
                <a:cubicBezTo>
                  <a:pt x="-13614" y="253372"/>
                  <a:pt x="29378" y="89505"/>
                  <a:pt x="0" y="0"/>
                </a:cubicBezTo>
                <a:close/>
              </a:path>
              <a:path w="2392634" h="705258" stroke="0" extrusionOk="0">
                <a:moveTo>
                  <a:pt x="0" y="0"/>
                </a:moveTo>
                <a:cubicBezTo>
                  <a:pt x="279806" y="-30875"/>
                  <a:pt x="323112" y="2283"/>
                  <a:pt x="574232" y="0"/>
                </a:cubicBezTo>
                <a:cubicBezTo>
                  <a:pt x="825352" y="-2283"/>
                  <a:pt x="921830" y="5290"/>
                  <a:pt x="1100612" y="0"/>
                </a:cubicBezTo>
                <a:cubicBezTo>
                  <a:pt x="1279394" y="-5290"/>
                  <a:pt x="1472656" y="69254"/>
                  <a:pt x="1746623" y="0"/>
                </a:cubicBezTo>
                <a:cubicBezTo>
                  <a:pt x="2020590" y="-69254"/>
                  <a:pt x="2244179" y="69392"/>
                  <a:pt x="2392634" y="0"/>
                </a:cubicBezTo>
                <a:cubicBezTo>
                  <a:pt x="2425631" y="156031"/>
                  <a:pt x="2364149" y="235472"/>
                  <a:pt x="2392634" y="345576"/>
                </a:cubicBezTo>
                <a:cubicBezTo>
                  <a:pt x="2421119" y="455680"/>
                  <a:pt x="2369222" y="632496"/>
                  <a:pt x="2392634" y="705258"/>
                </a:cubicBezTo>
                <a:cubicBezTo>
                  <a:pt x="2170987" y="737261"/>
                  <a:pt x="1961143" y="639309"/>
                  <a:pt x="1794476" y="705258"/>
                </a:cubicBezTo>
                <a:cubicBezTo>
                  <a:pt x="1627809" y="771207"/>
                  <a:pt x="1435198" y="698321"/>
                  <a:pt x="1148464" y="705258"/>
                </a:cubicBezTo>
                <a:cubicBezTo>
                  <a:pt x="861730" y="712195"/>
                  <a:pt x="869642" y="657441"/>
                  <a:pt x="622085" y="705258"/>
                </a:cubicBezTo>
                <a:cubicBezTo>
                  <a:pt x="374528" y="753075"/>
                  <a:pt x="142191" y="646698"/>
                  <a:pt x="0" y="705258"/>
                </a:cubicBezTo>
                <a:cubicBezTo>
                  <a:pt x="-9589" y="601300"/>
                  <a:pt x="41280" y="481194"/>
                  <a:pt x="0" y="352629"/>
                </a:cubicBezTo>
                <a:cubicBezTo>
                  <a:pt x="-41280" y="224064"/>
                  <a:pt x="5913" y="129395"/>
                  <a:pt x="0" y="0"/>
                </a:cubicBezTo>
                <a:close/>
              </a:path>
            </a:pathLst>
          </a:custGeom>
          <a:solidFill>
            <a:schemeClr val="accent4">
              <a:lumMod val="20000"/>
              <a:lumOff val="80000"/>
            </a:schemeClr>
          </a:solidFill>
          <a:ln w="28575">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lnSpc>
                <a:spcPct val="150000"/>
              </a:lnSpc>
            </a:pPr>
            <a:r>
              <a:rPr lang="fr-FR" sz="1400" b="1" u="sng" dirty="0">
                <a:solidFill>
                  <a:srgbClr val="002060"/>
                </a:solidFill>
                <a:effectLst>
                  <a:outerShdw blurRad="38100" dist="38100" dir="2700000" algn="tl">
                    <a:srgbClr val="000000">
                      <a:alpha val="43137"/>
                    </a:srgbClr>
                  </a:outerShdw>
                </a:effectLst>
                <a:latin typeface="Inter"/>
              </a:rPr>
              <a:t>S3</a:t>
            </a:r>
          </a:p>
          <a:p>
            <a:pPr algn="ctr">
              <a:lnSpc>
                <a:spcPct val="150000"/>
              </a:lnSpc>
            </a:pPr>
            <a:r>
              <a:rPr lang="fr-FR" sz="1400" b="0" i="0" dirty="0">
                <a:solidFill>
                  <a:srgbClr val="374151"/>
                </a:solidFill>
                <a:effectLst/>
                <a:latin typeface="Söhne"/>
              </a:rPr>
              <a:t>service de stockage d'objets</a:t>
            </a:r>
          </a:p>
        </p:txBody>
      </p:sp>
    </p:spTree>
    <p:extLst>
      <p:ext uri="{BB962C8B-B14F-4D97-AF65-F5344CB8AC3E}">
        <p14:creationId xmlns:p14="http://schemas.microsoft.com/office/powerpoint/2010/main" val="51333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6A9DB30-71D7-D2CD-7596-B8E41502A5CF}"/>
              </a:ext>
            </a:extLst>
          </p:cNvPr>
          <p:cNvSpPr>
            <a:spLocks noGrp="1"/>
          </p:cNvSpPr>
          <p:nvPr>
            <p:ph type="dt" sz="half" idx="10"/>
          </p:nvPr>
        </p:nvSpPr>
        <p:spPr/>
        <p:txBody>
          <a:bodyPr/>
          <a:lstStyle/>
          <a:p>
            <a:pPr rtl="0"/>
            <a:fld id="{2BD66AC7-6890-4F0E-B000-A39D822B7C00}" type="datetime1">
              <a:rPr lang="fr-FR" smtClean="0"/>
              <a:t>26/04/2023</a:t>
            </a:fld>
            <a:endParaRPr lang="en-US"/>
          </a:p>
        </p:txBody>
      </p:sp>
      <p:sp>
        <p:nvSpPr>
          <p:cNvPr id="3" name="Cadre 2">
            <a:extLst>
              <a:ext uri="{FF2B5EF4-FFF2-40B4-BE49-F238E27FC236}">
                <a16:creationId xmlns:a16="http://schemas.microsoft.com/office/drawing/2014/main" id="{6EDA7BBB-1C54-D5CF-B6A2-20D60037AD61}"/>
              </a:ext>
            </a:extLst>
          </p:cNvPr>
          <p:cNvSpPr/>
          <p:nvPr/>
        </p:nvSpPr>
        <p:spPr>
          <a:xfrm>
            <a:off x="3053917" y="381739"/>
            <a:ext cx="4998129" cy="58592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Inter"/>
              </a:rPr>
              <a:t>Configuration EMR</a:t>
            </a:r>
            <a:endParaRPr lang="fr-FR" sz="2000" dirty="0">
              <a:ln w="0"/>
              <a:solidFill>
                <a:schemeClr val="accent1"/>
              </a:solidFill>
              <a:effectLst>
                <a:outerShdw blurRad="38100" dist="25400" dir="5400000" algn="ctr" rotWithShape="0">
                  <a:srgbClr val="6E747A">
                    <a:alpha val="43000"/>
                  </a:srgbClr>
                </a:outerShdw>
              </a:effectLst>
              <a:latin typeface="Inter"/>
            </a:endParaRPr>
          </a:p>
        </p:txBody>
      </p:sp>
      <p:pic>
        <p:nvPicPr>
          <p:cNvPr id="5" name="Image 4">
            <a:extLst>
              <a:ext uri="{FF2B5EF4-FFF2-40B4-BE49-F238E27FC236}">
                <a16:creationId xmlns:a16="http://schemas.microsoft.com/office/drawing/2014/main" id="{A70AF518-F3F3-B193-43CD-729FE869B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4089" y="981989"/>
            <a:ext cx="5835950" cy="1472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 coins arrondis 5">
            <a:extLst>
              <a:ext uri="{FF2B5EF4-FFF2-40B4-BE49-F238E27FC236}">
                <a16:creationId xmlns:a16="http://schemas.microsoft.com/office/drawing/2014/main" id="{75918CA4-C59F-DDBC-85DB-AB1F83476524}"/>
              </a:ext>
            </a:extLst>
          </p:cNvPr>
          <p:cNvSpPr/>
          <p:nvPr/>
        </p:nvSpPr>
        <p:spPr>
          <a:xfrm>
            <a:off x="4328159" y="1828449"/>
            <a:ext cx="976544" cy="31071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19" name="ZoneTexte 18">
            <a:extLst>
              <a:ext uri="{FF2B5EF4-FFF2-40B4-BE49-F238E27FC236}">
                <a16:creationId xmlns:a16="http://schemas.microsoft.com/office/drawing/2014/main" id="{1CBAE379-87DD-34C6-03A3-5D686E6EDCA6}"/>
              </a:ext>
            </a:extLst>
          </p:cNvPr>
          <p:cNvSpPr txBox="1"/>
          <p:nvPr/>
        </p:nvSpPr>
        <p:spPr>
          <a:xfrm>
            <a:off x="8020873" y="3081786"/>
            <a:ext cx="3675803" cy="2644250"/>
          </a:xfrm>
          <a:custGeom>
            <a:avLst/>
            <a:gdLst>
              <a:gd name="connsiteX0" fmla="*/ 0 w 3675803"/>
              <a:gd name="connsiteY0" fmla="*/ 0 h 2644250"/>
              <a:gd name="connsiteX1" fmla="*/ 414841 w 3675803"/>
              <a:gd name="connsiteY1" fmla="*/ 0 h 2644250"/>
              <a:gd name="connsiteX2" fmla="*/ 1013471 w 3675803"/>
              <a:gd name="connsiteY2" fmla="*/ 0 h 2644250"/>
              <a:gd name="connsiteX3" fmla="*/ 1575344 w 3675803"/>
              <a:gd name="connsiteY3" fmla="*/ 0 h 2644250"/>
              <a:gd name="connsiteX4" fmla="*/ 1990185 w 3675803"/>
              <a:gd name="connsiteY4" fmla="*/ 0 h 2644250"/>
              <a:gd name="connsiteX5" fmla="*/ 2478541 w 3675803"/>
              <a:gd name="connsiteY5" fmla="*/ 0 h 2644250"/>
              <a:gd name="connsiteX6" fmla="*/ 3077172 w 3675803"/>
              <a:gd name="connsiteY6" fmla="*/ 0 h 2644250"/>
              <a:gd name="connsiteX7" fmla="*/ 3675803 w 3675803"/>
              <a:gd name="connsiteY7" fmla="*/ 0 h 2644250"/>
              <a:gd name="connsiteX8" fmla="*/ 3675803 w 3675803"/>
              <a:gd name="connsiteY8" fmla="*/ 555293 h 2644250"/>
              <a:gd name="connsiteX9" fmla="*/ 3675803 w 3675803"/>
              <a:gd name="connsiteY9" fmla="*/ 1004815 h 2644250"/>
              <a:gd name="connsiteX10" fmla="*/ 3675803 w 3675803"/>
              <a:gd name="connsiteY10" fmla="*/ 1480780 h 2644250"/>
              <a:gd name="connsiteX11" fmla="*/ 3675803 w 3675803"/>
              <a:gd name="connsiteY11" fmla="*/ 2036073 h 2644250"/>
              <a:gd name="connsiteX12" fmla="*/ 3675803 w 3675803"/>
              <a:gd name="connsiteY12" fmla="*/ 2644250 h 2644250"/>
              <a:gd name="connsiteX13" fmla="*/ 3260962 w 3675803"/>
              <a:gd name="connsiteY13" fmla="*/ 2644250 h 2644250"/>
              <a:gd name="connsiteX14" fmla="*/ 2846122 w 3675803"/>
              <a:gd name="connsiteY14" fmla="*/ 2644250 h 2644250"/>
              <a:gd name="connsiteX15" fmla="*/ 2284249 w 3675803"/>
              <a:gd name="connsiteY15" fmla="*/ 2644250 h 2644250"/>
              <a:gd name="connsiteX16" fmla="*/ 1869408 w 3675803"/>
              <a:gd name="connsiteY16" fmla="*/ 2644250 h 2644250"/>
              <a:gd name="connsiteX17" fmla="*/ 1344294 w 3675803"/>
              <a:gd name="connsiteY17" fmla="*/ 2644250 h 2644250"/>
              <a:gd name="connsiteX18" fmla="*/ 892695 w 3675803"/>
              <a:gd name="connsiteY18" fmla="*/ 2644250 h 2644250"/>
              <a:gd name="connsiteX19" fmla="*/ 0 w 3675803"/>
              <a:gd name="connsiteY19" fmla="*/ 2644250 h 2644250"/>
              <a:gd name="connsiteX20" fmla="*/ 0 w 3675803"/>
              <a:gd name="connsiteY20" fmla="*/ 2115400 h 2644250"/>
              <a:gd name="connsiteX21" fmla="*/ 0 w 3675803"/>
              <a:gd name="connsiteY21" fmla="*/ 1533665 h 2644250"/>
              <a:gd name="connsiteX22" fmla="*/ 0 w 3675803"/>
              <a:gd name="connsiteY22" fmla="*/ 1031257 h 2644250"/>
              <a:gd name="connsiteX23" fmla="*/ 0 w 3675803"/>
              <a:gd name="connsiteY23" fmla="*/ 528850 h 2644250"/>
              <a:gd name="connsiteX24" fmla="*/ 0 w 3675803"/>
              <a:gd name="connsiteY24" fmla="*/ 0 h 264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675803" h="2644250" fill="none" extrusionOk="0">
                <a:moveTo>
                  <a:pt x="0" y="0"/>
                </a:moveTo>
                <a:cubicBezTo>
                  <a:pt x="197281" y="-34997"/>
                  <a:pt x="290359" y="34605"/>
                  <a:pt x="414841" y="0"/>
                </a:cubicBezTo>
                <a:cubicBezTo>
                  <a:pt x="539323" y="-34605"/>
                  <a:pt x="846634" y="1794"/>
                  <a:pt x="1013471" y="0"/>
                </a:cubicBezTo>
                <a:cubicBezTo>
                  <a:pt x="1180308" y="-1794"/>
                  <a:pt x="1447891" y="22892"/>
                  <a:pt x="1575344" y="0"/>
                </a:cubicBezTo>
                <a:cubicBezTo>
                  <a:pt x="1702797" y="-22892"/>
                  <a:pt x="1790534" y="49529"/>
                  <a:pt x="1990185" y="0"/>
                </a:cubicBezTo>
                <a:cubicBezTo>
                  <a:pt x="2189836" y="-49529"/>
                  <a:pt x="2245289" y="51076"/>
                  <a:pt x="2478541" y="0"/>
                </a:cubicBezTo>
                <a:cubicBezTo>
                  <a:pt x="2711793" y="-51076"/>
                  <a:pt x="2919440" y="51582"/>
                  <a:pt x="3077172" y="0"/>
                </a:cubicBezTo>
                <a:cubicBezTo>
                  <a:pt x="3234904" y="-51582"/>
                  <a:pt x="3530282" y="56269"/>
                  <a:pt x="3675803" y="0"/>
                </a:cubicBezTo>
                <a:cubicBezTo>
                  <a:pt x="3720603" y="137932"/>
                  <a:pt x="3630154" y="295180"/>
                  <a:pt x="3675803" y="555293"/>
                </a:cubicBezTo>
                <a:cubicBezTo>
                  <a:pt x="3721452" y="815406"/>
                  <a:pt x="3639594" y="872192"/>
                  <a:pt x="3675803" y="1004815"/>
                </a:cubicBezTo>
                <a:cubicBezTo>
                  <a:pt x="3712012" y="1137438"/>
                  <a:pt x="3636774" y="1251157"/>
                  <a:pt x="3675803" y="1480780"/>
                </a:cubicBezTo>
                <a:cubicBezTo>
                  <a:pt x="3714832" y="1710404"/>
                  <a:pt x="3662809" y="1916861"/>
                  <a:pt x="3675803" y="2036073"/>
                </a:cubicBezTo>
                <a:cubicBezTo>
                  <a:pt x="3688797" y="2155285"/>
                  <a:pt x="3606204" y="2363700"/>
                  <a:pt x="3675803" y="2644250"/>
                </a:cubicBezTo>
                <a:cubicBezTo>
                  <a:pt x="3571082" y="2657045"/>
                  <a:pt x="3423554" y="2613831"/>
                  <a:pt x="3260962" y="2644250"/>
                </a:cubicBezTo>
                <a:cubicBezTo>
                  <a:pt x="3098370" y="2674669"/>
                  <a:pt x="3034061" y="2627710"/>
                  <a:pt x="2846122" y="2644250"/>
                </a:cubicBezTo>
                <a:cubicBezTo>
                  <a:pt x="2658183" y="2660790"/>
                  <a:pt x="2485616" y="2584233"/>
                  <a:pt x="2284249" y="2644250"/>
                </a:cubicBezTo>
                <a:cubicBezTo>
                  <a:pt x="2082882" y="2704267"/>
                  <a:pt x="2065316" y="2604624"/>
                  <a:pt x="1869408" y="2644250"/>
                </a:cubicBezTo>
                <a:cubicBezTo>
                  <a:pt x="1673500" y="2683876"/>
                  <a:pt x="1601299" y="2628492"/>
                  <a:pt x="1344294" y="2644250"/>
                </a:cubicBezTo>
                <a:cubicBezTo>
                  <a:pt x="1087289" y="2660008"/>
                  <a:pt x="1039627" y="2594651"/>
                  <a:pt x="892695" y="2644250"/>
                </a:cubicBezTo>
                <a:cubicBezTo>
                  <a:pt x="745763" y="2693849"/>
                  <a:pt x="389646" y="2559268"/>
                  <a:pt x="0" y="2644250"/>
                </a:cubicBezTo>
                <a:cubicBezTo>
                  <a:pt x="-32811" y="2498578"/>
                  <a:pt x="35060" y="2333612"/>
                  <a:pt x="0" y="2115400"/>
                </a:cubicBezTo>
                <a:cubicBezTo>
                  <a:pt x="-35060" y="1897188"/>
                  <a:pt x="49167" y="1707704"/>
                  <a:pt x="0" y="1533665"/>
                </a:cubicBezTo>
                <a:cubicBezTo>
                  <a:pt x="-49167" y="1359627"/>
                  <a:pt x="20587" y="1191102"/>
                  <a:pt x="0" y="1031257"/>
                </a:cubicBezTo>
                <a:cubicBezTo>
                  <a:pt x="-20587" y="871412"/>
                  <a:pt x="25043" y="765322"/>
                  <a:pt x="0" y="528850"/>
                </a:cubicBezTo>
                <a:cubicBezTo>
                  <a:pt x="-25043" y="292378"/>
                  <a:pt x="9288" y="248978"/>
                  <a:pt x="0" y="0"/>
                </a:cubicBezTo>
                <a:close/>
              </a:path>
              <a:path w="3675803" h="2644250" stroke="0" extrusionOk="0">
                <a:moveTo>
                  <a:pt x="0" y="0"/>
                </a:moveTo>
                <a:cubicBezTo>
                  <a:pt x="183337" y="-32083"/>
                  <a:pt x="261718" y="34067"/>
                  <a:pt x="488357" y="0"/>
                </a:cubicBezTo>
                <a:cubicBezTo>
                  <a:pt x="714996" y="-34067"/>
                  <a:pt x="752613" y="11287"/>
                  <a:pt x="903197" y="0"/>
                </a:cubicBezTo>
                <a:cubicBezTo>
                  <a:pt x="1053781" y="-11287"/>
                  <a:pt x="1269786" y="4294"/>
                  <a:pt x="1501828" y="0"/>
                </a:cubicBezTo>
                <a:cubicBezTo>
                  <a:pt x="1733870" y="-4294"/>
                  <a:pt x="1796136" y="24096"/>
                  <a:pt x="1990185" y="0"/>
                </a:cubicBezTo>
                <a:cubicBezTo>
                  <a:pt x="2184234" y="-24096"/>
                  <a:pt x="2306009" y="26186"/>
                  <a:pt x="2478541" y="0"/>
                </a:cubicBezTo>
                <a:cubicBezTo>
                  <a:pt x="2651073" y="-26186"/>
                  <a:pt x="2870764" y="34094"/>
                  <a:pt x="3077172" y="0"/>
                </a:cubicBezTo>
                <a:cubicBezTo>
                  <a:pt x="3283580" y="-34094"/>
                  <a:pt x="3424284" y="66975"/>
                  <a:pt x="3675803" y="0"/>
                </a:cubicBezTo>
                <a:cubicBezTo>
                  <a:pt x="3744959" y="262756"/>
                  <a:pt x="3665787" y="370270"/>
                  <a:pt x="3675803" y="581735"/>
                </a:cubicBezTo>
                <a:cubicBezTo>
                  <a:pt x="3685819" y="793200"/>
                  <a:pt x="3648618" y="870385"/>
                  <a:pt x="3675803" y="1057700"/>
                </a:cubicBezTo>
                <a:cubicBezTo>
                  <a:pt x="3702988" y="1245015"/>
                  <a:pt x="3634179" y="1376702"/>
                  <a:pt x="3675803" y="1533665"/>
                </a:cubicBezTo>
                <a:cubicBezTo>
                  <a:pt x="3717427" y="1690628"/>
                  <a:pt x="3634430" y="1822872"/>
                  <a:pt x="3675803" y="2062515"/>
                </a:cubicBezTo>
                <a:cubicBezTo>
                  <a:pt x="3717176" y="2302158"/>
                  <a:pt x="3630223" y="2387755"/>
                  <a:pt x="3675803" y="2644250"/>
                </a:cubicBezTo>
                <a:cubicBezTo>
                  <a:pt x="3508980" y="2645623"/>
                  <a:pt x="3431762" y="2634284"/>
                  <a:pt x="3260962" y="2644250"/>
                </a:cubicBezTo>
                <a:cubicBezTo>
                  <a:pt x="3090162" y="2654216"/>
                  <a:pt x="2882038" y="2573421"/>
                  <a:pt x="2662332" y="2644250"/>
                </a:cubicBezTo>
                <a:cubicBezTo>
                  <a:pt x="2442626" y="2715079"/>
                  <a:pt x="2341760" y="2594178"/>
                  <a:pt x="2210733" y="2644250"/>
                </a:cubicBezTo>
                <a:cubicBezTo>
                  <a:pt x="2079706" y="2694322"/>
                  <a:pt x="1867905" y="2598453"/>
                  <a:pt x="1685618" y="2644250"/>
                </a:cubicBezTo>
                <a:cubicBezTo>
                  <a:pt x="1503332" y="2690047"/>
                  <a:pt x="1372510" y="2629310"/>
                  <a:pt x="1086987" y="2644250"/>
                </a:cubicBezTo>
                <a:cubicBezTo>
                  <a:pt x="801464" y="2659190"/>
                  <a:pt x="816925" y="2640686"/>
                  <a:pt x="561873" y="2644250"/>
                </a:cubicBezTo>
                <a:cubicBezTo>
                  <a:pt x="306821" y="2647814"/>
                  <a:pt x="162742" y="2624741"/>
                  <a:pt x="0" y="2644250"/>
                </a:cubicBezTo>
                <a:cubicBezTo>
                  <a:pt x="-4203" y="2439234"/>
                  <a:pt x="1236" y="2306756"/>
                  <a:pt x="0" y="2168285"/>
                </a:cubicBezTo>
                <a:cubicBezTo>
                  <a:pt x="-1236" y="2029814"/>
                  <a:pt x="30374" y="1782163"/>
                  <a:pt x="0" y="1665878"/>
                </a:cubicBezTo>
                <a:cubicBezTo>
                  <a:pt x="-30374" y="1549593"/>
                  <a:pt x="28535" y="1215424"/>
                  <a:pt x="0" y="1084143"/>
                </a:cubicBezTo>
                <a:cubicBezTo>
                  <a:pt x="-28535" y="952862"/>
                  <a:pt x="60793" y="702222"/>
                  <a:pt x="0" y="555292"/>
                </a:cubicBezTo>
                <a:cubicBezTo>
                  <a:pt x="-60793" y="408362"/>
                  <a:pt x="11641" y="155293"/>
                  <a:pt x="0" y="0"/>
                </a:cubicBezTo>
                <a:close/>
              </a:path>
            </a:pathLst>
          </a:custGeom>
          <a:solidFill>
            <a:schemeClr val="accent4">
              <a:lumMod val="20000"/>
              <a:lumOff val="80000"/>
            </a:schemeClr>
          </a:solidFill>
          <a:ln w="28575">
            <a:solidFill>
              <a:srgbClr val="00206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a:spAutoFit/>
          </a:bodyPr>
          <a:lstStyle/>
          <a:p>
            <a:pPr algn="ctr">
              <a:lnSpc>
                <a:spcPct val="150000"/>
              </a:lnSpc>
            </a:pPr>
            <a:r>
              <a:rPr lang="fr-FR" sz="1400" b="1" i="0" u="sng" dirty="0">
                <a:solidFill>
                  <a:srgbClr val="002060"/>
                </a:solidFill>
                <a:effectLst>
                  <a:outerShdw blurRad="38100" dist="38100" dir="2700000" algn="tl">
                    <a:srgbClr val="000000">
                      <a:alpha val="43137"/>
                    </a:srgbClr>
                  </a:outerShdw>
                </a:effectLst>
                <a:latin typeface="Inter"/>
              </a:rPr>
              <a:t>Journalisation</a:t>
            </a:r>
          </a:p>
          <a:p>
            <a:pPr algn="just">
              <a:lnSpc>
                <a:spcPct val="150000"/>
              </a:lnSpc>
            </a:pPr>
            <a:r>
              <a:rPr lang="fr-FR" sz="1400" b="0" i="0" dirty="0">
                <a:solidFill>
                  <a:srgbClr val="002060"/>
                </a:solidFill>
                <a:effectLst/>
                <a:latin typeface="Inter"/>
              </a:rPr>
              <a:t>utilisé pour stocker les journaux (logs) des clusters EMR. </a:t>
            </a:r>
            <a:r>
              <a:rPr lang="fr-FR" sz="1400" b="0" i="0" dirty="0">
                <a:solidFill>
                  <a:srgbClr val="002060"/>
                </a:solidFill>
                <a:effectLst/>
                <a:latin typeface="Söhne"/>
              </a:rPr>
              <a:t>Lors de l’exécution d’un cluster EMR, les journaux de ses processus et de ses tâches sont stockés dans cet emplacement de stockage S3, et vous pouvez les consulter pour déboguer et optimiser les performances de votre cluster EMR.</a:t>
            </a:r>
            <a:endParaRPr lang="fr-FR" sz="1400" dirty="0">
              <a:solidFill>
                <a:srgbClr val="002060"/>
              </a:solidFill>
              <a:latin typeface="Inter"/>
            </a:endParaRPr>
          </a:p>
        </p:txBody>
      </p:sp>
      <p:pic>
        <p:nvPicPr>
          <p:cNvPr id="23" name="Image 22">
            <a:extLst>
              <a:ext uri="{FF2B5EF4-FFF2-40B4-BE49-F238E27FC236}">
                <a16:creationId xmlns:a16="http://schemas.microsoft.com/office/drawing/2014/main" id="{1BCFCB3B-7421-724D-A6DE-E8176EF98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570" y="3667273"/>
            <a:ext cx="6147116" cy="14732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2490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571</TotalTime>
  <Words>2030</Words>
  <Application>Microsoft Office PowerPoint</Application>
  <PresentationFormat>Grand écran</PresentationFormat>
  <Paragraphs>159</Paragraphs>
  <Slides>26</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Calibri</vt:lpstr>
      <vt:lpstr>Century Gothic</vt:lpstr>
      <vt:lpstr>Garamond</vt:lpstr>
      <vt:lpstr>Inter</vt:lpstr>
      <vt:lpstr>Söhne</vt:lpstr>
      <vt:lpstr>Wingdings</vt:lpstr>
      <vt:lpstr>SavonVTI</vt:lpstr>
      <vt:lpstr>Déployer un modèle dans le cloud</vt:lpstr>
      <vt:lpstr>Sommaire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Déployer un modèle dans le cloud</dc:title>
  <dc:creator>Scrofulus Bonux</dc:creator>
  <cp:lastModifiedBy>Scrofulus Bonux</cp:lastModifiedBy>
  <cp:revision>34</cp:revision>
  <dcterms:created xsi:type="dcterms:W3CDTF">2023-04-25T06:10:28Z</dcterms:created>
  <dcterms:modified xsi:type="dcterms:W3CDTF">2023-04-26T12:27:00Z</dcterms:modified>
</cp:coreProperties>
</file>