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ags/tag63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6.xml" ContentType="application/vnd.openxmlformats-officedocument.themeOverride+xml"/>
  <Override PartName="/ppt/tags/tag64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7.xml" ContentType="application/vnd.openxmlformats-officedocument.themeOverride+xml"/>
  <Override PartName="/ppt/tags/tag65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7"/>
  </p:notesMasterIdLst>
  <p:sldIdLst>
    <p:sldId id="256" r:id="rId2"/>
    <p:sldId id="474" r:id="rId3"/>
    <p:sldId id="269" r:id="rId4"/>
    <p:sldId id="258" r:id="rId5"/>
    <p:sldId id="477" r:id="rId6"/>
    <p:sldId id="475" r:id="rId7"/>
    <p:sldId id="476" r:id="rId8"/>
    <p:sldId id="486" r:id="rId9"/>
    <p:sldId id="480" r:id="rId10"/>
    <p:sldId id="422" r:id="rId11"/>
    <p:sldId id="478" r:id="rId12"/>
    <p:sldId id="479" r:id="rId13"/>
    <p:sldId id="484" r:id="rId14"/>
    <p:sldId id="481" r:id="rId15"/>
    <p:sldId id="482" r:id="rId16"/>
    <p:sldId id="483" r:id="rId17"/>
    <p:sldId id="485" r:id="rId18"/>
    <p:sldId id="487" r:id="rId19"/>
    <p:sldId id="488" r:id="rId20"/>
    <p:sldId id="489" r:id="rId21"/>
    <p:sldId id="547" r:id="rId22"/>
    <p:sldId id="490" r:id="rId23"/>
    <p:sldId id="491" r:id="rId24"/>
    <p:sldId id="498" r:id="rId25"/>
    <p:sldId id="494" r:id="rId26"/>
    <p:sldId id="495" r:id="rId27"/>
    <p:sldId id="499" r:id="rId28"/>
    <p:sldId id="496" r:id="rId29"/>
    <p:sldId id="506" r:id="rId30"/>
    <p:sldId id="507" r:id="rId31"/>
    <p:sldId id="509" r:id="rId32"/>
    <p:sldId id="511" r:id="rId33"/>
    <p:sldId id="512" r:id="rId34"/>
    <p:sldId id="510" r:id="rId35"/>
    <p:sldId id="514" r:id="rId36"/>
    <p:sldId id="513" r:id="rId37"/>
    <p:sldId id="515" r:id="rId38"/>
    <p:sldId id="516" r:id="rId39"/>
    <p:sldId id="517" r:id="rId40"/>
    <p:sldId id="518" r:id="rId41"/>
    <p:sldId id="500" r:id="rId42"/>
    <p:sldId id="501" r:id="rId43"/>
    <p:sldId id="520" r:id="rId44"/>
    <p:sldId id="522" r:id="rId45"/>
    <p:sldId id="521" r:id="rId46"/>
    <p:sldId id="523" r:id="rId47"/>
    <p:sldId id="524" r:id="rId48"/>
    <p:sldId id="525" r:id="rId49"/>
    <p:sldId id="502" r:id="rId50"/>
    <p:sldId id="503" r:id="rId51"/>
    <p:sldId id="527" r:id="rId52"/>
    <p:sldId id="528" r:id="rId53"/>
    <p:sldId id="529" r:id="rId54"/>
    <p:sldId id="504" r:id="rId55"/>
    <p:sldId id="505" r:id="rId56"/>
    <p:sldId id="531" r:id="rId57"/>
    <p:sldId id="532" r:id="rId58"/>
    <p:sldId id="533" r:id="rId59"/>
    <p:sldId id="534" r:id="rId60"/>
    <p:sldId id="536" r:id="rId61"/>
    <p:sldId id="535" r:id="rId62"/>
    <p:sldId id="538" r:id="rId63"/>
    <p:sldId id="537" r:id="rId64"/>
    <p:sldId id="539" r:id="rId65"/>
    <p:sldId id="540" r:id="rId66"/>
    <p:sldId id="541" r:id="rId67"/>
    <p:sldId id="542" r:id="rId68"/>
    <p:sldId id="543" r:id="rId69"/>
    <p:sldId id="544" r:id="rId70"/>
    <p:sldId id="545" r:id="rId71"/>
    <p:sldId id="546" r:id="rId72"/>
    <p:sldId id="261" r:id="rId73"/>
    <p:sldId id="271" r:id="rId74"/>
    <p:sldId id="272" r:id="rId75"/>
    <p:sldId id="273" r:id="rId76"/>
  </p:sldIdLst>
  <p:sldSz cx="12192000" cy="6858000"/>
  <p:notesSz cx="6858000" cy="9144000"/>
  <p:custDataLst>
    <p:tags r:id="rId7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774401"/>
    <a:srgbClr val="FFCCFF"/>
    <a:srgbClr val="FFFEDC"/>
    <a:srgbClr val="FA734B"/>
    <a:srgbClr val="90DE7E"/>
    <a:srgbClr val="88CDDD"/>
    <a:srgbClr val="7DA0A8"/>
    <a:srgbClr val="03C9C4"/>
    <a:srgbClr val="66C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8" autoAdjust="0"/>
    <p:restoredTop sz="96182" autoAdjust="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gs" Target="tags/tag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iSlide</a:t>
            </a:r>
            <a:r>
              <a:rPr lang="zh-CN" altLang="en-US"/>
              <a:t>，让</a:t>
            </a:r>
            <a:r>
              <a:rPr lang="en-US" altLang="zh-CN"/>
              <a:t>PPT</a:t>
            </a:r>
            <a:r>
              <a:rPr lang="zh-CN" altLang="en-US"/>
              <a:t>设计简单起来！</a:t>
            </a:r>
            <a:endParaRPr lang="en-US" altLang="zh-CN"/>
          </a:p>
          <a:p>
            <a:r>
              <a:rPr lang="en-US" altLang="zh-CN"/>
              <a:t>iSlide,</a:t>
            </a:r>
            <a:r>
              <a:rPr lang="zh-CN" altLang="en-US"/>
              <a:t> </a:t>
            </a:r>
            <a:r>
              <a:rPr lang="en-US" altLang="zh-CN"/>
              <a:t>Make</a:t>
            </a:r>
            <a:r>
              <a:rPr lang="zh-CN" altLang="en-US"/>
              <a:t> </a:t>
            </a:r>
            <a:r>
              <a:rPr lang="en-US" altLang="zh-CN"/>
              <a:t>PowerPoint Design Simple!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69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iSlide</a:t>
            </a:r>
            <a:r>
              <a:rPr lang="zh-CN" altLang="en-US"/>
              <a:t>，让</a:t>
            </a:r>
            <a:r>
              <a:rPr lang="en-US" altLang="zh-CN"/>
              <a:t>PPT</a:t>
            </a:r>
            <a:r>
              <a:rPr lang="zh-CN" altLang="en-US"/>
              <a:t>设计简单起来！</a:t>
            </a:r>
            <a:endParaRPr lang="en-US" altLang="zh-CN"/>
          </a:p>
          <a:p>
            <a:r>
              <a:rPr lang="en-US" altLang="zh-CN"/>
              <a:t>iSlide,</a:t>
            </a:r>
            <a:r>
              <a:rPr lang="zh-CN" altLang="en-US"/>
              <a:t> </a:t>
            </a:r>
            <a:r>
              <a:rPr lang="en-US" altLang="zh-CN"/>
              <a:t>Make</a:t>
            </a:r>
            <a:r>
              <a:rPr lang="zh-CN" altLang="en-US"/>
              <a:t> </a:t>
            </a:r>
            <a:r>
              <a:rPr lang="en-US" altLang="zh-CN"/>
              <a:t>PowerPoint Design Simple!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205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本素材由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</a:t>
            </a: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尊重知识产权并注重保护用户享有的各项权利。郑重提醒您：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插件中提供的任何信息内容的所有权、知识产权归其原始权利人或权利受让人所有，您免费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购买获得的是信息内容的使用权，并受下述条款的约束；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禁止在接入互联网或移动互联网的任何网站、平台、应用或程序上以任何方式为他人提供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插件资源内容的下载。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resource is supplied by 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respects all intellectual property rights and protects all the rights its users acquired. Solemnly remind you: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ownership and intellectual property of the resources supplied in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 belongs to its owner or the assignee of this ownership. you only acquired the usage of the resources supplied in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Add-in, as well as respected the following restrain terms: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2.You are not permitted to provide the resource of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 in any website, platform, application access to the Internet or mobile Internet.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7B8094CA-7819-456F-9553-246E9FEE7F4D}"/>
              </a:ext>
            </a:extLst>
          </p:cNvPr>
          <p:cNvSpPr/>
          <p:nvPr userDrawn="1"/>
        </p:nvSpPr>
        <p:spPr>
          <a:xfrm>
            <a:off x="-14514" y="37284"/>
            <a:ext cx="12221028" cy="6845062"/>
          </a:xfrm>
          <a:custGeom>
            <a:avLst/>
            <a:gdLst>
              <a:gd name="connsiteX0" fmla="*/ 0 w 12221028"/>
              <a:gd name="connsiteY0" fmla="*/ 304800 h 667657"/>
              <a:gd name="connsiteX1" fmla="*/ 740228 w 12221028"/>
              <a:gd name="connsiteY1" fmla="*/ 0 h 667657"/>
              <a:gd name="connsiteX2" fmla="*/ 12221028 w 12221028"/>
              <a:gd name="connsiteY2" fmla="*/ 478972 h 667657"/>
              <a:gd name="connsiteX3" fmla="*/ 12221028 w 12221028"/>
              <a:gd name="connsiteY3" fmla="*/ 667657 h 667657"/>
              <a:gd name="connsiteX4" fmla="*/ 0 w 12221028"/>
              <a:gd name="connsiteY4" fmla="*/ 667657 h 667657"/>
              <a:gd name="connsiteX5" fmla="*/ 0 w 12221028"/>
              <a:gd name="connsiteY5" fmla="*/ 304800 h 667657"/>
              <a:gd name="connsiteX0" fmla="*/ 0 w 12221028"/>
              <a:gd name="connsiteY0" fmla="*/ 3747293 h 4110150"/>
              <a:gd name="connsiteX1" fmla="*/ 2032000 w 12221028"/>
              <a:gd name="connsiteY1" fmla="*/ 0 h 4110150"/>
              <a:gd name="connsiteX2" fmla="*/ 12221028 w 12221028"/>
              <a:gd name="connsiteY2" fmla="*/ 3921465 h 4110150"/>
              <a:gd name="connsiteX3" fmla="*/ 12221028 w 12221028"/>
              <a:gd name="connsiteY3" fmla="*/ 4110150 h 4110150"/>
              <a:gd name="connsiteX4" fmla="*/ 0 w 12221028"/>
              <a:gd name="connsiteY4" fmla="*/ 4110150 h 4110150"/>
              <a:gd name="connsiteX5" fmla="*/ 0 w 12221028"/>
              <a:gd name="connsiteY5" fmla="*/ 3747293 h 411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028" h="4110150">
                <a:moveTo>
                  <a:pt x="0" y="3747293"/>
                </a:moveTo>
                <a:lnTo>
                  <a:pt x="2032000" y="0"/>
                </a:lnTo>
                <a:lnTo>
                  <a:pt x="12221028" y="3921465"/>
                </a:lnTo>
                <a:lnTo>
                  <a:pt x="12221028" y="4110150"/>
                </a:lnTo>
                <a:lnTo>
                  <a:pt x="0" y="4110150"/>
                </a:lnTo>
                <a:lnTo>
                  <a:pt x="0" y="3747293"/>
                </a:lnTo>
                <a:close/>
              </a:path>
            </a:pathLst>
          </a:custGeom>
          <a:solidFill>
            <a:schemeClr val="bg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843D4BB1-EC16-4087-94C8-65EDB5A7E8C4}"/>
              </a:ext>
            </a:extLst>
          </p:cNvPr>
          <p:cNvSpPr/>
          <p:nvPr userDrawn="1"/>
        </p:nvSpPr>
        <p:spPr>
          <a:xfrm>
            <a:off x="-14514" y="5447538"/>
            <a:ext cx="12221028" cy="1416720"/>
          </a:xfrm>
          <a:custGeom>
            <a:avLst/>
            <a:gdLst>
              <a:gd name="connsiteX0" fmla="*/ 0 w 12221028"/>
              <a:gd name="connsiteY0" fmla="*/ 304800 h 667657"/>
              <a:gd name="connsiteX1" fmla="*/ 740228 w 12221028"/>
              <a:gd name="connsiteY1" fmla="*/ 0 h 667657"/>
              <a:gd name="connsiteX2" fmla="*/ 12221028 w 12221028"/>
              <a:gd name="connsiteY2" fmla="*/ 478972 h 667657"/>
              <a:gd name="connsiteX3" fmla="*/ 12221028 w 12221028"/>
              <a:gd name="connsiteY3" fmla="*/ 667657 h 667657"/>
              <a:gd name="connsiteX4" fmla="*/ 0 w 12221028"/>
              <a:gd name="connsiteY4" fmla="*/ 667657 h 667657"/>
              <a:gd name="connsiteX5" fmla="*/ 0 w 12221028"/>
              <a:gd name="connsiteY5" fmla="*/ 304800 h 667657"/>
              <a:gd name="connsiteX0" fmla="*/ 0 w 12221028"/>
              <a:gd name="connsiteY0" fmla="*/ 3747293 h 4110150"/>
              <a:gd name="connsiteX1" fmla="*/ 2032000 w 12221028"/>
              <a:gd name="connsiteY1" fmla="*/ 0 h 4110150"/>
              <a:gd name="connsiteX2" fmla="*/ 12221028 w 12221028"/>
              <a:gd name="connsiteY2" fmla="*/ 3921465 h 4110150"/>
              <a:gd name="connsiteX3" fmla="*/ 12221028 w 12221028"/>
              <a:gd name="connsiteY3" fmla="*/ 4110150 h 4110150"/>
              <a:gd name="connsiteX4" fmla="*/ 0 w 12221028"/>
              <a:gd name="connsiteY4" fmla="*/ 4110150 h 4110150"/>
              <a:gd name="connsiteX5" fmla="*/ 0 w 12221028"/>
              <a:gd name="connsiteY5" fmla="*/ 3747293 h 4110150"/>
              <a:gd name="connsiteX0" fmla="*/ 0 w 12221028"/>
              <a:gd name="connsiteY0" fmla="*/ 487819 h 850676"/>
              <a:gd name="connsiteX1" fmla="*/ 624114 w 12221028"/>
              <a:gd name="connsiteY1" fmla="*/ 0 h 850676"/>
              <a:gd name="connsiteX2" fmla="*/ 12221028 w 12221028"/>
              <a:gd name="connsiteY2" fmla="*/ 661991 h 850676"/>
              <a:gd name="connsiteX3" fmla="*/ 12221028 w 12221028"/>
              <a:gd name="connsiteY3" fmla="*/ 850676 h 850676"/>
              <a:gd name="connsiteX4" fmla="*/ 0 w 12221028"/>
              <a:gd name="connsiteY4" fmla="*/ 850676 h 850676"/>
              <a:gd name="connsiteX5" fmla="*/ 0 w 12221028"/>
              <a:gd name="connsiteY5" fmla="*/ 487819 h 85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028" h="850676">
                <a:moveTo>
                  <a:pt x="0" y="487819"/>
                </a:moveTo>
                <a:lnTo>
                  <a:pt x="624114" y="0"/>
                </a:lnTo>
                <a:lnTo>
                  <a:pt x="12221028" y="661991"/>
                </a:lnTo>
                <a:lnTo>
                  <a:pt x="12221028" y="850676"/>
                </a:lnTo>
                <a:lnTo>
                  <a:pt x="0" y="850676"/>
                </a:lnTo>
                <a:lnTo>
                  <a:pt x="0" y="487819"/>
                </a:lnTo>
                <a:close/>
              </a:path>
            </a:pathLst>
          </a:cu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CF2E679A-F2C5-4153-AE85-6B905927D114}"/>
              </a:ext>
            </a:extLst>
          </p:cNvPr>
          <p:cNvSpPr/>
          <p:nvPr userDrawn="1"/>
        </p:nvSpPr>
        <p:spPr>
          <a:xfrm>
            <a:off x="-14514" y="6212114"/>
            <a:ext cx="12221028" cy="667657"/>
          </a:xfrm>
          <a:custGeom>
            <a:avLst/>
            <a:gdLst>
              <a:gd name="connsiteX0" fmla="*/ 0 w 12221028"/>
              <a:gd name="connsiteY0" fmla="*/ 304800 h 667657"/>
              <a:gd name="connsiteX1" fmla="*/ 740228 w 12221028"/>
              <a:gd name="connsiteY1" fmla="*/ 0 h 667657"/>
              <a:gd name="connsiteX2" fmla="*/ 12221028 w 12221028"/>
              <a:gd name="connsiteY2" fmla="*/ 478972 h 667657"/>
              <a:gd name="connsiteX3" fmla="*/ 12221028 w 12221028"/>
              <a:gd name="connsiteY3" fmla="*/ 667657 h 667657"/>
              <a:gd name="connsiteX4" fmla="*/ 0 w 12221028"/>
              <a:gd name="connsiteY4" fmla="*/ 667657 h 667657"/>
              <a:gd name="connsiteX5" fmla="*/ 0 w 12221028"/>
              <a:gd name="connsiteY5" fmla="*/ 304800 h 66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028" h="667657">
                <a:moveTo>
                  <a:pt x="0" y="304800"/>
                </a:moveTo>
                <a:lnTo>
                  <a:pt x="740228" y="0"/>
                </a:lnTo>
                <a:lnTo>
                  <a:pt x="12221028" y="478972"/>
                </a:lnTo>
                <a:lnTo>
                  <a:pt x="12221028" y="667657"/>
                </a:lnTo>
                <a:lnTo>
                  <a:pt x="0" y="667657"/>
                </a:lnTo>
                <a:lnTo>
                  <a:pt x="0" y="3048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89D16F4-F03E-422D-AC39-C17D6BEBCAC4}"/>
              </a:ext>
            </a:extLst>
          </p:cNvPr>
          <p:cNvSpPr/>
          <p:nvPr userDrawn="1"/>
        </p:nvSpPr>
        <p:spPr>
          <a:xfrm>
            <a:off x="1648671" y="1113771"/>
            <a:ext cx="10220101" cy="5744229"/>
          </a:xfrm>
          <a:prstGeom prst="rect">
            <a:avLst/>
          </a:prstGeom>
          <a:blipFill>
            <a:blip r:embed="rId2"/>
            <a:srcRect/>
            <a:stretch>
              <a:fillRect l="4830" t="-97855" r="-4830" b="21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107025" y="3104525"/>
            <a:ext cx="3100330" cy="4669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anchor="ctr">
            <a:normAutofit/>
          </a:bodyPr>
          <a:lstStyle>
            <a:lvl1pPr marL="0" indent="0" algn="l">
              <a:buNone/>
              <a:defRPr sz="1400" i="0" u="none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07025" y="4788457"/>
            <a:ext cx="415668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 i="0" u="none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07025" y="5336710"/>
            <a:ext cx="415668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 i="0" u="none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107025" y="1340994"/>
            <a:ext cx="5317077" cy="1580351"/>
          </a:xfrm>
        </p:spPr>
        <p:txBody>
          <a:bodyPr anchor="b">
            <a:noAutofit/>
          </a:bodyPr>
          <a:lstStyle>
            <a:lvl1pPr algn="l">
              <a:defRPr sz="4800" i="0" u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任意多边形: 形状 175">
            <a:extLst>
              <a:ext uri="{FF2B5EF4-FFF2-40B4-BE49-F238E27FC236}">
                <a16:creationId xmlns:a16="http://schemas.microsoft.com/office/drawing/2014/main" id="{22B54116-F3B9-4A58-85FD-54EF744B2C2F}"/>
              </a:ext>
            </a:extLst>
          </p:cNvPr>
          <p:cNvSpPr/>
          <p:nvPr userDrawn="1"/>
        </p:nvSpPr>
        <p:spPr>
          <a:xfrm>
            <a:off x="-14514" y="37284"/>
            <a:ext cx="12221028" cy="6845062"/>
          </a:xfrm>
          <a:custGeom>
            <a:avLst/>
            <a:gdLst>
              <a:gd name="connsiteX0" fmla="*/ 0 w 12221028"/>
              <a:gd name="connsiteY0" fmla="*/ 304800 h 667657"/>
              <a:gd name="connsiteX1" fmla="*/ 740228 w 12221028"/>
              <a:gd name="connsiteY1" fmla="*/ 0 h 667657"/>
              <a:gd name="connsiteX2" fmla="*/ 12221028 w 12221028"/>
              <a:gd name="connsiteY2" fmla="*/ 478972 h 667657"/>
              <a:gd name="connsiteX3" fmla="*/ 12221028 w 12221028"/>
              <a:gd name="connsiteY3" fmla="*/ 667657 h 667657"/>
              <a:gd name="connsiteX4" fmla="*/ 0 w 12221028"/>
              <a:gd name="connsiteY4" fmla="*/ 667657 h 667657"/>
              <a:gd name="connsiteX5" fmla="*/ 0 w 12221028"/>
              <a:gd name="connsiteY5" fmla="*/ 304800 h 667657"/>
              <a:gd name="connsiteX0" fmla="*/ 0 w 12221028"/>
              <a:gd name="connsiteY0" fmla="*/ 3747293 h 4110150"/>
              <a:gd name="connsiteX1" fmla="*/ 2032000 w 12221028"/>
              <a:gd name="connsiteY1" fmla="*/ 0 h 4110150"/>
              <a:gd name="connsiteX2" fmla="*/ 12221028 w 12221028"/>
              <a:gd name="connsiteY2" fmla="*/ 3921465 h 4110150"/>
              <a:gd name="connsiteX3" fmla="*/ 12221028 w 12221028"/>
              <a:gd name="connsiteY3" fmla="*/ 4110150 h 4110150"/>
              <a:gd name="connsiteX4" fmla="*/ 0 w 12221028"/>
              <a:gd name="connsiteY4" fmla="*/ 4110150 h 4110150"/>
              <a:gd name="connsiteX5" fmla="*/ 0 w 12221028"/>
              <a:gd name="connsiteY5" fmla="*/ 3747293 h 411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028" h="4110150">
                <a:moveTo>
                  <a:pt x="0" y="3747293"/>
                </a:moveTo>
                <a:lnTo>
                  <a:pt x="2032000" y="0"/>
                </a:lnTo>
                <a:lnTo>
                  <a:pt x="12221028" y="3921465"/>
                </a:lnTo>
                <a:lnTo>
                  <a:pt x="12221028" y="4110150"/>
                </a:lnTo>
                <a:lnTo>
                  <a:pt x="0" y="4110150"/>
                </a:lnTo>
                <a:lnTo>
                  <a:pt x="0" y="3747293"/>
                </a:lnTo>
                <a:close/>
              </a:path>
            </a:pathLst>
          </a:custGeom>
          <a:solidFill>
            <a:schemeClr val="bg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任意多边形: 形状 177">
            <a:extLst>
              <a:ext uri="{FF2B5EF4-FFF2-40B4-BE49-F238E27FC236}">
                <a16:creationId xmlns:a16="http://schemas.microsoft.com/office/drawing/2014/main" id="{67A622A0-6FBD-48B0-A8BA-A3C19BF15BE0}"/>
              </a:ext>
            </a:extLst>
          </p:cNvPr>
          <p:cNvSpPr/>
          <p:nvPr userDrawn="1"/>
        </p:nvSpPr>
        <p:spPr>
          <a:xfrm>
            <a:off x="-14514" y="6212114"/>
            <a:ext cx="12221028" cy="667657"/>
          </a:xfrm>
          <a:custGeom>
            <a:avLst/>
            <a:gdLst>
              <a:gd name="connsiteX0" fmla="*/ 0 w 12221028"/>
              <a:gd name="connsiteY0" fmla="*/ 304800 h 667657"/>
              <a:gd name="connsiteX1" fmla="*/ 740228 w 12221028"/>
              <a:gd name="connsiteY1" fmla="*/ 0 h 667657"/>
              <a:gd name="connsiteX2" fmla="*/ 12221028 w 12221028"/>
              <a:gd name="connsiteY2" fmla="*/ 478972 h 667657"/>
              <a:gd name="connsiteX3" fmla="*/ 12221028 w 12221028"/>
              <a:gd name="connsiteY3" fmla="*/ 667657 h 667657"/>
              <a:gd name="connsiteX4" fmla="*/ 0 w 12221028"/>
              <a:gd name="connsiteY4" fmla="*/ 667657 h 667657"/>
              <a:gd name="connsiteX5" fmla="*/ 0 w 12221028"/>
              <a:gd name="connsiteY5" fmla="*/ 304800 h 66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028" h="667657">
                <a:moveTo>
                  <a:pt x="0" y="304800"/>
                </a:moveTo>
                <a:lnTo>
                  <a:pt x="740228" y="0"/>
                </a:lnTo>
                <a:lnTo>
                  <a:pt x="12221028" y="478972"/>
                </a:lnTo>
                <a:lnTo>
                  <a:pt x="12221028" y="667657"/>
                </a:lnTo>
                <a:lnTo>
                  <a:pt x="0" y="667657"/>
                </a:lnTo>
                <a:lnTo>
                  <a:pt x="0" y="3048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220F03DE-9412-4FDD-9361-1A4CAA21A427}"/>
              </a:ext>
            </a:extLst>
          </p:cNvPr>
          <p:cNvSpPr/>
          <p:nvPr userDrawn="1"/>
        </p:nvSpPr>
        <p:spPr>
          <a:xfrm>
            <a:off x="5939557" y="3563559"/>
            <a:ext cx="5900186" cy="3316212"/>
          </a:xfrm>
          <a:prstGeom prst="rect">
            <a:avLst/>
          </a:prstGeom>
          <a:blipFill>
            <a:blip r:embed="rId2"/>
            <a:srcRect/>
            <a:stretch>
              <a:fillRect l="4830" t="-97855" r="-4830" b="21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1497422" y="2665634"/>
            <a:ext cx="444213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1497422" y="3560984"/>
            <a:ext cx="444213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accent2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2020/11/6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74CE691-BDB8-4077-A3D6-422BF6C86E02}"/>
              </a:ext>
            </a:extLst>
          </p:cNvPr>
          <p:cNvSpPr/>
          <p:nvPr userDrawn="1"/>
        </p:nvSpPr>
        <p:spPr>
          <a:xfrm>
            <a:off x="-1" y="0"/>
            <a:ext cx="5000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任意多边形: 形状 171">
            <a:extLst>
              <a:ext uri="{FF2B5EF4-FFF2-40B4-BE49-F238E27FC236}">
                <a16:creationId xmlns:a16="http://schemas.microsoft.com/office/drawing/2014/main" id="{BA8DDEC5-21DA-4FD1-A882-14F2718785D0}"/>
              </a:ext>
            </a:extLst>
          </p:cNvPr>
          <p:cNvSpPr/>
          <p:nvPr userDrawn="1"/>
        </p:nvSpPr>
        <p:spPr>
          <a:xfrm>
            <a:off x="-14514" y="-20774"/>
            <a:ext cx="12221028" cy="6903120"/>
          </a:xfrm>
          <a:custGeom>
            <a:avLst/>
            <a:gdLst>
              <a:gd name="connsiteX0" fmla="*/ 0 w 12221028"/>
              <a:gd name="connsiteY0" fmla="*/ 304800 h 667657"/>
              <a:gd name="connsiteX1" fmla="*/ 740228 w 12221028"/>
              <a:gd name="connsiteY1" fmla="*/ 0 h 667657"/>
              <a:gd name="connsiteX2" fmla="*/ 12221028 w 12221028"/>
              <a:gd name="connsiteY2" fmla="*/ 478972 h 667657"/>
              <a:gd name="connsiteX3" fmla="*/ 12221028 w 12221028"/>
              <a:gd name="connsiteY3" fmla="*/ 667657 h 667657"/>
              <a:gd name="connsiteX4" fmla="*/ 0 w 12221028"/>
              <a:gd name="connsiteY4" fmla="*/ 667657 h 667657"/>
              <a:gd name="connsiteX5" fmla="*/ 0 w 12221028"/>
              <a:gd name="connsiteY5" fmla="*/ 304800 h 667657"/>
              <a:gd name="connsiteX0" fmla="*/ 0 w 12221028"/>
              <a:gd name="connsiteY0" fmla="*/ 3747293 h 4110150"/>
              <a:gd name="connsiteX1" fmla="*/ 2032000 w 12221028"/>
              <a:gd name="connsiteY1" fmla="*/ 0 h 4110150"/>
              <a:gd name="connsiteX2" fmla="*/ 12221028 w 12221028"/>
              <a:gd name="connsiteY2" fmla="*/ 3921465 h 4110150"/>
              <a:gd name="connsiteX3" fmla="*/ 12221028 w 12221028"/>
              <a:gd name="connsiteY3" fmla="*/ 4110150 h 4110150"/>
              <a:gd name="connsiteX4" fmla="*/ 0 w 12221028"/>
              <a:gd name="connsiteY4" fmla="*/ 4110150 h 4110150"/>
              <a:gd name="connsiteX5" fmla="*/ 0 w 12221028"/>
              <a:gd name="connsiteY5" fmla="*/ 3747293 h 4110150"/>
              <a:gd name="connsiteX0" fmla="*/ 0 w 12221028"/>
              <a:gd name="connsiteY0" fmla="*/ 3782154 h 4145011"/>
              <a:gd name="connsiteX1" fmla="*/ 5007429 w 12221028"/>
              <a:gd name="connsiteY1" fmla="*/ 0 h 4145011"/>
              <a:gd name="connsiteX2" fmla="*/ 12221028 w 12221028"/>
              <a:gd name="connsiteY2" fmla="*/ 3956326 h 4145011"/>
              <a:gd name="connsiteX3" fmla="*/ 12221028 w 12221028"/>
              <a:gd name="connsiteY3" fmla="*/ 4145011 h 4145011"/>
              <a:gd name="connsiteX4" fmla="*/ 0 w 12221028"/>
              <a:gd name="connsiteY4" fmla="*/ 4145011 h 4145011"/>
              <a:gd name="connsiteX5" fmla="*/ 0 w 12221028"/>
              <a:gd name="connsiteY5" fmla="*/ 3782154 h 4145011"/>
              <a:gd name="connsiteX0" fmla="*/ 0 w 12221028"/>
              <a:gd name="connsiteY0" fmla="*/ 3782154 h 4145011"/>
              <a:gd name="connsiteX1" fmla="*/ 5007429 w 12221028"/>
              <a:gd name="connsiteY1" fmla="*/ 0 h 4145011"/>
              <a:gd name="connsiteX2" fmla="*/ 9056914 w 12221028"/>
              <a:gd name="connsiteY2" fmla="*/ 3982472 h 4145011"/>
              <a:gd name="connsiteX3" fmla="*/ 12221028 w 12221028"/>
              <a:gd name="connsiteY3" fmla="*/ 4145011 h 4145011"/>
              <a:gd name="connsiteX4" fmla="*/ 0 w 12221028"/>
              <a:gd name="connsiteY4" fmla="*/ 4145011 h 4145011"/>
              <a:gd name="connsiteX5" fmla="*/ 0 w 12221028"/>
              <a:gd name="connsiteY5" fmla="*/ 3782154 h 414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028" h="4145011">
                <a:moveTo>
                  <a:pt x="0" y="3782154"/>
                </a:moveTo>
                <a:lnTo>
                  <a:pt x="5007429" y="0"/>
                </a:lnTo>
                <a:lnTo>
                  <a:pt x="9056914" y="3982472"/>
                </a:lnTo>
                <a:lnTo>
                  <a:pt x="12221028" y="4145011"/>
                </a:lnTo>
                <a:lnTo>
                  <a:pt x="0" y="4145011"/>
                </a:lnTo>
                <a:lnTo>
                  <a:pt x="0" y="37821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任意多边形: 形状 173">
            <a:extLst>
              <a:ext uri="{FF2B5EF4-FFF2-40B4-BE49-F238E27FC236}">
                <a16:creationId xmlns:a16="http://schemas.microsoft.com/office/drawing/2014/main" id="{24064C1D-5FFD-426F-8C8C-E55530A73DB8}"/>
              </a:ext>
            </a:extLst>
          </p:cNvPr>
          <p:cNvSpPr/>
          <p:nvPr userDrawn="1"/>
        </p:nvSpPr>
        <p:spPr>
          <a:xfrm>
            <a:off x="-14514" y="6212114"/>
            <a:ext cx="12221028" cy="667657"/>
          </a:xfrm>
          <a:custGeom>
            <a:avLst/>
            <a:gdLst>
              <a:gd name="connsiteX0" fmla="*/ 0 w 12221028"/>
              <a:gd name="connsiteY0" fmla="*/ 304800 h 667657"/>
              <a:gd name="connsiteX1" fmla="*/ 740228 w 12221028"/>
              <a:gd name="connsiteY1" fmla="*/ 0 h 667657"/>
              <a:gd name="connsiteX2" fmla="*/ 12221028 w 12221028"/>
              <a:gd name="connsiteY2" fmla="*/ 478972 h 667657"/>
              <a:gd name="connsiteX3" fmla="*/ 12221028 w 12221028"/>
              <a:gd name="connsiteY3" fmla="*/ 667657 h 667657"/>
              <a:gd name="connsiteX4" fmla="*/ 0 w 12221028"/>
              <a:gd name="connsiteY4" fmla="*/ 667657 h 667657"/>
              <a:gd name="connsiteX5" fmla="*/ 0 w 12221028"/>
              <a:gd name="connsiteY5" fmla="*/ 304800 h 66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028" h="667657">
                <a:moveTo>
                  <a:pt x="0" y="304800"/>
                </a:moveTo>
                <a:lnTo>
                  <a:pt x="740228" y="0"/>
                </a:lnTo>
                <a:lnTo>
                  <a:pt x="12221028" y="478972"/>
                </a:lnTo>
                <a:lnTo>
                  <a:pt x="12221028" y="667657"/>
                </a:lnTo>
                <a:lnTo>
                  <a:pt x="0" y="667657"/>
                </a:lnTo>
                <a:lnTo>
                  <a:pt x="0" y="3048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0B238DE3-1FF2-42D6-938F-094BE8A7BFCD}"/>
              </a:ext>
            </a:extLst>
          </p:cNvPr>
          <p:cNvSpPr/>
          <p:nvPr userDrawn="1"/>
        </p:nvSpPr>
        <p:spPr>
          <a:xfrm>
            <a:off x="-14514" y="1668327"/>
            <a:ext cx="6981372" cy="5189673"/>
          </a:xfrm>
          <a:prstGeom prst="rect">
            <a:avLst/>
          </a:prstGeom>
          <a:blipFill>
            <a:blip r:embed="rId2"/>
            <a:srcRect/>
            <a:stretch>
              <a:fillRect l="-25870" t="-97855" r="-6388" b="21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7583461" y="1231889"/>
            <a:ext cx="3312130" cy="1260068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583461" y="3429000"/>
            <a:ext cx="331213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583461" y="3132729"/>
            <a:ext cx="331213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2020/11/6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9" r:id="rId2"/>
    <p:sldLayoutId id="2147483651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2.xml"/><Relationship Id="rId4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01/doc.html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1.xml"/><Relationship Id="rId4" Type="http://schemas.openxmlformats.org/officeDocument/2006/relationships/image" Target="../media/image3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63.xml"/><Relationship Id="rId1" Type="http://schemas.openxmlformats.org/officeDocument/2006/relationships/themeOverride" Target="../theme/themeOverride5.xml"/><Relationship Id="rId4" Type="http://schemas.openxmlformats.org/officeDocument/2006/relationships/notesSlide" Target="../notesSlides/notesSlide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64.xml"/><Relationship Id="rId1" Type="http://schemas.openxmlformats.org/officeDocument/2006/relationships/themeOverride" Target="../theme/themeOverride6.xml"/><Relationship Id="rId4" Type="http://schemas.openxmlformats.org/officeDocument/2006/relationships/notesSlide" Target="../notesSlides/notesSlide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3.png"/><Relationship Id="rId2" Type="http://schemas.openxmlformats.org/officeDocument/2006/relationships/tags" Target="../tags/tag65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42.emf"/><Relationship Id="rId5" Type="http://schemas.openxmlformats.org/officeDocument/2006/relationships/hyperlink" Target="https://www.islide.cc/" TargetMode="External"/><Relationship Id="rId4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任意多边形: 形状 490">
            <a:extLst>
              <a:ext uri="{FF2B5EF4-FFF2-40B4-BE49-F238E27FC236}">
                <a16:creationId xmlns:a16="http://schemas.microsoft.com/office/drawing/2014/main" id="{83E3A31A-7A0C-4508-A14F-E1783F689800}"/>
              </a:ext>
            </a:extLst>
          </p:cNvPr>
          <p:cNvSpPr/>
          <p:nvPr/>
        </p:nvSpPr>
        <p:spPr>
          <a:xfrm>
            <a:off x="1636201" y="-5773460"/>
            <a:ext cx="12470" cy="1247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noFill/>
          <a:ln w="1256" cap="flat">
            <a:solidFill>
              <a:srgbClr val="232E6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8" name="任意多边形: 形状 497">
            <a:extLst>
              <a:ext uri="{FF2B5EF4-FFF2-40B4-BE49-F238E27FC236}">
                <a16:creationId xmlns:a16="http://schemas.microsoft.com/office/drawing/2014/main" id="{1BCF8AED-B921-474B-92BF-4AA2E2D9956B}"/>
              </a:ext>
            </a:extLst>
          </p:cNvPr>
          <p:cNvSpPr/>
          <p:nvPr/>
        </p:nvSpPr>
        <p:spPr>
          <a:xfrm>
            <a:off x="1636201" y="-5773460"/>
            <a:ext cx="12470" cy="1247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noFill/>
          <a:ln w="1256" cap="flat">
            <a:solidFill>
              <a:srgbClr val="232E6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9" name="任意多边形: 形状 508">
            <a:extLst>
              <a:ext uri="{FF2B5EF4-FFF2-40B4-BE49-F238E27FC236}">
                <a16:creationId xmlns:a16="http://schemas.microsoft.com/office/drawing/2014/main" id="{6AAE44C1-672F-42D5-AD6F-32EBB92F54CD}"/>
              </a:ext>
            </a:extLst>
          </p:cNvPr>
          <p:cNvSpPr/>
          <p:nvPr/>
        </p:nvSpPr>
        <p:spPr>
          <a:xfrm>
            <a:off x="1636201" y="-5773460"/>
            <a:ext cx="12470" cy="1247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noFill/>
          <a:ln w="1256" cap="flat">
            <a:solidFill>
              <a:srgbClr val="232E6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6" name="任意多边形: 形状 515">
            <a:extLst>
              <a:ext uri="{FF2B5EF4-FFF2-40B4-BE49-F238E27FC236}">
                <a16:creationId xmlns:a16="http://schemas.microsoft.com/office/drawing/2014/main" id="{CB7F2E89-59B8-417B-9DF7-1138BFA46ABA}"/>
              </a:ext>
            </a:extLst>
          </p:cNvPr>
          <p:cNvSpPr/>
          <p:nvPr/>
        </p:nvSpPr>
        <p:spPr>
          <a:xfrm>
            <a:off x="1636201" y="-5773460"/>
            <a:ext cx="12470" cy="1247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noFill/>
          <a:ln w="1256" cap="flat">
            <a:solidFill>
              <a:srgbClr val="232E6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27" name="任意多边形: 形状 526">
            <a:extLst>
              <a:ext uri="{FF2B5EF4-FFF2-40B4-BE49-F238E27FC236}">
                <a16:creationId xmlns:a16="http://schemas.microsoft.com/office/drawing/2014/main" id="{853BAD22-7ADF-44F3-A639-8E70773BF95E}"/>
              </a:ext>
            </a:extLst>
          </p:cNvPr>
          <p:cNvSpPr/>
          <p:nvPr/>
        </p:nvSpPr>
        <p:spPr>
          <a:xfrm>
            <a:off x="1636201" y="-5773460"/>
            <a:ext cx="12470" cy="1247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noFill/>
          <a:ln w="1168" cap="flat">
            <a:solidFill>
              <a:srgbClr val="232E6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4" name="任意多边形: 形状 533">
            <a:extLst>
              <a:ext uri="{FF2B5EF4-FFF2-40B4-BE49-F238E27FC236}">
                <a16:creationId xmlns:a16="http://schemas.microsoft.com/office/drawing/2014/main" id="{3F0F7020-9795-49E4-AAA2-187F3A97DB11}"/>
              </a:ext>
            </a:extLst>
          </p:cNvPr>
          <p:cNvSpPr/>
          <p:nvPr/>
        </p:nvSpPr>
        <p:spPr>
          <a:xfrm>
            <a:off x="1636201" y="-5773460"/>
            <a:ext cx="12470" cy="1247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noFill/>
          <a:ln w="1168" cap="flat">
            <a:solidFill>
              <a:srgbClr val="232E6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797341" y="5523220"/>
            <a:ext cx="3100330" cy="46696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上海海天信息系统工程有限公司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97341" y="5178256"/>
            <a:ext cx="4156680" cy="296271"/>
          </a:xfrm>
        </p:spPr>
        <p:txBody>
          <a:bodyPr/>
          <a:lstStyle/>
          <a:p>
            <a:r>
              <a:rPr lang="en-US" altLang="zh-CN" sz="1400" dirty="0">
                <a:solidFill>
                  <a:schemeClr val="tx1"/>
                </a:solidFill>
              </a:rPr>
              <a:t>2020</a:t>
            </a:r>
            <a:r>
              <a:rPr lang="zh-CN" altLang="en-US" sz="1400" dirty="0">
                <a:solidFill>
                  <a:schemeClr val="tx1"/>
                </a:solidFill>
              </a:rPr>
              <a:t>年</a:t>
            </a:r>
            <a:r>
              <a:rPr lang="en-US" altLang="zh-CN" sz="1400" dirty="0">
                <a:solidFill>
                  <a:schemeClr val="tx1"/>
                </a:solidFill>
              </a:rPr>
              <a:t>11</a:t>
            </a:r>
            <a:r>
              <a:rPr lang="zh-CN" altLang="en-US" sz="1400" dirty="0">
                <a:solidFill>
                  <a:schemeClr val="tx1"/>
                </a:solidFill>
              </a:rPr>
              <a:t>月</a:t>
            </a: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45085" y="965932"/>
            <a:ext cx="5134805" cy="1072648"/>
          </a:xfrm>
        </p:spPr>
        <p:txBody>
          <a:bodyPr/>
          <a:lstStyle/>
          <a:p>
            <a:r>
              <a:rPr lang="zh-CN" altLang="en-US" sz="3200" dirty="0"/>
              <a:t>海天</a:t>
            </a:r>
            <a:r>
              <a:rPr lang="en-US" altLang="zh-CN" sz="3200" dirty="0" err="1"/>
              <a:t>C#ToJava</a:t>
            </a:r>
            <a:r>
              <a:rPr lang="zh-CN" altLang="en-US" sz="3200" dirty="0"/>
              <a:t>转型（二）</a:t>
            </a:r>
            <a:br>
              <a:rPr lang="en-US" altLang="zh-CN" sz="3200" dirty="0"/>
            </a:b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Spring Boot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三层单体应用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基础概念</a:t>
            </a:r>
            <a:r>
              <a:rPr lang="zh-CN" altLang="en-US" dirty="0">
                <a:solidFill>
                  <a:schemeClr val="tx1"/>
                </a:solidFill>
              </a:rPr>
              <a:t>及建项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9C2F20-FA9C-4D34-9B69-CE911A08CE4E}"/>
              </a:ext>
            </a:extLst>
          </p:cNvPr>
          <p:cNvSpPr txBox="1"/>
          <p:nvPr/>
        </p:nvSpPr>
        <p:spPr>
          <a:xfrm>
            <a:off x="632344" y="1203394"/>
            <a:ext cx="4413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建立项目，并构建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Maven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关联：创建主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Spring boot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项目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865C87D-6560-4E03-A1D0-3A0201EFE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44" y="1768990"/>
            <a:ext cx="4297858" cy="42636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448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基础概念</a:t>
            </a:r>
            <a:r>
              <a:rPr lang="zh-CN" altLang="en-US" dirty="0">
                <a:solidFill>
                  <a:schemeClr val="tx1"/>
                </a:solidFill>
              </a:rPr>
              <a:t>及建项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9C2F20-FA9C-4D34-9B69-CE911A08CE4E}"/>
              </a:ext>
            </a:extLst>
          </p:cNvPr>
          <p:cNvSpPr txBox="1"/>
          <p:nvPr/>
        </p:nvSpPr>
        <p:spPr>
          <a:xfrm>
            <a:off x="669924" y="1147183"/>
            <a:ext cx="4413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建立项目，并构建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Maven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关联：创建后端业务模块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6924C87-73B2-422C-B032-7F0F07433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1643156"/>
            <a:ext cx="4573962" cy="426361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C67C0DE-5A7E-469F-8C6C-CE2E6B8D7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702" y="1643156"/>
            <a:ext cx="5238095" cy="43904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6779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基础概念</a:t>
            </a:r>
            <a:r>
              <a:rPr lang="zh-CN" altLang="en-US" dirty="0">
                <a:solidFill>
                  <a:schemeClr val="tx1"/>
                </a:solidFill>
              </a:rPr>
              <a:t>及建项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9C2F20-FA9C-4D34-9B69-CE911A08CE4E}"/>
              </a:ext>
            </a:extLst>
          </p:cNvPr>
          <p:cNvSpPr txBox="1"/>
          <p:nvPr/>
        </p:nvSpPr>
        <p:spPr>
          <a:xfrm>
            <a:off x="669924" y="1141026"/>
            <a:ext cx="1071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建立项目，并构建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Maven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关联：观察主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pom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与模块中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pom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文件内容，在主项目中添加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-apple-system"/>
              </a:rPr>
              <a:t>lombok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引用，观察子项目影响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8AD9CB-E756-4EA6-A7BB-0340713D9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21" y="1561130"/>
            <a:ext cx="4006504" cy="46619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C8B101-AF9B-4C74-8367-666D5F994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822" y="1561130"/>
            <a:ext cx="4152381" cy="460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8185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基础概念</a:t>
            </a:r>
            <a:r>
              <a:rPr lang="zh-CN" altLang="en-US" dirty="0">
                <a:solidFill>
                  <a:schemeClr val="tx1"/>
                </a:solidFill>
              </a:rPr>
              <a:t>及建项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9C2F20-FA9C-4D34-9B69-CE911A08CE4E}"/>
              </a:ext>
            </a:extLst>
          </p:cNvPr>
          <p:cNvSpPr txBox="1"/>
          <p:nvPr/>
        </p:nvSpPr>
        <p:spPr>
          <a:xfrm>
            <a:off x="669924" y="1141026"/>
            <a:ext cx="1071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优雅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的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maven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引用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AD47EB-7140-4E97-9A71-DAE00137FCAA}"/>
              </a:ext>
            </a:extLst>
          </p:cNvPr>
          <p:cNvSpPr txBox="1"/>
          <p:nvPr/>
        </p:nvSpPr>
        <p:spPr>
          <a:xfrm>
            <a:off x="669924" y="1661020"/>
            <a:ext cx="2157166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/>
              <a:t>不要强迫子模块引用自己不需要的架包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/>
              <a:t>公共的架包不要每个子模块都引用</a:t>
            </a:r>
            <a:endParaRPr lang="en-US" altLang="zh-CN" sz="1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B88584-2A08-4CA7-ACBE-8E45A1522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476" y="1294914"/>
            <a:ext cx="4380952" cy="47619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2E164D7-EFDE-46D6-A13F-9A529E6EE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536" y="1294913"/>
            <a:ext cx="4106951" cy="47619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585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31407" y="1343857"/>
            <a:ext cx="5313635" cy="8953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项目基本框架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732523" y="2239207"/>
            <a:ext cx="4442135" cy="2075618"/>
          </a:xfrm>
        </p:spPr>
        <p:txBody>
          <a:bodyPr>
            <a:normAutofit/>
          </a:bodyPr>
          <a:lstStyle/>
          <a:p>
            <a:pPr lvl="0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277256" y="1835075"/>
            <a:ext cx="1057521" cy="91947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3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项目基本框架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9C2F20-FA9C-4D34-9B69-CE911A08CE4E}"/>
              </a:ext>
            </a:extLst>
          </p:cNvPr>
          <p:cNvSpPr txBox="1"/>
          <p:nvPr/>
        </p:nvSpPr>
        <p:spPr>
          <a:xfrm>
            <a:off x="669924" y="1141026"/>
            <a:ext cx="1071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基本实现：构建包结构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79FDC24-40A8-412A-9F6F-58044B3EF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37" y="1646245"/>
            <a:ext cx="3057143" cy="33809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498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项目基本框架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9C2F20-FA9C-4D34-9B69-CE911A08CE4E}"/>
              </a:ext>
            </a:extLst>
          </p:cNvPr>
          <p:cNvSpPr txBox="1"/>
          <p:nvPr/>
        </p:nvSpPr>
        <p:spPr>
          <a:xfrm>
            <a:off x="669924" y="1141026"/>
            <a:ext cx="1071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基本实现：构建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model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112619-4EBC-44A3-B804-FE0B69711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37" y="1646245"/>
            <a:ext cx="3057143" cy="3380952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8ECE61DC-6FE9-4F06-84E9-6F33F470C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25" y="1646245"/>
            <a:ext cx="5687736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com.seasky.train.user.business.model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lombok.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AllArgsConstructor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lombok.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lombok.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lombok.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NoArgsConstructor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@Data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@NoArgsConstructor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@AllArgsConstructor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@Builder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UserInfo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Integer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private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private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937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项目基本框架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9C2F20-FA9C-4D34-9B69-CE911A08CE4E}"/>
              </a:ext>
            </a:extLst>
          </p:cNvPr>
          <p:cNvSpPr txBox="1"/>
          <p:nvPr/>
        </p:nvSpPr>
        <p:spPr>
          <a:xfrm>
            <a:off x="669924" y="1141026"/>
            <a:ext cx="1071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基本实现：构建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dal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36EBB2-D316-474F-9AAF-0A2313C36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37" y="1646245"/>
            <a:ext cx="3057143" cy="3380952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D09A119F-D713-458D-BDD6-61926BB8E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278" y="1646245"/>
            <a:ext cx="6644081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com.seasky.train.user.business.dal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com.seasky.train.user.business.model.UserInfo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org.springframework.stereotype.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java.util.List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@Service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UserDALImpl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UserDAL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Integer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insertUser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(UserInfo userInfo)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List&lt;UserInfo&gt;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selectUseToList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(UserInfo userInfo)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List&lt;UserInfo&gt; userInfoList 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ArrayList&lt;&gt;()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UserInfo resultInfo = UserInfo.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().userId(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).userName(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"swg"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).passWord(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"123"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).build()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userInfoList.add(resultInfo)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return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userInfoList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UserInfo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selectUserByName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userName)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UserInfo.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().userId(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).userName(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"swg"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).passWord(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"123"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).build()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222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项目基本框架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9C2F20-FA9C-4D34-9B69-CE911A08CE4E}"/>
              </a:ext>
            </a:extLst>
          </p:cNvPr>
          <p:cNvSpPr txBox="1"/>
          <p:nvPr/>
        </p:nvSpPr>
        <p:spPr>
          <a:xfrm>
            <a:off x="669924" y="1141026"/>
            <a:ext cx="1071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基本实现：构建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bll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AFE438A-0639-43F5-BA04-EF390163A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37" y="1646245"/>
            <a:ext cx="3057143" cy="3380952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119BF1E0-F786-4FD0-9EE3-D382760F3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25" y="1410599"/>
            <a:ext cx="5936172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com.seasky.train.user.business.bll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com.seasky.train.user.business.dal.UserDALImpl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com.seasky.train.user.business.model.UserInfo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org.springframework.beans.factory.annotation.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Autowired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org.springframework.stereotype.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java.util.List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@Service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UserBLLImpl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UserBll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@Autowired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UserDAL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userDAL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Boolean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createUser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(UserInfo userInfo){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Integer rst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userDAL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.insertUser(userInfo)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rst 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List&lt;UserInfo&gt;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queryUser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(UserInfo userInfo){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userDAL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.selectUseToList(userInfo)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Boolean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userName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passWord)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UserInfo userInfo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userDAL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.selectUserByName(userName)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if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(userInfo==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false;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userInfo.getPassWord().equals(passWord)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390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项目基本框架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9C2F20-FA9C-4D34-9B69-CE911A08CE4E}"/>
              </a:ext>
            </a:extLst>
          </p:cNvPr>
          <p:cNvSpPr txBox="1"/>
          <p:nvPr/>
        </p:nvSpPr>
        <p:spPr>
          <a:xfrm>
            <a:off x="669924" y="1141026"/>
            <a:ext cx="1071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基本实现：构建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controller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15B07B-6C3E-4009-93D7-2EBBE0C69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37" y="1646245"/>
            <a:ext cx="3057143" cy="3380952"/>
          </a:xfrm>
          <a:prstGeom prst="rect">
            <a:avLst/>
          </a:prstGeom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5DC67702-74DF-47A8-979C-94A54F30B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25" y="1646245"/>
            <a:ext cx="5855515" cy="49398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com.seasky.train.user.business.controller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com.seasky.train.user.business.bll.UserBll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com.seasky.train.user.business.model.UserInfo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org.springframework.beans.factory.annotation.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Autowired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org.springframework.web.bind.annotation.*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java.util.List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@RestController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@RequestMapping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"/user"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UserController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@Autowired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UserBll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userBll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@PostMapping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"/create"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Boolean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createUser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@RequestBody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UserInfo userInfo){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.println(userInfo.getUserName())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userBll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.createUser(userInfo)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@GetMapping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"/query"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List&lt;UserInfo&gt;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queryUser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@RequestBody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UserInfo userInfo){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userBll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.queryUser(userInfo)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@PostMapping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"/login"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Boolean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@RequestParam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String userName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@RequestParam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 String passWord){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userBll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.login(userName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passWord)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529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序言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522A01F-D8F3-491E-95C7-99A240C84982}"/>
              </a:ext>
            </a:extLst>
          </p:cNvPr>
          <p:cNvSpPr/>
          <p:nvPr/>
        </p:nvSpPr>
        <p:spPr>
          <a:xfrm>
            <a:off x="669924" y="2337373"/>
            <a:ext cx="4296358" cy="466430"/>
          </a:xfrm>
          <a:prstGeom prst="rect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/>
              <a:t>单体框架：</a:t>
            </a:r>
            <a:r>
              <a:rPr lang="en-US" altLang="zh-CN" sz="2800" dirty="0"/>
              <a:t>Spring</a:t>
            </a:r>
            <a:r>
              <a:rPr lang="zh-CN" altLang="en-US" sz="2800" dirty="0"/>
              <a:t> </a:t>
            </a:r>
            <a:r>
              <a:rPr lang="en-US" altLang="zh-CN" sz="2800" dirty="0"/>
              <a:t>Boot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A55935F-717E-4AA4-A08C-B1F5A6C42440}"/>
              </a:ext>
            </a:extLst>
          </p:cNvPr>
          <p:cNvSpPr/>
          <p:nvPr/>
        </p:nvSpPr>
        <p:spPr>
          <a:xfrm>
            <a:off x="669926" y="3292699"/>
            <a:ext cx="4296358" cy="466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/>
              <a:t>服务框架：</a:t>
            </a:r>
            <a:r>
              <a:rPr lang="en-US" altLang="zh-CN" sz="2800" dirty="0"/>
              <a:t>Spring</a:t>
            </a:r>
            <a:r>
              <a:rPr lang="zh-CN" altLang="en-US" sz="2800" dirty="0"/>
              <a:t> </a:t>
            </a:r>
            <a:r>
              <a:rPr lang="en-US" altLang="zh-CN" sz="2800" dirty="0"/>
              <a:t>Cloud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96F43F3-C35B-4548-B1D5-00E3B110E64A}"/>
              </a:ext>
            </a:extLst>
          </p:cNvPr>
          <p:cNvSpPr/>
          <p:nvPr/>
        </p:nvSpPr>
        <p:spPr>
          <a:xfrm>
            <a:off x="669926" y="1337495"/>
            <a:ext cx="4296358" cy="466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/>
              <a:t>编码框架：</a:t>
            </a:r>
            <a:r>
              <a:rPr lang="en-US" altLang="zh-CN" sz="2800" dirty="0"/>
              <a:t>Open JDK1.8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204C8E3-11DF-4E61-B07D-B3D8BF3C196D}"/>
              </a:ext>
            </a:extLst>
          </p:cNvPr>
          <p:cNvSpPr/>
          <p:nvPr/>
        </p:nvSpPr>
        <p:spPr>
          <a:xfrm>
            <a:off x="669924" y="5247523"/>
            <a:ext cx="4296359" cy="466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/>
              <a:t>部署框架：</a:t>
            </a:r>
            <a:r>
              <a:rPr lang="en-US" altLang="zh-CN" sz="2800" dirty="0"/>
              <a:t>DevOps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1ECED9E-2A91-40D9-8F9B-B48541E705F6}"/>
              </a:ext>
            </a:extLst>
          </p:cNvPr>
          <p:cNvSpPr/>
          <p:nvPr/>
        </p:nvSpPr>
        <p:spPr>
          <a:xfrm>
            <a:off x="669924" y="4270111"/>
            <a:ext cx="4296359" cy="466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/>
              <a:t>设计框架：</a:t>
            </a:r>
            <a:r>
              <a:rPr lang="en-US" altLang="zh-CN" sz="2800" dirty="0"/>
              <a:t>DDD&amp;CQRS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539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项目基本框架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9C2F20-FA9C-4D34-9B69-CE911A08CE4E}"/>
              </a:ext>
            </a:extLst>
          </p:cNvPr>
          <p:cNvSpPr txBox="1"/>
          <p:nvPr/>
        </p:nvSpPr>
        <p:spPr>
          <a:xfrm>
            <a:off x="669924" y="1141026"/>
            <a:ext cx="1071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基本实现：启动主程序，通过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p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ostman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验证结果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37C0BAB-AF47-4BD0-8818-36FC87582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390" y="1613702"/>
            <a:ext cx="3217275" cy="42094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8F4C3F6-C96A-4450-B36B-9210A1C69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546" y="1664095"/>
            <a:ext cx="3763167" cy="35208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92FEA71-1321-486E-8226-E3CB3F8AD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260" y="1617223"/>
            <a:ext cx="3377189" cy="40997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8878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项目基本框架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9C2F20-FA9C-4D34-9B69-CE911A08CE4E}"/>
              </a:ext>
            </a:extLst>
          </p:cNvPr>
          <p:cNvSpPr txBox="1"/>
          <p:nvPr/>
        </p:nvSpPr>
        <p:spPr>
          <a:xfrm>
            <a:off x="669925" y="1141026"/>
            <a:ext cx="44736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本次培训用到的数据库信息：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algn="l"/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-apple-system"/>
              </a:rPr>
              <a:t>Sqlserver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server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：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47.111.224.118</a:t>
            </a:r>
          </a:p>
          <a:p>
            <a:pPr algn="l"/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port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：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1433</a:t>
            </a:r>
          </a:p>
          <a:p>
            <a:pPr algn="l"/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d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-apple-system"/>
              </a:rPr>
              <a:t>ataBase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-apple-system"/>
              </a:rPr>
              <a:t>TrainWrite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（写库）、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-apple-system"/>
              </a:rPr>
              <a:t>TrainRead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（读库）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username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：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train</a:t>
            </a:r>
          </a:p>
          <a:p>
            <a:pPr algn="l"/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p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assword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-apple-system"/>
              </a:rPr>
              <a:t>Seaskytrain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algn="l"/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Redis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h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ost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47.110.127.118</a:t>
            </a:r>
          </a:p>
          <a:p>
            <a:pPr algn="l"/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p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ort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6379</a:t>
            </a:r>
          </a:p>
          <a:p>
            <a:pPr algn="l"/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p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assword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123456</a:t>
            </a:r>
          </a:p>
          <a:p>
            <a:pPr algn="l"/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d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atabase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2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algn="l"/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注意：在练习过程中，用户名请使用本人姓名全拼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+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数字，手机号用自己真实手机号。避免操作数据与他人冲突</a:t>
            </a:r>
            <a:endParaRPr lang="zh-CN" altLang="en-US" sz="14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AF1B2A9-3553-46F8-B0B6-75CC887BC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54" y="1264472"/>
            <a:ext cx="2961905" cy="36095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1771023-AF2C-4953-B91F-7A079BCB1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966" y="1264472"/>
            <a:ext cx="2961905" cy="23333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494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31407" y="1343857"/>
            <a:ext cx="5313635" cy="895350"/>
          </a:xfrm>
        </p:spPr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</a:rPr>
              <a:t>MyBatis</a:t>
            </a:r>
            <a:r>
              <a:rPr lang="zh-CN" altLang="en-US" dirty="0">
                <a:solidFill>
                  <a:schemeClr val="tx1"/>
                </a:solidFill>
              </a:rPr>
              <a:t>数据库访问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732523" y="2239207"/>
            <a:ext cx="4442135" cy="2075618"/>
          </a:xfrm>
        </p:spPr>
        <p:txBody>
          <a:bodyPr>
            <a:normAutofit/>
          </a:bodyPr>
          <a:lstStyle/>
          <a:p>
            <a:pPr lvl="0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277256" y="1835075"/>
            <a:ext cx="1057521" cy="91947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3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数据库访问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4FEB5B-7EB9-415E-86C6-87B9D4C9B953}"/>
              </a:ext>
            </a:extLst>
          </p:cNvPr>
          <p:cNvSpPr txBox="1"/>
          <p:nvPr/>
        </p:nvSpPr>
        <p:spPr>
          <a:xfrm>
            <a:off x="544233" y="1249960"/>
            <a:ext cx="10395011" cy="3074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i="0" dirty="0">
                <a:solidFill>
                  <a:srgbClr val="4F4F4F"/>
                </a:solidFill>
                <a:effectLst/>
                <a:latin typeface="PingFang SC"/>
              </a:rPr>
              <a:t>一、什么是</a:t>
            </a:r>
            <a:r>
              <a:rPr lang="en-US" altLang="zh-CN" sz="1400" b="1" i="0" dirty="0" err="1">
                <a:solidFill>
                  <a:srgbClr val="4F4F4F"/>
                </a:solidFill>
                <a:effectLst/>
                <a:latin typeface="PingFang SC"/>
              </a:rPr>
              <a:t>MyBatis</a:t>
            </a:r>
            <a:r>
              <a:rPr lang="zh-CN" altLang="en-US" sz="1400" b="1" i="0" dirty="0">
                <a:solidFill>
                  <a:srgbClr val="4F4F4F"/>
                </a:solidFill>
                <a:effectLst/>
                <a:latin typeface="PingFang SC"/>
              </a:rPr>
              <a:t>？</a:t>
            </a:r>
            <a:endParaRPr lang="en-US" altLang="zh-CN" sz="1400" b="1" i="0" dirty="0">
              <a:solidFill>
                <a:srgbClr val="4F4F4F"/>
              </a:solidFill>
              <a:effectLst/>
              <a:latin typeface="PingFang SC"/>
            </a:endParaRPr>
          </a:p>
          <a:p>
            <a:pPr algn="l"/>
            <a:endParaRPr lang="zh-CN" altLang="en-US" sz="1400" b="1" i="0" dirty="0">
              <a:solidFill>
                <a:srgbClr val="4F4F4F"/>
              </a:solidFill>
              <a:effectLst/>
              <a:latin typeface="PingFang SC"/>
            </a:endParaRPr>
          </a:p>
          <a:p>
            <a:pPr algn="l"/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        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-apple-system"/>
              </a:rPr>
              <a:t>MyBatis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是一款优秀的持久层框架，它支持自定义 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SQL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、存储过程以及高级映射。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-apple-system"/>
              </a:rPr>
              <a:t>MyBatis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免除了几乎所有的 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JDBC 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代码以及设置参数和获取结果集的工作。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-apple-system"/>
              </a:rPr>
              <a:t>MyBatis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可以通过简单的 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XML 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或注解来配置和映射原始类型、接口和 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Java POJO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（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Plain Old Java Objects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，普通老式 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Java 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对象）为数据库中的记录。</a:t>
            </a:r>
            <a:b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</a:br>
            <a:endParaRPr lang="zh-CN" altLang="en-US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sz="1400" b="1" i="0" dirty="0">
                <a:solidFill>
                  <a:srgbClr val="4F4F4F"/>
                </a:solidFill>
                <a:effectLst/>
                <a:latin typeface="PingFang SC"/>
              </a:rPr>
              <a:t>二、应用</a:t>
            </a:r>
            <a:r>
              <a:rPr lang="en-US" altLang="zh-CN" sz="1400" b="1" i="0" dirty="0" err="1">
                <a:solidFill>
                  <a:srgbClr val="4F4F4F"/>
                </a:solidFill>
                <a:effectLst/>
                <a:latin typeface="PingFang SC"/>
              </a:rPr>
              <a:t>MyBatis</a:t>
            </a:r>
            <a:r>
              <a:rPr lang="zh-CN" altLang="en-US" sz="1400" b="1" i="0" dirty="0">
                <a:solidFill>
                  <a:srgbClr val="4F4F4F"/>
                </a:solidFill>
                <a:effectLst/>
                <a:latin typeface="PingFang SC"/>
              </a:rPr>
              <a:t>的步骤？</a:t>
            </a:r>
            <a:endParaRPr lang="en-US" altLang="zh-CN" sz="1400" b="1" i="0" dirty="0">
              <a:solidFill>
                <a:srgbClr val="4F4F4F"/>
              </a:solidFill>
              <a:effectLst/>
              <a:latin typeface="PingFang SC"/>
            </a:endParaRPr>
          </a:p>
          <a:p>
            <a:pPr algn="l"/>
            <a:endParaRPr lang="zh-CN" altLang="en-US" sz="1400" b="1" i="0" dirty="0">
              <a:solidFill>
                <a:srgbClr val="4F4F4F"/>
              </a:solidFill>
              <a:effectLst/>
              <a:latin typeface="PingFang SC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        引用依赖包：包括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-apple-system"/>
              </a:rPr>
              <a:t>MyBatis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及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JDBC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；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        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定义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POJO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对象：构建与数据库表一一对应的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Model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类，我们将此种功能的类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称为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PO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（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Persistent Object 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持久化对象）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        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定义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Mapper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接口：以接口形式定义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DAO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操作方法，通过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@Mapper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或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@MapperScan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纳入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Spring Boot Bean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管理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        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定义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XML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文件：通过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XML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文件编写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SQL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语句，并连通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PO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与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Mapper</a:t>
            </a:r>
            <a:endParaRPr lang="zh-CN" altLang="en-US" sz="1400" dirty="0">
              <a:solidFill>
                <a:srgbClr val="4D4D4D"/>
              </a:solidFill>
              <a:latin typeface="-apple-system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A228482-C7F7-4749-B581-7C74AE438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1336" y="4543603"/>
            <a:ext cx="5017479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&lt;dependency&gt;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&lt;groupId&gt;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com.baomidou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&lt;/groupId&gt;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&lt;artifactId&gt;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mybatis-plus-boot-starter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&lt;/artifactId&gt;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&lt;version&gt;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3.3.0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&lt;/version&gt;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&lt;/dependency&gt;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&lt;dependency&gt;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&lt;groupId&gt;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com.microsoft.sqlserver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&lt;/groupId&gt;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&lt;artifactId&gt;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sqljdbc42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&lt;/artifactId&gt;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&lt;version&gt;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6.0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&lt;/version&gt;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&lt;/dependency&gt;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19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数据库访问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45AED9-A8C8-473B-9409-0609DBA3D2C6}"/>
              </a:ext>
            </a:extLst>
          </p:cNvPr>
          <p:cNvSpPr txBox="1"/>
          <p:nvPr/>
        </p:nvSpPr>
        <p:spPr>
          <a:xfrm>
            <a:off x="669924" y="1141026"/>
            <a:ext cx="1071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改造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model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：建立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-apple-system"/>
              </a:rPr>
              <a:t>UserInfo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与数据库的映射关系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806A4D2-EA0E-42EA-8564-5B192B0AA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70" y="1582340"/>
            <a:ext cx="5066950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com.seasky.train.user.business.model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com.baomidou.mybatisplus.annotation.IdType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com.baomidou.mybatisplus.annotation.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TableField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com.baomidou.mybatisplus.annotation.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TableId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com.baomidou.mybatisplus.annotation.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TableName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lombok.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AllArgsConstructor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lombok.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lombok.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lombok.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NoArgsConstructor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@Data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@NoArgsConstructor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@AllArgsConstructor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@Builder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@TableName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"tbUser"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UserInfo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@TableId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D0D0FF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"UserID"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D0D0FF"/>
                </a:solidFill>
                <a:effectLst/>
                <a:latin typeface="Consolas" panose="020B0609020204030204" pitchFamily="49" charset="0"/>
              </a:rPr>
              <a:t>type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IdType.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Integer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@TableField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@TableField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808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数据库访问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45AED9-A8C8-473B-9409-0609DBA3D2C6}"/>
              </a:ext>
            </a:extLst>
          </p:cNvPr>
          <p:cNvSpPr txBox="1"/>
          <p:nvPr/>
        </p:nvSpPr>
        <p:spPr>
          <a:xfrm>
            <a:off x="669924" y="1141026"/>
            <a:ext cx="1071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改造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dal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：原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-apple-system"/>
              </a:rPr>
              <a:t>UserDAL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接口实现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Mapper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，移除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-apple-system"/>
              </a:rPr>
              <a:t>UserDALImpl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实现类，交由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-apple-system"/>
              </a:rPr>
              <a:t>MyBatis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实现，增加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User.xml</a:t>
            </a:r>
            <a:endParaRPr lang="zh-CN" altLang="en-US" sz="14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36C0599-EBAB-471C-B525-86946D9A5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540" y="1561129"/>
            <a:ext cx="3047619" cy="3952381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FBE9EF76-DDF8-4056-B3F1-8C000FA5D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4" y="1536309"/>
            <a:ext cx="5201174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com.seasky.train.user.business.dal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com.baomidou.mybatisplus.core.mapper.BaseMapper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com.seasky.train.user.business.model.UserInfo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org.apache.ibatis.annotations.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Mapper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org.apache.ibatis.annotations.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java.util.List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@Mapper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UserDAL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BaseMapper&lt;UserInfo&gt;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List&lt;UserInfo&gt;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selectUseToList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"condition"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UserInfo userInfo)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037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数据库访问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45AED9-A8C8-473B-9409-0609DBA3D2C6}"/>
              </a:ext>
            </a:extLst>
          </p:cNvPr>
          <p:cNvSpPr txBox="1"/>
          <p:nvPr/>
        </p:nvSpPr>
        <p:spPr>
          <a:xfrm>
            <a:off x="669924" y="1141026"/>
            <a:ext cx="1071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改造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dal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xml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内容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C3EEC21-2CA3-4C59-8C3C-BDDF5C10A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4" y="1655947"/>
            <a:ext cx="5462028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="UTF-8"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&lt;!DOCTYPE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mapper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"-//mybatis.org//DTD Mapper 3.0//EN"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"http://mybatis.org/dtd/mybatis-3-mapper.dtd"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&lt;mapper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="com.seasky.train.user.business.dal.User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DAL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&lt;resultMap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="UserInfo"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="com.seasky.train.user.business.model.UserInfo"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&lt;result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="userId"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="UserID"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&lt;result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="userName"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="UserName"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&lt;result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="passWord"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="PassWord"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&lt;/resultMap&gt;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&lt;select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="selectUseToList"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resultMap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="UserInfo"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SELECT UserID,UserName,PassWord FROM tbUser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WHERE 1=1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="condition.userName != null and condition.userName != ''"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 UserName like concat('%',#{condition.userName},'%')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&lt;/if&gt;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ORDER BY [UserName]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&lt;/select&gt;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&lt;/mapper&gt;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307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数据库访问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45AED9-A8C8-473B-9409-0609DBA3D2C6}"/>
              </a:ext>
            </a:extLst>
          </p:cNvPr>
          <p:cNvSpPr txBox="1"/>
          <p:nvPr/>
        </p:nvSpPr>
        <p:spPr>
          <a:xfrm>
            <a:off x="669924" y="1141026"/>
            <a:ext cx="1071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改造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bll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insert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与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-apple-system"/>
              </a:rPr>
              <a:t>selectOne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使用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-apple-system"/>
              </a:rPr>
              <a:t>Mybatis-blus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默认方法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512A117-5CB9-4D85-BC7A-7D66E2812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258" y="1141026"/>
            <a:ext cx="5159229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com.seasky.train.user.business.bll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com.baomidou.mybatisplus.core.conditions.query.QueryWrapper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com.seasky.train.user.business.dal.UserDAL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com.seasky.train.user.business.model.UserInfo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org.springframework.beans.factory.annotation.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Autowired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org.springframework.stereotype.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java.util.List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@Service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UserBLLImpl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UserBll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@Autowired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UserDAL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userDAL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Boolean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createUser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(UserInfo userInfo){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Integer rst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userDAL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.insert(userInfo)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rst 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List&lt;UserInfo&gt;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queryUser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(UserInfo userInfo){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userDAL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.selectUseToList(userInfo)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Boolean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userName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passWord)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UserInfo userInfo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userDAL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.selectOne(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QueryWrapper&lt;&gt;(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UserInfo(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,null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if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(userInfo==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false;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userInfo.getPassWord().equals(passWord)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937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数据库访问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45AED9-A8C8-473B-9409-0609DBA3D2C6}"/>
              </a:ext>
            </a:extLst>
          </p:cNvPr>
          <p:cNvSpPr txBox="1"/>
          <p:nvPr/>
        </p:nvSpPr>
        <p:spPr>
          <a:xfrm>
            <a:off x="669924" y="1141026"/>
            <a:ext cx="1071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配置文件改造：配置数据库连接信息，配置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xml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所在路径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3D3ED9A-CC46-478E-9315-CAF539C98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4" y="1788681"/>
            <a:ext cx="6662054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mybatis-plus.mapper-locations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classpath*:/mybatis/*.xml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spring.datasource.url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jdbc:sqlserver://47.111.224.180:1433;databaseName=TrainWrite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spring.datasource.username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train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spring.datasource.password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Seaskytrain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spring.datasource.driver-class-name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com.microsoft.sqlserver.jdbc.SQLServerDriver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732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31407" y="1343857"/>
            <a:ext cx="5313635" cy="89535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Druid</a:t>
            </a:r>
            <a:r>
              <a:rPr lang="zh-CN" altLang="en-US" dirty="0">
                <a:solidFill>
                  <a:schemeClr val="tx1"/>
                </a:solidFill>
              </a:rPr>
              <a:t>数据库连接池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732523" y="2239207"/>
            <a:ext cx="4442135" cy="2075618"/>
          </a:xfrm>
        </p:spPr>
        <p:txBody>
          <a:bodyPr>
            <a:normAutofit/>
          </a:bodyPr>
          <a:lstStyle/>
          <a:p>
            <a:pPr lvl="0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277256" y="1835075"/>
            <a:ext cx="1057521" cy="91947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97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Maven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基础概念及建项（重点）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基本框架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 err="1">
                    <a:latin typeface="+mn-lt"/>
                    <a:ea typeface="+mn-ea"/>
                    <a:sym typeface="+mn-lt"/>
                  </a:rPr>
                  <a:t>MyBatis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数据库访问（重点）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Druid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数据库连接池（重点）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Shiro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实现登录及权限验证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Redis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缓存数据库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Swagger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实现接口文档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 err="1">
                    <a:latin typeface="+mn-lt"/>
                    <a:ea typeface="+mn-ea"/>
                    <a:sym typeface="+mn-lt"/>
                  </a:rPr>
                  <a:t>Junit&amp;Mock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单元测试（重点）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其他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目录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Druid</a:t>
            </a:r>
            <a:r>
              <a:rPr lang="zh-CN" altLang="en-US" dirty="0"/>
              <a:t>数据库连接池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45AED9-A8C8-473B-9409-0609DBA3D2C6}"/>
              </a:ext>
            </a:extLst>
          </p:cNvPr>
          <p:cNvSpPr txBox="1"/>
          <p:nvPr/>
        </p:nvSpPr>
        <p:spPr>
          <a:xfrm>
            <a:off x="669923" y="1141026"/>
            <a:ext cx="1069715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 i="0" dirty="0">
                <a:solidFill>
                  <a:srgbClr val="4F4F4F"/>
                </a:solidFill>
                <a:effectLst/>
                <a:latin typeface="PingFang SC"/>
              </a:rPr>
              <a:t>1.</a:t>
            </a:r>
            <a:r>
              <a:rPr lang="zh-CN" altLang="en-US" sz="1400" b="1" i="0" dirty="0">
                <a:solidFill>
                  <a:srgbClr val="4F4F4F"/>
                </a:solidFill>
                <a:effectLst/>
                <a:latin typeface="PingFang SC"/>
              </a:rPr>
              <a:t>什么是</a:t>
            </a:r>
            <a:r>
              <a:rPr lang="en-US" altLang="zh-CN" sz="1400" b="1" i="0" dirty="0">
                <a:solidFill>
                  <a:srgbClr val="4F4F4F"/>
                </a:solidFill>
                <a:effectLst/>
                <a:latin typeface="PingFang SC"/>
              </a:rPr>
              <a:t>Druid</a:t>
            </a:r>
            <a:r>
              <a:rPr lang="zh-CN" altLang="en-US" sz="1400" b="1" i="0" dirty="0">
                <a:solidFill>
                  <a:srgbClr val="4F4F4F"/>
                </a:solidFill>
                <a:effectLst/>
                <a:latin typeface="PingFang SC"/>
              </a:rPr>
              <a:t>？</a:t>
            </a:r>
          </a:p>
          <a:p>
            <a:pPr algn="l"/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         </a:t>
            </a:r>
            <a:r>
              <a:rPr lang="en-US" altLang="zh-CN" sz="1400" b="0" i="0" dirty="0">
                <a:solidFill>
                  <a:srgbClr val="4B4B4B"/>
                </a:solidFill>
                <a:effectLst/>
                <a:latin typeface="PingFang SC"/>
              </a:rPr>
              <a:t>Druid</a:t>
            </a:r>
            <a:r>
              <a:rPr lang="zh-CN" altLang="en-US" sz="1400" b="0" i="0" dirty="0">
                <a:solidFill>
                  <a:srgbClr val="4B4B4B"/>
                </a:solidFill>
                <a:effectLst/>
                <a:latin typeface="PingFang SC"/>
              </a:rPr>
              <a:t>首先是一个数据库连接池。</a:t>
            </a:r>
            <a:r>
              <a:rPr lang="en-US" altLang="zh-CN" sz="1400" b="0" i="0" dirty="0">
                <a:solidFill>
                  <a:srgbClr val="4B4B4B"/>
                </a:solidFill>
                <a:effectLst/>
                <a:latin typeface="PingFang SC"/>
              </a:rPr>
              <a:t>Druid</a:t>
            </a:r>
            <a:r>
              <a:rPr lang="zh-CN" altLang="en-US" sz="1400" b="0" i="0" dirty="0">
                <a:solidFill>
                  <a:srgbClr val="4B4B4B"/>
                </a:solidFill>
                <a:effectLst/>
                <a:latin typeface="PingFang SC"/>
              </a:rPr>
              <a:t>是目前最好的数据库连接池，在功能、性能、扩展性方面，都超过其他数据库连接池。</a:t>
            </a:r>
            <a:r>
              <a:rPr lang="en-US" altLang="zh-CN" sz="1400" b="0" i="0" dirty="0">
                <a:solidFill>
                  <a:srgbClr val="4B4B4B"/>
                </a:solidFill>
                <a:effectLst/>
                <a:latin typeface="PingFang SC"/>
              </a:rPr>
              <a:t>Druid</a:t>
            </a:r>
            <a:r>
              <a:rPr lang="zh-CN" altLang="en-US" sz="1400" b="0" i="0" dirty="0">
                <a:solidFill>
                  <a:srgbClr val="4B4B4B"/>
                </a:solidFill>
                <a:effectLst/>
                <a:latin typeface="PingFang SC"/>
              </a:rPr>
              <a:t>已经在阿里巴巴部署了超过</a:t>
            </a:r>
            <a:r>
              <a:rPr lang="en-US" altLang="zh-CN" sz="1400" b="0" i="0" dirty="0">
                <a:solidFill>
                  <a:srgbClr val="4B4B4B"/>
                </a:solidFill>
                <a:effectLst/>
                <a:latin typeface="PingFang SC"/>
              </a:rPr>
              <a:t>600</a:t>
            </a:r>
            <a:r>
              <a:rPr lang="zh-CN" altLang="en-US" sz="1400" b="0" i="0" dirty="0">
                <a:solidFill>
                  <a:srgbClr val="4B4B4B"/>
                </a:solidFill>
                <a:effectLst/>
                <a:latin typeface="PingFang SC"/>
              </a:rPr>
              <a:t>个应用，经过一年多生产环境大规模部署的严苛考验。同时</a:t>
            </a:r>
            <a:r>
              <a:rPr lang="en-US" altLang="zh-CN" sz="1400" b="0" i="0" dirty="0">
                <a:solidFill>
                  <a:srgbClr val="4B4B4B"/>
                </a:solidFill>
                <a:effectLst/>
                <a:latin typeface="PingFang SC"/>
              </a:rPr>
              <a:t>Druid</a:t>
            </a:r>
            <a:r>
              <a:rPr lang="zh-CN" altLang="en-US" sz="1400" b="0" i="0" dirty="0">
                <a:solidFill>
                  <a:srgbClr val="4B4B4B"/>
                </a:solidFill>
                <a:effectLst/>
                <a:latin typeface="PingFang SC"/>
              </a:rPr>
              <a:t>不仅仅是一个数据库连接池。</a:t>
            </a:r>
            <a:endParaRPr lang="en-US" altLang="zh-CN" sz="1400" b="0" i="0" dirty="0">
              <a:solidFill>
                <a:srgbClr val="4B4B4B"/>
              </a:solidFill>
              <a:effectLst/>
              <a:latin typeface="PingFang SC"/>
            </a:endParaRPr>
          </a:p>
          <a:p>
            <a:pPr algn="l"/>
            <a:endParaRPr lang="en-US" altLang="zh-CN" sz="1400" dirty="0">
              <a:solidFill>
                <a:srgbClr val="4B4B4B"/>
              </a:solidFill>
              <a:latin typeface="PingFang SC"/>
            </a:endParaRPr>
          </a:p>
          <a:p>
            <a:pPr algn="l"/>
            <a:r>
              <a:rPr lang="en-US" altLang="zh-CN" sz="1400" b="1" i="0" dirty="0">
                <a:solidFill>
                  <a:srgbClr val="4B4B4B"/>
                </a:solidFill>
                <a:effectLst/>
                <a:latin typeface="PingFang SC"/>
              </a:rPr>
              <a:t>2.Druid</a:t>
            </a:r>
            <a:r>
              <a:rPr lang="zh-CN" altLang="en-US" sz="1400" b="1" i="0" dirty="0">
                <a:solidFill>
                  <a:srgbClr val="4B4B4B"/>
                </a:solidFill>
                <a:effectLst/>
                <a:latin typeface="PingFang SC"/>
              </a:rPr>
              <a:t>的功能</a:t>
            </a:r>
            <a:endParaRPr lang="zh-CN" altLang="en-US" sz="1400" b="0" i="0" dirty="0">
              <a:solidFill>
                <a:srgbClr val="4B4B4B"/>
              </a:solidFill>
              <a:effectLst/>
              <a:latin typeface="PingFang SC"/>
            </a:endParaRPr>
          </a:p>
          <a:p>
            <a:pPr algn="l"/>
            <a:r>
              <a:rPr lang="en-US" altLang="zh-CN" sz="1400" b="0" i="0" dirty="0">
                <a:solidFill>
                  <a:srgbClr val="4B4B4B"/>
                </a:solidFill>
                <a:effectLst/>
                <a:latin typeface="PingFang SC"/>
              </a:rPr>
              <a:t>1</a:t>
            </a:r>
            <a:r>
              <a:rPr lang="zh-CN" altLang="en-US" sz="1400" b="0" i="0" dirty="0">
                <a:solidFill>
                  <a:srgbClr val="4B4B4B"/>
                </a:solidFill>
                <a:effectLst/>
                <a:latin typeface="PingFang SC"/>
              </a:rPr>
              <a:t>、提供了一个高效、功能强大、可扩展性好的数据库连接池。</a:t>
            </a:r>
          </a:p>
          <a:p>
            <a:pPr algn="l"/>
            <a:r>
              <a:rPr lang="en-US" altLang="zh-CN" sz="1400" b="0" i="0" dirty="0">
                <a:solidFill>
                  <a:srgbClr val="4B4B4B"/>
                </a:solidFill>
                <a:effectLst/>
                <a:latin typeface="PingFang SC"/>
              </a:rPr>
              <a:t>2</a:t>
            </a:r>
            <a:r>
              <a:rPr lang="zh-CN" altLang="en-US" sz="1400" b="0" i="0" dirty="0">
                <a:solidFill>
                  <a:srgbClr val="4B4B4B"/>
                </a:solidFill>
                <a:effectLst/>
                <a:latin typeface="PingFang SC"/>
              </a:rPr>
              <a:t>、可以监控数据库访问性能，能够详细统计</a:t>
            </a:r>
            <a:r>
              <a:rPr lang="en-US" altLang="zh-CN" sz="1400" b="0" i="0" dirty="0">
                <a:solidFill>
                  <a:srgbClr val="4B4B4B"/>
                </a:solidFill>
                <a:effectLst/>
                <a:latin typeface="PingFang SC"/>
              </a:rPr>
              <a:t>SQL</a:t>
            </a:r>
            <a:r>
              <a:rPr lang="zh-CN" altLang="en-US" sz="1400" b="0" i="0" dirty="0">
                <a:solidFill>
                  <a:srgbClr val="4B4B4B"/>
                </a:solidFill>
                <a:effectLst/>
                <a:latin typeface="PingFang SC"/>
              </a:rPr>
              <a:t>的执行性能。</a:t>
            </a:r>
          </a:p>
          <a:p>
            <a:pPr algn="l"/>
            <a:r>
              <a:rPr lang="en-US" altLang="zh-CN" sz="1400" b="0" i="0" dirty="0">
                <a:solidFill>
                  <a:srgbClr val="4B4B4B"/>
                </a:solidFill>
                <a:effectLst/>
                <a:latin typeface="PingFang SC"/>
              </a:rPr>
              <a:t>3</a:t>
            </a:r>
            <a:r>
              <a:rPr lang="zh-CN" altLang="en-US" sz="1400" b="0" i="0" dirty="0">
                <a:solidFill>
                  <a:srgbClr val="4B4B4B"/>
                </a:solidFill>
                <a:effectLst/>
                <a:latin typeface="PingFang SC"/>
              </a:rPr>
              <a:t>、数据库密码加密。</a:t>
            </a:r>
          </a:p>
          <a:p>
            <a:pPr algn="l"/>
            <a:r>
              <a:rPr lang="en-US" altLang="zh-CN" sz="1400" b="0" i="0" dirty="0">
                <a:solidFill>
                  <a:srgbClr val="4B4B4B"/>
                </a:solidFill>
                <a:effectLst/>
                <a:latin typeface="PingFang SC"/>
              </a:rPr>
              <a:t>4</a:t>
            </a:r>
            <a:r>
              <a:rPr lang="zh-CN" altLang="en-US" sz="1400" b="0" i="0" dirty="0">
                <a:solidFill>
                  <a:srgbClr val="4B4B4B"/>
                </a:solidFill>
                <a:effectLst/>
                <a:latin typeface="PingFang SC"/>
              </a:rPr>
              <a:t>、</a:t>
            </a:r>
            <a:r>
              <a:rPr lang="en-US" altLang="zh-CN" sz="1400" b="0" i="0" dirty="0">
                <a:solidFill>
                  <a:srgbClr val="4B4B4B"/>
                </a:solidFill>
                <a:effectLst/>
                <a:latin typeface="PingFang SC"/>
              </a:rPr>
              <a:t>SQL</a:t>
            </a:r>
            <a:r>
              <a:rPr lang="zh-CN" altLang="en-US" sz="1400" b="0" i="0" dirty="0">
                <a:solidFill>
                  <a:srgbClr val="4B4B4B"/>
                </a:solidFill>
                <a:effectLst/>
                <a:latin typeface="PingFang SC"/>
              </a:rPr>
              <a:t>执行日志，你可以按需要选择相应的</a:t>
            </a:r>
            <a:r>
              <a:rPr lang="en-US" altLang="zh-CN" sz="1400" b="0" i="0" dirty="0" err="1">
                <a:solidFill>
                  <a:srgbClr val="4B4B4B"/>
                </a:solidFill>
                <a:effectLst/>
                <a:latin typeface="PingFang SC"/>
              </a:rPr>
              <a:t>LogFilter</a:t>
            </a:r>
            <a:r>
              <a:rPr lang="zh-CN" altLang="en-US" sz="1400" b="0" i="0" dirty="0">
                <a:solidFill>
                  <a:srgbClr val="4B4B4B"/>
                </a:solidFill>
                <a:effectLst/>
                <a:latin typeface="PingFang SC"/>
              </a:rPr>
              <a:t>，监控你应用的数据库访问情况。</a:t>
            </a:r>
          </a:p>
          <a:p>
            <a:pPr algn="l"/>
            <a:r>
              <a:rPr lang="en-US" altLang="zh-CN" sz="1400" b="0" i="0" dirty="0">
                <a:solidFill>
                  <a:srgbClr val="4B4B4B"/>
                </a:solidFill>
                <a:effectLst/>
                <a:latin typeface="PingFang SC"/>
              </a:rPr>
              <a:t>5</a:t>
            </a:r>
            <a:r>
              <a:rPr lang="zh-CN" altLang="en-US" sz="1400" b="0" i="0" dirty="0">
                <a:solidFill>
                  <a:srgbClr val="4B4B4B"/>
                </a:solidFill>
                <a:effectLst/>
                <a:latin typeface="PingFang SC"/>
              </a:rPr>
              <a:t>、扩展</a:t>
            </a:r>
            <a:r>
              <a:rPr lang="en-US" altLang="zh-CN" sz="1400" b="0" i="0" dirty="0">
                <a:solidFill>
                  <a:srgbClr val="4B4B4B"/>
                </a:solidFill>
                <a:effectLst/>
                <a:latin typeface="PingFang SC"/>
              </a:rPr>
              <a:t>JDBC</a:t>
            </a:r>
            <a:r>
              <a:rPr lang="zh-CN" altLang="en-US" sz="1400" b="0" i="0" dirty="0">
                <a:solidFill>
                  <a:srgbClr val="4B4B4B"/>
                </a:solidFill>
                <a:effectLst/>
                <a:latin typeface="PingFang SC"/>
              </a:rPr>
              <a:t>，如果你要对</a:t>
            </a:r>
            <a:r>
              <a:rPr lang="en-US" altLang="zh-CN" sz="1400" b="0" i="0" dirty="0">
                <a:solidFill>
                  <a:srgbClr val="4B4B4B"/>
                </a:solidFill>
                <a:effectLst/>
                <a:latin typeface="PingFang SC"/>
              </a:rPr>
              <a:t>JDBC</a:t>
            </a:r>
            <a:r>
              <a:rPr lang="zh-CN" altLang="en-US" sz="1400" b="0" i="0" dirty="0">
                <a:solidFill>
                  <a:srgbClr val="4B4B4B"/>
                </a:solidFill>
                <a:effectLst/>
                <a:latin typeface="PingFang SC"/>
              </a:rPr>
              <a:t>层有编程的需求，可以通过</a:t>
            </a:r>
            <a:r>
              <a:rPr lang="en-US" altLang="zh-CN" sz="1400" b="0" i="0" dirty="0">
                <a:solidFill>
                  <a:srgbClr val="4B4B4B"/>
                </a:solidFill>
                <a:effectLst/>
                <a:latin typeface="PingFang SC"/>
              </a:rPr>
              <a:t>Druid</a:t>
            </a:r>
            <a:r>
              <a:rPr lang="zh-CN" altLang="en-US" sz="1400" b="0" i="0" dirty="0">
                <a:solidFill>
                  <a:srgbClr val="4B4B4B"/>
                </a:solidFill>
                <a:effectLst/>
                <a:latin typeface="PingFang SC"/>
              </a:rPr>
              <a:t>提供的</a:t>
            </a:r>
            <a:r>
              <a:rPr lang="en-US" altLang="zh-CN" sz="1400" b="0" i="0" dirty="0">
                <a:solidFill>
                  <a:srgbClr val="4B4B4B"/>
                </a:solidFill>
                <a:effectLst/>
                <a:latin typeface="PingFang SC"/>
              </a:rPr>
              <a:t>Filter</a:t>
            </a:r>
            <a:r>
              <a:rPr lang="zh-CN" altLang="en-US" sz="1400" b="0" i="0" dirty="0">
                <a:solidFill>
                  <a:srgbClr val="4B4B4B"/>
                </a:solidFill>
                <a:effectLst/>
                <a:latin typeface="PingFang SC"/>
              </a:rPr>
              <a:t>机制，很方便编写</a:t>
            </a:r>
            <a:r>
              <a:rPr lang="en-US" altLang="zh-CN" sz="1400" b="0" i="0" dirty="0">
                <a:solidFill>
                  <a:srgbClr val="4B4B4B"/>
                </a:solidFill>
                <a:effectLst/>
                <a:latin typeface="PingFang SC"/>
              </a:rPr>
              <a:t>JDBC</a:t>
            </a:r>
            <a:r>
              <a:rPr lang="zh-CN" altLang="en-US" sz="1400" b="0" i="0" dirty="0">
                <a:solidFill>
                  <a:srgbClr val="4B4B4B"/>
                </a:solidFill>
                <a:effectLst/>
                <a:latin typeface="PingFang SC"/>
              </a:rPr>
              <a:t>层的扩展插件。</a:t>
            </a:r>
          </a:p>
          <a:p>
            <a:pPr algn="l"/>
            <a:endParaRPr lang="zh-CN" altLang="en-US" sz="14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D2387B5-81E8-4961-ADEA-5B1B500A4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02" y="3814724"/>
            <a:ext cx="5747654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&lt;dependency&gt;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&lt;groupId&gt;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com.alibaba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&lt;/groupId&gt;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&lt;artifactId&gt;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druid-spring-boot-starter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&lt;/artifactId&gt;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&lt;version&gt;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1.2.1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&lt;/version&gt;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&lt;/dependency&gt;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&lt;dependency&gt;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&lt;groupId&gt;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org.aspectj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&lt;/groupId&gt;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&lt;artifactId&gt;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aspectjweaver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&lt;/artifactId&gt;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&lt;version&gt;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1.9.6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&lt;/version&gt;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&lt;/dependency&gt;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9282C2-FE88-4F78-98BD-9FF7E52C500A}"/>
              </a:ext>
            </a:extLst>
          </p:cNvPr>
          <p:cNvSpPr txBox="1"/>
          <p:nvPr/>
        </p:nvSpPr>
        <p:spPr>
          <a:xfrm>
            <a:off x="715102" y="5413268"/>
            <a:ext cx="1071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o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-apple-system"/>
              </a:rPr>
              <a:t>rg.aspectj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包与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druid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无关，但是在实现应用过程中需要使用到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AOP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，在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AOP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中需要依赖该包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965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Druid</a:t>
            </a:r>
            <a:r>
              <a:rPr lang="zh-CN" altLang="en-US" dirty="0"/>
              <a:t>数据库连接池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45AED9-A8C8-473B-9409-0609DBA3D2C6}"/>
              </a:ext>
            </a:extLst>
          </p:cNvPr>
          <p:cNvSpPr txBox="1"/>
          <p:nvPr/>
        </p:nvSpPr>
        <p:spPr>
          <a:xfrm>
            <a:off x="669924" y="1141026"/>
            <a:ext cx="1071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实现读写分离：修改配置文件，撤销原数据源信息，换以下内容替代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8350594-077E-4391-AADA-00BF3FCF2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203" y="1649422"/>
            <a:ext cx="6853805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spring.datasource.druid.write.name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write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spring.datasource.druid.write.url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jdbc:sqlserver://47.111.224.180:1433;databaseName=TrainWrite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spring.datasource.druid.write.username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train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spring.datasource.druid.write.password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Seaskytrain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spring.datasource.druid.write.driver-class-name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com.microsoft.sqlserver.jdbc.SQLServerDriver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spring.datasource.druid.write.initial-size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spring.datasource.druid.write.min-idle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spring.datasource.druid.write.max-active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spring.datasource.druid.write.validation-query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SELECT 1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spring.datasource.druid.write.validation-query-timeout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spring.datasource.druid.write.test-while-idle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spring.datasource.druid.write.test-on-borrow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spring.datasource.druid.write.test-on-return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spring.datasource.druid.write.keep-alive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spring.datasource.druid.read.name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read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spring.datasource.druid.read.url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jdbc:sqlserver://47.111.224.180:1433;databaseName=TrainRead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spring.datasource.druid.read.username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train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spring.datasource.druid.read.password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Seaskytrain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spring.datasource.druid.read.driver-class-name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com.microsoft.sqlserver.jdbc.SQLServerDriver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spring.datasource.druid.read.initial-size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spring.datasource.druid.read.min-idle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spring.datasource.druid.read.max-active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spring.datasource.druid.read.validation-query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SELECT 1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spring.datasource.druid.read.validation-query-timeout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spring.datasource.druid.read.test-while-idle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spring.datasource.druid.read.test-on-borrow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spring.datasource.druid.read.test-on-return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spring.datasource.druid.read.keep-alive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true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959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Druid</a:t>
            </a:r>
            <a:r>
              <a:rPr lang="zh-CN" altLang="en-US" dirty="0"/>
              <a:t>数据库连接池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45AED9-A8C8-473B-9409-0609DBA3D2C6}"/>
              </a:ext>
            </a:extLst>
          </p:cNvPr>
          <p:cNvSpPr txBox="1"/>
          <p:nvPr/>
        </p:nvSpPr>
        <p:spPr>
          <a:xfrm>
            <a:off x="669924" y="1141026"/>
            <a:ext cx="48919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实现读写分离：增加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Druid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的配置类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b="1" i="0" dirty="0" err="1">
                <a:solidFill>
                  <a:srgbClr val="4D4D4D"/>
                </a:solidFill>
                <a:effectLst/>
                <a:latin typeface="-apple-system"/>
              </a:rPr>
              <a:t>DataSourceName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一个枚举，用来作为对应数据源对象的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Key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信息，在应用中充当筛选或配置参数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b="1" dirty="0" err="1">
                <a:solidFill>
                  <a:srgbClr val="4D4D4D"/>
                </a:solidFill>
                <a:latin typeface="-apple-system"/>
              </a:rPr>
              <a:t>DataSourceConfiguration</a:t>
            </a:r>
            <a:r>
              <a:rPr lang="zh-CN" altLang="en-US" sz="1400" b="1" dirty="0">
                <a:solidFill>
                  <a:srgbClr val="4D4D4D"/>
                </a:solidFill>
                <a:latin typeface="-apple-system"/>
              </a:rPr>
              <a:t>：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一个配置类，加载配置文件信息注入容器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b="1" i="0" dirty="0" err="1">
                <a:solidFill>
                  <a:srgbClr val="4D4D4D"/>
                </a:solidFill>
                <a:effectLst/>
                <a:latin typeface="-apple-system"/>
              </a:rPr>
              <a:t>WiteReadRoutionDataSource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一个多数据源的管理容器，实现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动态数据源管理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b="1" dirty="0" err="1">
                <a:solidFill>
                  <a:srgbClr val="4D4D4D"/>
                </a:solidFill>
                <a:latin typeface="-apple-system"/>
              </a:rPr>
              <a:t>CurDataSource</a:t>
            </a:r>
            <a:r>
              <a:rPr lang="zh-CN" altLang="en-US" sz="1400" b="1" dirty="0">
                <a:solidFill>
                  <a:srgbClr val="4D4D4D"/>
                </a:solidFill>
                <a:latin typeface="-apple-system"/>
              </a:rPr>
              <a:t>：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一个自定义注解，在方法上标记表示该方法需要判定数据源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b="1" i="0" dirty="0" err="1">
                <a:solidFill>
                  <a:srgbClr val="4D4D4D"/>
                </a:solidFill>
                <a:effectLst/>
                <a:latin typeface="-apple-system"/>
              </a:rPr>
              <a:t>DataSourceAspect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一个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AOP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切面类，实际处理所有标记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@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CurDataSource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注解的方法所使用的数据源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b="1" i="0" dirty="0" err="1">
                <a:solidFill>
                  <a:srgbClr val="4D4D4D"/>
                </a:solidFill>
                <a:effectLst/>
                <a:latin typeface="-apple-system"/>
              </a:rPr>
              <a:t>UserOut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一个用于体现演示结果的数据返回模型，结构区别写库模型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-apple-system"/>
              </a:rPr>
              <a:t>UserInfo</a:t>
            </a:r>
            <a:endParaRPr lang="zh-CN" altLang="en-US" sz="14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D12D54-2313-4B9D-BB90-91A3ECEA2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495" y="1363153"/>
            <a:ext cx="3619048" cy="45428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37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Druid</a:t>
            </a:r>
            <a:r>
              <a:rPr lang="zh-CN" altLang="en-US" dirty="0"/>
              <a:t>数据库连接池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45AED9-A8C8-473B-9409-0609DBA3D2C6}"/>
              </a:ext>
            </a:extLst>
          </p:cNvPr>
          <p:cNvSpPr txBox="1"/>
          <p:nvPr/>
        </p:nvSpPr>
        <p:spPr>
          <a:xfrm>
            <a:off x="669924" y="1141026"/>
            <a:ext cx="43299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实现读写分离：动态数据源管理器的实现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将数据源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Key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（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DataSourceName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）包装为线程变量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继承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AbstractRoutingDataSource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，并实现抽象方法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determineCurrentLookupKey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：告诉管理器从线程变量中去取当前指定的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DataSourceName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algn="l"/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定义数据源切换的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setDataSource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方法，并写入线程变量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algn="l"/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该类的核心功能：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algn="l"/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         包含所有已定义的数据源信息，并可根据外部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set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进来的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DataSourceName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，返回对应的数据源信息。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FADECC0-99D9-4222-85B2-71102F31C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795" y="1452312"/>
            <a:ext cx="6482681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WriteReadRoutingDataSource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AbstractRoutingDataSource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    * ThreadLocal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用于提供线程局部变量，在多线程环境可以保证各个线程里的变量独立于其它线程里的变量。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也就是说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ThreadLocal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可以为每个线程创建一个【单独的变量副本】，相当于线程的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private static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类型变量。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static final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ThreadLocal&lt;DataSourceName&gt;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CONTEXT_HOLDER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ThreadLocal&lt;&gt;()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protected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determineCurrentLookupKey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getDataSource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setDataSource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(DataSourceName dataSource)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CONTEXT_HOLDER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.set(dataSource)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DataSourceName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getDataSource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CONTEXT_HOLDER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clearDataSource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CONTEXT_HOLDER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.remove()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910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Druid</a:t>
            </a:r>
            <a:r>
              <a:rPr lang="zh-CN" altLang="en-US" dirty="0"/>
              <a:t>数据库连接池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45AED9-A8C8-473B-9409-0609DBA3D2C6}"/>
              </a:ext>
            </a:extLst>
          </p:cNvPr>
          <p:cNvSpPr txBox="1"/>
          <p:nvPr/>
        </p:nvSpPr>
        <p:spPr>
          <a:xfrm>
            <a:off x="552478" y="1149415"/>
            <a:ext cx="521075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实现读写分离：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-apple-system"/>
              </a:rPr>
              <a:t>DataSourceConfiguration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的实现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b="1" i="0" dirty="0" err="1">
                <a:solidFill>
                  <a:srgbClr val="4D4D4D"/>
                </a:solidFill>
                <a:effectLst/>
                <a:latin typeface="-apple-system"/>
              </a:rPr>
              <a:t>txManager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zh-CN" altLang="en-US" sz="1400" i="0" dirty="0">
                <a:solidFill>
                  <a:srgbClr val="4D4D4D"/>
                </a:solidFill>
                <a:effectLst/>
                <a:latin typeface="-apple-system"/>
              </a:rPr>
              <a:t>创建事务管理器</a:t>
            </a:r>
            <a:endParaRPr lang="en-US" altLang="zh-CN" sz="140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b="1" i="0" dirty="0" err="1">
                <a:solidFill>
                  <a:srgbClr val="4D4D4D"/>
                </a:solidFill>
                <a:effectLst/>
                <a:latin typeface="-apple-system"/>
              </a:rPr>
              <a:t>wirteDataSource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加载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write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数据源的配置并返回连接对象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b="1" dirty="0" err="1">
                <a:solidFill>
                  <a:srgbClr val="4D4D4D"/>
                </a:solidFill>
                <a:latin typeface="-apple-system"/>
              </a:rPr>
              <a:t>readDataSource</a:t>
            </a:r>
            <a:r>
              <a:rPr lang="zh-CN" altLang="en-US" sz="1400" b="1" dirty="0">
                <a:solidFill>
                  <a:srgbClr val="4D4D4D"/>
                </a:solidFill>
                <a:latin typeface="-apple-system"/>
              </a:rPr>
              <a:t>：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加载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read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数据源的配置并返回连接对象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b="1" i="0" dirty="0" err="1">
                <a:solidFill>
                  <a:srgbClr val="4D4D4D"/>
                </a:solidFill>
                <a:effectLst/>
                <a:latin typeface="-apple-system"/>
              </a:rPr>
              <a:t>dataSouce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将所有定义的连接对象加载到动态数据源管理器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b="1" dirty="0" err="1">
                <a:solidFill>
                  <a:srgbClr val="4D4D4D"/>
                </a:solidFill>
                <a:latin typeface="-apple-system"/>
              </a:rPr>
              <a:t>sqlSessionFactory</a:t>
            </a:r>
            <a:r>
              <a:rPr lang="zh-CN" altLang="en-US" sz="1400" b="1" dirty="0">
                <a:solidFill>
                  <a:srgbClr val="4D4D4D"/>
                </a:solidFill>
                <a:latin typeface="-apple-system"/>
              </a:rPr>
              <a:t>：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因数据源信息被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druid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接管，因此需调整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myBatis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的数据源为动态数据源管理器，同时指定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xml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的扫描路径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algn="l"/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若有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n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个数据源，实现一主多从场景，则：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可在配置文件中，按照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write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、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read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的方式定义个多（名字可自定义，例如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master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、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slave01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、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slave02…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）；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实现多个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xxxDataSource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方法；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在枚举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DataSourceName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中对应创建多个项。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AB2ECBE-E1B1-40F3-A5CF-425FD0D41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222" y="58846"/>
            <a:ext cx="6112258" cy="67403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@Configuration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@EnableTransactionManagement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DataSourceConfiguration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@Bean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PlatformTransactionManager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txManager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DataSourceTransactionManager(dataSource())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@Bean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@Primary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@ConfigurationProperties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nsolas" panose="020B0609020204030204" pitchFamily="49" charset="0"/>
              </a:rPr>
              <a:t>prefix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"spring.datasource.druid.write"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DataSource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writeDataSource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配置写库信息到数据源对象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DruidDataSourceBuilder.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().build()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@Bean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@ConfigurationProperties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nsolas" panose="020B0609020204030204" pitchFamily="49" charset="0"/>
              </a:rPr>
              <a:t>prefix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"spring.datasource.druid.read"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DataSource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readDataSource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配置读库信息到数据源对象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DruidDataSourceBuilder.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().build()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@Bean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@Primary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AbstractRoutingDataSource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配置动态数据源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WriteReadRoutingDataSource proxy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WriteReadRoutingDataSource()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Map&lt;Object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Object&gt; targetDataResources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HashMap&lt;&gt;()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targetDataResources.put(DataSourceName.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writeDataSource())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targetDataResources.put(DataSourceName.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readDataSource())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proxy.setDefaultTargetDataSource(writeDataSource())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proxy.setTargetDataSources(targetDataResources)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proxy.afterPropertiesSet()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proxy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@Bean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@ConfigurationProperties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nsolas" panose="020B0609020204030204" pitchFamily="49" charset="0"/>
              </a:rPr>
              <a:t>prefix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"mybatis-plus"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MybatisSqlSessionFactoryBean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sqlSessionFactory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Exception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MybatisSqlSessionFactoryBean mybatisPlus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MybatisSqlSessionFactoryBean()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mybatisPlus.setDataSource(dataSource())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mybatisPlus.setMapperLocations(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PathMatchingResourcePatternResolver().getResources(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"classpath*:/mybatis/*.xml"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mybatisPlus.setPlugins(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Interceptor[]{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PaginationInterceptor()})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mybatisPlus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337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Druid</a:t>
            </a:r>
            <a:r>
              <a:rPr lang="zh-CN" altLang="en-US" dirty="0"/>
              <a:t>数据库连接池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45AED9-A8C8-473B-9409-0609DBA3D2C6}"/>
              </a:ext>
            </a:extLst>
          </p:cNvPr>
          <p:cNvSpPr txBox="1"/>
          <p:nvPr/>
        </p:nvSpPr>
        <p:spPr>
          <a:xfrm>
            <a:off x="552478" y="1149415"/>
            <a:ext cx="50681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实现读写分离：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自定义注解，用来标记方法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4D4D4D"/>
                </a:solidFill>
                <a:latin typeface="-apple-system"/>
              </a:rPr>
              <a:t>@Target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zh-CN" altLang="en-US" sz="1400" i="0" dirty="0">
                <a:solidFill>
                  <a:srgbClr val="4D4D4D"/>
                </a:solidFill>
                <a:effectLst/>
                <a:latin typeface="-apple-system"/>
              </a:rPr>
              <a:t>定义该注解可以标记的对象，此处指只能标记在方法上，支持定义多个对象。</a:t>
            </a:r>
            <a:endParaRPr lang="en-US" altLang="zh-CN" sz="140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4D4D4D"/>
                </a:solidFill>
                <a:latin typeface="-apple-system"/>
              </a:rPr>
              <a:t>@Retention</a:t>
            </a:r>
            <a:r>
              <a:rPr lang="zh-CN" altLang="en-US" sz="1400" b="1" dirty="0">
                <a:solidFill>
                  <a:srgbClr val="4D4D4D"/>
                </a:solidFill>
                <a:latin typeface="-apple-system"/>
              </a:rPr>
              <a:t>：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定义该注解何时生效，此处指只在运行过程中生效，支持定义多个对象。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4D4D4D"/>
                </a:solidFill>
                <a:latin typeface="-apple-system"/>
              </a:rPr>
              <a:t>Source</a:t>
            </a:r>
            <a:r>
              <a:rPr lang="zh-CN" altLang="en-US" sz="1400" b="1" dirty="0">
                <a:solidFill>
                  <a:srgbClr val="4D4D4D"/>
                </a:solidFill>
                <a:latin typeface="-apple-system"/>
              </a:rPr>
              <a:t>：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定义了一个注解参数，类型为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DataSourceName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，默认为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write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数据源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FC8DFE6-3E3E-4F8C-9A01-BD944DA47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798" y="1423680"/>
            <a:ext cx="5167618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@Target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(ElementType.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@Retention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(RetentionPolicy.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RUNTIME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CurDataSource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DataSourceName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default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DataSourceName.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575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Druid</a:t>
            </a:r>
            <a:r>
              <a:rPr lang="zh-CN" altLang="en-US" dirty="0"/>
              <a:t>数据库连接池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45AED9-A8C8-473B-9409-0609DBA3D2C6}"/>
              </a:ext>
            </a:extLst>
          </p:cNvPr>
          <p:cNvSpPr txBox="1"/>
          <p:nvPr/>
        </p:nvSpPr>
        <p:spPr>
          <a:xfrm>
            <a:off x="552478" y="1149415"/>
            <a:ext cx="506814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实现读写分离：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数据源切换的切面类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实现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b="1" dirty="0" err="1">
                <a:solidFill>
                  <a:srgbClr val="4D4D4D"/>
                </a:solidFill>
                <a:latin typeface="-apple-system"/>
              </a:rPr>
              <a:t>dataSourcePointCut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zh-CN" altLang="en-US" sz="1400" i="0" dirty="0">
                <a:solidFill>
                  <a:srgbClr val="4D4D4D"/>
                </a:solidFill>
                <a:effectLst/>
                <a:latin typeface="-apple-system"/>
              </a:rPr>
              <a:t>此处代表方法中包含</a:t>
            </a:r>
            <a:r>
              <a:rPr lang="en-US" altLang="zh-CN" sz="1400" i="0" dirty="0" err="1">
                <a:solidFill>
                  <a:srgbClr val="4D4D4D"/>
                </a:solidFill>
                <a:effectLst/>
                <a:latin typeface="-apple-system"/>
              </a:rPr>
              <a:t>CurDataSource</a:t>
            </a:r>
            <a:r>
              <a:rPr lang="zh-CN" altLang="en-US" sz="1400" i="0" dirty="0">
                <a:solidFill>
                  <a:srgbClr val="4D4D4D"/>
                </a:solidFill>
                <a:effectLst/>
                <a:latin typeface="-apple-system"/>
              </a:rPr>
              <a:t>注解的，都会被作为切点识别</a:t>
            </a:r>
            <a:endParaRPr lang="en-US" altLang="zh-CN" sz="140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4D4D4D"/>
                </a:solidFill>
                <a:latin typeface="-apple-system"/>
              </a:rPr>
              <a:t>around</a:t>
            </a:r>
            <a:r>
              <a:rPr lang="zh-CN" altLang="en-US" sz="1400" b="1" dirty="0">
                <a:solidFill>
                  <a:srgbClr val="4D4D4D"/>
                </a:solidFill>
                <a:latin typeface="-apple-system"/>
              </a:rPr>
              <a:t>：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根据方法上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CurDataSource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注解的数据源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Key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属性，操作动态数据源管理类，更换数据源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algn="l"/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基于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Aspect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实现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Aop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编程的几个概念：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@Pointcut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：定义切点，其参数有较多筛选方式，可根据注解筛选，可根据架包、方法、参数名称筛选，支持统配符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@Aspect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：整个类代表一个切面，一个切面中可以包括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n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多个切点，即定义多个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@Poincut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。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@Around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：定义切入行为，其参数可以写多个切点，并支持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&amp;&amp; ||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等运算，相类似的还有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@Before,@After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，作用时间不同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@Component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：将整个切面类纳入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Spring Bean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容器，应用启动时自动扫描，外部使用时无需申明。</a:t>
            </a:r>
            <a:r>
              <a:rPr lang="zh-CN" altLang="en-US" sz="1400" b="1" dirty="0">
                <a:solidFill>
                  <a:srgbClr val="4D4D4D"/>
                </a:solidFill>
                <a:latin typeface="-apple-system"/>
              </a:rPr>
              <a:t>但要非常注意扫描的包结构，如果扫描不到系统不报错，但切面行为无效，因为根本就没有被加载。</a:t>
            </a:r>
            <a:endParaRPr lang="en-US" altLang="zh-CN" sz="1400" b="1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7C31A3-7FB5-4A73-8B66-43F757F74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119" y="1378948"/>
            <a:ext cx="5327403" cy="35548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@Aspect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@Component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DataSourceAspect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@Pointcut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"@annotation(com.seasky.train.user.business.druid.CurDataSource)"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dataSourcePointCut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@Around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"dataSourcePointCut()"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around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(ProceedingJoinPoint point)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Throwable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MethodSignature signature = (MethodSignature) point.getSignature()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Method method = signature.getMethod()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CurDataSource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ds = method.getAnnotation(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CurDataSource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(ds 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WriteReadRoutingDataSource.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setDataSource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(DataSourceName.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WriteReadRoutingDataSource.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setDataSource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(ds.source())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point.proceed()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768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Druid</a:t>
            </a:r>
            <a:r>
              <a:rPr lang="zh-CN" altLang="en-US" dirty="0"/>
              <a:t>数据库连接池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45AED9-A8C8-473B-9409-0609DBA3D2C6}"/>
              </a:ext>
            </a:extLst>
          </p:cNvPr>
          <p:cNvSpPr txBox="1"/>
          <p:nvPr/>
        </p:nvSpPr>
        <p:spPr>
          <a:xfrm>
            <a:off x="552478" y="1149415"/>
            <a:ext cx="506814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实现读写分离：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应用程序改造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algn="l"/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Model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zh-CN" altLang="en-US" sz="1400" i="0" dirty="0">
                <a:solidFill>
                  <a:srgbClr val="4D4D4D"/>
                </a:solidFill>
                <a:effectLst/>
                <a:latin typeface="-apple-system"/>
              </a:rPr>
              <a:t>为区别写库模型，建立新读库模型</a:t>
            </a:r>
            <a:endParaRPr lang="en-US" altLang="zh-CN" sz="140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4D4D4D"/>
                </a:solidFill>
                <a:latin typeface="-apple-system"/>
              </a:rPr>
              <a:t>XML</a:t>
            </a:r>
            <a:r>
              <a:rPr lang="zh-CN" altLang="en-US" sz="1400" b="1" dirty="0">
                <a:solidFill>
                  <a:srgbClr val="4D4D4D"/>
                </a:solidFill>
                <a:latin typeface="-apple-system"/>
              </a:rPr>
              <a:t>：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相关查询语句返回读库模型，注意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dal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，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dll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的返回链路的参数也一并调整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4D4D4D"/>
                </a:solidFill>
                <a:latin typeface="-apple-system"/>
              </a:rPr>
              <a:t>Controller</a:t>
            </a:r>
            <a:r>
              <a:rPr lang="zh-CN" altLang="en-US" sz="1400" b="1" dirty="0">
                <a:solidFill>
                  <a:srgbClr val="4D4D4D"/>
                </a:solidFill>
                <a:latin typeface="-apple-system"/>
              </a:rPr>
              <a:t>：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查询方法上添加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@CurDataSource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，并指定读库数据源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algn="l"/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algn="l"/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演示用数据库，读写库之间已通过触发器建立数据同步，将来实际场景的意义如下：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读写库之间的数据同步可通过多种方式实现，未必触发器一种；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读库结构与写库结构可能存在不同，为提高查询效率，读库可能存放更多的数据冗余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读写库模型区分为将来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CQRS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框架做铺垫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algn="l"/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2307F46-E52C-4463-821F-722C0B82D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974" y="5263647"/>
            <a:ext cx="4882157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@GetMapping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"/query"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@CurDataSource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nsolas" panose="020B0609020204030204" pitchFamily="49" charset="0"/>
              </a:rPr>
              <a:t>source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DataSourceName.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List&lt;UserOut&gt;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queryUser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@RequestBody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UserInfo userInfo){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userBll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.queryUser(userInfo)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A32EF1C-06D3-4C06-A3E7-0C834DD5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975" y="1220686"/>
            <a:ext cx="4882157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@EqualsAndHashCode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nsolas" panose="020B0609020204030204" pitchFamily="49" charset="0"/>
              </a:rPr>
              <a:t>callSuper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@Data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UserOut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UserInfo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userDesc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6F430D1-EF8D-49BD-89B9-EB295C9A7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974" y="2197502"/>
            <a:ext cx="4882157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&lt;mapper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="com.seasky.train.user.business.dal.UserDAL"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&lt;resultMap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="UserOut"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="com.seasky.train.user.business.model.UserOut"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&lt;result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="userId"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="UserID"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&lt;result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="userName"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="UserName"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&lt;result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="passWord"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="PassWord"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&lt;result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="userDesc"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="UserDesc"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&lt;/resultMap&gt;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&lt;select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="selectUseToList"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resultMap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="UserOut"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SELECT UserID,UserName,PassWord,UserDesc FROM tbUser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WHERE 1=1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="condition.userName != null and condition.userName != ''"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and UserName like concat('%',#{condition.userName},'%')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&lt;/if&gt;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ORDER BY [UserName]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&lt;/select&gt;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&lt;/mapper&gt;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141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Druid</a:t>
            </a:r>
            <a:r>
              <a:rPr lang="zh-CN" altLang="en-US" dirty="0"/>
              <a:t>数据库连接池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45AED9-A8C8-473B-9409-0609DBA3D2C6}"/>
              </a:ext>
            </a:extLst>
          </p:cNvPr>
          <p:cNvSpPr txBox="1"/>
          <p:nvPr/>
        </p:nvSpPr>
        <p:spPr>
          <a:xfrm>
            <a:off x="552478" y="1149415"/>
            <a:ext cx="5068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实现读写分离：通过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Postman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验证读库结果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algn="l"/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B4B1D4-8D29-4C4D-ABC6-4EFAB1A25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122" y="1239946"/>
            <a:ext cx="3906882" cy="43781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0481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Druid</a:t>
            </a:r>
            <a:r>
              <a:rPr lang="zh-CN" altLang="en-US" dirty="0"/>
              <a:t>数据库连接池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45AED9-A8C8-473B-9409-0609DBA3D2C6}"/>
              </a:ext>
            </a:extLst>
          </p:cNvPr>
          <p:cNvSpPr txBox="1"/>
          <p:nvPr/>
        </p:nvSpPr>
        <p:spPr>
          <a:xfrm>
            <a:off x="669924" y="1141026"/>
            <a:ext cx="48919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实现数据监控：增加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-apple-system"/>
              </a:rPr>
              <a:t>DruidConfig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的配置类并增加配置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b="1" dirty="0" err="1">
                <a:solidFill>
                  <a:srgbClr val="4D4D4D"/>
                </a:solidFill>
                <a:latin typeface="-apple-system"/>
              </a:rPr>
              <a:t>druidServlet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注册一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Servlet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应用，页面地址相对地址为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druid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，页面输入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个参数，登录名和密码，交由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Druid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验证。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b="1" dirty="0" err="1">
                <a:solidFill>
                  <a:srgbClr val="4D4D4D"/>
                </a:solidFill>
                <a:latin typeface="-apple-system"/>
              </a:rPr>
              <a:t>statFilter</a:t>
            </a:r>
            <a:r>
              <a:rPr lang="zh-CN" altLang="en-US" sz="1400" b="1" dirty="0">
                <a:solidFill>
                  <a:srgbClr val="4D4D4D"/>
                </a:solidFill>
                <a:latin typeface="-apple-system"/>
              </a:rPr>
              <a:t>：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加载配置文件中的监控配置属性到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StatFilter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algn="l"/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数据源监控的内容非常多且丰富，此处只做基本介绍。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F84549E-77F3-4A5F-A594-AD830D6AB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706" y="850756"/>
            <a:ext cx="6057714" cy="35548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@Configuration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DruidConfig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    *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主要实现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WEB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监控的配置处理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@Bean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ServletRegistrationBean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druidServlet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现在要进行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druid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监控的配置处理操作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ServletRegistrationBean servletRegistrationBean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ServletRegistrationBean(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StatViewServlet()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"/druid/*"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控制台管理用户名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servletRegistrationBean.addInitParameter(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"loginUsername"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"druidadmin"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控制台管理密码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servletRegistrationBean.addInitParameter(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"loginPassword"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"12345"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servletRegistrationBean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@Bean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@ConfigurationProperties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"spring.datasource.druid.filter.stat"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@ConditionalOnProperty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nsolas" panose="020B0609020204030204" pitchFamily="49" charset="0"/>
              </a:rPr>
              <a:t>prefix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"spring.datasource.druid.filter.stat"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"enabled"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@ConditionalOnMissingBean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StatFilter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statFilter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StatFilter()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78F6185-AEE4-4578-8BED-E36B367E1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706" y="4656709"/>
            <a:ext cx="6057714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spring.datasource.druid.filter.stat.enabled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spring.datasource.druid.filter.stat.db-type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sqlserver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spring.datasource.druid.filter.stat.log-slow-sql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spring.datasource.druid.filter.stat.merge-sql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spring.datasource.druid.filter.stat.slow-sql-millis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5000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642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31407" y="1343857"/>
            <a:ext cx="5313635" cy="89535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Maven</a:t>
            </a:r>
            <a:r>
              <a:rPr lang="zh-CN" altLang="en-US" dirty="0">
                <a:solidFill>
                  <a:schemeClr val="tx1"/>
                </a:solidFill>
              </a:rPr>
              <a:t>基础概念及建项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732523" y="2239207"/>
            <a:ext cx="4442135" cy="2075618"/>
          </a:xfrm>
        </p:spPr>
        <p:txBody>
          <a:bodyPr>
            <a:normAutofit/>
          </a:bodyPr>
          <a:lstStyle/>
          <a:p>
            <a:pPr lvl="0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277256" y="1835075"/>
            <a:ext cx="1057521" cy="91947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Druid</a:t>
            </a:r>
            <a:r>
              <a:rPr lang="zh-CN" altLang="en-US" dirty="0"/>
              <a:t>数据库连接池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45AED9-A8C8-473B-9409-0609DBA3D2C6}"/>
              </a:ext>
            </a:extLst>
          </p:cNvPr>
          <p:cNvSpPr txBox="1"/>
          <p:nvPr/>
        </p:nvSpPr>
        <p:spPr>
          <a:xfrm>
            <a:off x="669924" y="1141026"/>
            <a:ext cx="10850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实现数据监控：访问监控页面观察效果，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http://localhost:9001/druid/login.html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9BCD48F-120E-4BBF-8941-20C819749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1561129"/>
            <a:ext cx="4192243" cy="22989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56EEABF-6D0A-481D-AB34-59354DC71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174" y="1561129"/>
            <a:ext cx="5797986" cy="25672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0D1075-7B5C-4A98-A251-730DD8A6E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7561" y="3499337"/>
            <a:ext cx="6511881" cy="26073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39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31407" y="1343857"/>
            <a:ext cx="5313635" cy="89535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Shiro</a:t>
            </a:r>
            <a:r>
              <a:rPr lang="zh-CN" altLang="en-US" dirty="0">
                <a:solidFill>
                  <a:schemeClr val="tx1"/>
                </a:solidFill>
              </a:rPr>
              <a:t>实现登录及权限验证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732523" y="2239207"/>
            <a:ext cx="4442135" cy="2075618"/>
          </a:xfrm>
        </p:spPr>
        <p:txBody>
          <a:bodyPr>
            <a:normAutofit/>
          </a:bodyPr>
          <a:lstStyle/>
          <a:p>
            <a:pPr lvl="0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277256" y="1835075"/>
            <a:ext cx="1057521" cy="91947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42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Shiro</a:t>
            </a:r>
            <a:r>
              <a:rPr lang="zh-CN" altLang="en-US" dirty="0"/>
              <a:t>实现登录及权限验证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45AED9-A8C8-473B-9409-0609DBA3D2C6}"/>
              </a:ext>
            </a:extLst>
          </p:cNvPr>
          <p:cNvSpPr txBox="1"/>
          <p:nvPr/>
        </p:nvSpPr>
        <p:spPr>
          <a:xfrm>
            <a:off x="669924" y="1141026"/>
            <a:ext cx="10718455" cy="2750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0" dirty="0">
                <a:solidFill>
                  <a:srgbClr val="4F4F4F"/>
                </a:solidFill>
                <a:effectLst/>
                <a:latin typeface="PingFang SC"/>
              </a:rPr>
              <a:t>1.</a:t>
            </a:r>
            <a:r>
              <a:rPr lang="zh-CN" altLang="en-US" sz="1400" b="1" i="0" dirty="0">
                <a:solidFill>
                  <a:srgbClr val="4F4F4F"/>
                </a:solidFill>
                <a:effectLst/>
                <a:latin typeface="PingFang SC"/>
              </a:rPr>
              <a:t>什么是</a:t>
            </a:r>
            <a:r>
              <a:rPr lang="en-US" altLang="zh-CN" sz="1400" b="1" dirty="0">
                <a:solidFill>
                  <a:srgbClr val="4F4F4F"/>
                </a:solidFill>
                <a:latin typeface="PingFang SC"/>
              </a:rPr>
              <a:t>Shiro</a:t>
            </a:r>
            <a:r>
              <a:rPr lang="zh-CN" altLang="en-US" sz="1400" b="1" i="0" dirty="0">
                <a:solidFill>
                  <a:srgbClr val="4F4F4F"/>
                </a:solidFill>
                <a:effectLst/>
                <a:latin typeface="PingFang SC"/>
              </a:rPr>
              <a:t>？</a:t>
            </a:r>
            <a:endParaRPr lang="en-US" altLang="zh-CN" sz="1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         Apache Shiro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是一个强大且易用的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Java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安全框架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,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执行身份验证、授权、密码和会话管理。使用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Shiro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的易于理解的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API,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您可以快速、轻松地获得任何应用程序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,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从最小的移动应用程序到最大的网络和企业应用程序。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r>
              <a:rPr lang="en-US" altLang="zh-CN" sz="1400" b="1" dirty="0">
                <a:solidFill>
                  <a:srgbClr val="4F4F4F"/>
                </a:solidFill>
                <a:latin typeface="PingFang SC"/>
              </a:rPr>
              <a:t>2.</a:t>
            </a:r>
            <a:r>
              <a:rPr lang="zh-CN" altLang="en-US" sz="1400" b="1" dirty="0">
                <a:solidFill>
                  <a:srgbClr val="4F4F4F"/>
                </a:solidFill>
                <a:latin typeface="PingFang SC"/>
              </a:rPr>
              <a:t>三个核心组件：</a:t>
            </a:r>
            <a:r>
              <a:rPr lang="en-US" altLang="zh-CN" sz="1400" b="1" dirty="0">
                <a:solidFill>
                  <a:srgbClr val="4F4F4F"/>
                </a:solidFill>
                <a:latin typeface="PingFang SC"/>
              </a:rPr>
              <a:t>Subject, </a:t>
            </a:r>
            <a:r>
              <a:rPr lang="en-US" altLang="zh-CN" sz="1400" b="1" dirty="0" err="1">
                <a:solidFill>
                  <a:srgbClr val="4F4F4F"/>
                </a:solidFill>
                <a:latin typeface="PingFang SC"/>
              </a:rPr>
              <a:t>SecurityManager</a:t>
            </a:r>
            <a:r>
              <a:rPr lang="en-US" altLang="zh-CN" sz="1400" b="1" dirty="0">
                <a:solidFill>
                  <a:srgbClr val="4F4F4F"/>
                </a:solidFill>
                <a:latin typeface="PingFang SC"/>
              </a:rPr>
              <a:t> </a:t>
            </a:r>
            <a:r>
              <a:rPr lang="zh-CN" altLang="en-US" sz="1400" b="1" dirty="0">
                <a:solidFill>
                  <a:srgbClr val="4F4F4F"/>
                </a:solidFill>
                <a:latin typeface="PingFang SC"/>
              </a:rPr>
              <a:t>和 </a:t>
            </a:r>
            <a:r>
              <a:rPr lang="en-US" altLang="zh-CN" sz="1400" b="1" dirty="0">
                <a:solidFill>
                  <a:srgbClr val="4F4F4F"/>
                </a:solidFill>
                <a:latin typeface="PingFang SC"/>
              </a:rPr>
              <a:t>Realms.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Subject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：即“当前操作用户”。但是，在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Shiro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中，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Subject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这一概念并不仅仅指人，也可以是第三方进程、后台帐户（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Daemon Account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）或其他类似事物。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Subject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代表了当前用户的安全操作，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SecurityManager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则管理所有用户的安全操作。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SecurityManager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：它是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Shiro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框架的核心，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Shiro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通过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SecurityManager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来管理内部组件实例，并通过它来提供安全管理的各种服务。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Realm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： 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Realm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充当了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Shiro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与应用安全数据间的“桥梁”或者“连接器”。也就是说，当对用户执行认证（登录）和授权（访问控制）验证时，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Shiro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会从应用配置的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Realm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中查找用户及其权限信息。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9B71EDD-FB66-4273-A712-C213D0F30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050" y="4458631"/>
            <a:ext cx="4539239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&lt;dependency&gt;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&lt;groupId&gt;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org.apache.shiro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&lt;/groupId&gt;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&lt;artifactId&gt;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shiro-spring-boot-web-starter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&lt;/artifactId&gt;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&lt;version&gt;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1.6.0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&lt;/version&gt;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&lt;/dependency&gt;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085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Shiro</a:t>
            </a:r>
            <a:r>
              <a:rPr lang="zh-CN" altLang="en-US" dirty="0"/>
              <a:t>实现登录及权限验证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45AED9-A8C8-473B-9409-0609DBA3D2C6}"/>
              </a:ext>
            </a:extLst>
          </p:cNvPr>
          <p:cNvSpPr txBox="1"/>
          <p:nvPr/>
        </p:nvSpPr>
        <p:spPr>
          <a:xfrm>
            <a:off x="669924" y="1141026"/>
            <a:ext cx="56553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增加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Shiro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相关类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Realm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建立与数据库的连接，获取合法用户信息及用户的权限信息，交由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Shiro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验证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b="1" dirty="0" err="1">
                <a:solidFill>
                  <a:srgbClr val="4D4D4D"/>
                </a:solidFill>
                <a:latin typeface="-apple-system"/>
              </a:rPr>
              <a:t>ShrioConfiguration</a:t>
            </a:r>
            <a:r>
              <a:rPr lang="zh-CN" altLang="en-US" sz="1400" b="1" dirty="0">
                <a:solidFill>
                  <a:srgbClr val="4D4D4D"/>
                </a:solidFill>
                <a:latin typeface="-apple-system"/>
              </a:rPr>
              <a:t>：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一个配置类，加载配置文件信息注入容器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1DC68D-1FD2-4CC1-8806-7BF7FA1C5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366" y="1737654"/>
            <a:ext cx="2933333" cy="27619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568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Shiro</a:t>
            </a:r>
            <a:r>
              <a:rPr lang="zh-CN" altLang="en-US" dirty="0"/>
              <a:t>实现登录及权限验证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45AED9-A8C8-473B-9409-0609DBA3D2C6}"/>
              </a:ext>
            </a:extLst>
          </p:cNvPr>
          <p:cNvSpPr txBox="1"/>
          <p:nvPr/>
        </p:nvSpPr>
        <p:spPr>
          <a:xfrm>
            <a:off x="587230" y="1141026"/>
            <a:ext cx="45300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Realm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关联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类实现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继承：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建继承抽象类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-apple-system"/>
              </a:rPr>
              <a:t>AuthorizingRealm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，应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pom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引入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-apple-system"/>
              </a:rPr>
              <a:t>shiro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后，必须有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Realm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，不然会报错；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b="1" dirty="0" err="1">
                <a:solidFill>
                  <a:srgbClr val="4D4D4D"/>
                </a:solidFill>
                <a:latin typeface="-apple-system"/>
              </a:rPr>
              <a:t>doGetAuthorizationInfo</a:t>
            </a:r>
            <a:r>
              <a:rPr lang="zh-CN" altLang="en-US" sz="1400" b="1" dirty="0">
                <a:solidFill>
                  <a:srgbClr val="4D4D4D"/>
                </a:solidFill>
                <a:latin typeface="-apple-system"/>
              </a:rPr>
              <a:t>：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告诉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shiro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，当前用户有哪些权限（从数据库取），此处虚拟赋予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createRight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权限及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queryRole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角色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b="1" dirty="0" err="1">
                <a:solidFill>
                  <a:srgbClr val="4D4D4D"/>
                </a:solidFill>
                <a:latin typeface="-apple-system"/>
              </a:rPr>
              <a:t>doGetAuthenticationInfo</a:t>
            </a:r>
            <a:r>
              <a:rPr lang="zh-CN" altLang="en-US" sz="1400" b="1" dirty="0">
                <a:solidFill>
                  <a:srgbClr val="4D4D4D"/>
                </a:solidFill>
                <a:latin typeface="-apple-system"/>
              </a:rPr>
              <a:t>：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告诉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shiro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，当前用户合法性校验规则，（从数据库取用户，并校验密码）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algn="l"/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因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shiro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登录验证后需保存用户信息（也可以是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id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），因此对原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UserBLL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接口做了改动，增加了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getUer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方法，根据用户名查询用户对象。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CAB6AEF-EB3D-424B-917A-DF27CAA11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23" y="434343"/>
            <a:ext cx="6585752" cy="59093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@Component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Realm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AuthorizingRealm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@Autowired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UserBll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userBll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protected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AuthorizationInfo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doGetAuthorizationInfo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(PrincipalCollection principalCollection)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UserInfo user = (UserInfo)principalCollection.getPrimaryPrincipal()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SimpleAuthorizationInfo authorizationInfo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SimpleAuthorizationInfo()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以下权限信息，实际场景中应从数据库获得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Set&lt;String&gt; perms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HashSet&lt;&gt;(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perms.add(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"createRight"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Set&lt;String&gt; roles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HashSet&lt;&gt;(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roles.add(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"queryRole"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authorizationInfo.setStringPermissions(perms)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authorizationInfo.setRoles(roles)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authorizationInfo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protected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AuthenticationInfo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doGetAuthenticationInfo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(AuthenticationToken authenticationToken)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AuthenticationException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//1.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获取到用户界面输入的用户名和密码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UsernamePasswordToken upToken = (UsernamePasswordToken) authenticationToken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//2.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获取用户出入的用户名和密码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username = (String)upToken.getPrincipal()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password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String(upToken.getPassword())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//3.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根据用户名查询用户对象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UserInfo user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userBll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.getUser(username)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if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(user==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null;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(!user.getPassWord().equals(password))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null;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SimpleAuthenticationInfo(user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user.getPassWord()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.getName())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583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Shiro</a:t>
            </a:r>
            <a:r>
              <a:rPr lang="zh-CN" altLang="en-US" dirty="0"/>
              <a:t>实现登录及权限验证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45AED9-A8C8-473B-9409-0609DBA3D2C6}"/>
              </a:ext>
            </a:extLst>
          </p:cNvPr>
          <p:cNvSpPr txBox="1"/>
          <p:nvPr/>
        </p:nvSpPr>
        <p:spPr>
          <a:xfrm>
            <a:off x="587229" y="1141026"/>
            <a:ext cx="110147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Shiro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配置类实现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b="1" i="0" dirty="0" err="1">
                <a:solidFill>
                  <a:srgbClr val="4D4D4D"/>
                </a:solidFill>
                <a:effectLst/>
                <a:latin typeface="-apple-system"/>
              </a:rPr>
              <a:t>securityManager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建创建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-apple-system"/>
              </a:rPr>
              <a:t>SecurityManager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的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Bean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对象，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-apple-system"/>
              </a:rPr>
              <a:t>SecurityManager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对象有多种，我们这里创建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-apple-system"/>
              </a:rPr>
              <a:t>DefaultWebSecurityManager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；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b="1" dirty="0" err="1">
                <a:solidFill>
                  <a:srgbClr val="4D4D4D"/>
                </a:solidFill>
                <a:latin typeface="-apple-system"/>
              </a:rPr>
              <a:t>shiroFilterFactoryBean</a:t>
            </a:r>
            <a:r>
              <a:rPr lang="zh-CN" altLang="en-US" sz="1400" b="1" dirty="0">
                <a:solidFill>
                  <a:srgbClr val="4D4D4D"/>
                </a:solidFill>
                <a:latin typeface="-apple-system"/>
              </a:rPr>
              <a:t>：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定义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Shiro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筛选器规则，设置默认登录页面，设置权限及登录验证规则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algn="l"/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algn="l"/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再次注意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Bean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的用法，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 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shiroFilterFactoryBean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方法中用到了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-apple-system"/>
              </a:rPr>
              <a:t>DefaultWebSecurityManager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参数，当应用启动时会自动通过</a:t>
            </a:r>
            <a:r>
              <a:rPr lang="en-US" altLang="zh-CN" sz="1400" i="0" dirty="0" err="1">
                <a:solidFill>
                  <a:srgbClr val="4D4D4D"/>
                </a:solidFill>
                <a:effectLst/>
                <a:latin typeface="-apple-system"/>
              </a:rPr>
              <a:t>securityManager</a:t>
            </a:r>
            <a:r>
              <a:rPr lang="zh-CN" altLang="en-US" sz="1400" i="0" dirty="0">
                <a:solidFill>
                  <a:srgbClr val="4D4D4D"/>
                </a:solidFill>
                <a:effectLst/>
                <a:latin typeface="-apple-system"/>
              </a:rPr>
              <a:t>创建。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1AC03D3-1344-4588-A74E-1EE57F7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168" y="2615026"/>
            <a:ext cx="9152389" cy="38318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@Configuration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ShrioConfiguration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@Bean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DefaultWebSecurityManager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securityManager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(AuthorizingRealm realm){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DefaultWebSecurityManager manager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DefaultWebSecurityManager()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manager.setRealm(realm)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manager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@Bean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ShiroFilterFactoryBean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shiroFilterFactoryBean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@Autowired @Lazy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DefaultWebSecurityManager securityManager)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IOException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ShiroFilterFactoryBean factory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ShiroFilterFactoryBean()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factory.setLoginUrl(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factory.setSecurityManager(securityManager)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以下内容，实际场景中应从配置文件获得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Map&lt;String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String&gt; filterChainDefinitionMap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LinkedHashMap&lt;String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String&gt;()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filterChainDefinitionMap.put(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"/user/login"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"anon"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filterChainDefinitionMap.put(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"/user/create"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"authc,perms[createRight]"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filterChainDefinitionMap.put(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"/user/query"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"authc,roles[queryRole]"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//filterChainDefinitionMap.put("/user/**", "authc");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factory.setFilterChainDefinitionMap(filterChainDefinitionMap)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factory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683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Shiro</a:t>
            </a:r>
            <a:r>
              <a:rPr lang="zh-CN" altLang="en-US" dirty="0"/>
              <a:t>实现登录及权限验证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45AED9-A8C8-473B-9409-0609DBA3D2C6}"/>
              </a:ext>
            </a:extLst>
          </p:cNvPr>
          <p:cNvSpPr txBox="1"/>
          <p:nvPr/>
        </p:nvSpPr>
        <p:spPr>
          <a:xfrm>
            <a:off x="587229" y="1141026"/>
            <a:ext cx="46558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改造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Controller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的登录接口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b="1" i="0" dirty="0">
                <a:solidFill>
                  <a:srgbClr val="4D4D4D"/>
                </a:solidFill>
                <a:effectLst/>
                <a:latin typeface="-apple-system"/>
              </a:rPr>
              <a:t>@Autowired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注入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-apple-system"/>
              </a:rPr>
              <a:t>SercurityManager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4D4D4D"/>
                </a:solidFill>
                <a:latin typeface="-apple-system"/>
              </a:rPr>
              <a:t>Subject</a:t>
            </a:r>
            <a:r>
              <a:rPr lang="zh-CN" altLang="en-US" sz="1400" b="1" dirty="0">
                <a:solidFill>
                  <a:srgbClr val="4D4D4D"/>
                </a:solidFill>
                <a:latin typeface="-apple-system"/>
              </a:rPr>
              <a:t>：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获取用户主体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b="1" dirty="0" err="1">
                <a:solidFill>
                  <a:srgbClr val="4D4D4D"/>
                </a:solidFill>
                <a:latin typeface="-apple-system"/>
              </a:rPr>
              <a:t>UsernamePasswordToken</a:t>
            </a:r>
            <a:r>
              <a:rPr lang="zh-CN" altLang="en-US" sz="1400" b="1" dirty="0">
                <a:solidFill>
                  <a:srgbClr val="4D4D4D"/>
                </a:solidFill>
                <a:latin typeface="-apple-system"/>
              </a:rPr>
              <a:t>：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创建登录令牌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4D4D4D"/>
                </a:solidFill>
                <a:latin typeface="-apple-system"/>
              </a:rPr>
              <a:t>Login</a:t>
            </a:r>
            <a:r>
              <a:rPr lang="zh-CN" altLang="en-US" sz="1400" b="1" dirty="0">
                <a:solidFill>
                  <a:srgbClr val="4D4D4D"/>
                </a:solidFill>
                <a:latin typeface="-apple-system"/>
              </a:rPr>
              <a:t>：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通过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subject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执行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login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，将自动通过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Realm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中的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doGetAuthenticationInfo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方法进行验证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b="1" dirty="0" err="1">
                <a:solidFill>
                  <a:srgbClr val="4D4D4D"/>
                </a:solidFill>
                <a:latin typeface="-apple-system"/>
              </a:rPr>
              <a:t>setSession</a:t>
            </a:r>
            <a:r>
              <a:rPr lang="zh-CN" altLang="en-US" sz="1400" b="1" dirty="0">
                <a:solidFill>
                  <a:srgbClr val="4D4D4D"/>
                </a:solidFill>
                <a:latin typeface="-apple-system"/>
              </a:rPr>
              <a:t>：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通过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subject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获取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session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，将用户信息存入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session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algn="l"/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再其他地方需要使用当前用户信息的可通过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subject.getSession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().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getAttributeKeys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(“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userLogin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”)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方法获取。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algn="l"/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algn="l"/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关于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session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存储有多种方式，例如存入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Redis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或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Ehcache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缓存做分布式验证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85D6FC3-03E0-422C-A20D-6F34B4AA6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440" y="1311837"/>
            <a:ext cx="5537529" cy="35548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@Autowired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DefaultWebSecurityManager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defaultSecurityManager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@PostMapping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"/login"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Boolean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@RequestParam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D0D0FF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String userName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@RequestParam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D0D0FF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 String passWord){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将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securityManager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设置当前的运行环境中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SecurityUtils.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setSecurityManager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defaultSecurityManager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从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SecurityUtils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里边创建一个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subject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Subject subject = SecurityUtils.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getSubject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在认证提交前准备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（令牌）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UsernamePasswordToken token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UsernamePasswordToken(userName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passWord)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try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subject.login(token)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(AuthenticationException e)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e.printStackTrace()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return false;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UserInfo user = (UserInfo) subject.getPrincipal()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subject.getSession().setAttribute(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"userLogin"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return true;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213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Shiro</a:t>
            </a:r>
            <a:r>
              <a:rPr lang="zh-CN" altLang="en-US" dirty="0"/>
              <a:t>实现登录及权限验证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45AED9-A8C8-473B-9409-0609DBA3D2C6}"/>
              </a:ext>
            </a:extLst>
          </p:cNvPr>
          <p:cNvSpPr txBox="1"/>
          <p:nvPr/>
        </p:nvSpPr>
        <p:spPr>
          <a:xfrm>
            <a:off x="587229" y="1141026"/>
            <a:ext cx="4655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通过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Postman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观察效果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A8A9DF-B7FB-4E33-ACFC-A63F2AD2C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27" y="1563036"/>
            <a:ext cx="3645452" cy="41539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941BAA1-2F90-433F-976D-F34179B36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701" y="1587065"/>
            <a:ext cx="3665111" cy="43345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961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Shiro</a:t>
            </a:r>
            <a:r>
              <a:rPr lang="zh-CN" altLang="en-US" dirty="0"/>
              <a:t>实现登录及权限验证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45AED9-A8C8-473B-9409-0609DBA3D2C6}"/>
              </a:ext>
            </a:extLst>
          </p:cNvPr>
          <p:cNvSpPr txBox="1"/>
          <p:nvPr/>
        </p:nvSpPr>
        <p:spPr>
          <a:xfrm>
            <a:off x="587229" y="1141026"/>
            <a:ext cx="7784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Shiro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扩展介绍：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筛选器、缓存、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Cookie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747C5A-06BD-4835-A984-85CF0C20D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058" y="1139343"/>
            <a:ext cx="2971429" cy="4990476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85BB37EF-8522-44A9-B2E7-110AE2C8A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158" y="1720974"/>
            <a:ext cx="8141477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@Bean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DefaultWebSecurityManager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securityManager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(AuthorizingRealm realm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SessionManager sessionManager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RememberMeManager rememberMeManager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CacheManager cacheManager)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DefaultWebSecurityManager manager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DefaultWebSecurityManager()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manager.setRealm(realm)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manager.setCacheManager(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EhCacheManager(cacheManager))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manager.setSessionManager(sessionManager)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manager.setRememberMeManager(rememberMeManager)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manager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@Bean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SessionManager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sessionManager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(SessionDAO sessionDao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SessionListener sessionListener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Cookie cookie)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DefaultWebSessionManager sessionManager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CustomWebSessionManager()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sessionManager.setSessionDAO(sessionDao)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sessionManager.getSessionListeners().add(sessionListener)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sessionManager.setSessionIdCookie(cookie())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sessionManager.setGlobalSessionTimeout(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1000L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SystemProperties.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getLong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"session.timeout"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60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sessionManager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@Bean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Cookie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SimpleCookie cookie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SimpleCookie(Constants.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SESSION_ID_NAME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cookie.setSecure(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cookie.setHttpOnly(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cookie.setPath(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cookie.setMaxAge(-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710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31407" y="1343857"/>
            <a:ext cx="5313635" cy="89535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Redis</a:t>
            </a:r>
            <a:r>
              <a:rPr lang="zh-CN" altLang="en-US" dirty="0">
                <a:solidFill>
                  <a:schemeClr val="tx1"/>
                </a:solidFill>
              </a:rPr>
              <a:t>缓存数据库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732523" y="2239207"/>
            <a:ext cx="4442135" cy="2075618"/>
          </a:xfrm>
        </p:spPr>
        <p:txBody>
          <a:bodyPr>
            <a:normAutofit/>
          </a:bodyPr>
          <a:lstStyle/>
          <a:p>
            <a:pPr lvl="0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277256" y="1835075"/>
            <a:ext cx="1057521" cy="91947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/06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88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基础概念</a:t>
            </a:r>
            <a:r>
              <a:rPr lang="zh-CN" altLang="en-US" dirty="0">
                <a:solidFill>
                  <a:schemeClr val="tx1"/>
                </a:solidFill>
              </a:rPr>
              <a:t>及建项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4C9A9B-A93F-4EFA-AE07-BEBBD6952DA7}"/>
              </a:ext>
            </a:extLst>
          </p:cNvPr>
          <p:cNvSpPr txBox="1"/>
          <p:nvPr/>
        </p:nvSpPr>
        <p:spPr>
          <a:xfrm>
            <a:off x="544233" y="1249960"/>
            <a:ext cx="441366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i="0" dirty="0">
                <a:solidFill>
                  <a:srgbClr val="4F4F4F"/>
                </a:solidFill>
                <a:effectLst/>
                <a:latin typeface="PingFang SC"/>
              </a:rPr>
              <a:t>一、什么是</a:t>
            </a:r>
            <a:r>
              <a:rPr lang="en-US" altLang="zh-CN" sz="1400" b="1" i="0" dirty="0">
                <a:solidFill>
                  <a:srgbClr val="4F4F4F"/>
                </a:solidFill>
                <a:effectLst/>
                <a:latin typeface="PingFang SC"/>
              </a:rPr>
              <a:t>Maven</a:t>
            </a:r>
            <a:r>
              <a:rPr lang="zh-CN" altLang="en-US" sz="1400" b="1" i="0" dirty="0">
                <a:solidFill>
                  <a:srgbClr val="4F4F4F"/>
                </a:solidFill>
                <a:effectLst/>
                <a:latin typeface="PingFang SC"/>
              </a:rPr>
              <a:t>？</a:t>
            </a:r>
          </a:p>
          <a:p>
            <a:pPr algn="l"/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        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Maven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是一个项目管理和综合工具。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Maven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提供了开发人员构建一个完整的生命周期框架。开发团队可以自动完成项目的基础工具建设，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Maven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使用标准的目录结构和默认构建生命周期。</a:t>
            </a:r>
            <a:b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</a:br>
            <a:endParaRPr lang="zh-CN" altLang="en-US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b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</a:br>
            <a:endParaRPr lang="zh-CN" altLang="en-US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sz="1400" b="1" i="0" dirty="0">
                <a:solidFill>
                  <a:srgbClr val="4F4F4F"/>
                </a:solidFill>
                <a:effectLst/>
                <a:latin typeface="PingFang SC"/>
              </a:rPr>
              <a:t>二、</a:t>
            </a:r>
            <a:r>
              <a:rPr lang="en-US" altLang="zh-CN" sz="1400" b="1" i="0" dirty="0">
                <a:solidFill>
                  <a:srgbClr val="4F4F4F"/>
                </a:solidFill>
                <a:effectLst/>
                <a:latin typeface="PingFang SC"/>
              </a:rPr>
              <a:t>Maven</a:t>
            </a:r>
            <a:r>
              <a:rPr lang="zh-CN" altLang="en-US" sz="1400" b="1" i="0" dirty="0">
                <a:solidFill>
                  <a:srgbClr val="4F4F4F"/>
                </a:solidFill>
                <a:effectLst/>
                <a:latin typeface="PingFang SC"/>
              </a:rPr>
              <a:t>是干什么的？</a:t>
            </a:r>
          </a:p>
          <a:p>
            <a:pPr algn="l"/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        它是一个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Apache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的开源项目，主要服务于基于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Java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平台的项目构建、依赖管理和项目信息管理，为了不重复造轮子。</a:t>
            </a:r>
            <a:b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</a:br>
            <a:endParaRPr lang="zh-CN" altLang="en-US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例如：两个项目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A B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，项目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A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需要依赖一些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jar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包，项目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B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也需要依赖这些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jar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包，那么此时如果都把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jar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包引入到项目中，就是在重复造轮子，我们应该把这些所有的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jar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包放到一个地方，需要用的时候过去取即可。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404670-B0F3-4C33-BDC9-924184C24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894" y="1249960"/>
            <a:ext cx="6675522" cy="43580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8021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缓存数据库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FAC8B9-E1FD-4439-97C0-BCD550DE347C}"/>
              </a:ext>
            </a:extLst>
          </p:cNvPr>
          <p:cNvSpPr txBox="1"/>
          <p:nvPr/>
        </p:nvSpPr>
        <p:spPr>
          <a:xfrm>
            <a:off x="669924" y="1141026"/>
            <a:ext cx="10718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0" dirty="0">
                <a:solidFill>
                  <a:srgbClr val="4F4F4F"/>
                </a:solidFill>
                <a:effectLst/>
                <a:latin typeface="PingFang SC"/>
              </a:rPr>
              <a:t>1.</a:t>
            </a:r>
            <a:r>
              <a:rPr lang="zh-CN" altLang="en-US" sz="1400" b="1" i="0" dirty="0">
                <a:solidFill>
                  <a:srgbClr val="4F4F4F"/>
                </a:solidFill>
                <a:effectLst/>
                <a:latin typeface="PingFang SC"/>
              </a:rPr>
              <a:t>什么是</a:t>
            </a:r>
            <a:r>
              <a:rPr lang="en-US" altLang="zh-CN" sz="1400" b="1" dirty="0">
                <a:solidFill>
                  <a:srgbClr val="4F4F4F"/>
                </a:solidFill>
                <a:latin typeface="PingFang SC"/>
              </a:rPr>
              <a:t>Redis</a:t>
            </a:r>
            <a:r>
              <a:rPr lang="zh-CN" altLang="en-US" sz="1400" b="1" i="0" dirty="0">
                <a:solidFill>
                  <a:srgbClr val="4F4F4F"/>
                </a:solidFill>
                <a:effectLst/>
                <a:latin typeface="PingFang SC"/>
              </a:rPr>
              <a:t>？</a:t>
            </a:r>
            <a:endParaRPr lang="en-US" altLang="zh-CN" sz="1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         Redis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（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Remote Dictionary Server )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，即远程字典服务，是一个开源的使用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ANSI C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语言编写、支持网络、可基于内存亦可持久化的日志型、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Key-Value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数据库。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26BF18B-33F8-48A7-B05B-9D37EB1D89D8}"/>
              </a:ext>
            </a:extLst>
          </p:cNvPr>
          <p:cNvSpPr txBox="1"/>
          <p:nvPr/>
        </p:nvSpPr>
        <p:spPr>
          <a:xfrm>
            <a:off x="669923" y="4576544"/>
            <a:ext cx="1071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思考：此处引入的架包为什么没有指定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Version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？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3471A79-5308-4212-8BF9-1FA387E9B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3" y="2817613"/>
            <a:ext cx="4204081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&lt;dependency&gt;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&lt;groupId&gt;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org.springframework.boot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&lt;/groupId&gt;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&lt;artifactId&gt;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spring-boot-starter-data-redis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&lt;/artifactId&gt;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&lt;/dependency&gt;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&lt;dependency&gt;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&lt;groupId&gt;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org.apache.commons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&lt;/groupId&gt;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&lt;artifactId&gt;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commons-pool2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&lt;/artifactId&gt;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&lt;version&gt;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2.8.1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&lt;/version&gt;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&lt;/dependency&gt;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267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缓存数据库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FAC8B9-E1FD-4439-97C0-BCD550DE347C}"/>
              </a:ext>
            </a:extLst>
          </p:cNvPr>
          <p:cNvSpPr txBox="1"/>
          <p:nvPr/>
        </p:nvSpPr>
        <p:spPr>
          <a:xfrm>
            <a:off x="669924" y="1141026"/>
            <a:ext cx="1071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实现验证码：配置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Redis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连接信息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B7FCFB0-5EFF-4B2A-B829-84BEE193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4" y="1628641"/>
            <a:ext cx="4689445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spring.redis.host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47.110.127.118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spring.redis.port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6379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spring.redis.password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123456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spring.redis.database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spring.redis.timeout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30000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spring.redis.lettuce.pool.max-active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50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spring.redis.lettuce.pool.max-idle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20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spring.redis.lettuce.pool.min-idle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10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spring.redis.lettuce.pool.max-wait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5000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spring.redis.lettuce.pool.time-between-eviction-runs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600000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607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缓存数据库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FAC8B9-E1FD-4439-97C0-BCD550DE347C}"/>
              </a:ext>
            </a:extLst>
          </p:cNvPr>
          <p:cNvSpPr txBox="1"/>
          <p:nvPr/>
        </p:nvSpPr>
        <p:spPr>
          <a:xfrm>
            <a:off x="669924" y="1141026"/>
            <a:ext cx="531981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实现验证码：直接改造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Controller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，原则上相关业务应移入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BLL</a:t>
            </a:r>
          </a:p>
          <a:p>
            <a:pPr algn="l"/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增加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Index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入口用于生成验证码，此处默认验证码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7890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，写入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Redis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，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Key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为手机号，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Value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为验证码，有效期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60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秒。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Login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入口增加，手机号及验证码参数，以手机号从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Redis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中获取验证码，获取不到则代表手机号错误或验证码过期。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algn="l"/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思考：此处新增的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Index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入口，按上一章启用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Shiro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后需要做什么连带调整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algn="l"/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9CDF4DD-0E49-42B4-8277-0A90F9020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706" y="1628641"/>
            <a:ext cx="5125673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@Autowired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RedisTemplate&lt;String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redisTemplate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@GetMapping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"/index"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@RequestParam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"mobile"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String mobile){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String verificationCode 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"7890"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redisTemplate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.boundValueOps(mobile).set(verificationCode)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redisTemplate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.expire(mobile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TimeUnit.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verificationCode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2D61883-830F-4245-BBDF-779E69F16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706" y="3752032"/>
            <a:ext cx="5189308" cy="18928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@PostMapping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"/login"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Boolean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@RequestParam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String userName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@RequestParam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 String passWord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@RequestParam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"mobile"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String mobile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@RequestParam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"vCode"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String verificationCode 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String redistValue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redisTemplate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.boundValueOps(mobile).get()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(redistValue 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false;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(!redistValue.equals(verificationCode)){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false;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742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缓存数据库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45AED9-A8C8-473B-9409-0609DBA3D2C6}"/>
              </a:ext>
            </a:extLst>
          </p:cNvPr>
          <p:cNvSpPr txBox="1"/>
          <p:nvPr/>
        </p:nvSpPr>
        <p:spPr>
          <a:xfrm>
            <a:off x="587229" y="1141026"/>
            <a:ext cx="4655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通过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Postman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观察效果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332154-1161-4372-8C8A-0657D43AB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339" y="1448803"/>
            <a:ext cx="3621979" cy="41107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2E894C5-0221-444C-9232-85B13FCDA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29" y="1561129"/>
            <a:ext cx="3667137" cy="328497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E9488E8-AEB9-44DD-823E-42FA9EBDF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6291" y="1448803"/>
            <a:ext cx="3119973" cy="33754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691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31407" y="1343857"/>
            <a:ext cx="5313635" cy="89535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Swagger</a:t>
            </a:r>
            <a:r>
              <a:rPr lang="zh-CN" altLang="en-US" dirty="0">
                <a:solidFill>
                  <a:schemeClr val="tx1"/>
                </a:solidFill>
              </a:rPr>
              <a:t>实现接口文档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732523" y="2239207"/>
            <a:ext cx="4442135" cy="2075618"/>
          </a:xfrm>
        </p:spPr>
        <p:txBody>
          <a:bodyPr>
            <a:normAutofit/>
          </a:bodyPr>
          <a:lstStyle/>
          <a:p>
            <a:pPr lvl="0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277256" y="1835075"/>
            <a:ext cx="1057521" cy="91947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/07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95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Swagger</a:t>
            </a:r>
            <a:r>
              <a:rPr lang="zh-CN" altLang="en-US" dirty="0"/>
              <a:t>实现接口文档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DAF851-DC91-48B0-A291-95ED4A09F0BE}"/>
              </a:ext>
            </a:extLst>
          </p:cNvPr>
          <p:cNvSpPr txBox="1"/>
          <p:nvPr/>
        </p:nvSpPr>
        <p:spPr>
          <a:xfrm>
            <a:off x="669924" y="1141026"/>
            <a:ext cx="10718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0" dirty="0">
                <a:solidFill>
                  <a:srgbClr val="4F4F4F"/>
                </a:solidFill>
                <a:effectLst/>
                <a:latin typeface="PingFang SC"/>
              </a:rPr>
              <a:t>1.</a:t>
            </a:r>
            <a:r>
              <a:rPr lang="zh-CN" altLang="en-US" sz="1400" b="1" i="0" dirty="0">
                <a:solidFill>
                  <a:srgbClr val="4F4F4F"/>
                </a:solidFill>
                <a:effectLst/>
                <a:latin typeface="PingFang SC"/>
              </a:rPr>
              <a:t>什么是</a:t>
            </a:r>
            <a:r>
              <a:rPr lang="en-US" altLang="zh-CN" sz="1400" b="1" dirty="0">
                <a:solidFill>
                  <a:srgbClr val="4F4F4F"/>
                </a:solidFill>
                <a:latin typeface="PingFang SC"/>
              </a:rPr>
              <a:t>Swagger</a:t>
            </a:r>
            <a:r>
              <a:rPr lang="zh-CN" altLang="en-US" sz="1400" b="1" i="0" dirty="0">
                <a:solidFill>
                  <a:srgbClr val="4F4F4F"/>
                </a:solidFill>
                <a:effectLst/>
                <a:latin typeface="PingFang SC"/>
              </a:rPr>
              <a:t>？</a:t>
            </a:r>
            <a:endParaRPr lang="en-US" altLang="zh-CN" sz="1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         Swagger 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是一个规范和完整的框架，用于生成、描述、调用和可视化 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RESTful 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风格的 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Web 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服务。</a:t>
            </a:r>
          </a:p>
          <a:p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         总体目标是使客户端和文件系统作为服务器以同样的速度来更新。文件的方法、参数和模型紧密集成到服务器端的代码，允许 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API 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来始终保持同步。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62ECBCE-6B00-4539-B3D7-23559F78E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4" y="3036585"/>
            <a:ext cx="4504888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&lt;dependency&gt;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&lt;groupId&gt;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com.github.xiaoymin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&lt;/groupId&gt;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&lt;artifactId&gt;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knife4j-spring-boot-starter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&lt;/artifactId&gt;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&lt;version&gt;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&lt;/version&gt;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&lt;/dependency&gt;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562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Swagger</a:t>
            </a:r>
            <a:r>
              <a:rPr lang="zh-CN" altLang="en-US" dirty="0"/>
              <a:t>实现接口文档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FAC8B9-E1FD-4439-97C0-BCD550DE347C}"/>
              </a:ext>
            </a:extLst>
          </p:cNvPr>
          <p:cNvSpPr txBox="1"/>
          <p:nvPr/>
        </p:nvSpPr>
        <p:spPr>
          <a:xfrm>
            <a:off x="669924" y="1141026"/>
            <a:ext cx="53198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实现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Swagger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配置类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algn="l"/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配置需要扫描的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Controller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包路径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algn="l"/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配置相关的项目信息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75CC2EE-3C23-4348-96BE-326CD10FA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322" y="1295418"/>
            <a:ext cx="6736359" cy="48013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@Configuration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@EnableSwagger2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@EnableKnife4j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@Import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(BeanValidatorPluginsConfiguration.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SwaggerConfig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@Bean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Docket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Docket docket=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Docket(DocumentationType.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SWAGGER_2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.enable(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.apiInfo(apiInfo())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分组名称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.groupName(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"seasky_restapi_v1"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.select()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这里指定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扫描包路径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.apis(RequestHandlerSelectors.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basePackage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"com.seasky.train.user.business.controller"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.paths(PathSelectors.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.build()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.directModelSubstitute(Timestamp.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.directModelSubstitute(Date.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.useDefaultResponseMessages(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docket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ApiInfo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apiInfo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ApiInfoBuilder()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.title(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"Spring Boot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单体应用练习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API"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.contact(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Contact(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"Seaksky"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.description(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"Spring Boot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单体应用练习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API"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.version(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"1.0"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.termsOfServiceUrl(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"http://localhost:9001"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.build()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43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Swagger</a:t>
            </a:r>
            <a:r>
              <a:rPr lang="zh-CN" altLang="en-US" dirty="0"/>
              <a:t>实现接口文档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FAC8B9-E1FD-4439-97C0-BCD550DE347C}"/>
              </a:ext>
            </a:extLst>
          </p:cNvPr>
          <p:cNvSpPr txBox="1"/>
          <p:nvPr/>
        </p:nvSpPr>
        <p:spPr>
          <a:xfrm>
            <a:off x="669924" y="1141026"/>
            <a:ext cx="53198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改造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Controller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方法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algn="l"/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通过注解定义类、方法、参数的相关说明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27893CC-D25A-4129-A5AF-6A4A6F394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7808" y="1422629"/>
            <a:ext cx="7102679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@Api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D0D0FF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"/user"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D0D0FF"/>
                </a:solidFill>
                <a:effectLst/>
                <a:latin typeface="Consolas" panose="020B0609020204030204" pitchFamily="49" charset="0"/>
              </a:rPr>
              <a:t>tags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用户管理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Controller"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@RestController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@RequestMapping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"/user"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UserController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@Autowired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UserBll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userBll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@ApiOperation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D0D0FF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创建用户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@PostMapping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"/create"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Boolean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createUser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@RequestBody @ApiParam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D0D0FF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用户信息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UserInfo userInfo){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userBll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.createUser(userInfo)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@ApiOperation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D0D0FF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查询用户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@GetMapping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"/query"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@CurDataSource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D0D0FF"/>
                </a:solidFill>
                <a:effectLst/>
                <a:latin typeface="Consolas" panose="020B0609020204030204" pitchFamily="49" charset="0"/>
              </a:rPr>
              <a:t>source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DataSourceName.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List&lt;UserOut&gt;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queryUser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@RequestBody @ApiParam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D0D0FF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用户查询条件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UserInfo userInfo){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userBll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.queryUser(userInfo)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652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Swagger</a:t>
            </a:r>
            <a:r>
              <a:rPr lang="zh-CN" altLang="en-US" dirty="0"/>
              <a:t>实现接口文档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FAC8B9-E1FD-4439-97C0-BCD550DE347C}"/>
              </a:ext>
            </a:extLst>
          </p:cNvPr>
          <p:cNvSpPr txBox="1"/>
          <p:nvPr/>
        </p:nvSpPr>
        <p:spPr>
          <a:xfrm>
            <a:off x="669924" y="1141026"/>
            <a:ext cx="5319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运行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  <a:hlinkClick r:id="rId3"/>
              </a:rPr>
              <a:t>http://localhost:9001/doc.html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观察效果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7FA56C-6CA4-4694-BF8E-CD66BB1E2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106" y="1448803"/>
            <a:ext cx="7931265" cy="47745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697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31407" y="1343857"/>
            <a:ext cx="5313635" cy="895350"/>
          </a:xfrm>
        </p:spPr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</a:rPr>
              <a:t>Junit&amp;Mock</a:t>
            </a:r>
            <a:r>
              <a:rPr lang="zh-CN" altLang="en-US" dirty="0">
                <a:solidFill>
                  <a:schemeClr val="tx1"/>
                </a:solidFill>
              </a:rPr>
              <a:t>单元测试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732523" y="2239207"/>
            <a:ext cx="4442135" cy="2075618"/>
          </a:xfrm>
        </p:spPr>
        <p:txBody>
          <a:bodyPr>
            <a:normAutofit/>
          </a:bodyPr>
          <a:lstStyle/>
          <a:p>
            <a:pPr lvl="0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277256" y="1835075"/>
            <a:ext cx="1057521" cy="91947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/08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46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基础概念</a:t>
            </a:r>
            <a:r>
              <a:rPr lang="zh-CN" altLang="en-US" dirty="0">
                <a:solidFill>
                  <a:schemeClr val="tx1"/>
                </a:solidFill>
              </a:rPr>
              <a:t>及建项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17258F-3870-4538-897A-F0F561F67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197" y="1249960"/>
            <a:ext cx="4828571" cy="25238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C4C9A9B-A93F-4EFA-AE07-BEBBD6952DA7}"/>
              </a:ext>
            </a:extLst>
          </p:cNvPr>
          <p:cNvSpPr txBox="1"/>
          <p:nvPr/>
        </p:nvSpPr>
        <p:spPr>
          <a:xfrm>
            <a:off x="544232" y="1249960"/>
            <a:ext cx="6177889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 err="1"/>
              <a:t>modelVersion</a:t>
            </a:r>
            <a:r>
              <a:rPr lang="zh-CN" altLang="en-US" sz="1400" b="1" dirty="0"/>
              <a:t>：</a:t>
            </a:r>
            <a:r>
              <a:rPr lang="en-US" altLang="zh-CN" sz="1400" dirty="0"/>
              <a:t>pom</a:t>
            </a:r>
            <a:r>
              <a:rPr lang="zh-CN" altLang="en-US" sz="1400" dirty="0"/>
              <a:t>文件遵从的版本，</a:t>
            </a:r>
            <a:r>
              <a:rPr lang="en-US" altLang="zh-CN" sz="1400" dirty="0"/>
              <a:t>maven2</a:t>
            </a:r>
            <a:r>
              <a:rPr lang="zh-CN" altLang="en-US" sz="1400" dirty="0"/>
              <a:t>及</a:t>
            </a:r>
            <a:r>
              <a:rPr lang="en-US" altLang="zh-CN" sz="1400" dirty="0"/>
              <a:t>maven3</a:t>
            </a:r>
            <a:r>
              <a:rPr lang="zh-CN" altLang="en-US" sz="1400" dirty="0"/>
              <a:t>只能是</a:t>
            </a:r>
            <a:r>
              <a:rPr lang="en-US" altLang="zh-CN" sz="1400" dirty="0"/>
              <a:t>4.0.0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/>
              <a:t>parent</a:t>
            </a:r>
            <a:r>
              <a:rPr lang="zh-CN" altLang="en-US" sz="1400" b="1" dirty="0"/>
              <a:t>：</a:t>
            </a:r>
            <a:r>
              <a:rPr lang="zh-CN" altLang="en-US" sz="1400" dirty="0"/>
              <a:t>引用父工程的依赖包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 err="1"/>
              <a:t>groupId</a:t>
            </a:r>
            <a:r>
              <a:rPr lang="zh-CN" altLang="en-US" sz="1400" b="1" dirty="0"/>
              <a:t>、</a:t>
            </a:r>
            <a:r>
              <a:rPr lang="en-US" altLang="zh-CN" sz="1400" b="1" dirty="0" err="1"/>
              <a:t>artifactId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version</a:t>
            </a:r>
            <a:r>
              <a:rPr lang="zh-CN" altLang="en-US" sz="1400" b="1" dirty="0"/>
              <a:t>：</a:t>
            </a:r>
            <a:r>
              <a:rPr lang="zh-CN" altLang="en-US" sz="1400" dirty="0"/>
              <a:t>自身属性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488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Junit&amp;Mock</a:t>
            </a:r>
            <a:r>
              <a:rPr lang="zh-CN" altLang="en-US" dirty="0"/>
              <a:t>单元测试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0F5605-3AE2-49B2-9D29-C7FF07C40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1170070"/>
            <a:ext cx="4734933" cy="22589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022FC6-41B7-447D-9D6B-5A27A5DFD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2" y="2743199"/>
            <a:ext cx="3424817" cy="38615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FE70285-6D14-4EB7-AA54-FB09BECE2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6583" y="1170070"/>
            <a:ext cx="4213904" cy="3964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55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Junit&amp;Mock</a:t>
            </a:r>
            <a:r>
              <a:rPr lang="zh-CN" altLang="en-US" dirty="0"/>
              <a:t>单元测试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61</a:t>
            </a:fld>
            <a:endParaRPr lang="zh-CN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0030E4A-0667-4E8B-AA27-9B4222C51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3029" y="2142589"/>
            <a:ext cx="4657458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@Autowired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UserBll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userBll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4408E93-EFD2-4698-952C-C2BC92A26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3029" y="2726076"/>
            <a:ext cx="4657458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@ParameterizedTest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@MethodSource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"getLoginParams"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userName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passWord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Boolean expectedRst)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assertEquals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(expectedRst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userBll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.login(userName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passWord))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Stream&lt;Arguments&gt;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getLoginParams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Stream.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Arguments.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"swg"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"123"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Arguments.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"swg"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"1234"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,false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BC875E-93CF-4D5C-BA25-86C0D662B5B9}"/>
              </a:ext>
            </a:extLst>
          </p:cNvPr>
          <p:cNvSpPr txBox="1"/>
          <p:nvPr/>
        </p:nvSpPr>
        <p:spPr>
          <a:xfrm>
            <a:off x="409865" y="1141026"/>
            <a:ext cx="638521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Junit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测试：参数化测试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测试类上要增加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@SpringBootTest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注解，代表该类是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Spring Boot Test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类，同时会启动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Bean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容器，如果不加则无法获取到所有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Bean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对象。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测试类上加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@Transactional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及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@Rollback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注解，表示该类所有操作纳入事务管理，且操作后事务统一回滚，不影响测试数据，便于多次测试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注入我们需要测试的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-apple-system"/>
              </a:rPr>
              <a:t>UserBLL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类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建立参数构建方法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getLoginParams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，每套参数包括输入参数和预期结果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测试方法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login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中通过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@ParameterizedTest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确定该测试方法是参数化测试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测试方法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login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中通过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@MethodSource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确定参数来源于构建方法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测试体中执行要测试方法通过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-apple-system"/>
              </a:rPr>
              <a:t>assertEquals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断言方法来判断结果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例子中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login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测试方法将会跑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2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次，分别验证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2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套参数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参数源注解还包括：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@ValueSource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@EnumSource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@CsvSource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@CsvFileSource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@ArgumentsSource</a:t>
            </a:r>
          </a:p>
          <a:p>
            <a:pPr algn="l"/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D01CE38-E731-4A70-A376-2B0211CFA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029" y="4694557"/>
            <a:ext cx="2914286" cy="1419048"/>
          </a:xfrm>
          <a:prstGeom prst="rect">
            <a:avLst/>
          </a:prstGeom>
        </p:spPr>
      </p:pic>
      <p:sp>
        <p:nvSpPr>
          <p:cNvPr id="16" name="Rectangle 4">
            <a:extLst>
              <a:ext uri="{FF2B5EF4-FFF2-40B4-BE49-F238E27FC236}">
                <a16:creationId xmlns:a16="http://schemas.microsoft.com/office/drawing/2014/main" id="{306802A9-6845-4B7A-BCA7-8EA5F4DB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3029" y="1240281"/>
            <a:ext cx="4202885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@SpringBootTest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@Transactional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@Rollback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UserBllTest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405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Junit&amp;Mock</a:t>
            </a:r>
            <a:r>
              <a:rPr lang="zh-CN" altLang="en-US" dirty="0"/>
              <a:t>单元测试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62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BC875E-93CF-4D5C-BA25-86C0D662B5B9}"/>
              </a:ext>
            </a:extLst>
          </p:cNvPr>
          <p:cNvSpPr txBox="1"/>
          <p:nvPr/>
        </p:nvSpPr>
        <p:spPr>
          <a:xfrm>
            <a:off x="409865" y="1141026"/>
            <a:ext cx="63852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Junit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测试：对影响数据的操作方法的测试，以测试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-apple-system"/>
              </a:rPr>
              <a:t>CreateUser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方法举例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针对方法建立测试用例类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-apple-system"/>
              </a:rPr>
              <a:t>CreateUserCase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，存储准备数据、输入参数、预期结果、预期异常、影响数据、用例描述。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针对用例构建测试用例工厂类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CreateUserFactory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，用来创建具体的测试用例，随着时间的推移，测试用例不断增加，可越来越丰富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测试方法中，需要做以下流程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：准备数据、执行操作、验证返回或异常、验证影响数据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931632-9FFD-4E7E-B4A2-4C08E1235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019" y="1231220"/>
            <a:ext cx="2619048" cy="14761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8867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Junit&amp;Mock</a:t>
            </a:r>
            <a:r>
              <a:rPr lang="zh-CN" altLang="en-US" dirty="0"/>
              <a:t>单元测试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63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BC875E-93CF-4D5C-BA25-86C0D662B5B9}"/>
              </a:ext>
            </a:extLst>
          </p:cNvPr>
          <p:cNvSpPr txBox="1"/>
          <p:nvPr/>
        </p:nvSpPr>
        <p:spPr>
          <a:xfrm>
            <a:off x="409865" y="1141026"/>
            <a:ext cx="638521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Junit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测试：测试用例类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定义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-apple-system"/>
              </a:rPr>
              <a:t>param_userInfo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，存储输入参数，多个参数定义多个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定义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param_return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，存储返回从参数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定义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-apple-system"/>
              </a:rPr>
              <a:t>expected_exceptionType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，存储预期发生的异常类型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定义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-apple-system"/>
              </a:rPr>
              <a:t>beforeData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，存储需要预先插入数据库的准备数据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定义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afterData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，存储方法执行后需要验证的数据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795C478-4C01-45BF-876B-32A1665A8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7979" y="1409776"/>
            <a:ext cx="6065240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@Data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@NoArgsConstructor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@AllArgsConstructor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CreateUserCase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UserInfo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param_userInfo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Boolean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param_return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expected_exceptionType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caseDesc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List&lt;UserInfo&gt;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beforeData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ArrayList&lt;&gt;()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Map&lt;UserInfo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Integer&gt;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afterData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HashMap&lt;&gt;()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CreateUserCase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caseDesc){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caseDesc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=caseDesc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Exception&gt;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CreateUserCase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caseDesc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Class&lt;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exceptionType){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caseDesc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=caseDesc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this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expected_exceptionType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=exceptionType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225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Junit&amp;Mock</a:t>
            </a:r>
            <a:r>
              <a:rPr lang="zh-CN" altLang="en-US" dirty="0"/>
              <a:t>单元测试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64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BC875E-93CF-4D5C-BA25-86C0D662B5B9}"/>
              </a:ext>
            </a:extLst>
          </p:cNvPr>
          <p:cNvSpPr txBox="1"/>
          <p:nvPr/>
        </p:nvSpPr>
        <p:spPr>
          <a:xfrm>
            <a:off x="409866" y="1141026"/>
            <a:ext cx="464869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Junit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测试：测试用例工厂类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构建了正向，逆向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个测试用例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正常验证中我们需要验证数据库中存在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1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条“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swg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，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123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”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UserInfo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的数据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逆向测试我们要测用户名重复，预期数据库会报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DuplicateKeyException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的唯一键重复错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思考：逆向测试中为什么不验证数据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406C958-16FB-4487-938B-3E490924B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5194" y="1418025"/>
            <a:ext cx="6385218" cy="48013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CreateUserCaseFactory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Stream&lt;CreateUserCase&gt;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getCaseStream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List&lt;CreateUserCase&gt; createUserCaseList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ArrayList&lt;&gt;()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createUserCaseList.add(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buildPositiveCase01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createUserCaseList.add(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buildNegativeCase01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createUserCaseList.stream()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static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CreateUserCase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buildPositiveCase01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UserInfo userInfo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UserInfo(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"swg1"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"123"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CreateUserCase createUserCase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CreateUserCase(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正常保存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createUserCase.setParam_userInfo(userInfo)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createUserCase.setParam_return(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Map&lt;UserInfo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Integer&gt; afterUser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HashMap&lt;&gt;()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UserInfo existInfo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UserInfo(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"swg1"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"123"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afterUser.put(userInfo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createUserCase.setAfterData(afterUser)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return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createUserCase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static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CreateUserCase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buildNegativeCase01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UserInfo userInfo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UserInfo(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"swg"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"123"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CreateUserCase createUserCase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CreateUserCase(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用户名重复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DuplicateKeyException.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createUserCase.setParam_userInfo(userInfo)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createUserCase.setParam_return(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return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createUserCase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709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Junit&amp;Mock</a:t>
            </a:r>
            <a:r>
              <a:rPr lang="zh-CN" altLang="en-US" dirty="0"/>
              <a:t>单元测试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65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BC875E-93CF-4D5C-BA25-86C0D662B5B9}"/>
              </a:ext>
            </a:extLst>
          </p:cNvPr>
          <p:cNvSpPr txBox="1"/>
          <p:nvPr/>
        </p:nvSpPr>
        <p:spPr>
          <a:xfrm>
            <a:off x="409866" y="1141026"/>
            <a:ext cx="4648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Junit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测试：执行测试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注入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DAL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类，用于操作测试数据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将用例中的准备数据插入数据库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一般验证使用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-apple-system"/>
              </a:rPr>
              <a:t>asserQquals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，异常验证使用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-apple-system"/>
              </a:rPr>
              <a:t>assertThrows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对影响的数据进行验证，记录数是否一致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7A1809E-871D-4887-9D71-45E7BA122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278" y="1869542"/>
            <a:ext cx="6632791" cy="41088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@ParameterizedTest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@MethodSource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"getCreateUserParams"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createUser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(CreateUserCase createUserCase)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准备测试数据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createUserCase.getBeforeData().forEach(data-&gt;{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userDAL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.insert(data)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执行测试方法，验证方法逻辑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(createUserCase.getExpected_exceptionType() 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assertEquals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(createUserCase.getParam_return()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userBll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.createUser(createUserCase.getParam_userInfo()))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assertThrows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(createUserCase.getExpected_exceptionType()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userBll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.createUser(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Consolas" panose="020B0609020204030204" pitchFamily="49" charset="0"/>
              </a:rPr>
              <a:t>createUserCase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.getParam_userInfo()))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验证预期的影响数据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createUserCase.getAfterData().forEach((key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value)-&gt;{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assertEquals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(value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userDAL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.selectCount(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QueryWrapper&lt;&gt;(key)))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Stream&lt;CreateUserCase&gt;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getCreateUserParams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CreateUserCaseFactory.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getCaseStream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02B693A-689F-4C73-BBF6-DF297F0B6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277" y="1290804"/>
            <a:ext cx="663279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@Autowired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UserDAL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userDAL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289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Junit&amp;Mock</a:t>
            </a:r>
            <a:r>
              <a:rPr lang="zh-CN" altLang="en-US" dirty="0"/>
              <a:t>单元测试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66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BC875E-93CF-4D5C-BA25-86C0D662B5B9}"/>
              </a:ext>
            </a:extLst>
          </p:cNvPr>
          <p:cNvSpPr txBox="1"/>
          <p:nvPr/>
        </p:nvSpPr>
        <p:spPr>
          <a:xfrm>
            <a:off x="409865" y="1141026"/>
            <a:ext cx="53869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Junit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测试：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Mock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虚拟化接口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假设新增用户后需向财务系统同步用户信息，改造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BLL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中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-apple-system"/>
              </a:rPr>
              <a:t>CreateUser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方法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新建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SyncFiUser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接口，并通过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SyncFiUserImpl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实现直接返回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true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4C86812-C6BF-42EF-B236-83A5D932E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322" y="1210841"/>
            <a:ext cx="4446165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@Autowired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SyncFiUser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syncFiUser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Boolean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createUser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(UserInfo userInfo){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Integer rst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userDAL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.insert(userInfo)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Boolean syncRest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syncFiUser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.sync(userInfo)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.println(syncRest)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rst 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8F736C7-78ED-4426-9C2D-5FDC91CA5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322" y="2921169"/>
            <a:ext cx="4446164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SyncFiUser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Boolean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sync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(UserInfo userInfo)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0A72FEA-C909-4736-A05E-FB551BC71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322" y="3632235"/>
            <a:ext cx="4446164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@Service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SyncFiUserImpl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SyncFiUser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Boolean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sync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(UserInfo userInfo)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true;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7E4CD5B-953A-40FB-A324-CE8E6546F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584" y="2617542"/>
            <a:ext cx="3076190" cy="35523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0780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Junit&amp;Mock</a:t>
            </a:r>
            <a:r>
              <a:rPr lang="zh-CN" altLang="en-US" dirty="0"/>
              <a:t>单元测试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67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BC875E-93CF-4D5C-BA25-86C0D662B5B9}"/>
              </a:ext>
            </a:extLst>
          </p:cNvPr>
          <p:cNvSpPr txBox="1"/>
          <p:nvPr/>
        </p:nvSpPr>
        <p:spPr>
          <a:xfrm>
            <a:off x="409866" y="1141026"/>
            <a:ext cx="35245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Junit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测试：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Mock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虚拟化接口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假设新增用户后需向财务系统同步用户信息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algn="l"/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新建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SyncFiUser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接口，并通过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SyncFiUserImpl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实现直接返回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true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改造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BLL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中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-apple-system"/>
              </a:rPr>
              <a:t>CreateUser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方法，并打印同步结果（为演示用，实际场景应为实现其他业务逻辑）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测试方法完成后所有数据均会回滚，不影响数据库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若一些数据是需要长期使用的，那么直接在数据库中预制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4C86812-C6BF-42EF-B236-83A5D932E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322" y="1210841"/>
            <a:ext cx="4446165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@Autowired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SyncFiUser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syncFiUser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Boolean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createUser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(UserInfo userInfo){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Integer rst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userDAL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.insert(userInfo)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Boolean syncRest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syncFiUser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.sync(userInfo)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.println(syncRest)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rst 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8F736C7-78ED-4426-9C2D-5FDC91CA5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322" y="2921169"/>
            <a:ext cx="4446164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SyncFiUser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Boolean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sync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(UserInfo userInfo)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0A72FEA-C909-4736-A05E-FB551BC71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322" y="3632235"/>
            <a:ext cx="4446164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@Service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SyncFiUserImpl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SyncFiUser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Boolean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sync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(UserInfo userInfo)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true;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7E4CD5B-953A-40FB-A324-CE8E6546F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037" y="1451046"/>
            <a:ext cx="2546111" cy="29402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876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Junit&amp;Mock</a:t>
            </a:r>
            <a:r>
              <a:rPr lang="zh-CN" altLang="en-US" dirty="0"/>
              <a:t>单元测试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68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BC875E-93CF-4D5C-BA25-86C0D662B5B9}"/>
              </a:ext>
            </a:extLst>
          </p:cNvPr>
          <p:cNvSpPr txBox="1"/>
          <p:nvPr/>
        </p:nvSpPr>
        <p:spPr>
          <a:xfrm>
            <a:off x="409865" y="1141026"/>
            <a:ext cx="53869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Junit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测试：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Mock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虚拟化接口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上述场景，在单元测试中在没有外部系统接口或数据库的情况下，我们通过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Mock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来把外部接口虚拟掉，模拟不同场景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在测试类中将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SyncFiUser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作为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Mock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对象注入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Bean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测试方法中定义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syncFiUser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的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sync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方法输入任何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UserInfo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参数都返回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false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执行测试观察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Bll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中打印结果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562DA01-79E3-4ABA-942E-C9E6EB862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4257" y="1254296"/>
            <a:ext cx="390088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@MockBean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SyncFiUser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syncFiUser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13054F6-BA46-45D9-84CB-D7E29F29C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690" y="1928719"/>
            <a:ext cx="5297445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@ParameterizedTest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@MethodSource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"getCreateUserParams"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createUser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(CreateUserCase createUserCase)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Mockito.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syncFiUser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.sync(Mockito.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(UserInfo.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))).thenReturn(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准备测试数据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createUserCase.getBeforeData().forEach(data-&gt;{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userDAL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.insert(data)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执行测试方法，验证方法逻辑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(createUserCase.getExpected_exceptionType() 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assertEquals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(createUserCase.getParam_return()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userBll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.createUser(createUserCase.getParam_userInfo()))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assertThrows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(createUserCase.getExpected_exceptionType()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userBll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.createUser(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Consolas" panose="020B0609020204030204" pitchFamily="49" charset="0"/>
              </a:rPr>
              <a:t>createUserCase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.getParam_userInfo()))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验证预期的影响数据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createUserCase.getAfterData().forEach((key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value)-&gt;{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assertEquals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(value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userDAL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.selectCount(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QueryWrapper&lt;&gt;(key)))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4CCAE8-7A8A-4D12-A866-86055F30A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72" y="4270663"/>
            <a:ext cx="7249739" cy="16200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5855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Junit&amp;Mock</a:t>
            </a:r>
            <a:r>
              <a:rPr lang="zh-CN" altLang="en-US" dirty="0"/>
              <a:t>单元测试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69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BC875E-93CF-4D5C-BA25-86C0D662B5B9}"/>
              </a:ext>
            </a:extLst>
          </p:cNvPr>
          <p:cNvSpPr txBox="1"/>
          <p:nvPr/>
        </p:nvSpPr>
        <p:spPr>
          <a:xfrm>
            <a:off x="409865" y="1141026"/>
            <a:ext cx="111106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Junit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测试：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Mock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虚拟化接口</a:t>
            </a:r>
            <a:endParaRPr lang="en-US" altLang="zh-CN" sz="1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Mock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技术依赖于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Java Bean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容器，目的就是为了替换，我们在开发生产代码的时候应习惯性使用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Java Bean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机制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Mock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可模拟更加多的场景，具体可自行网上查找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043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基础概念</a:t>
            </a:r>
            <a:r>
              <a:rPr lang="zh-CN" altLang="en-US" dirty="0">
                <a:solidFill>
                  <a:schemeClr val="tx1"/>
                </a:solidFill>
              </a:rPr>
              <a:t>及建项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4C9A9B-A93F-4EFA-AE07-BEBBD6952DA7}"/>
              </a:ext>
            </a:extLst>
          </p:cNvPr>
          <p:cNvSpPr txBox="1"/>
          <p:nvPr/>
        </p:nvSpPr>
        <p:spPr>
          <a:xfrm>
            <a:off x="544232" y="1220047"/>
            <a:ext cx="6177889" cy="3607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/>
              <a:t>dependencies</a:t>
            </a:r>
            <a:r>
              <a:rPr lang="zh-CN" altLang="en-US" sz="1400" b="1" dirty="0"/>
              <a:t>：</a:t>
            </a:r>
            <a:r>
              <a:rPr lang="zh-CN" altLang="en-US" sz="1400" dirty="0"/>
              <a:t>配置工程需要的依赖包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/>
              <a:t>dependency</a:t>
            </a:r>
            <a:r>
              <a:rPr lang="zh-CN" altLang="en-US" sz="1400" b="1" dirty="0"/>
              <a:t>：</a:t>
            </a:r>
            <a:r>
              <a:rPr lang="zh-CN" altLang="en-US" sz="1400" dirty="0"/>
              <a:t>单个依赖包的坐标属性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 err="1"/>
              <a:t>groupId</a:t>
            </a:r>
            <a:r>
              <a:rPr lang="zh-CN" altLang="en-US" sz="1400" b="1" dirty="0"/>
              <a:t>、</a:t>
            </a:r>
            <a:r>
              <a:rPr lang="en-US" altLang="zh-CN" sz="1400" b="1" dirty="0" err="1"/>
              <a:t>artifactId</a:t>
            </a:r>
            <a:r>
              <a:rPr lang="zh-CN" altLang="en-US" sz="1400" b="1" dirty="0"/>
              <a:t>：</a:t>
            </a:r>
            <a:r>
              <a:rPr lang="zh-CN" altLang="en-US" sz="1400" dirty="0"/>
              <a:t>统称依赖包的“坐标”，保证唯一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/>
              <a:t>version</a:t>
            </a:r>
            <a:r>
              <a:rPr lang="zh-CN" altLang="en-US" sz="1400" b="1" dirty="0"/>
              <a:t>：</a:t>
            </a:r>
            <a:r>
              <a:rPr lang="zh-CN" altLang="en-US" sz="1400" dirty="0"/>
              <a:t>所引用包的版本，若省略则使用</a:t>
            </a:r>
            <a:r>
              <a:rPr lang="en-US" altLang="zh-CN" sz="1400" dirty="0"/>
              <a:t>parent</a:t>
            </a:r>
            <a:r>
              <a:rPr lang="zh-CN" altLang="en-US" sz="1400" dirty="0"/>
              <a:t>的版本号，或者是依赖管理器（</a:t>
            </a:r>
            <a:r>
              <a:rPr lang="en-US" altLang="zh-CN" sz="1400" dirty="0" err="1"/>
              <a:t>dependencyManager</a:t>
            </a:r>
            <a:r>
              <a:rPr lang="zh-CN" altLang="en-US" sz="1400" dirty="0"/>
              <a:t>）的版本号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/>
              <a:t>scope</a:t>
            </a:r>
            <a:r>
              <a:rPr lang="zh-CN" altLang="en-US" sz="1400" b="1" dirty="0"/>
              <a:t>：</a:t>
            </a:r>
            <a:r>
              <a:rPr lang="en-US" altLang="zh-CN" sz="1400" dirty="0"/>
              <a:t>compile</a:t>
            </a:r>
            <a:r>
              <a:rPr lang="zh-CN" altLang="en-US" sz="1400" dirty="0"/>
              <a:t>（默认），</a:t>
            </a:r>
            <a:r>
              <a:rPr lang="en-US" altLang="zh-CN" sz="1400" dirty="0"/>
              <a:t>test</a:t>
            </a:r>
            <a:r>
              <a:rPr lang="zh-CN" altLang="en-US" sz="1400" dirty="0"/>
              <a:t>只参与测试，</a:t>
            </a:r>
            <a:r>
              <a:rPr lang="en-US" altLang="zh-CN" sz="1400" dirty="0"/>
              <a:t>runtime</a:t>
            </a:r>
            <a:r>
              <a:rPr lang="zh-CN" altLang="en-US" sz="1400" dirty="0"/>
              <a:t>不参与编译，</a:t>
            </a:r>
            <a:r>
              <a:rPr lang="en-US" altLang="zh-CN" sz="1400" dirty="0"/>
              <a:t>provided</a:t>
            </a:r>
            <a:r>
              <a:rPr lang="zh-CN" altLang="en-US" sz="1400" dirty="0"/>
              <a:t>不打包，</a:t>
            </a:r>
            <a:r>
              <a:rPr lang="en-US" altLang="zh-CN" sz="1400" dirty="0"/>
              <a:t>system</a:t>
            </a:r>
            <a:r>
              <a:rPr lang="zh-CN" altLang="en-US" sz="1400" dirty="0"/>
              <a:t>，同</a:t>
            </a:r>
            <a:r>
              <a:rPr lang="en-US" altLang="zh-CN" sz="1400" dirty="0"/>
              <a:t>provided</a:t>
            </a:r>
            <a:r>
              <a:rPr lang="zh-CN" altLang="en-US" sz="1400" dirty="0"/>
              <a:t>但不从仓库中下载，需指定</a:t>
            </a:r>
            <a:r>
              <a:rPr lang="en-US" altLang="zh-CN" sz="1400" dirty="0" err="1"/>
              <a:t>systemPath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/>
              <a:t>exclusions</a:t>
            </a:r>
            <a:r>
              <a:rPr lang="zh-CN" altLang="en-US" sz="1400" b="1" dirty="0"/>
              <a:t>：</a:t>
            </a:r>
            <a:r>
              <a:rPr lang="zh-CN" altLang="en-US" sz="1400" dirty="0"/>
              <a:t>排除部分包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/>
              <a:t>optional</a:t>
            </a:r>
            <a:r>
              <a:rPr lang="zh-CN" altLang="en-US" sz="1400" b="1" dirty="0"/>
              <a:t>：</a:t>
            </a:r>
            <a:r>
              <a:rPr lang="en-US" altLang="zh-CN" sz="1400" dirty="0"/>
              <a:t>true</a:t>
            </a:r>
            <a:r>
              <a:rPr lang="zh-CN" altLang="en-US" sz="1400" dirty="0"/>
              <a:t>或者</a:t>
            </a:r>
            <a:r>
              <a:rPr lang="en-US" altLang="zh-CN" sz="1400" dirty="0"/>
              <a:t>false</a:t>
            </a:r>
            <a:r>
              <a:rPr lang="zh-CN" altLang="en-US" sz="1400" dirty="0"/>
              <a:t>，为</a:t>
            </a:r>
            <a:r>
              <a:rPr lang="en-US" altLang="zh-CN" sz="1400" dirty="0"/>
              <a:t>true</a:t>
            </a:r>
            <a:r>
              <a:rPr lang="zh-CN" altLang="en-US" sz="1400" dirty="0"/>
              <a:t>标识不被子工程的</a:t>
            </a:r>
            <a:r>
              <a:rPr lang="en-US" altLang="zh-CN" sz="1400" dirty="0"/>
              <a:t>pom</a:t>
            </a:r>
            <a:r>
              <a:rPr lang="zh-CN" altLang="en-US" sz="1400" dirty="0"/>
              <a:t>继承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5C8923-80EC-4677-99CC-ACBBE3364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121" y="1249960"/>
            <a:ext cx="4780952" cy="366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150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31407" y="1343857"/>
            <a:ext cx="5313635" cy="89535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其他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732523" y="2239207"/>
            <a:ext cx="4442135" cy="2075618"/>
          </a:xfrm>
        </p:spPr>
        <p:txBody>
          <a:bodyPr>
            <a:normAutofit/>
          </a:bodyPr>
          <a:lstStyle/>
          <a:p>
            <a:pPr lvl="0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277256" y="1835075"/>
            <a:ext cx="1057521" cy="91947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/09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32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71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BC875E-93CF-4D5C-BA25-86C0D662B5B9}"/>
              </a:ext>
            </a:extLst>
          </p:cNvPr>
          <p:cNvSpPr txBox="1"/>
          <p:nvPr/>
        </p:nvSpPr>
        <p:spPr>
          <a:xfrm>
            <a:off x="409865" y="1141026"/>
            <a:ext cx="1111062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经过这轮培训，如果后面亲身实践并充分理解消化的话，基本上已大致能够体会基于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Java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单体应用开发的一些理念，不能讲大部分掌握，但至少具备了进一步自我学习研究的能力。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algn="l"/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algn="l"/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对本次培训所涉及的部分概念需进一步的了解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Maven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：插件的配置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Configuration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：多配置文件的实现（开发环境、测试环境、生产环境），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@Configuration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注解类的使用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Mybatis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：数据库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ID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的管理机制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Druid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：数据库监控的进一步学习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Shiro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：筛选器的进一步学习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Redis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：结合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Shiro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托管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Session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Junit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：优化测试代码结构，进一步降低测试代码开发工作量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Mock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：各种虚拟功能的进一步学习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Aop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：面向切面编程的进一步学习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Bean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：类注解例如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@Component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与方法注解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@Bean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的区别，哪些类注解同样具备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Bean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功能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algn="l"/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algn="l"/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请在此基础上自行研究以下本次培训未涉及，但将来会使用到的内容：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日志框架：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SLF4J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和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Logback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，并通过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Aop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记录所有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Controller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的输入参数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参数验证：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javax.validation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，并通过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Aop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实现参数合法性的自动验证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对象拷贝：</a:t>
            </a:r>
            <a:r>
              <a:rPr lang="en-US" altLang="zh-CN" sz="1400" dirty="0" err="1">
                <a:solidFill>
                  <a:srgbClr val="4D4D4D"/>
                </a:solidFill>
                <a:latin typeface="-apple-system"/>
              </a:rPr>
              <a:t>orika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的对象拷贝机制，为后续基于领域驱动的开发做准备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海天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Core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：尝试通过</a:t>
            </a:r>
            <a:r>
              <a:rPr lang="en-US" altLang="zh-CN" sz="1400" dirty="0">
                <a:solidFill>
                  <a:srgbClr val="4D4D4D"/>
                </a:solidFill>
                <a:latin typeface="-apple-system"/>
              </a:rPr>
              <a:t>Core</a:t>
            </a:r>
            <a:r>
              <a:rPr lang="zh-CN" altLang="en-US" sz="1400" dirty="0">
                <a:solidFill>
                  <a:srgbClr val="4D4D4D"/>
                </a:solidFill>
                <a:latin typeface="-apple-system"/>
              </a:rPr>
              <a:t>来实现上述所有机制</a:t>
            </a: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4D4D4D"/>
              </a:solidFill>
              <a:latin typeface="-apple-syste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977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666113" y="1316771"/>
            <a:ext cx="3312130" cy="1507751"/>
          </a:xfrm>
        </p:spPr>
        <p:txBody>
          <a:bodyPr/>
          <a:lstStyle/>
          <a:p>
            <a:r>
              <a:rPr lang="zh-CN" altLang="en-US" b="0" dirty="0"/>
              <a:t>谢谢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7666113" y="4196213"/>
            <a:ext cx="3312130" cy="296271"/>
          </a:xfrm>
        </p:spPr>
        <p:txBody>
          <a:bodyPr/>
          <a:lstStyle/>
          <a:p>
            <a:r>
              <a:rPr lang="zh-CN" altLang="en-US" dirty="0"/>
              <a:t>基于金字塔原理的商务写作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E1806A-186B-488D-8DCD-EE474F9471E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022809" y="2128458"/>
            <a:ext cx="4460537" cy="691252"/>
            <a:chOff x="1101012" y="2911151"/>
            <a:chExt cx="9573211" cy="1483567"/>
          </a:xfrm>
        </p:grpSpPr>
        <p:sp>
          <p:nvSpPr>
            <p:cNvPr id="2" name="椭圆 1"/>
            <p:cNvSpPr/>
            <p:nvPr/>
          </p:nvSpPr>
          <p:spPr>
            <a:xfrm>
              <a:off x="5551715" y="3069771"/>
              <a:ext cx="643813" cy="6438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447454" y="3069771"/>
              <a:ext cx="643813" cy="643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7343193" y="3069771"/>
              <a:ext cx="643813" cy="6438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238932" y="3069771"/>
              <a:ext cx="643813" cy="6438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134671" y="3069771"/>
              <a:ext cx="643813" cy="6438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030410" y="3069771"/>
              <a:ext cx="643813" cy="6438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101012" y="3069771"/>
              <a:ext cx="643813" cy="6438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996751" y="3069771"/>
              <a:ext cx="643813" cy="6438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892490" y="3069771"/>
              <a:ext cx="643813" cy="64381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788229" y="3069771"/>
              <a:ext cx="643813" cy="6438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982546" y="2911151"/>
              <a:ext cx="0" cy="14835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669927" y="1512847"/>
            <a:ext cx="585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主题色彩 </a:t>
            </a:r>
            <a:r>
              <a:rPr lang="en-US" altLang="zh-CN" sz="1600" dirty="0"/>
              <a:t>THEME COLORS</a:t>
            </a:r>
            <a:endParaRPr lang="zh-CN" altLang="en-US" sz="16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669926" y="1843079"/>
            <a:ext cx="58521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69927" y="2689502"/>
            <a:ext cx="216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文字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背景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Text/Background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841869" y="2689502"/>
            <a:ext cx="2876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填充色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Accents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9927" y="3943131"/>
            <a:ext cx="585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主题字体 </a:t>
            </a:r>
            <a:r>
              <a:rPr lang="en-US" altLang="zh-CN" sz="1600" dirty="0"/>
              <a:t>THEME FONTS</a:t>
            </a:r>
            <a:endParaRPr lang="zh-CN" altLang="en-US" sz="16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669926" y="4273363"/>
            <a:ext cx="58521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69928" y="4407101"/>
            <a:ext cx="5048569" cy="834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中文字体：微软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雅黑 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Asian Font: Microsoft Yahei</a:t>
            </a:r>
          </a:p>
          <a:p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英文字体：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Arial  Lation Font: Arial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070727" y="1512847"/>
            <a:ext cx="4449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预设参考线（</a:t>
            </a:r>
            <a:r>
              <a:rPr lang="en-US" altLang="zh-CN" sz="1600" dirty="0"/>
              <a:t>2013</a:t>
            </a:r>
            <a:r>
              <a:rPr lang="zh-CN" altLang="en-US" sz="1600" dirty="0"/>
              <a:t>版本及以上）</a:t>
            </a:r>
            <a:r>
              <a:rPr lang="en-US" altLang="zh-CN" sz="1600" dirty="0"/>
              <a:t> GUIDES</a:t>
            </a:r>
            <a:endParaRPr lang="zh-CN" altLang="en-US" sz="1600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7070725" y="1843079"/>
            <a:ext cx="44497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6979298" y="2204128"/>
            <a:ext cx="4541191" cy="3084493"/>
            <a:chOff x="6979298" y="2204127"/>
            <a:chExt cx="4541190" cy="3084493"/>
          </a:xfrm>
        </p:grpSpPr>
        <p:sp>
          <p:nvSpPr>
            <p:cNvPr id="35" name="矩形 34"/>
            <p:cNvSpPr/>
            <p:nvPr/>
          </p:nvSpPr>
          <p:spPr>
            <a:xfrm>
              <a:off x="7070725" y="2240059"/>
              <a:ext cx="4449762" cy="25029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7333861" y="2204127"/>
              <a:ext cx="0" cy="273176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1280709" y="2204127"/>
              <a:ext cx="0" cy="273176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6979298" y="2667246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979298" y="2746562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6979298" y="4443008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979298" y="4517653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7333860" y="2741891"/>
              <a:ext cx="3946848" cy="170111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7070725" y="4822365"/>
              <a:ext cx="4449763" cy="466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ALT+F9 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开启和查看本主题预设的</a:t>
              </a:r>
              <a:r>
                <a:rPr lang="zh-CN" altLang="en-US" sz="11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参考线</a:t>
              </a:r>
              <a:endParaRPr lang="en-US" altLang="zh-CN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Use Alt + F9 to</a:t>
              </a:r>
              <a:r>
                <a:rPr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display/hidden guides.</a:t>
              </a: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zh-CN" altLang="en-US" sz="1100" dirty="0">
                <a:solidFill>
                  <a:srgbClr val="CC4A4A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669927" y="3104921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000" dirty="0">
                <a:solidFill>
                  <a:srgbClr val="CC4A4A"/>
                </a:solidFill>
              </a:rPr>
              <a:t>*可以通过</a:t>
            </a:r>
            <a:r>
              <a:rPr lang="en-US" altLang="zh-CN" sz="1000" dirty="0">
                <a:solidFill>
                  <a:srgbClr val="CC4A4A"/>
                </a:solidFill>
              </a:rPr>
              <a:t>iSlide 【</a:t>
            </a:r>
            <a:r>
              <a:rPr lang="zh-CN" altLang="en-US" sz="1000" dirty="0">
                <a:solidFill>
                  <a:srgbClr val="CC4A4A"/>
                </a:solidFill>
              </a:rPr>
              <a:t>色彩库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功能，快速应用</a:t>
            </a:r>
            <a:r>
              <a:rPr lang="zh-CN" altLang="en-US" sz="1000">
                <a:solidFill>
                  <a:srgbClr val="CC4A4A"/>
                </a:solidFill>
              </a:rPr>
              <a:t>更多色彩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Color Library to apply theme colors.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69927" y="5304239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000" dirty="0">
                <a:solidFill>
                  <a:srgbClr val="CC4A4A"/>
                </a:solidFill>
              </a:rPr>
              <a:t>*可以在</a:t>
            </a:r>
            <a:r>
              <a:rPr lang="en-US" altLang="zh-CN" sz="1000" dirty="0">
                <a:solidFill>
                  <a:srgbClr val="CC4A4A"/>
                </a:solidFill>
              </a:rPr>
              <a:t>【</a:t>
            </a:r>
            <a:r>
              <a:rPr lang="zh-CN" altLang="en-US" sz="1000" dirty="0">
                <a:solidFill>
                  <a:srgbClr val="CC4A4A"/>
                </a:solidFill>
              </a:rPr>
              <a:t>设计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菜单</a:t>
            </a:r>
            <a:r>
              <a:rPr lang="en-US" altLang="zh-CN" sz="1000" dirty="0">
                <a:solidFill>
                  <a:srgbClr val="CC4A4A"/>
                </a:solidFill>
              </a:rPr>
              <a:t>【</a:t>
            </a:r>
            <a:r>
              <a:rPr lang="zh-CN" altLang="en-US" sz="1000" dirty="0">
                <a:solidFill>
                  <a:srgbClr val="CC4A4A"/>
                </a:solidFill>
              </a:rPr>
              <a:t>字体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中改变，或应用</a:t>
            </a:r>
            <a:r>
              <a:rPr lang="en-US" altLang="zh-CN" sz="1000" dirty="0">
                <a:solidFill>
                  <a:srgbClr val="CC4A4A"/>
                </a:solidFill>
              </a:rPr>
              <a:t>iSlide【</a:t>
            </a:r>
            <a:r>
              <a:rPr lang="zh-CN" altLang="en-US" sz="1000" dirty="0">
                <a:solidFill>
                  <a:srgbClr val="CC4A4A"/>
                </a:solidFill>
              </a:rPr>
              <a:t>统一字体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功能</a:t>
            </a:r>
            <a:r>
              <a:rPr lang="zh-CN" altLang="en-US" sz="1000">
                <a:solidFill>
                  <a:srgbClr val="CC4A4A"/>
                </a:solidFill>
              </a:rPr>
              <a:t>改变设置。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Design, Variants, Fonts to change theme fonts, or just use Uniform Fonts in</a:t>
            </a:r>
            <a:r>
              <a:rPr lang="zh-CN" altLang="en-US" sz="1000">
                <a:solidFill>
                  <a:srgbClr val="CC4A4A"/>
                </a:solidFill>
              </a:rPr>
              <a:t> </a:t>
            </a:r>
            <a:r>
              <a:rPr lang="en-US" altLang="zh-CN" sz="1000">
                <a:solidFill>
                  <a:srgbClr val="CC4A4A"/>
                </a:solidFill>
              </a:rPr>
              <a:t>iSlide.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45" name="矩形 354">
            <a:extLst>
              <a:ext uri="{FF2B5EF4-FFF2-40B4-BE49-F238E27FC236}">
                <a16:creationId xmlns:a16="http://schemas.microsoft.com/office/drawing/2014/main" id="{7F5B46B9-6DA9-43A1-B6EB-AFAA02758115}"/>
              </a:ext>
            </a:extLst>
          </p:cNvPr>
          <p:cNvSpPr/>
          <p:nvPr/>
        </p:nvSpPr>
        <p:spPr>
          <a:xfrm>
            <a:off x="8979613" y="1"/>
            <a:ext cx="2540875" cy="10238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C4A4A"/>
            </a:solidFill>
            <a:prstDash val="sysDash"/>
          </a:ln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051" b="1" dirty="0">
                <a:solidFill>
                  <a:srgbClr val="5F5F5F"/>
                </a:solidFill>
              </a:rPr>
              <a:t>Note:</a:t>
            </a:r>
          </a:p>
          <a:p>
            <a:pPr>
              <a:lnSpc>
                <a:spcPct val="120000"/>
              </a:lnSpc>
            </a:pPr>
            <a:r>
              <a:rPr lang="zh-CN" altLang="en-US" sz="1051" dirty="0">
                <a:solidFill>
                  <a:srgbClr val="5F5F5F"/>
                </a:solidFill>
              </a:rPr>
              <a:t>本页为主题使用说明页，使用时请删除本</a:t>
            </a:r>
            <a:r>
              <a:rPr lang="zh-CN" altLang="en-US" sz="1051">
                <a:solidFill>
                  <a:srgbClr val="5F5F5F"/>
                </a:solidFill>
              </a:rPr>
              <a:t>页内容。</a:t>
            </a:r>
            <a:endParaRPr lang="en-US" altLang="zh-CN" sz="1051">
              <a:solidFill>
                <a:srgbClr val="5F5F5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051">
                <a:solidFill>
                  <a:srgbClr val="5F5F5F"/>
                </a:solidFill>
              </a:rPr>
              <a:t>This is a instruction for theme, please delete this slide before presentaion.</a:t>
            </a:r>
            <a:endParaRPr lang="zh-CN" altLang="en-US" sz="1051" dirty="0">
              <a:solidFill>
                <a:srgbClr val="5F5F5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214C4-3D8B-473D-9D9C-F2F23FBFB600}"/>
              </a:ext>
            </a:extLst>
          </p:cNvPr>
          <p:cNvSpPr/>
          <p:nvPr/>
        </p:nvSpPr>
        <p:spPr>
          <a:xfrm>
            <a:off x="7070726" y="5304238"/>
            <a:ext cx="4301177" cy="400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000">
                <a:solidFill>
                  <a:srgbClr val="CC4A4A"/>
                </a:solidFill>
              </a:rPr>
              <a:t>*可以通过</a:t>
            </a:r>
            <a:r>
              <a:rPr lang="en-US" altLang="zh-CN" sz="1000">
                <a:solidFill>
                  <a:srgbClr val="CC4A4A"/>
                </a:solidFill>
              </a:rPr>
              <a:t>iSlide 【</a:t>
            </a:r>
            <a:r>
              <a:rPr lang="zh-CN" altLang="en-US" sz="1000">
                <a:solidFill>
                  <a:srgbClr val="CC4A4A"/>
                </a:solidFill>
              </a:rPr>
              <a:t>一键优化</a:t>
            </a:r>
            <a:r>
              <a:rPr lang="en-US" altLang="zh-CN" sz="1000">
                <a:solidFill>
                  <a:srgbClr val="CC4A4A"/>
                </a:solidFill>
              </a:rPr>
              <a:t>】</a:t>
            </a:r>
            <a:r>
              <a:rPr lang="zh-CN" altLang="en-US" sz="1000">
                <a:solidFill>
                  <a:srgbClr val="CC4A4A"/>
                </a:solidFill>
              </a:rPr>
              <a:t>（智能参考线）功能，应用更多预设参考线。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Uniform Guides in iSlide to apply guides with presets.</a:t>
            </a:r>
          </a:p>
        </p:txBody>
      </p:sp>
      <p:sp>
        <p:nvSpPr>
          <p:cNvPr id="48" name="标题 1">
            <a:extLst>
              <a:ext uri="{FF2B5EF4-FFF2-40B4-BE49-F238E27FC236}">
                <a16:creationId xmlns:a16="http://schemas.microsoft.com/office/drawing/2014/main" id="{A063C456-63D9-49D6-A680-AB5AA5CB4C15}"/>
              </a:ext>
            </a:extLst>
          </p:cNvPr>
          <p:cNvSpPr txBox="1">
            <a:spLocks/>
          </p:cNvSpPr>
          <p:nvPr/>
        </p:nvSpPr>
        <p:spPr>
          <a:xfrm>
            <a:off x="695323" y="4046"/>
            <a:ext cx="10825164" cy="1013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32"/>
            <a:r>
              <a:rPr lang="zh-CN" altLang="en-US" sz="2800" b="1"/>
              <a:t>主题模板的标准 </a:t>
            </a:r>
            <a:r>
              <a:rPr lang="en-US" altLang="zh-CN" sz="2800" b="1"/>
              <a:t>How to use this template</a:t>
            </a:r>
            <a:endParaRPr lang="zh-CN" altLang="en-US" sz="2800" b="1" dirty="0"/>
          </a:p>
        </p:txBody>
      </p:sp>
      <p:sp>
        <p:nvSpPr>
          <p:cNvPr id="49" name="직사각형 45">
            <a:extLst>
              <a:ext uri="{FF2B5EF4-FFF2-40B4-BE49-F238E27FC236}">
                <a16:creationId xmlns:a16="http://schemas.microsoft.com/office/drawing/2014/main" id="{70537D41-1690-44B4-875B-3E6C18A46109}"/>
              </a:ext>
            </a:extLst>
          </p:cNvPr>
          <p:cNvSpPr/>
          <p:nvPr/>
        </p:nvSpPr>
        <p:spPr>
          <a:xfrm>
            <a:off x="695325" y="1028700"/>
            <a:ext cx="10825163" cy="87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457789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组合 344"/>
          <p:cNvGrpSpPr/>
          <p:nvPr/>
        </p:nvGrpSpPr>
        <p:grpSpPr>
          <a:xfrm>
            <a:off x="4493792" y="1784983"/>
            <a:ext cx="6642649" cy="4206632"/>
            <a:chOff x="1223445" y="1639500"/>
            <a:chExt cx="6714551" cy="4252167"/>
          </a:xfrm>
        </p:grpSpPr>
        <p:grpSp>
          <p:nvGrpSpPr>
            <p:cNvPr id="306" name="Group 4"/>
            <p:cNvGrpSpPr>
              <a:grpSpLocks noChangeAspect="1"/>
            </p:cNvGrpSpPr>
            <p:nvPr/>
          </p:nvGrpSpPr>
          <p:grpSpPr bwMode="auto">
            <a:xfrm>
              <a:off x="1223445" y="1639500"/>
              <a:ext cx="6714551" cy="4252167"/>
              <a:chOff x="442" y="1130"/>
              <a:chExt cx="4123" cy="2611"/>
            </a:xfrm>
          </p:grpSpPr>
          <p:sp>
            <p:nvSpPr>
              <p:cNvPr id="308" name="Freeform 5"/>
              <p:cNvSpPr>
                <a:spLocks/>
              </p:cNvSpPr>
              <p:nvPr/>
            </p:nvSpPr>
            <p:spPr bwMode="auto">
              <a:xfrm>
                <a:off x="454" y="1141"/>
                <a:ext cx="4099" cy="25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6"/>
              <p:cNvSpPr>
                <a:spLocks/>
              </p:cNvSpPr>
              <p:nvPr/>
            </p:nvSpPr>
            <p:spPr bwMode="auto">
              <a:xfrm>
                <a:off x="442" y="1130"/>
                <a:ext cx="4123" cy="261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EAECE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Rectangle 7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309"/>
              </a:xfrm>
              <a:prstGeom prst="rect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Rectangle 8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Rectangle 9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180"/>
              </a:xfrm>
              <a:prstGeom prst="rect">
                <a:avLst/>
              </a:prstGeom>
              <a:solidFill>
                <a:srgbClr val="CC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Rectangle 10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Rectangle 11"/>
              <p:cNvSpPr>
                <a:spLocks noChangeArrowheads="1"/>
              </p:cNvSpPr>
              <p:nvPr/>
            </p:nvSpPr>
            <p:spPr bwMode="auto">
              <a:xfrm>
                <a:off x="585" y="1907"/>
                <a:ext cx="666" cy="502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Rectangle 12"/>
              <p:cNvSpPr>
                <a:spLocks noChangeArrowheads="1"/>
              </p:cNvSpPr>
              <p:nvPr/>
            </p:nvSpPr>
            <p:spPr bwMode="auto">
              <a:xfrm>
                <a:off x="585" y="2512"/>
                <a:ext cx="666" cy="502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Rectangle 13"/>
              <p:cNvSpPr>
                <a:spLocks noChangeArrowheads="1"/>
              </p:cNvSpPr>
              <p:nvPr/>
            </p:nvSpPr>
            <p:spPr bwMode="auto">
              <a:xfrm>
                <a:off x="585" y="3116"/>
                <a:ext cx="666" cy="503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Oval 14"/>
              <p:cNvSpPr>
                <a:spLocks noChangeArrowheads="1"/>
              </p:cNvSpPr>
              <p:nvPr/>
            </p:nvSpPr>
            <p:spPr bwMode="auto">
              <a:xfrm>
                <a:off x="961" y="1268"/>
                <a:ext cx="62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Oval 15"/>
              <p:cNvSpPr>
                <a:spLocks noChangeArrowheads="1"/>
              </p:cNvSpPr>
              <p:nvPr/>
            </p:nvSpPr>
            <p:spPr bwMode="auto">
              <a:xfrm>
                <a:off x="1070" y="1268"/>
                <a:ext cx="63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Oval 16"/>
              <p:cNvSpPr>
                <a:spLocks noChangeArrowheads="1"/>
              </p:cNvSpPr>
              <p:nvPr/>
            </p:nvSpPr>
            <p:spPr bwMode="auto">
              <a:xfrm>
                <a:off x="1179" y="1268"/>
                <a:ext cx="63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17"/>
              <p:cNvSpPr>
                <a:spLocks noEditPoints="1"/>
              </p:cNvSpPr>
              <p:nvPr/>
            </p:nvSpPr>
            <p:spPr bwMode="auto">
              <a:xfrm>
                <a:off x="1428" y="1909"/>
                <a:ext cx="3001" cy="1721"/>
              </a:xfrm>
              <a:custGeom>
                <a:avLst/>
                <a:gdLst>
                  <a:gd name="T0" fmla="*/ 81 w 3119"/>
                  <a:gd name="T1" fmla="*/ 1764 h 1788"/>
                  <a:gd name="T2" fmla="*/ 41 w 3119"/>
                  <a:gd name="T3" fmla="*/ 1747 h 1788"/>
                  <a:gd name="T4" fmla="*/ 24 w 3119"/>
                  <a:gd name="T5" fmla="*/ 1706 h 1788"/>
                  <a:gd name="T6" fmla="*/ 24 w 3119"/>
                  <a:gd name="T7" fmla="*/ 81 h 1788"/>
                  <a:gd name="T8" fmla="*/ 41 w 3119"/>
                  <a:gd name="T9" fmla="*/ 41 h 1788"/>
                  <a:gd name="T10" fmla="*/ 81 w 3119"/>
                  <a:gd name="T11" fmla="*/ 24 h 1788"/>
                  <a:gd name="T12" fmla="*/ 3037 w 3119"/>
                  <a:gd name="T13" fmla="*/ 24 h 1788"/>
                  <a:gd name="T14" fmla="*/ 3078 w 3119"/>
                  <a:gd name="T15" fmla="*/ 41 h 1788"/>
                  <a:gd name="T16" fmla="*/ 3095 w 3119"/>
                  <a:gd name="T17" fmla="*/ 81 h 1788"/>
                  <a:gd name="T18" fmla="*/ 3095 w 3119"/>
                  <a:gd name="T19" fmla="*/ 1706 h 1788"/>
                  <a:gd name="T20" fmla="*/ 3078 w 3119"/>
                  <a:gd name="T21" fmla="*/ 1747 h 1788"/>
                  <a:gd name="T22" fmla="*/ 3037 w 3119"/>
                  <a:gd name="T23" fmla="*/ 1764 h 1788"/>
                  <a:gd name="T24" fmla="*/ 3037 w 3119"/>
                  <a:gd name="T25" fmla="*/ 1764 h 1788"/>
                  <a:gd name="T26" fmla="*/ 81 w 3119"/>
                  <a:gd name="T27" fmla="*/ 1764 h 1788"/>
                  <a:gd name="T28" fmla="*/ 3037 w 3119"/>
                  <a:gd name="T29" fmla="*/ 0 h 1788"/>
                  <a:gd name="T30" fmla="*/ 3037 w 3119"/>
                  <a:gd name="T31" fmla="*/ 0 h 1788"/>
                  <a:gd name="T32" fmla="*/ 81 w 3119"/>
                  <a:gd name="T33" fmla="*/ 0 h 1788"/>
                  <a:gd name="T34" fmla="*/ 24 w 3119"/>
                  <a:gd name="T35" fmla="*/ 24 h 1788"/>
                  <a:gd name="T36" fmla="*/ 0 w 3119"/>
                  <a:gd name="T37" fmla="*/ 81 h 1788"/>
                  <a:gd name="T38" fmla="*/ 0 w 3119"/>
                  <a:gd name="T39" fmla="*/ 1706 h 1788"/>
                  <a:gd name="T40" fmla="*/ 24 w 3119"/>
                  <a:gd name="T41" fmla="*/ 1764 h 1788"/>
                  <a:gd name="T42" fmla="*/ 81 w 3119"/>
                  <a:gd name="T43" fmla="*/ 1788 h 1788"/>
                  <a:gd name="T44" fmla="*/ 81 w 3119"/>
                  <a:gd name="T45" fmla="*/ 1788 h 1788"/>
                  <a:gd name="T46" fmla="*/ 3037 w 3119"/>
                  <a:gd name="T47" fmla="*/ 1788 h 1788"/>
                  <a:gd name="T48" fmla="*/ 3095 w 3119"/>
                  <a:gd name="T49" fmla="*/ 1764 h 1788"/>
                  <a:gd name="T50" fmla="*/ 3119 w 3119"/>
                  <a:gd name="T51" fmla="*/ 1706 h 1788"/>
                  <a:gd name="T52" fmla="*/ 3119 w 3119"/>
                  <a:gd name="T53" fmla="*/ 81 h 1788"/>
                  <a:gd name="T54" fmla="*/ 3095 w 3119"/>
                  <a:gd name="T55" fmla="*/ 24 h 1788"/>
                  <a:gd name="T56" fmla="*/ 3037 w 3119"/>
                  <a:gd name="T57" fmla="*/ 0 h 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19" h="1788">
                    <a:moveTo>
                      <a:pt x="81" y="1764"/>
                    </a:moveTo>
                    <a:cubicBezTo>
                      <a:pt x="65" y="1764"/>
                      <a:pt x="51" y="1757"/>
                      <a:pt x="41" y="1747"/>
                    </a:cubicBezTo>
                    <a:cubicBezTo>
                      <a:pt x="30" y="1737"/>
                      <a:pt x="24" y="1722"/>
                      <a:pt x="24" y="1706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66"/>
                      <a:pt x="30" y="51"/>
                      <a:pt x="41" y="41"/>
                    </a:cubicBezTo>
                    <a:cubicBezTo>
                      <a:pt x="51" y="30"/>
                      <a:pt x="65" y="24"/>
                      <a:pt x="81" y="24"/>
                    </a:cubicBezTo>
                    <a:cubicBezTo>
                      <a:pt x="3037" y="24"/>
                      <a:pt x="3037" y="24"/>
                      <a:pt x="3037" y="24"/>
                    </a:cubicBezTo>
                    <a:cubicBezTo>
                      <a:pt x="3053" y="24"/>
                      <a:pt x="3068" y="30"/>
                      <a:pt x="3078" y="41"/>
                    </a:cubicBezTo>
                    <a:cubicBezTo>
                      <a:pt x="3089" y="51"/>
                      <a:pt x="3095" y="66"/>
                      <a:pt x="3095" y="81"/>
                    </a:cubicBezTo>
                    <a:cubicBezTo>
                      <a:pt x="3095" y="1706"/>
                      <a:pt x="3095" y="1706"/>
                      <a:pt x="3095" y="1706"/>
                    </a:cubicBezTo>
                    <a:cubicBezTo>
                      <a:pt x="3095" y="1722"/>
                      <a:pt x="3089" y="1737"/>
                      <a:pt x="3078" y="1747"/>
                    </a:cubicBezTo>
                    <a:cubicBezTo>
                      <a:pt x="3068" y="1757"/>
                      <a:pt x="3053" y="1764"/>
                      <a:pt x="3037" y="1764"/>
                    </a:cubicBezTo>
                    <a:cubicBezTo>
                      <a:pt x="3037" y="1764"/>
                      <a:pt x="3037" y="1764"/>
                      <a:pt x="3037" y="1764"/>
                    </a:cubicBezTo>
                    <a:cubicBezTo>
                      <a:pt x="81" y="1764"/>
                      <a:pt x="81" y="1764"/>
                      <a:pt x="81" y="1764"/>
                    </a:cubicBezTo>
                    <a:moveTo>
                      <a:pt x="3037" y="0"/>
                    </a:moveTo>
                    <a:cubicBezTo>
                      <a:pt x="3037" y="0"/>
                      <a:pt x="3037" y="0"/>
                      <a:pt x="3037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38" y="9"/>
                      <a:pt x="24" y="24"/>
                    </a:cubicBezTo>
                    <a:cubicBezTo>
                      <a:pt x="9" y="39"/>
                      <a:pt x="0" y="59"/>
                      <a:pt x="0" y="81"/>
                    </a:cubicBezTo>
                    <a:cubicBezTo>
                      <a:pt x="0" y="1706"/>
                      <a:pt x="0" y="1706"/>
                      <a:pt x="0" y="1706"/>
                    </a:cubicBezTo>
                    <a:cubicBezTo>
                      <a:pt x="0" y="1729"/>
                      <a:pt x="9" y="1749"/>
                      <a:pt x="24" y="1764"/>
                    </a:cubicBezTo>
                    <a:cubicBezTo>
                      <a:pt x="38" y="1779"/>
                      <a:pt x="59" y="1788"/>
                      <a:pt x="81" y="1788"/>
                    </a:cubicBezTo>
                    <a:cubicBezTo>
                      <a:pt x="81" y="1788"/>
                      <a:pt x="81" y="1788"/>
                      <a:pt x="81" y="1788"/>
                    </a:cubicBezTo>
                    <a:cubicBezTo>
                      <a:pt x="3037" y="1788"/>
                      <a:pt x="3037" y="1788"/>
                      <a:pt x="3037" y="1788"/>
                    </a:cubicBezTo>
                    <a:cubicBezTo>
                      <a:pt x="3060" y="1788"/>
                      <a:pt x="3080" y="1779"/>
                      <a:pt x="3095" y="1764"/>
                    </a:cubicBezTo>
                    <a:cubicBezTo>
                      <a:pt x="3110" y="1749"/>
                      <a:pt x="3119" y="1729"/>
                      <a:pt x="3119" y="1706"/>
                    </a:cubicBezTo>
                    <a:cubicBezTo>
                      <a:pt x="3119" y="81"/>
                      <a:pt x="3119" y="81"/>
                      <a:pt x="3119" y="81"/>
                    </a:cubicBezTo>
                    <a:cubicBezTo>
                      <a:pt x="3119" y="59"/>
                      <a:pt x="3110" y="39"/>
                      <a:pt x="3095" y="24"/>
                    </a:cubicBezTo>
                    <a:cubicBezTo>
                      <a:pt x="3080" y="9"/>
                      <a:pt x="3060" y="0"/>
                      <a:pt x="3037" y="0"/>
                    </a:cubicBezTo>
                  </a:path>
                </a:pathLst>
              </a:custGeom>
              <a:solidFill>
                <a:srgbClr val="F6F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18"/>
              <p:cNvSpPr>
                <a:spLocks/>
              </p:cNvSpPr>
              <p:nvPr/>
            </p:nvSpPr>
            <p:spPr bwMode="auto">
              <a:xfrm>
                <a:off x="1423" y="1431"/>
                <a:ext cx="526" cy="163"/>
              </a:xfrm>
              <a:custGeom>
                <a:avLst/>
                <a:gdLst>
                  <a:gd name="T0" fmla="*/ 520 w 547"/>
                  <a:gd name="T1" fmla="*/ 170 h 170"/>
                  <a:gd name="T2" fmla="*/ 27 w 547"/>
                  <a:gd name="T3" fmla="*/ 170 h 170"/>
                  <a:gd name="T4" fmla="*/ 0 w 547"/>
                  <a:gd name="T5" fmla="*/ 143 h 170"/>
                  <a:gd name="T6" fmla="*/ 0 w 547"/>
                  <a:gd name="T7" fmla="*/ 27 h 170"/>
                  <a:gd name="T8" fmla="*/ 27 w 547"/>
                  <a:gd name="T9" fmla="*/ 0 h 170"/>
                  <a:gd name="T10" fmla="*/ 520 w 547"/>
                  <a:gd name="T11" fmla="*/ 0 h 170"/>
                  <a:gd name="T12" fmla="*/ 547 w 547"/>
                  <a:gd name="T13" fmla="*/ 27 h 170"/>
                  <a:gd name="T14" fmla="*/ 547 w 547"/>
                  <a:gd name="T15" fmla="*/ 143 h 170"/>
                  <a:gd name="T16" fmla="*/ 520 w 547"/>
                  <a:gd name="T17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7" h="170">
                    <a:moveTo>
                      <a:pt x="520" y="170"/>
                    </a:moveTo>
                    <a:cubicBezTo>
                      <a:pt x="27" y="170"/>
                      <a:pt x="27" y="170"/>
                      <a:pt x="27" y="170"/>
                    </a:cubicBezTo>
                    <a:cubicBezTo>
                      <a:pt x="12" y="170"/>
                      <a:pt x="0" y="158"/>
                      <a:pt x="0" y="14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520" y="0"/>
                      <a:pt x="520" y="0"/>
                      <a:pt x="520" y="0"/>
                    </a:cubicBezTo>
                    <a:cubicBezTo>
                      <a:pt x="535" y="0"/>
                      <a:pt x="547" y="12"/>
                      <a:pt x="547" y="27"/>
                    </a:cubicBezTo>
                    <a:cubicBezTo>
                      <a:pt x="547" y="143"/>
                      <a:pt x="547" y="143"/>
                      <a:pt x="547" y="143"/>
                    </a:cubicBezTo>
                    <a:cubicBezTo>
                      <a:pt x="547" y="158"/>
                      <a:pt x="535" y="170"/>
                      <a:pt x="520" y="170"/>
                    </a:cubicBezTo>
                    <a:close/>
                  </a:path>
                </a:pathLst>
              </a:cu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Rectangle 19"/>
              <p:cNvSpPr>
                <a:spLocks noChangeArrowheads="1"/>
              </p:cNvSpPr>
              <p:nvPr/>
            </p:nvSpPr>
            <p:spPr bwMode="auto">
              <a:xfrm>
                <a:off x="1550" y="1490"/>
                <a:ext cx="254" cy="25"/>
              </a:xfrm>
              <a:prstGeom prst="rect">
                <a:avLst/>
              </a:pr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20"/>
              <p:cNvSpPr>
                <a:spLocks/>
              </p:cNvSpPr>
              <p:nvPr/>
            </p:nvSpPr>
            <p:spPr bwMode="auto">
              <a:xfrm>
                <a:off x="928" y="1474"/>
                <a:ext cx="242" cy="49"/>
              </a:xfrm>
              <a:custGeom>
                <a:avLst/>
                <a:gdLst>
                  <a:gd name="T0" fmla="*/ 227 w 251"/>
                  <a:gd name="T1" fmla="*/ 0 h 51"/>
                  <a:gd name="T2" fmla="*/ 24 w 251"/>
                  <a:gd name="T3" fmla="*/ 0 h 51"/>
                  <a:gd name="T4" fmla="*/ 0 w 251"/>
                  <a:gd name="T5" fmla="*/ 24 h 51"/>
                  <a:gd name="T6" fmla="*/ 0 w 251"/>
                  <a:gd name="T7" fmla="*/ 27 h 51"/>
                  <a:gd name="T8" fmla="*/ 24 w 251"/>
                  <a:gd name="T9" fmla="*/ 51 h 51"/>
                  <a:gd name="T10" fmla="*/ 227 w 251"/>
                  <a:gd name="T11" fmla="*/ 51 h 51"/>
                  <a:gd name="T12" fmla="*/ 251 w 251"/>
                  <a:gd name="T13" fmla="*/ 27 h 51"/>
                  <a:gd name="T14" fmla="*/ 251 w 251"/>
                  <a:gd name="T15" fmla="*/ 24 h 51"/>
                  <a:gd name="T16" fmla="*/ 227 w 25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1" h="51">
                    <a:moveTo>
                      <a:pt x="22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40" y="51"/>
                      <a:pt x="251" y="41"/>
                      <a:pt x="251" y="27"/>
                    </a:cubicBezTo>
                    <a:cubicBezTo>
                      <a:pt x="251" y="24"/>
                      <a:pt x="251" y="24"/>
                      <a:pt x="251" y="24"/>
                    </a:cubicBezTo>
                    <a:cubicBezTo>
                      <a:pt x="251" y="11"/>
                      <a:pt x="240" y="0"/>
                      <a:pt x="227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21"/>
              <p:cNvSpPr>
                <a:spLocks/>
              </p:cNvSpPr>
              <p:nvPr/>
            </p:nvSpPr>
            <p:spPr bwMode="auto">
              <a:xfrm>
                <a:off x="2154" y="1474"/>
                <a:ext cx="241" cy="49"/>
              </a:xfrm>
              <a:custGeom>
                <a:avLst/>
                <a:gdLst>
                  <a:gd name="T0" fmla="*/ 226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6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6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0" y="51"/>
                      <a:pt x="24" y="51"/>
                    </a:cubicBezTo>
                    <a:cubicBezTo>
                      <a:pt x="226" y="51"/>
                      <a:pt x="226" y="51"/>
                      <a:pt x="226" y="51"/>
                    </a:cubicBezTo>
                    <a:cubicBezTo>
                      <a:pt x="239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39" y="0"/>
                      <a:pt x="226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22"/>
              <p:cNvSpPr>
                <a:spLocks/>
              </p:cNvSpPr>
              <p:nvPr/>
            </p:nvSpPr>
            <p:spPr bwMode="auto">
              <a:xfrm>
                <a:off x="2612" y="1474"/>
                <a:ext cx="241" cy="49"/>
              </a:xfrm>
              <a:custGeom>
                <a:avLst/>
                <a:gdLst>
                  <a:gd name="T0" fmla="*/ 226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6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6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6" y="51"/>
                      <a:pt x="226" y="51"/>
                      <a:pt x="226" y="51"/>
                    </a:cubicBezTo>
                    <a:cubicBezTo>
                      <a:pt x="240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40" y="0"/>
                      <a:pt x="226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23"/>
              <p:cNvSpPr>
                <a:spLocks/>
              </p:cNvSpPr>
              <p:nvPr/>
            </p:nvSpPr>
            <p:spPr bwMode="auto">
              <a:xfrm>
                <a:off x="3070" y="1474"/>
                <a:ext cx="241" cy="49"/>
              </a:xfrm>
              <a:custGeom>
                <a:avLst/>
                <a:gdLst>
                  <a:gd name="T0" fmla="*/ 227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7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7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40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40" y="0"/>
                      <a:pt x="227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32" name="组合 331"/>
            <p:cNvGrpSpPr/>
            <p:nvPr/>
          </p:nvGrpSpPr>
          <p:grpSpPr>
            <a:xfrm>
              <a:off x="3151345" y="3390904"/>
              <a:ext cx="3824874" cy="1851656"/>
              <a:chOff x="7824351" y="3116333"/>
              <a:chExt cx="1714503" cy="830006"/>
            </a:xfrm>
          </p:grpSpPr>
          <p:grpSp>
            <p:nvGrpSpPr>
              <p:cNvPr id="333" name="组合 332"/>
              <p:cNvGrpSpPr/>
              <p:nvPr/>
            </p:nvGrpSpPr>
            <p:grpSpPr>
              <a:xfrm>
                <a:off x="7824351" y="3116333"/>
                <a:ext cx="1659023" cy="685771"/>
                <a:chOff x="7824355" y="3116331"/>
                <a:chExt cx="2155352" cy="890932"/>
              </a:xfrm>
            </p:grpSpPr>
            <p:sp>
              <p:nvSpPr>
                <p:cNvPr id="339" name="六边形 338"/>
                <p:cNvSpPr/>
                <p:nvPr/>
              </p:nvSpPr>
              <p:spPr>
                <a:xfrm>
                  <a:off x="7824355" y="3116332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0" name="六边形 339"/>
                <p:cNvSpPr/>
                <p:nvPr/>
              </p:nvSpPr>
              <p:spPr>
                <a:xfrm>
                  <a:off x="8242600" y="3350708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1" name="六边形 340"/>
                <p:cNvSpPr/>
                <p:nvPr/>
              </p:nvSpPr>
              <p:spPr>
                <a:xfrm>
                  <a:off x="8652142" y="3116331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2" name="六边形 341"/>
                <p:cNvSpPr/>
                <p:nvPr/>
              </p:nvSpPr>
              <p:spPr>
                <a:xfrm>
                  <a:off x="7833058" y="3593491"/>
                  <a:ext cx="479976" cy="413772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3" name="六边形 342"/>
                <p:cNvSpPr/>
                <p:nvPr/>
              </p:nvSpPr>
              <p:spPr>
                <a:xfrm>
                  <a:off x="9075532" y="3325133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4" name="六边形 343"/>
                <p:cNvSpPr/>
                <p:nvPr/>
              </p:nvSpPr>
              <p:spPr>
                <a:xfrm>
                  <a:off x="9499730" y="3117986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  <p:grpSp>
            <p:nvGrpSpPr>
              <p:cNvPr id="334" name="组合 333"/>
              <p:cNvGrpSpPr/>
              <p:nvPr/>
            </p:nvGrpSpPr>
            <p:grpSpPr>
              <a:xfrm>
                <a:off x="7831052" y="3636868"/>
                <a:ext cx="1707802" cy="309471"/>
                <a:chOff x="4831017" y="3636868"/>
                <a:chExt cx="1208170" cy="309471"/>
              </a:xfrm>
            </p:grpSpPr>
            <p:sp>
              <p:nvSpPr>
                <p:cNvPr id="335" name="圆角矩形 13"/>
                <p:cNvSpPr/>
                <p:nvPr/>
              </p:nvSpPr>
              <p:spPr>
                <a:xfrm flipV="1">
                  <a:off x="5398651" y="3636868"/>
                  <a:ext cx="596523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6" name="圆角矩形 13"/>
                <p:cNvSpPr/>
                <p:nvPr/>
              </p:nvSpPr>
              <p:spPr>
                <a:xfrm flipV="1">
                  <a:off x="5398651" y="3718763"/>
                  <a:ext cx="418743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7" name="圆角矩形 13"/>
                <p:cNvSpPr/>
                <p:nvPr/>
              </p:nvSpPr>
              <p:spPr>
                <a:xfrm flipV="1">
                  <a:off x="5398651" y="3805806"/>
                  <a:ext cx="502087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8" name="圆角矩形 13"/>
                <p:cNvSpPr/>
                <p:nvPr/>
              </p:nvSpPr>
              <p:spPr>
                <a:xfrm flipV="1">
                  <a:off x="4831017" y="3878980"/>
                  <a:ext cx="1208170" cy="6735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5323" y="4046"/>
            <a:ext cx="10825164" cy="10133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332"/>
            <a:r>
              <a:rPr lang="zh-CN" altLang="en-US" sz="2800" b="1"/>
              <a:t>快速设计页面  </a:t>
            </a:r>
            <a:r>
              <a:rPr lang="en-US" altLang="zh-CN" sz="2800" b="1"/>
              <a:t>Quick design slides</a:t>
            </a:r>
            <a:endParaRPr lang="zh-CN" altLang="en-US" sz="2800" b="1" dirty="0"/>
          </a:p>
        </p:txBody>
      </p:sp>
      <p:grpSp>
        <p:nvGrpSpPr>
          <p:cNvPr id="347" name="组合 346"/>
          <p:cNvGrpSpPr/>
          <p:nvPr/>
        </p:nvGrpSpPr>
        <p:grpSpPr>
          <a:xfrm>
            <a:off x="1030616" y="1784762"/>
            <a:ext cx="2700136" cy="4206855"/>
            <a:chOff x="7048982" y="1370076"/>
            <a:chExt cx="3522380" cy="5487924"/>
          </a:xfrm>
        </p:grpSpPr>
        <p:sp>
          <p:nvSpPr>
            <p:cNvPr id="92" name="矩形 91"/>
            <p:cNvSpPr/>
            <p:nvPr/>
          </p:nvSpPr>
          <p:spPr>
            <a:xfrm>
              <a:off x="7048982" y="1370076"/>
              <a:ext cx="3522380" cy="5487924"/>
            </a:xfrm>
            <a:prstGeom prst="rect">
              <a:avLst/>
            </a:prstGeom>
            <a:gradFill>
              <a:gsLst>
                <a:gs pos="69900">
                  <a:srgbClr val="FFFFFF"/>
                </a:gs>
                <a:gs pos="97297">
                  <a:srgbClr val="FFFFFF"/>
                </a:gs>
                <a:gs pos="0">
                  <a:srgbClr val="FFFFFF"/>
                </a:gs>
              </a:gsLst>
              <a:lin ang="5400000" scaled="1"/>
            </a:gradFill>
            <a:ln w="12700" cap="flat" cmpd="sng" algn="ctr">
              <a:solidFill>
                <a:srgbClr val="CE4C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377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7048982" y="1370076"/>
              <a:ext cx="3522380" cy="264357"/>
            </a:xfrm>
            <a:prstGeom prst="rect">
              <a:avLst/>
            </a:prstGeom>
            <a:solidFill>
              <a:srgbClr val="CE4C4B"/>
            </a:solidFill>
            <a:ln w="12700" cap="flat" cmpd="sng" algn="ctr">
              <a:solidFill>
                <a:srgbClr val="CE4C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377">
                <a:defRPr/>
              </a:pPr>
              <a:r>
                <a:rPr lang="zh-CN" altLang="en-US" sz="1000" kern="0">
                  <a:solidFill>
                    <a:srgbClr val="FFFFFF"/>
                  </a:solidFill>
                  <a:latin typeface="Arial"/>
                  <a:ea typeface="微软雅黑"/>
                </a:rPr>
                <a:t>图示库</a:t>
              </a:r>
              <a:r>
                <a:rPr lang="en-US" altLang="zh-CN" sz="1000" kern="0">
                  <a:solidFill>
                    <a:srgbClr val="FFFFFF"/>
                  </a:solidFill>
                  <a:latin typeface="Arial"/>
                  <a:ea typeface="微软雅黑"/>
                </a:rPr>
                <a:t>/Diagram Library</a:t>
              </a:r>
              <a:endParaRPr lang="zh-CN" altLang="en-US" sz="1000" kern="0" dirty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7131365" y="1765273"/>
              <a:ext cx="217418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77">
                <a:defRPr/>
              </a:pPr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174" name="乘号 173"/>
            <p:cNvSpPr/>
            <p:nvPr/>
          </p:nvSpPr>
          <p:spPr>
            <a:xfrm>
              <a:off x="10349229" y="1412945"/>
              <a:ext cx="178618" cy="178618"/>
            </a:xfrm>
            <a:prstGeom prst="mathMultiply">
              <a:avLst>
                <a:gd name="adj1" fmla="val 13304"/>
              </a:avLst>
            </a:prstGeom>
            <a:solidFill>
              <a:srgbClr val="CE4C4B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175" name="push-pin-pointing-down_8930"/>
            <p:cNvSpPr>
              <a:spLocks noChangeAspect="1"/>
            </p:cNvSpPr>
            <p:nvPr/>
          </p:nvSpPr>
          <p:spPr bwMode="auto">
            <a:xfrm>
              <a:off x="10083016" y="1432660"/>
              <a:ext cx="138120" cy="137471"/>
            </a:xfrm>
            <a:prstGeom prst="ellipse">
              <a:avLst/>
            </a:prstGeom>
            <a:noFill/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7">
                <a:defRPr/>
              </a:pPr>
              <a:r>
                <a:rPr lang="en-US" altLang="zh-CN" sz="1400" b="1" dirty="0">
                  <a:solidFill>
                    <a:srgbClr val="CE4C4B">
                      <a:lumMod val="20000"/>
                      <a:lumOff val="80000"/>
                    </a:srgbClr>
                  </a:solidFill>
                  <a:latin typeface="Arial"/>
                  <a:ea typeface="微软雅黑"/>
                </a:rPr>
                <a:t>?</a:t>
              </a:r>
              <a:endParaRPr lang="zh-CN" altLang="en-US" sz="1400" b="1" dirty="0">
                <a:solidFill>
                  <a:srgbClr val="CE4C4B">
                    <a:lumMod val="20000"/>
                    <a:lumOff val="80000"/>
                  </a:srgbClr>
                </a:solidFill>
                <a:latin typeface="Arial"/>
                <a:ea typeface="微软雅黑"/>
              </a:endParaRPr>
            </a:p>
          </p:txBody>
        </p:sp>
        <p:cxnSp>
          <p:nvCxnSpPr>
            <p:cNvPr id="176" name="直接连接符 175"/>
            <p:cNvCxnSpPr>
              <a:cxnSpLocks/>
            </p:cNvCxnSpPr>
            <p:nvPr/>
          </p:nvCxnSpPr>
          <p:spPr>
            <a:xfrm>
              <a:off x="10292097" y="1439552"/>
              <a:ext cx="0" cy="130579"/>
            </a:xfrm>
            <a:prstGeom prst="line">
              <a:avLst/>
            </a:prstGeom>
            <a:noFill/>
            <a:ln w="6350" cap="flat" cmpd="sng" algn="ctr">
              <a:solidFill>
                <a:srgbClr val="CE4C4B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96" name="矩形 95"/>
            <p:cNvSpPr/>
            <p:nvPr/>
          </p:nvSpPr>
          <p:spPr>
            <a:xfrm>
              <a:off x="7129482" y="2063597"/>
              <a:ext cx="97890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9523961" y="1768180"/>
              <a:ext cx="935382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77">
                <a:defRPr/>
              </a:pPr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7129482" y="3589063"/>
              <a:ext cx="1624839" cy="1005453"/>
              <a:chOff x="7528661" y="1052292"/>
              <a:chExt cx="2227549" cy="1378411"/>
            </a:xfrm>
          </p:grpSpPr>
          <p:sp>
            <p:nvSpPr>
              <p:cNvPr id="163" name="矩形: 圆角 3"/>
              <p:cNvSpPr/>
              <p:nvPr/>
            </p:nvSpPr>
            <p:spPr>
              <a:xfrm>
                <a:off x="7528661" y="1052292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cxnSp>
            <p:nvCxnSpPr>
              <p:cNvPr id="164" name="连接符: 肘形 32"/>
              <p:cNvCxnSpPr>
                <a:stCxn id="169" idx="1"/>
                <a:endCxn id="170" idx="0"/>
              </p:cNvCxnSpPr>
              <p:nvPr/>
            </p:nvCxnSpPr>
            <p:spPr>
              <a:xfrm rot="10800000" flipV="1">
                <a:off x="7949108" y="1465564"/>
                <a:ext cx="285975" cy="326552"/>
              </a:xfrm>
              <a:prstGeom prst="bentConnector2">
                <a:avLst/>
              </a:prstGeom>
              <a:solidFill>
                <a:srgbClr val="867D98">
                  <a:lumMod val="20000"/>
                  <a:lumOff val="80000"/>
                </a:srgbClr>
              </a:solidFill>
              <a:ln w="38100" cap="flat" cmpd="sng" algn="ctr">
                <a:solidFill>
                  <a:srgbClr val="867D98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5" name="连接符: 肘形 34"/>
              <p:cNvCxnSpPr>
                <a:stCxn id="169" idx="3"/>
                <a:endCxn id="173" idx="0"/>
              </p:cNvCxnSpPr>
              <p:nvPr/>
            </p:nvCxnSpPr>
            <p:spPr>
              <a:xfrm>
                <a:off x="9135072" y="1465564"/>
                <a:ext cx="225522" cy="326552"/>
              </a:xfrm>
              <a:prstGeom prst="bentConnector2">
                <a:avLst/>
              </a:prstGeom>
              <a:solidFill>
                <a:srgbClr val="867D98">
                  <a:lumMod val="20000"/>
                  <a:lumOff val="80000"/>
                </a:srgbClr>
              </a:solidFill>
              <a:ln w="38100" cap="flat" cmpd="sng" algn="ctr">
                <a:solidFill>
                  <a:srgbClr val="867D98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66" name="组合 165"/>
              <p:cNvGrpSpPr/>
              <p:nvPr/>
            </p:nvGrpSpPr>
            <p:grpSpPr>
              <a:xfrm>
                <a:off x="7744084" y="1288932"/>
                <a:ext cx="1821532" cy="913228"/>
                <a:chOff x="7824355" y="1531238"/>
                <a:chExt cx="1714500" cy="859568"/>
              </a:xfrm>
            </p:grpSpPr>
            <p:grpSp>
              <p:nvGrpSpPr>
                <p:cNvPr id="167" name="组合 166"/>
                <p:cNvGrpSpPr/>
                <p:nvPr/>
              </p:nvGrpSpPr>
              <p:grpSpPr>
                <a:xfrm>
                  <a:off x="7824355" y="2004856"/>
                  <a:ext cx="1714500" cy="385950"/>
                  <a:chOff x="7824355" y="1863749"/>
                  <a:chExt cx="1568912" cy="353177"/>
                </a:xfrm>
              </p:grpSpPr>
              <p:sp>
                <p:nvSpPr>
                  <p:cNvPr id="170" name="椭圆 23"/>
                  <p:cNvSpPr/>
                  <p:nvPr/>
                </p:nvSpPr>
                <p:spPr>
                  <a:xfrm>
                    <a:off x="7824355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1" name="椭圆 24"/>
                  <p:cNvSpPr/>
                  <p:nvPr/>
                </p:nvSpPr>
                <p:spPr>
                  <a:xfrm>
                    <a:off x="8229600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2" name="椭圆 25"/>
                  <p:cNvSpPr/>
                  <p:nvPr/>
                </p:nvSpPr>
                <p:spPr>
                  <a:xfrm>
                    <a:off x="8634845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3" name="椭圆 26"/>
                  <p:cNvSpPr/>
                  <p:nvPr/>
                </p:nvSpPr>
                <p:spPr>
                  <a:xfrm>
                    <a:off x="9040090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cxnSp>
              <p:nvCxnSpPr>
                <p:cNvPr id="168" name="连接符: 肘形 36"/>
                <p:cNvCxnSpPr>
                  <a:stCxn id="172" idx="0"/>
                  <a:endCxn id="171" idx="0"/>
                </p:cNvCxnSpPr>
                <p:nvPr/>
              </p:nvCxnSpPr>
              <p:spPr>
                <a:xfrm rot="16200000" flipV="1">
                  <a:off x="8681605" y="1783431"/>
                  <a:ext cx="12700" cy="442850"/>
                </a:xfrm>
                <a:prstGeom prst="bentConnector3">
                  <a:avLst>
                    <a:gd name="adj1" fmla="val 1554551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solidFill>
                    <a:srgbClr val="867D98">
                      <a:lumMod val="40000"/>
                      <a:lumOff val="60000"/>
                    </a:srgbClr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69" name="圆角矩形 13"/>
                <p:cNvSpPr/>
                <p:nvPr/>
              </p:nvSpPr>
              <p:spPr>
                <a:xfrm flipV="1">
                  <a:off x="8286501" y="1531238"/>
                  <a:ext cx="847108" cy="33250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</p:grpSp>
        <p:grpSp>
          <p:nvGrpSpPr>
            <p:cNvPr id="101" name="组合 100"/>
            <p:cNvGrpSpPr/>
            <p:nvPr/>
          </p:nvGrpSpPr>
          <p:grpSpPr>
            <a:xfrm>
              <a:off x="8813093" y="2497554"/>
              <a:ext cx="1624839" cy="1005453"/>
              <a:chOff x="10080565" y="1070123"/>
              <a:chExt cx="2227549" cy="1378411"/>
            </a:xfrm>
          </p:grpSpPr>
          <p:sp>
            <p:nvSpPr>
              <p:cNvPr id="141" name="矩形: 圆角 214"/>
              <p:cNvSpPr/>
              <p:nvPr/>
            </p:nvSpPr>
            <p:spPr>
              <a:xfrm>
                <a:off x="10080565" y="1070123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42" name="组合 141"/>
              <p:cNvGrpSpPr/>
              <p:nvPr/>
            </p:nvGrpSpPr>
            <p:grpSpPr>
              <a:xfrm>
                <a:off x="10260890" y="1313367"/>
                <a:ext cx="1856770" cy="854413"/>
                <a:chOff x="5398496" y="1554238"/>
                <a:chExt cx="1747668" cy="804209"/>
              </a:xfrm>
              <a:solidFill>
                <a:srgbClr val="867D98">
                  <a:lumMod val="20000"/>
                  <a:lumOff val="80000"/>
                </a:srgbClr>
              </a:solidFill>
            </p:grpSpPr>
            <p:grpSp>
              <p:nvGrpSpPr>
                <p:cNvPr id="143" name="组合 142"/>
                <p:cNvGrpSpPr/>
                <p:nvPr/>
              </p:nvGrpSpPr>
              <p:grpSpPr>
                <a:xfrm>
                  <a:off x="5398652" y="1568615"/>
                  <a:ext cx="893792" cy="789832"/>
                  <a:chOff x="5398652" y="1568615"/>
                  <a:chExt cx="1147620" cy="789832"/>
                </a:xfrm>
                <a:grpFill/>
              </p:grpSpPr>
              <p:sp>
                <p:nvSpPr>
                  <p:cNvPr id="158" name="圆角矩形 13"/>
                  <p:cNvSpPr/>
                  <p:nvPr/>
                </p:nvSpPr>
                <p:spPr>
                  <a:xfrm>
                    <a:off x="5398652" y="2030991"/>
                    <a:ext cx="1146276" cy="327456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9" name="圆角矩形 13"/>
                  <p:cNvSpPr/>
                  <p:nvPr/>
                </p:nvSpPr>
                <p:spPr>
                  <a:xfrm>
                    <a:off x="5398652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0" name="圆角矩形 13"/>
                  <p:cNvSpPr/>
                  <p:nvPr/>
                </p:nvSpPr>
                <p:spPr>
                  <a:xfrm>
                    <a:off x="5699988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1" name="圆角矩形 13"/>
                  <p:cNvSpPr/>
                  <p:nvPr/>
                </p:nvSpPr>
                <p:spPr>
                  <a:xfrm>
                    <a:off x="6001324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2" name="圆角矩形 13"/>
                  <p:cNvSpPr/>
                  <p:nvPr/>
                </p:nvSpPr>
                <p:spPr>
                  <a:xfrm>
                    <a:off x="6302660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44" name="组合 143"/>
                <p:cNvGrpSpPr/>
                <p:nvPr/>
              </p:nvGrpSpPr>
              <p:grpSpPr>
                <a:xfrm>
                  <a:off x="6381318" y="2055683"/>
                  <a:ext cx="764844" cy="302764"/>
                  <a:chOff x="5391220" y="3636866"/>
                  <a:chExt cx="603957" cy="302764"/>
                </a:xfrm>
                <a:grpFill/>
              </p:grpSpPr>
              <p:sp>
                <p:nvSpPr>
                  <p:cNvPr id="154" name="圆角矩形 13"/>
                  <p:cNvSpPr/>
                  <p:nvPr/>
                </p:nvSpPr>
                <p:spPr>
                  <a:xfrm flipV="1">
                    <a:off x="5398651" y="3636866"/>
                    <a:ext cx="385314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5" name="圆角矩形 13"/>
                  <p:cNvSpPr/>
                  <p:nvPr/>
                </p:nvSpPr>
                <p:spPr>
                  <a:xfrm flipV="1">
                    <a:off x="5398650" y="3718762"/>
                    <a:ext cx="59652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6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7" name="圆角矩形 13"/>
                  <p:cNvSpPr/>
                  <p:nvPr/>
                </p:nvSpPr>
                <p:spPr>
                  <a:xfrm flipV="1">
                    <a:off x="5391220" y="3893911"/>
                    <a:ext cx="396923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45" name="组合 144"/>
                <p:cNvGrpSpPr/>
                <p:nvPr/>
              </p:nvGrpSpPr>
              <p:grpSpPr>
                <a:xfrm>
                  <a:off x="5398496" y="1554238"/>
                  <a:ext cx="1747668" cy="306061"/>
                  <a:chOff x="4615136" y="3636866"/>
                  <a:chExt cx="1380041" cy="306061"/>
                </a:xfrm>
                <a:grpFill/>
              </p:grpSpPr>
              <p:sp>
                <p:nvSpPr>
                  <p:cNvPr id="146" name="圆角矩形 13"/>
                  <p:cNvSpPr/>
                  <p:nvPr/>
                </p:nvSpPr>
                <p:spPr>
                  <a:xfrm flipV="1">
                    <a:off x="5398651" y="3636866"/>
                    <a:ext cx="385314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7" name="圆角矩形 13"/>
                  <p:cNvSpPr/>
                  <p:nvPr/>
                </p:nvSpPr>
                <p:spPr>
                  <a:xfrm flipV="1">
                    <a:off x="5398650" y="3718762"/>
                    <a:ext cx="59652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8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9" name="圆角矩形 13"/>
                  <p:cNvSpPr/>
                  <p:nvPr/>
                </p:nvSpPr>
                <p:spPr>
                  <a:xfrm flipV="1">
                    <a:off x="5391220" y="3893911"/>
                    <a:ext cx="396923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0" name="圆角矩形 13"/>
                  <p:cNvSpPr/>
                  <p:nvPr/>
                </p:nvSpPr>
                <p:spPr>
                  <a:xfrm flipV="1">
                    <a:off x="4615136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1" name="圆角矩形 13"/>
                  <p:cNvSpPr/>
                  <p:nvPr/>
                </p:nvSpPr>
                <p:spPr>
                  <a:xfrm flipV="1">
                    <a:off x="4800193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2" name="圆角矩形 13"/>
                  <p:cNvSpPr/>
                  <p:nvPr/>
                </p:nvSpPr>
                <p:spPr>
                  <a:xfrm flipV="1">
                    <a:off x="4985250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3" name="圆角矩形 13"/>
                  <p:cNvSpPr/>
                  <p:nvPr/>
                </p:nvSpPr>
                <p:spPr>
                  <a:xfrm flipV="1">
                    <a:off x="5170306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02" name="组合 101"/>
            <p:cNvGrpSpPr/>
            <p:nvPr/>
          </p:nvGrpSpPr>
          <p:grpSpPr>
            <a:xfrm>
              <a:off x="8813093" y="3591398"/>
              <a:ext cx="1624839" cy="1005453"/>
              <a:chOff x="10080565" y="-604150"/>
              <a:chExt cx="2227549" cy="1378411"/>
            </a:xfrm>
          </p:grpSpPr>
          <p:sp>
            <p:nvSpPr>
              <p:cNvPr id="127" name="矩形: 圆角 222"/>
              <p:cNvSpPr/>
              <p:nvPr/>
            </p:nvSpPr>
            <p:spPr>
              <a:xfrm>
                <a:off x="10080565" y="-604150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28575" cap="flat" cmpd="sng" algn="ctr">
                <a:solidFill>
                  <a:srgbClr val="CC4A4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28" name="组合 127"/>
              <p:cNvGrpSpPr/>
              <p:nvPr/>
            </p:nvGrpSpPr>
            <p:grpSpPr>
              <a:xfrm>
                <a:off x="10269164" y="-345778"/>
                <a:ext cx="1821535" cy="881821"/>
                <a:chOff x="7824351" y="3116333"/>
                <a:chExt cx="1714503" cy="830006"/>
              </a:xfrm>
            </p:grpSpPr>
            <p:grpSp>
              <p:nvGrpSpPr>
                <p:cNvPr id="129" name="组合 128"/>
                <p:cNvGrpSpPr/>
                <p:nvPr/>
              </p:nvGrpSpPr>
              <p:grpSpPr>
                <a:xfrm>
                  <a:off x="7824351" y="3116333"/>
                  <a:ext cx="1659023" cy="685771"/>
                  <a:chOff x="7824355" y="3116331"/>
                  <a:chExt cx="2155352" cy="890932"/>
                </a:xfrm>
              </p:grpSpPr>
              <p:sp>
                <p:nvSpPr>
                  <p:cNvPr id="135" name="六边形 134"/>
                  <p:cNvSpPr/>
                  <p:nvPr/>
                </p:nvSpPr>
                <p:spPr>
                  <a:xfrm>
                    <a:off x="7824355" y="3116332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6" name="六边形 135"/>
                  <p:cNvSpPr/>
                  <p:nvPr/>
                </p:nvSpPr>
                <p:spPr>
                  <a:xfrm>
                    <a:off x="8242600" y="3350708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7" name="六边形 136"/>
                  <p:cNvSpPr/>
                  <p:nvPr/>
                </p:nvSpPr>
                <p:spPr>
                  <a:xfrm>
                    <a:off x="8652142" y="3116331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8" name="六边形 137"/>
                  <p:cNvSpPr/>
                  <p:nvPr/>
                </p:nvSpPr>
                <p:spPr>
                  <a:xfrm>
                    <a:off x="7833058" y="3593491"/>
                    <a:ext cx="479976" cy="413772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9" name="六边形 138"/>
                  <p:cNvSpPr/>
                  <p:nvPr/>
                </p:nvSpPr>
                <p:spPr>
                  <a:xfrm>
                    <a:off x="9075532" y="3325133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0" name="六边形 139"/>
                  <p:cNvSpPr/>
                  <p:nvPr/>
                </p:nvSpPr>
                <p:spPr>
                  <a:xfrm>
                    <a:off x="9499730" y="3117986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30" name="组合 129"/>
                <p:cNvGrpSpPr/>
                <p:nvPr/>
              </p:nvGrpSpPr>
              <p:grpSpPr>
                <a:xfrm>
                  <a:off x="7831052" y="3636868"/>
                  <a:ext cx="1707802" cy="309471"/>
                  <a:chOff x="4831017" y="3636868"/>
                  <a:chExt cx="1208170" cy="309471"/>
                </a:xfrm>
              </p:grpSpPr>
              <p:sp>
                <p:nvSpPr>
                  <p:cNvPr id="131" name="圆角矩形 13"/>
                  <p:cNvSpPr/>
                  <p:nvPr/>
                </p:nvSpPr>
                <p:spPr>
                  <a:xfrm flipV="1">
                    <a:off x="5398651" y="3636868"/>
                    <a:ext cx="596523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2" name="圆角矩形 13"/>
                  <p:cNvSpPr/>
                  <p:nvPr/>
                </p:nvSpPr>
                <p:spPr>
                  <a:xfrm flipV="1">
                    <a:off x="5398651" y="3718763"/>
                    <a:ext cx="418743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3" name="圆角矩形 13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4" name="圆角矩形 13"/>
                  <p:cNvSpPr/>
                  <p:nvPr/>
                </p:nvSpPr>
                <p:spPr>
                  <a:xfrm flipV="1">
                    <a:off x="4831017" y="3878980"/>
                    <a:ext cx="1208170" cy="6735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03" name="组合 102"/>
            <p:cNvGrpSpPr/>
            <p:nvPr/>
          </p:nvGrpSpPr>
          <p:grpSpPr>
            <a:xfrm>
              <a:off x="7129482" y="2500590"/>
              <a:ext cx="1624839" cy="1005453"/>
              <a:chOff x="7528661" y="-621980"/>
              <a:chExt cx="2227549" cy="1378411"/>
            </a:xfrm>
          </p:grpSpPr>
          <p:sp>
            <p:nvSpPr>
              <p:cNvPr id="104" name="矩形: 圆角 220"/>
              <p:cNvSpPr/>
              <p:nvPr/>
            </p:nvSpPr>
            <p:spPr>
              <a:xfrm>
                <a:off x="7528661" y="-621980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7559212" y="-568070"/>
                <a:ext cx="2165599" cy="1169924"/>
                <a:chOff x="2857500" y="4505325"/>
                <a:chExt cx="2038350" cy="1101180"/>
              </a:xfrm>
            </p:grpSpPr>
            <p:sp>
              <p:nvSpPr>
                <p:cNvPr id="106" name="圆角矩形 13"/>
                <p:cNvSpPr/>
                <p:nvPr/>
              </p:nvSpPr>
              <p:spPr>
                <a:xfrm>
                  <a:off x="2857500" y="4505325"/>
                  <a:ext cx="2038350" cy="68321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107" name="圆角矩形 13"/>
                <p:cNvSpPr/>
                <p:nvPr/>
              </p:nvSpPr>
              <p:spPr>
                <a:xfrm>
                  <a:off x="3438526" y="4690020"/>
                  <a:ext cx="872738" cy="167730"/>
                </a:xfrm>
                <a:prstGeom prst="roundRect">
                  <a:avLst>
                    <a:gd name="adj" fmla="val 22611"/>
                  </a:avLst>
                </a:prstGeom>
                <a:solidFill>
                  <a:srgbClr val="FFFFFF"/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grpSp>
              <p:nvGrpSpPr>
                <p:cNvPr id="108" name="组合 107"/>
                <p:cNvGrpSpPr/>
                <p:nvPr/>
              </p:nvGrpSpPr>
              <p:grpSpPr>
                <a:xfrm>
                  <a:off x="3222240" y="4899570"/>
                  <a:ext cx="1305310" cy="161380"/>
                  <a:chOff x="3438526" y="4899570"/>
                  <a:chExt cx="872738" cy="161380"/>
                </a:xfrm>
              </p:grpSpPr>
              <p:sp>
                <p:nvSpPr>
                  <p:cNvPr id="125" name="圆角矩形 13"/>
                  <p:cNvSpPr/>
                  <p:nvPr/>
                </p:nvSpPr>
                <p:spPr>
                  <a:xfrm>
                    <a:off x="3438526" y="4899570"/>
                    <a:ext cx="872738" cy="59780"/>
                  </a:xfrm>
                  <a:prstGeom prst="roundRect">
                    <a:avLst>
                      <a:gd name="adj" fmla="val 22611"/>
                    </a:avLst>
                  </a:prstGeom>
                  <a:solidFill>
                    <a:srgbClr val="FFFFFF"/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26" name="圆角矩形 13"/>
                  <p:cNvSpPr/>
                  <p:nvPr/>
                </p:nvSpPr>
                <p:spPr>
                  <a:xfrm>
                    <a:off x="3438526" y="5001170"/>
                    <a:ext cx="872738" cy="59780"/>
                  </a:xfrm>
                  <a:prstGeom prst="roundRect">
                    <a:avLst>
                      <a:gd name="adj" fmla="val 22611"/>
                    </a:avLst>
                  </a:prstGeom>
                  <a:solidFill>
                    <a:srgbClr val="FFFFFF"/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09" name="组合 108"/>
                <p:cNvGrpSpPr/>
                <p:nvPr/>
              </p:nvGrpSpPr>
              <p:grpSpPr>
                <a:xfrm>
                  <a:off x="3076645" y="5303743"/>
                  <a:ext cx="1672005" cy="302762"/>
                  <a:chOff x="3076645" y="5303743"/>
                  <a:chExt cx="1803010" cy="302762"/>
                </a:xfrm>
              </p:grpSpPr>
              <p:grpSp>
                <p:nvGrpSpPr>
                  <p:cNvPr id="110" name="组合 109"/>
                  <p:cNvGrpSpPr/>
                  <p:nvPr/>
                </p:nvGrpSpPr>
                <p:grpSpPr>
                  <a:xfrm>
                    <a:off x="3076645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21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2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3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4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  <p:grpSp>
                <p:nvGrpSpPr>
                  <p:cNvPr id="111" name="组合 110"/>
                  <p:cNvGrpSpPr/>
                  <p:nvPr/>
                </p:nvGrpSpPr>
                <p:grpSpPr>
                  <a:xfrm>
                    <a:off x="3733870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17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8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9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0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  <p:grpSp>
                <p:nvGrpSpPr>
                  <p:cNvPr id="112" name="组合 111"/>
                  <p:cNvGrpSpPr/>
                  <p:nvPr/>
                </p:nvGrpSpPr>
                <p:grpSpPr>
                  <a:xfrm>
                    <a:off x="4391095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13" name="圆角矩形 13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4" name="圆角矩形 13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5" name="圆角矩形 13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6" name="圆角矩形 13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240" name="组合 239"/>
            <p:cNvGrpSpPr/>
            <p:nvPr/>
          </p:nvGrpSpPr>
          <p:grpSpPr>
            <a:xfrm>
              <a:off x="7132217" y="4676913"/>
              <a:ext cx="1623476" cy="1004546"/>
              <a:chOff x="4981478" y="4416941"/>
              <a:chExt cx="2227549" cy="1378411"/>
            </a:xfrm>
          </p:grpSpPr>
          <p:sp>
            <p:nvSpPr>
              <p:cNvPr id="241" name="矩形: 圆角 8"/>
              <p:cNvSpPr/>
              <p:nvPr/>
            </p:nvSpPr>
            <p:spPr>
              <a:xfrm>
                <a:off x="4981478" y="441694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42" name="组合 241"/>
              <p:cNvGrpSpPr/>
              <p:nvPr/>
            </p:nvGrpSpPr>
            <p:grpSpPr>
              <a:xfrm>
                <a:off x="5168481" y="4640406"/>
                <a:ext cx="1856603" cy="905125"/>
                <a:chOff x="5400091" y="4685784"/>
                <a:chExt cx="1747511" cy="851941"/>
              </a:xfrm>
            </p:grpSpPr>
            <p:sp>
              <p:nvSpPr>
                <p:cNvPr id="243" name="圆角矩形 13"/>
                <p:cNvSpPr/>
                <p:nvPr/>
              </p:nvSpPr>
              <p:spPr>
                <a:xfrm>
                  <a:off x="5400091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4" name="圆角矩形 13"/>
                <p:cNvSpPr/>
                <p:nvPr/>
              </p:nvSpPr>
              <p:spPr>
                <a:xfrm>
                  <a:off x="6002766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5" name="圆角矩形 13"/>
                <p:cNvSpPr/>
                <p:nvPr/>
              </p:nvSpPr>
              <p:spPr>
                <a:xfrm>
                  <a:off x="6605441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6" name="圆角矩形 245"/>
                <p:cNvSpPr/>
                <p:nvPr/>
              </p:nvSpPr>
              <p:spPr>
                <a:xfrm>
                  <a:off x="5400091" y="4685784"/>
                  <a:ext cx="1747511" cy="15208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7" name="圆角矩形 13"/>
                <p:cNvSpPr/>
                <p:nvPr/>
              </p:nvSpPr>
              <p:spPr>
                <a:xfrm>
                  <a:off x="5400091" y="5385638"/>
                  <a:ext cx="1747511" cy="15208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</p:grpSp>
        </p:grpSp>
        <p:grpSp>
          <p:nvGrpSpPr>
            <p:cNvPr id="248" name="组合 247"/>
            <p:cNvGrpSpPr/>
            <p:nvPr/>
          </p:nvGrpSpPr>
          <p:grpSpPr>
            <a:xfrm>
              <a:off x="8815062" y="5750806"/>
              <a:ext cx="1623476" cy="1004546"/>
              <a:chOff x="7528661" y="6101571"/>
              <a:chExt cx="2227549" cy="1378411"/>
            </a:xfrm>
          </p:grpSpPr>
          <p:sp>
            <p:nvSpPr>
              <p:cNvPr id="249" name="矩形: 圆角 225"/>
              <p:cNvSpPr/>
              <p:nvPr/>
            </p:nvSpPr>
            <p:spPr>
              <a:xfrm>
                <a:off x="7528661" y="610157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50" name="组合 249"/>
              <p:cNvGrpSpPr/>
              <p:nvPr/>
            </p:nvGrpSpPr>
            <p:grpSpPr>
              <a:xfrm>
                <a:off x="7792039" y="6315774"/>
                <a:ext cx="1684789" cy="966521"/>
                <a:chOff x="5447603" y="4660900"/>
                <a:chExt cx="1585793" cy="909730"/>
              </a:xfrm>
            </p:grpSpPr>
            <p:grpSp>
              <p:nvGrpSpPr>
                <p:cNvPr id="251" name="组合 250"/>
                <p:cNvGrpSpPr/>
                <p:nvPr/>
              </p:nvGrpSpPr>
              <p:grpSpPr>
                <a:xfrm>
                  <a:off x="5447603" y="4660900"/>
                  <a:ext cx="1585793" cy="909730"/>
                  <a:chOff x="2974312" y="3143456"/>
                  <a:chExt cx="8280835" cy="5557881"/>
                </a:xfrm>
                <a:solidFill>
                  <a:srgbClr val="FFFFFF"/>
                </a:solidFill>
              </p:grpSpPr>
              <p:sp>
                <p:nvSpPr>
                  <p:cNvPr id="269" name="自由: 形状 487"/>
                  <p:cNvSpPr/>
                  <p:nvPr/>
                </p:nvSpPr>
                <p:spPr>
                  <a:xfrm>
                    <a:off x="7388104" y="6196368"/>
                    <a:ext cx="3867039" cy="2504969"/>
                  </a:xfrm>
                  <a:custGeom>
                    <a:avLst/>
                    <a:gdLst>
                      <a:gd name="connsiteX0" fmla="*/ 0 w 2676821"/>
                      <a:gd name="connsiteY0" fmla="*/ 173397 h 1733973"/>
                      <a:gd name="connsiteX1" fmla="*/ 173397 w 2676821"/>
                      <a:gd name="connsiteY1" fmla="*/ 0 h 1733973"/>
                      <a:gd name="connsiteX2" fmla="*/ 2503424 w 2676821"/>
                      <a:gd name="connsiteY2" fmla="*/ 0 h 1733973"/>
                      <a:gd name="connsiteX3" fmla="*/ 2676821 w 2676821"/>
                      <a:gd name="connsiteY3" fmla="*/ 173397 h 1733973"/>
                      <a:gd name="connsiteX4" fmla="*/ 2676821 w 2676821"/>
                      <a:gd name="connsiteY4" fmla="*/ 1560576 h 1733973"/>
                      <a:gd name="connsiteX5" fmla="*/ 2503424 w 2676821"/>
                      <a:gd name="connsiteY5" fmla="*/ 1733973 h 1733973"/>
                      <a:gd name="connsiteX6" fmla="*/ 173397 w 2676821"/>
                      <a:gd name="connsiteY6" fmla="*/ 1733973 h 1733973"/>
                      <a:gd name="connsiteX7" fmla="*/ 0 w 2676821"/>
                      <a:gd name="connsiteY7" fmla="*/ 1560576 h 1733973"/>
                      <a:gd name="connsiteX8" fmla="*/ 0 w 2676821"/>
                      <a:gd name="connsiteY8" fmla="*/ 173397 h 1733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76821" h="1733973">
                        <a:moveTo>
                          <a:pt x="0" y="173397"/>
                        </a:moveTo>
                        <a:cubicBezTo>
                          <a:pt x="0" y="77632"/>
                          <a:pt x="77632" y="0"/>
                          <a:pt x="173397" y="0"/>
                        </a:cubicBezTo>
                        <a:lnTo>
                          <a:pt x="2503424" y="0"/>
                        </a:lnTo>
                        <a:cubicBezTo>
                          <a:pt x="2599189" y="0"/>
                          <a:pt x="2676821" y="77632"/>
                          <a:pt x="2676821" y="173397"/>
                        </a:cubicBezTo>
                        <a:lnTo>
                          <a:pt x="2676821" y="1560576"/>
                        </a:lnTo>
                        <a:cubicBezTo>
                          <a:pt x="2676821" y="1656341"/>
                          <a:pt x="2599189" y="1733973"/>
                          <a:pt x="2503424" y="1733973"/>
                        </a:cubicBezTo>
                        <a:lnTo>
                          <a:pt x="173397" y="1733973"/>
                        </a:lnTo>
                        <a:cubicBezTo>
                          <a:pt x="77632" y="1733973"/>
                          <a:pt x="0" y="1656341"/>
                          <a:pt x="0" y="1560576"/>
                        </a:cubicBezTo>
                        <a:lnTo>
                          <a:pt x="0" y="173397"/>
                        </a:lnTo>
                        <a:close/>
                      </a:path>
                    </a:pathLst>
                  </a:cu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4377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70" name="自由: 形状 488"/>
                  <p:cNvSpPr/>
                  <p:nvPr/>
                </p:nvSpPr>
                <p:spPr>
                  <a:xfrm>
                    <a:off x="3020657" y="6196368"/>
                    <a:ext cx="3867039" cy="2504969"/>
                  </a:xfrm>
                  <a:custGeom>
                    <a:avLst/>
                    <a:gdLst>
                      <a:gd name="connsiteX0" fmla="*/ 0 w 2676821"/>
                      <a:gd name="connsiteY0" fmla="*/ 173397 h 1733973"/>
                      <a:gd name="connsiteX1" fmla="*/ 173397 w 2676821"/>
                      <a:gd name="connsiteY1" fmla="*/ 0 h 1733973"/>
                      <a:gd name="connsiteX2" fmla="*/ 2503424 w 2676821"/>
                      <a:gd name="connsiteY2" fmla="*/ 0 h 1733973"/>
                      <a:gd name="connsiteX3" fmla="*/ 2676821 w 2676821"/>
                      <a:gd name="connsiteY3" fmla="*/ 173397 h 1733973"/>
                      <a:gd name="connsiteX4" fmla="*/ 2676821 w 2676821"/>
                      <a:gd name="connsiteY4" fmla="*/ 1560576 h 1733973"/>
                      <a:gd name="connsiteX5" fmla="*/ 2503424 w 2676821"/>
                      <a:gd name="connsiteY5" fmla="*/ 1733973 h 1733973"/>
                      <a:gd name="connsiteX6" fmla="*/ 173397 w 2676821"/>
                      <a:gd name="connsiteY6" fmla="*/ 1733973 h 1733973"/>
                      <a:gd name="connsiteX7" fmla="*/ 0 w 2676821"/>
                      <a:gd name="connsiteY7" fmla="*/ 1560576 h 1733973"/>
                      <a:gd name="connsiteX8" fmla="*/ 0 w 2676821"/>
                      <a:gd name="connsiteY8" fmla="*/ 173397 h 1733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76821" h="1733973">
                        <a:moveTo>
                          <a:pt x="0" y="173397"/>
                        </a:moveTo>
                        <a:cubicBezTo>
                          <a:pt x="0" y="77632"/>
                          <a:pt x="77632" y="0"/>
                          <a:pt x="173397" y="0"/>
                        </a:cubicBezTo>
                        <a:lnTo>
                          <a:pt x="2503424" y="0"/>
                        </a:lnTo>
                        <a:cubicBezTo>
                          <a:pt x="2599189" y="0"/>
                          <a:pt x="2676821" y="77632"/>
                          <a:pt x="2676821" y="173397"/>
                        </a:cubicBezTo>
                        <a:lnTo>
                          <a:pt x="2676821" y="1560576"/>
                        </a:lnTo>
                        <a:cubicBezTo>
                          <a:pt x="2676821" y="1656341"/>
                          <a:pt x="2599189" y="1733973"/>
                          <a:pt x="2503424" y="1733973"/>
                        </a:cubicBezTo>
                        <a:lnTo>
                          <a:pt x="173397" y="1733973"/>
                        </a:lnTo>
                        <a:cubicBezTo>
                          <a:pt x="77632" y="1733973"/>
                          <a:pt x="0" y="1656341"/>
                          <a:pt x="0" y="1560576"/>
                        </a:cubicBezTo>
                        <a:lnTo>
                          <a:pt x="0" y="173397"/>
                        </a:lnTo>
                        <a:close/>
                      </a:path>
                    </a:pathLst>
                  </a:cu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4377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71" name="矩形: 圆角 489"/>
                  <p:cNvSpPr/>
                  <p:nvPr/>
                </p:nvSpPr>
                <p:spPr>
                  <a:xfrm>
                    <a:off x="2974312" y="3143456"/>
                    <a:ext cx="8280835" cy="2504969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4377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2" name="组合 251"/>
                <p:cNvGrpSpPr/>
                <p:nvPr/>
              </p:nvGrpSpPr>
              <p:grpSpPr>
                <a:xfrm>
                  <a:off x="5873171" y="4752393"/>
                  <a:ext cx="743530" cy="743528"/>
                  <a:chOff x="5785244" y="4664463"/>
                  <a:chExt cx="919391" cy="919388"/>
                </a:xfrm>
              </p:grpSpPr>
              <p:sp>
                <p:nvSpPr>
                  <p:cNvPr id="265" name="自由: 形状 483"/>
                  <p:cNvSpPr/>
                  <p:nvPr/>
                </p:nvSpPr>
                <p:spPr>
                  <a:xfrm>
                    <a:off x="5785245" y="4664463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0" y="2346282"/>
                        </a:moveTo>
                        <a:cubicBezTo>
                          <a:pt x="0" y="1050466"/>
                          <a:pt x="1050466" y="0"/>
                          <a:pt x="2346282" y="0"/>
                        </a:cubicBezTo>
                        <a:lnTo>
                          <a:pt x="2346282" y="2346282"/>
                        </a:lnTo>
                        <a:lnTo>
                          <a:pt x="0" y="2346282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6" name="自由: 形状 484"/>
                  <p:cNvSpPr/>
                  <p:nvPr/>
                </p:nvSpPr>
                <p:spPr>
                  <a:xfrm>
                    <a:off x="6255317" y="4664463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0" y="0"/>
                        </a:moveTo>
                        <a:cubicBezTo>
                          <a:pt x="1295816" y="0"/>
                          <a:pt x="2346282" y="1050466"/>
                          <a:pt x="2346282" y="2346282"/>
                        </a:cubicBezTo>
                        <a:lnTo>
                          <a:pt x="0" y="23462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7" name="自由: 形状 485"/>
                  <p:cNvSpPr/>
                  <p:nvPr/>
                </p:nvSpPr>
                <p:spPr>
                  <a:xfrm>
                    <a:off x="6255316" y="5134534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2346282" y="0"/>
                        </a:moveTo>
                        <a:cubicBezTo>
                          <a:pt x="2346282" y="1295816"/>
                          <a:pt x="1295816" y="2346282"/>
                          <a:pt x="0" y="2346282"/>
                        </a:cubicBezTo>
                        <a:lnTo>
                          <a:pt x="0" y="0"/>
                        </a:lnTo>
                        <a:lnTo>
                          <a:pt x="2346282" y="0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8" name="自由: 形状 486"/>
                  <p:cNvSpPr/>
                  <p:nvPr/>
                </p:nvSpPr>
                <p:spPr>
                  <a:xfrm>
                    <a:off x="5785244" y="5134534"/>
                    <a:ext cx="449317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2346282" y="2346282"/>
                        </a:moveTo>
                        <a:cubicBezTo>
                          <a:pt x="1050466" y="2346282"/>
                          <a:pt x="0" y="1295816"/>
                          <a:pt x="0" y="0"/>
                        </a:cubicBezTo>
                        <a:lnTo>
                          <a:pt x="2346282" y="0"/>
                        </a:lnTo>
                        <a:lnTo>
                          <a:pt x="2346282" y="2346282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3" name="组合 252"/>
                <p:cNvGrpSpPr/>
                <p:nvPr/>
              </p:nvGrpSpPr>
              <p:grpSpPr>
                <a:xfrm>
                  <a:off x="5527790" y="4762606"/>
                  <a:ext cx="424498" cy="700374"/>
                  <a:chOff x="5527790" y="4241842"/>
                  <a:chExt cx="424498" cy="700374"/>
                </a:xfrm>
              </p:grpSpPr>
              <p:sp>
                <p:nvSpPr>
                  <p:cNvPr id="262" name="圆角矩形 13"/>
                  <p:cNvSpPr/>
                  <p:nvPr/>
                </p:nvSpPr>
                <p:spPr>
                  <a:xfrm flipV="1">
                    <a:off x="5527791" y="4735608"/>
                    <a:ext cx="28907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3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4" name="圆角矩形 13"/>
                  <p:cNvSpPr/>
                  <p:nvPr/>
                </p:nvSpPr>
                <p:spPr>
                  <a:xfrm flipV="1">
                    <a:off x="5527790" y="4896497"/>
                    <a:ext cx="424498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327" name="圆角矩形 13"/>
                  <p:cNvSpPr/>
                  <p:nvPr/>
                </p:nvSpPr>
                <p:spPr>
                  <a:xfrm flipV="1">
                    <a:off x="5527790" y="4241842"/>
                    <a:ext cx="41843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328" name="圆角矩形 13"/>
                  <p:cNvSpPr/>
                  <p:nvPr/>
                </p:nvSpPr>
                <p:spPr>
                  <a:xfrm flipV="1">
                    <a:off x="5527791" y="4321982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329" name="圆角矩形 13"/>
                  <p:cNvSpPr/>
                  <p:nvPr/>
                </p:nvSpPr>
                <p:spPr>
                  <a:xfrm flipV="1">
                    <a:off x="5527790" y="4402730"/>
                    <a:ext cx="232464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4" name="组合 253"/>
                <p:cNvGrpSpPr/>
                <p:nvPr/>
              </p:nvGrpSpPr>
              <p:grpSpPr>
                <a:xfrm flipH="1">
                  <a:off x="6581925" y="4762606"/>
                  <a:ext cx="364391" cy="206608"/>
                  <a:chOff x="5527790" y="4735609"/>
                  <a:chExt cx="364391" cy="206608"/>
                </a:xfrm>
              </p:grpSpPr>
              <p:sp>
                <p:nvSpPr>
                  <p:cNvPr id="259" name="圆角矩形 13"/>
                  <p:cNvSpPr/>
                  <p:nvPr/>
                </p:nvSpPr>
                <p:spPr>
                  <a:xfrm flipV="1">
                    <a:off x="5527791" y="4735609"/>
                    <a:ext cx="364390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0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1" name="圆角矩形 13"/>
                  <p:cNvSpPr/>
                  <p:nvPr/>
                </p:nvSpPr>
                <p:spPr>
                  <a:xfrm flipV="1">
                    <a:off x="5527790" y="4896498"/>
                    <a:ext cx="305859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5" name="组合 254"/>
                <p:cNvGrpSpPr/>
                <p:nvPr/>
              </p:nvGrpSpPr>
              <p:grpSpPr>
                <a:xfrm flipH="1">
                  <a:off x="6633484" y="5256372"/>
                  <a:ext cx="312832" cy="206607"/>
                  <a:chOff x="5527790" y="4735608"/>
                  <a:chExt cx="312832" cy="206607"/>
                </a:xfrm>
              </p:grpSpPr>
              <p:sp>
                <p:nvSpPr>
                  <p:cNvPr id="256" name="圆角矩形 13"/>
                  <p:cNvSpPr/>
                  <p:nvPr/>
                </p:nvSpPr>
                <p:spPr>
                  <a:xfrm flipV="1">
                    <a:off x="5527791" y="4735608"/>
                    <a:ext cx="28907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57" name="圆角矩形 13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58" name="圆角矩形 13"/>
                  <p:cNvSpPr/>
                  <p:nvPr/>
                </p:nvSpPr>
                <p:spPr>
                  <a:xfrm flipV="1">
                    <a:off x="5527790" y="4896496"/>
                    <a:ext cx="31283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</p:grpSp>
        </p:grpSp>
        <p:grpSp>
          <p:nvGrpSpPr>
            <p:cNvPr id="272" name="组合 271"/>
            <p:cNvGrpSpPr/>
            <p:nvPr/>
          </p:nvGrpSpPr>
          <p:grpSpPr>
            <a:xfrm>
              <a:off x="8815062" y="4676913"/>
              <a:ext cx="1623476" cy="1004546"/>
              <a:chOff x="10080565" y="4390379"/>
              <a:chExt cx="2227549" cy="1378411"/>
            </a:xfrm>
          </p:grpSpPr>
          <p:sp>
            <p:nvSpPr>
              <p:cNvPr id="273" name="矩形: 圆角 216"/>
              <p:cNvSpPr/>
              <p:nvPr/>
            </p:nvSpPr>
            <p:spPr>
              <a:xfrm>
                <a:off x="10080565" y="4390379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74" name="组合 273"/>
              <p:cNvGrpSpPr/>
              <p:nvPr/>
            </p:nvGrpSpPr>
            <p:grpSpPr>
              <a:xfrm>
                <a:off x="10288768" y="4640405"/>
                <a:ext cx="1856603" cy="911561"/>
                <a:chOff x="10338974" y="4654911"/>
                <a:chExt cx="1878835" cy="922477"/>
              </a:xfrm>
            </p:grpSpPr>
            <p:grpSp>
              <p:nvGrpSpPr>
                <p:cNvPr id="275" name="组合 274"/>
                <p:cNvGrpSpPr/>
                <p:nvPr/>
              </p:nvGrpSpPr>
              <p:grpSpPr>
                <a:xfrm>
                  <a:off x="10338974" y="4654911"/>
                  <a:ext cx="1878835" cy="922477"/>
                  <a:chOff x="5400091" y="4685784"/>
                  <a:chExt cx="1747511" cy="857999"/>
                </a:xfrm>
              </p:grpSpPr>
              <p:sp>
                <p:nvSpPr>
                  <p:cNvPr id="286" name="圆角矩形 13"/>
                  <p:cNvSpPr/>
                  <p:nvPr/>
                </p:nvSpPr>
                <p:spPr>
                  <a:xfrm>
                    <a:off x="6002766" y="4935166"/>
                    <a:ext cx="542161" cy="353177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7" name="圆角矩形 13"/>
                  <p:cNvSpPr/>
                  <p:nvPr/>
                </p:nvSpPr>
                <p:spPr>
                  <a:xfrm>
                    <a:off x="5400091" y="4685784"/>
                    <a:ext cx="1747511" cy="152087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8" name="圆角矩形 13"/>
                  <p:cNvSpPr/>
                  <p:nvPr/>
                </p:nvSpPr>
                <p:spPr>
                  <a:xfrm>
                    <a:off x="5400091" y="5385638"/>
                    <a:ext cx="1747511" cy="15814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76" name="组合 275"/>
                <p:cNvGrpSpPr/>
                <p:nvPr/>
              </p:nvGrpSpPr>
              <p:grpSpPr>
                <a:xfrm>
                  <a:off x="10350972" y="4962217"/>
                  <a:ext cx="458354" cy="325516"/>
                  <a:chOff x="6364739" y="1979561"/>
                  <a:chExt cx="822321" cy="325516"/>
                </a:xfrm>
              </p:grpSpPr>
              <p:sp>
                <p:nvSpPr>
                  <p:cNvPr id="282" name="圆角矩形 13"/>
                  <p:cNvSpPr/>
                  <p:nvPr/>
                </p:nvSpPr>
                <p:spPr>
                  <a:xfrm flipV="1">
                    <a:off x="6374857" y="1979561"/>
                    <a:ext cx="524626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3" name="圆角矩形 13"/>
                  <p:cNvSpPr/>
                  <p:nvPr/>
                </p:nvSpPr>
                <p:spPr>
                  <a:xfrm flipV="1">
                    <a:off x="6374855" y="2067611"/>
                    <a:ext cx="812205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4" name="圆角矩形 13"/>
                  <p:cNvSpPr/>
                  <p:nvPr/>
                </p:nvSpPr>
                <p:spPr>
                  <a:xfrm flipV="1">
                    <a:off x="6374857" y="2161196"/>
                    <a:ext cx="683619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5" name="圆角矩形 13"/>
                  <p:cNvSpPr/>
                  <p:nvPr/>
                </p:nvSpPr>
                <p:spPr>
                  <a:xfrm flipV="1">
                    <a:off x="6364739" y="2255922"/>
                    <a:ext cx="540433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77" name="组合 276"/>
                <p:cNvGrpSpPr/>
                <p:nvPr/>
              </p:nvGrpSpPr>
              <p:grpSpPr>
                <a:xfrm>
                  <a:off x="11731410" y="4962217"/>
                  <a:ext cx="458354" cy="325516"/>
                  <a:chOff x="6364739" y="1979561"/>
                  <a:chExt cx="822321" cy="325516"/>
                </a:xfrm>
              </p:grpSpPr>
              <p:sp>
                <p:nvSpPr>
                  <p:cNvPr id="278" name="圆角矩形 13"/>
                  <p:cNvSpPr/>
                  <p:nvPr/>
                </p:nvSpPr>
                <p:spPr>
                  <a:xfrm flipV="1">
                    <a:off x="6374857" y="1979561"/>
                    <a:ext cx="524626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79" name="圆角矩形 13"/>
                  <p:cNvSpPr/>
                  <p:nvPr/>
                </p:nvSpPr>
                <p:spPr>
                  <a:xfrm flipV="1">
                    <a:off x="6374855" y="2067611"/>
                    <a:ext cx="812205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0" name="圆角矩形 13"/>
                  <p:cNvSpPr/>
                  <p:nvPr/>
                </p:nvSpPr>
                <p:spPr>
                  <a:xfrm flipV="1">
                    <a:off x="6374857" y="2161196"/>
                    <a:ext cx="683619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1" name="圆角矩形 13"/>
                  <p:cNvSpPr/>
                  <p:nvPr/>
                </p:nvSpPr>
                <p:spPr>
                  <a:xfrm flipV="1">
                    <a:off x="6364739" y="2255922"/>
                    <a:ext cx="540433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</p:grpSp>
        </p:grpSp>
        <p:grpSp>
          <p:nvGrpSpPr>
            <p:cNvPr id="289" name="组合 288"/>
            <p:cNvGrpSpPr/>
            <p:nvPr/>
          </p:nvGrpSpPr>
          <p:grpSpPr>
            <a:xfrm>
              <a:off x="7135385" y="5750806"/>
              <a:ext cx="1623476" cy="1004546"/>
              <a:chOff x="2434296" y="6101571"/>
              <a:chExt cx="2227549" cy="1378411"/>
            </a:xfrm>
          </p:grpSpPr>
          <p:sp>
            <p:nvSpPr>
              <p:cNvPr id="290" name="矩形: 圆角 223"/>
              <p:cNvSpPr/>
              <p:nvPr/>
            </p:nvSpPr>
            <p:spPr>
              <a:xfrm>
                <a:off x="2434296" y="610157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91" name="组合 290"/>
              <p:cNvGrpSpPr/>
              <p:nvPr/>
            </p:nvGrpSpPr>
            <p:grpSpPr>
              <a:xfrm>
                <a:off x="2633146" y="6349643"/>
                <a:ext cx="1831647" cy="972123"/>
                <a:chOff x="2591680" y="6282546"/>
                <a:chExt cx="1853580" cy="983764"/>
              </a:xfrm>
            </p:grpSpPr>
            <p:sp>
              <p:nvSpPr>
                <p:cNvPr id="292" name="矩形: 圆角 37"/>
                <p:cNvSpPr/>
                <p:nvPr/>
              </p:nvSpPr>
              <p:spPr>
                <a:xfrm>
                  <a:off x="2591680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3" name="矩形: 圆角 569"/>
                <p:cNvSpPr/>
                <p:nvPr/>
              </p:nvSpPr>
              <p:spPr>
                <a:xfrm>
                  <a:off x="3093911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4" name="矩形: 圆角 570"/>
                <p:cNvSpPr/>
                <p:nvPr/>
              </p:nvSpPr>
              <p:spPr>
                <a:xfrm>
                  <a:off x="3596142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5" name="矩形: 圆角 571"/>
                <p:cNvSpPr/>
                <p:nvPr/>
              </p:nvSpPr>
              <p:spPr>
                <a:xfrm>
                  <a:off x="4098373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6" name="箭头: 燕尾形 38"/>
                <p:cNvSpPr/>
                <p:nvPr/>
              </p:nvSpPr>
              <p:spPr>
                <a:xfrm flipV="1">
                  <a:off x="296981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7" name="箭头: 燕尾形 573"/>
                <p:cNvSpPr/>
                <p:nvPr/>
              </p:nvSpPr>
              <p:spPr>
                <a:xfrm flipV="1">
                  <a:off x="347146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8" name="箭头: 燕尾形 574"/>
                <p:cNvSpPr/>
                <p:nvPr/>
              </p:nvSpPr>
              <p:spPr>
                <a:xfrm flipV="1">
                  <a:off x="397311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9" name="矩形: 圆角 575"/>
                <p:cNvSpPr/>
                <p:nvPr/>
              </p:nvSpPr>
              <p:spPr>
                <a:xfrm>
                  <a:off x="2978150" y="6682597"/>
                  <a:ext cx="1072074" cy="60174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00" name="矩形: 圆角 576"/>
                <p:cNvSpPr/>
                <p:nvPr/>
              </p:nvSpPr>
              <p:spPr>
                <a:xfrm>
                  <a:off x="2771775" y="6789618"/>
                  <a:ext cx="1484824" cy="55682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01" name="矩形: 圆角 577"/>
                <p:cNvSpPr/>
                <p:nvPr/>
              </p:nvSpPr>
              <p:spPr>
                <a:xfrm>
                  <a:off x="2771775" y="6900743"/>
                  <a:ext cx="1484824" cy="55682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02" name="矩形: 圆角 578"/>
                <p:cNvSpPr/>
                <p:nvPr/>
              </p:nvSpPr>
              <p:spPr>
                <a:xfrm>
                  <a:off x="2603972" y="7011867"/>
                  <a:ext cx="1841288" cy="254443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</p:grpSp>
        </p:grpSp>
        <p:sp>
          <p:nvSpPr>
            <p:cNvPr id="348" name="矩形 347"/>
            <p:cNvSpPr/>
            <p:nvPr/>
          </p:nvSpPr>
          <p:spPr>
            <a:xfrm>
              <a:off x="8326722" y="2063597"/>
              <a:ext cx="97890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9523962" y="2063597"/>
              <a:ext cx="935382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351" name="文本框 350"/>
          <p:cNvSpPr txBox="1"/>
          <p:nvPr/>
        </p:nvSpPr>
        <p:spPr>
          <a:xfrm>
            <a:off x="1396157" y="1297039"/>
            <a:ext cx="252857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100" dirty="0"/>
              <a:t>使用</a:t>
            </a:r>
            <a:r>
              <a:rPr lang="en-US" altLang="zh-CN" sz="1100" dirty="0"/>
              <a:t>【</a:t>
            </a:r>
            <a:r>
              <a:rPr lang="zh-CN" altLang="en-US" sz="1100" dirty="0"/>
              <a:t>图示库</a:t>
            </a:r>
            <a:r>
              <a:rPr lang="en-US" altLang="zh-CN" sz="1100" dirty="0"/>
              <a:t>】</a:t>
            </a:r>
            <a:r>
              <a:rPr lang="zh-CN" altLang="en-US" sz="1100"/>
              <a:t>筛选图示</a:t>
            </a:r>
            <a:endParaRPr lang="en-US" altLang="zh-CN" sz="1100"/>
          </a:p>
          <a:p>
            <a:r>
              <a:rPr lang="en-US" altLang="zh-CN" sz="1000"/>
              <a:t>Use Diagram Library to search diagram</a:t>
            </a:r>
            <a:endParaRPr lang="zh-CN" altLang="en-US" sz="1000" dirty="0"/>
          </a:p>
        </p:txBody>
      </p:sp>
      <p:sp>
        <p:nvSpPr>
          <p:cNvPr id="350" name="椭圆 349"/>
          <p:cNvSpPr/>
          <p:nvPr/>
        </p:nvSpPr>
        <p:spPr>
          <a:xfrm>
            <a:off x="1109408" y="1380744"/>
            <a:ext cx="246501" cy="2465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352" name="椭圆 351"/>
          <p:cNvSpPr/>
          <p:nvPr/>
        </p:nvSpPr>
        <p:spPr>
          <a:xfrm>
            <a:off x="4493791" y="1380744"/>
            <a:ext cx="246501" cy="2465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353" name="文本框 352"/>
          <p:cNvSpPr txBox="1"/>
          <p:nvPr/>
        </p:nvSpPr>
        <p:spPr>
          <a:xfrm>
            <a:off x="4780539" y="1297039"/>
            <a:ext cx="6355900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100" dirty="0"/>
              <a:t>选择图示插入当前</a:t>
            </a:r>
            <a:r>
              <a:rPr lang="en-US" altLang="zh-CN" sz="1100" dirty="0"/>
              <a:t>PPT</a:t>
            </a:r>
            <a:r>
              <a:rPr lang="zh-CN" altLang="en-US" sz="1100" dirty="0"/>
              <a:t>主题，编辑修改文字，替换图标或</a:t>
            </a:r>
            <a:r>
              <a:rPr lang="zh-CN" altLang="en-US" sz="1100"/>
              <a:t>填充图片</a:t>
            </a:r>
            <a:endParaRPr lang="en-US" altLang="zh-CN" sz="1100"/>
          </a:p>
          <a:p>
            <a:r>
              <a:rPr lang="en-US" altLang="zh-CN" sz="1000"/>
              <a:t>Click to insert diagram into current presentation, edit text, replace icon or fill pictures.</a:t>
            </a:r>
            <a:endParaRPr lang="zh-CN" altLang="en-US" sz="1000" dirty="0"/>
          </a:p>
        </p:txBody>
      </p:sp>
      <p:sp>
        <p:nvSpPr>
          <p:cNvPr id="354" name="文本框 353"/>
          <p:cNvSpPr txBox="1"/>
          <p:nvPr/>
        </p:nvSpPr>
        <p:spPr>
          <a:xfrm>
            <a:off x="2674621" y="2388910"/>
            <a:ext cx="1102172" cy="423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100" dirty="0"/>
              <a:t>获取</a:t>
            </a:r>
            <a:r>
              <a:rPr lang="zh-CN" altLang="en-US" sz="1100"/>
              <a:t>更多帮助</a:t>
            </a:r>
            <a:endParaRPr lang="en-US" altLang="zh-CN" sz="1100"/>
          </a:p>
          <a:p>
            <a:pPr algn="ctr"/>
            <a:r>
              <a:rPr lang="en-US" altLang="zh-CN" sz="1051"/>
              <a:t>Get more help</a:t>
            </a:r>
            <a:endParaRPr lang="zh-CN" altLang="en-US" sz="1051" dirty="0"/>
          </a:p>
        </p:txBody>
      </p:sp>
      <p:sp>
        <p:nvSpPr>
          <p:cNvPr id="355" name="矩形 354"/>
          <p:cNvSpPr/>
          <p:nvPr/>
        </p:nvSpPr>
        <p:spPr>
          <a:xfrm>
            <a:off x="8979613" y="1"/>
            <a:ext cx="2540875" cy="10238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C4A4A"/>
            </a:solidFill>
            <a:prstDash val="sysDash"/>
          </a:ln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051" b="1" dirty="0">
                <a:solidFill>
                  <a:srgbClr val="5F5F5F"/>
                </a:solidFill>
              </a:rPr>
              <a:t>Note:</a:t>
            </a:r>
          </a:p>
          <a:p>
            <a:pPr>
              <a:lnSpc>
                <a:spcPct val="120000"/>
              </a:lnSpc>
            </a:pPr>
            <a:r>
              <a:rPr lang="zh-CN" altLang="en-US" sz="1051" dirty="0">
                <a:solidFill>
                  <a:srgbClr val="5F5F5F"/>
                </a:solidFill>
              </a:rPr>
              <a:t>本页为主题使用说明页，使用时请删除本</a:t>
            </a:r>
            <a:r>
              <a:rPr lang="zh-CN" altLang="en-US" sz="1051">
                <a:solidFill>
                  <a:srgbClr val="5F5F5F"/>
                </a:solidFill>
              </a:rPr>
              <a:t>页内容。</a:t>
            </a:r>
            <a:endParaRPr lang="en-US" altLang="zh-CN" sz="1051">
              <a:solidFill>
                <a:srgbClr val="5F5F5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051">
                <a:solidFill>
                  <a:srgbClr val="5F5F5F"/>
                </a:solidFill>
              </a:rPr>
              <a:t>This is a instruction for theme, please delete this slide before presentaion.</a:t>
            </a:r>
            <a:endParaRPr lang="zh-CN" altLang="en-US" sz="1051" dirty="0">
              <a:solidFill>
                <a:srgbClr val="5F5F5F"/>
              </a:solidFill>
            </a:endParaRPr>
          </a:p>
        </p:txBody>
      </p:sp>
      <p:grpSp>
        <p:nvGrpSpPr>
          <p:cNvPr id="195" name="图形 16">
            <a:extLst>
              <a:ext uri="{FF2B5EF4-FFF2-40B4-BE49-F238E27FC236}">
                <a16:creationId xmlns:a16="http://schemas.microsoft.com/office/drawing/2014/main" id="{B01F4E16-0C10-4EC4-8A41-53B393FD2E7B}"/>
              </a:ext>
            </a:extLst>
          </p:cNvPr>
          <p:cNvGrpSpPr/>
          <p:nvPr/>
        </p:nvGrpSpPr>
        <p:grpSpPr>
          <a:xfrm flipH="1">
            <a:off x="3225513" y="2025825"/>
            <a:ext cx="181555" cy="389705"/>
            <a:chOff x="9957013" y="1703908"/>
            <a:chExt cx="215194" cy="491360"/>
          </a:xfrm>
        </p:grpSpPr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D4E8461-AFC3-4BD3-9434-5D62260C034A}"/>
                </a:ext>
              </a:extLst>
            </p:cNvPr>
            <p:cNvSpPr/>
            <p:nvPr/>
          </p:nvSpPr>
          <p:spPr>
            <a:xfrm>
              <a:off x="9957013" y="1705589"/>
              <a:ext cx="41246" cy="270786"/>
            </a:xfrm>
            <a:custGeom>
              <a:avLst/>
              <a:gdLst/>
              <a:ahLst/>
              <a:cxnLst/>
              <a:rect l="0" t="0" r="0" b="0"/>
              <a:pathLst>
                <a:path w="41245" h="270785">
                  <a:moveTo>
                    <a:pt x="33714" y="829"/>
                  </a:moveTo>
                  <a:cubicBezTo>
                    <a:pt x="11477" y="88342"/>
                    <a:pt x="359" y="178544"/>
                    <a:pt x="0" y="268925"/>
                  </a:cubicBezTo>
                  <a:cubicBezTo>
                    <a:pt x="0" y="271257"/>
                    <a:pt x="8428" y="274126"/>
                    <a:pt x="8428" y="271257"/>
                  </a:cubicBezTo>
                  <a:cubicBezTo>
                    <a:pt x="8608" y="181234"/>
                    <a:pt x="19905" y="91390"/>
                    <a:pt x="41963" y="4237"/>
                  </a:cubicBezTo>
                  <a:cubicBezTo>
                    <a:pt x="42680" y="1547"/>
                    <a:pt x="34252" y="-1502"/>
                    <a:pt x="33714" y="829"/>
                  </a:cubicBezTo>
                  <a:lnTo>
                    <a:pt x="33714" y="829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62F93730-82B7-4006-9BD8-4D2DCA55CBD7}"/>
                </a:ext>
              </a:extLst>
            </p:cNvPr>
            <p:cNvSpPr/>
            <p:nvPr/>
          </p:nvSpPr>
          <p:spPr>
            <a:xfrm>
              <a:off x="9990868" y="1703841"/>
              <a:ext cx="172155" cy="129116"/>
            </a:xfrm>
            <a:custGeom>
              <a:avLst/>
              <a:gdLst/>
              <a:ahLst/>
              <a:cxnLst/>
              <a:rect l="0" t="0" r="0" b="0"/>
              <a:pathLst>
                <a:path w="172155" h="129116">
                  <a:moveTo>
                    <a:pt x="2011" y="7420"/>
                  </a:moveTo>
                  <a:cubicBezTo>
                    <a:pt x="57065" y="48128"/>
                    <a:pt x="112298" y="88835"/>
                    <a:pt x="167352" y="129543"/>
                  </a:cubicBezTo>
                  <a:cubicBezTo>
                    <a:pt x="171835" y="132950"/>
                    <a:pt x="175780" y="126494"/>
                    <a:pt x="171297" y="123087"/>
                  </a:cubicBezTo>
                  <a:cubicBezTo>
                    <a:pt x="116064" y="82379"/>
                    <a:pt x="61010" y="41672"/>
                    <a:pt x="5956" y="964"/>
                  </a:cubicBezTo>
                  <a:cubicBezTo>
                    <a:pt x="1294" y="-2443"/>
                    <a:pt x="-2472" y="4013"/>
                    <a:pt x="2011" y="7420"/>
                  </a:cubicBezTo>
                  <a:lnTo>
                    <a:pt x="2011" y="7420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E9BF702A-0680-40BC-BBBC-CE956AA0699E}"/>
                </a:ext>
              </a:extLst>
            </p:cNvPr>
            <p:cNvSpPr/>
            <p:nvPr/>
          </p:nvSpPr>
          <p:spPr>
            <a:xfrm>
              <a:off x="9990365" y="1706888"/>
              <a:ext cx="181122" cy="487773"/>
            </a:xfrm>
            <a:custGeom>
              <a:avLst/>
              <a:gdLst/>
              <a:ahLst/>
              <a:cxnLst/>
              <a:rect l="0" t="0" r="0" b="0"/>
              <a:pathLst>
                <a:path w="181121" h="487773">
                  <a:moveTo>
                    <a:pt x="3" y="965"/>
                  </a:moveTo>
                  <a:cubicBezTo>
                    <a:pt x="5203" y="33782"/>
                    <a:pt x="24391" y="63909"/>
                    <a:pt x="38738" y="93319"/>
                  </a:cubicBezTo>
                  <a:cubicBezTo>
                    <a:pt x="53443" y="123626"/>
                    <a:pt x="67968" y="153932"/>
                    <a:pt x="81597" y="184597"/>
                  </a:cubicBezTo>
                  <a:cubicBezTo>
                    <a:pt x="109214" y="246107"/>
                    <a:pt x="133961" y="309231"/>
                    <a:pt x="151535" y="374327"/>
                  </a:cubicBezTo>
                  <a:cubicBezTo>
                    <a:pt x="161578" y="411268"/>
                    <a:pt x="169109" y="448748"/>
                    <a:pt x="173593" y="486766"/>
                  </a:cubicBezTo>
                  <a:cubicBezTo>
                    <a:pt x="173772" y="488738"/>
                    <a:pt x="182738" y="488200"/>
                    <a:pt x="182559" y="487124"/>
                  </a:cubicBezTo>
                  <a:cubicBezTo>
                    <a:pt x="166240" y="352449"/>
                    <a:pt x="111904" y="226560"/>
                    <a:pt x="53443" y="105513"/>
                  </a:cubicBezTo>
                  <a:cubicBezTo>
                    <a:pt x="45373" y="88656"/>
                    <a:pt x="37124" y="71979"/>
                    <a:pt x="28875" y="55122"/>
                  </a:cubicBezTo>
                  <a:cubicBezTo>
                    <a:pt x="20446" y="37907"/>
                    <a:pt x="12197" y="20512"/>
                    <a:pt x="9148" y="1324"/>
                  </a:cubicBezTo>
                  <a:cubicBezTo>
                    <a:pt x="8610" y="-649"/>
                    <a:pt x="-177" y="-111"/>
                    <a:pt x="3" y="965"/>
                  </a:cubicBezTo>
                  <a:lnTo>
                    <a:pt x="3" y="965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0" name="직사각형 45">
            <a:extLst>
              <a:ext uri="{FF2B5EF4-FFF2-40B4-BE49-F238E27FC236}">
                <a16:creationId xmlns:a16="http://schemas.microsoft.com/office/drawing/2014/main" id="{9EF3CA65-FB3F-47A3-BCF1-23E3EE554F5F}"/>
              </a:ext>
            </a:extLst>
          </p:cNvPr>
          <p:cNvSpPr/>
          <p:nvPr/>
        </p:nvSpPr>
        <p:spPr>
          <a:xfrm>
            <a:off x="695325" y="1028700"/>
            <a:ext cx="10825163" cy="87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833021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02C7BDCF-6A42-4EE9-912B-C8B925F44750}"/>
              </a:ext>
            </a:extLst>
          </p:cNvPr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5486114-FC9B-40A3-9061-F98147F95CBC}"/>
                </a:ext>
              </a:extLst>
            </p:cNvPr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 err="1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 belongs to its owner or the assignee of this ownership. you only acquired the usage of the resources supplied in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distribution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 in any website, platform, application access to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5F3D130-F90D-4A87-9E3D-AC01D526B87B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 err="1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CA4820A-B8E1-434F-B66D-EB93F605CDC9}"/>
              </a:ext>
            </a:extLst>
          </p:cNvPr>
          <p:cNvGrpSpPr/>
          <p:nvPr/>
        </p:nvGrpSpPr>
        <p:grpSpPr>
          <a:xfrm>
            <a:off x="669926" y="1070043"/>
            <a:ext cx="8400484" cy="1816466"/>
            <a:chOff x="669926" y="1070043"/>
            <a:chExt cx="8400484" cy="1816466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205E32D3-F97D-4444-85C3-800AAD5285EE}"/>
                </a:ext>
              </a:extLst>
            </p:cNvPr>
            <p:cNvGrpSpPr/>
            <p:nvPr/>
          </p:nvGrpSpPr>
          <p:grpSpPr>
            <a:xfrm>
              <a:off x="3351892" y="1132701"/>
              <a:ext cx="3551553" cy="1643957"/>
              <a:chOff x="3351892" y="1132701"/>
              <a:chExt cx="3551553" cy="1643957"/>
            </a:xfrm>
          </p:grpSpPr>
          <p:sp>
            <p:nvSpPr>
              <p:cNvPr id="32" name="矩形 189">
                <a:extLst>
                  <a:ext uri="{FF2B5EF4-FFF2-40B4-BE49-F238E27FC236}">
                    <a16:creationId xmlns:a16="http://schemas.microsoft.com/office/drawing/2014/main" id="{FEBC6BBC-BB54-4927-B452-5451B28DDDA5}"/>
                  </a:ext>
                </a:extLst>
              </p:cNvPr>
              <p:cNvSpPr/>
              <p:nvPr/>
            </p:nvSpPr>
            <p:spPr>
              <a:xfrm>
                <a:off x="3351892" y="2453493"/>
                <a:ext cx="3336479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pPr defTabSz="914354">
                  <a:lnSpc>
                    <a:spcPct val="15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  <a:hlinkClick r:id="rId5"/>
                  </a:rPr>
                  <a:t>www.islide.cc</a:t>
                </a:r>
                <a:endPara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矩形 190">
                <a:extLst>
                  <a:ext uri="{FF2B5EF4-FFF2-40B4-BE49-F238E27FC236}">
                    <a16:creationId xmlns:a16="http://schemas.microsoft.com/office/drawing/2014/main" id="{387C4D2F-DDE4-4325-9289-797FA395D4BE}"/>
                  </a:ext>
                </a:extLst>
              </p:cNvPr>
              <p:cNvSpPr/>
              <p:nvPr/>
            </p:nvSpPr>
            <p:spPr>
              <a:xfrm>
                <a:off x="3351892" y="1132701"/>
                <a:ext cx="3551553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354">
                  <a:lnSpc>
                    <a:spcPct val="12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“一键”美化神器</a:t>
                </a:r>
                <a:endPara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lnSpc>
                    <a:spcPct val="12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180K+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专业</a:t>
                </a: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素材资源下载</a:t>
                </a:r>
                <a:endPara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lnSpc>
                    <a:spcPct val="120000"/>
                  </a:lnSpc>
                  <a:defRPr/>
                </a:pPr>
                <a:r>
                  <a:rPr lang="zh-CN" altLang="en-US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让</a:t>
                </a:r>
                <a:r>
                  <a:rPr lang="en-US" altLang="zh-CN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设计简单起来！</a:t>
                </a:r>
                <a:endPara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defRPr/>
                </a:pPr>
                <a:endPara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All-In-One PowerPoint Design Add-in</a:t>
                </a:r>
              </a:p>
              <a:p>
                <a:pPr defTabSz="914354"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180K+ Professional PowerPoint Resources</a:t>
                </a:r>
                <a:endPara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DBF86C5A-46C1-4DD7-84CF-BB20DBAF36B2}"/>
                </a:ext>
              </a:extLst>
            </p:cNvPr>
            <p:cNvGrpSpPr/>
            <p:nvPr/>
          </p:nvGrpSpPr>
          <p:grpSpPr>
            <a:xfrm>
              <a:off x="7672272" y="1128666"/>
              <a:ext cx="1398138" cy="1757843"/>
              <a:chOff x="7672272" y="1128666"/>
              <a:chExt cx="1398138" cy="1757843"/>
            </a:xfrm>
          </p:grpSpPr>
          <p:sp>
            <p:nvSpPr>
              <p:cNvPr id="34" name="矩形 211">
                <a:extLst>
                  <a:ext uri="{FF2B5EF4-FFF2-40B4-BE49-F238E27FC236}">
                    <a16:creationId xmlns:a16="http://schemas.microsoft.com/office/drawing/2014/main" id="{7D7628F9-10BB-4B1A-9FD7-13B5C4904AEE}"/>
                  </a:ext>
                </a:extLst>
              </p:cNvPr>
              <p:cNvSpPr/>
              <p:nvPr/>
            </p:nvSpPr>
            <p:spPr>
              <a:xfrm>
                <a:off x="7672272" y="2486399"/>
                <a:ext cx="1398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关注官方微信公众号</a:t>
                </a:r>
                <a:br>
                  <a:rPr lang="zh-CN" altLang="en-US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</a:br>
                <a:r>
                  <a:rPr lang="en-US" altLang="zh-CN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Follow us on WeChat</a:t>
                </a:r>
              </a:p>
            </p:txBody>
          </p:sp>
          <p:grpSp>
            <p:nvGrpSpPr>
              <p:cNvPr id="35" name="组合 212">
                <a:extLst>
                  <a:ext uri="{FF2B5EF4-FFF2-40B4-BE49-F238E27FC236}">
                    <a16:creationId xmlns:a16="http://schemas.microsoft.com/office/drawing/2014/main" id="{9D4A6AFC-4EDB-4329-A490-B7F93AD11431}"/>
                  </a:ext>
                </a:extLst>
              </p:cNvPr>
              <p:cNvGrpSpPr/>
              <p:nvPr/>
            </p:nvGrpSpPr>
            <p:grpSpPr>
              <a:xfrm>
                <a:off x="7692468" y="1128666"/>
                <a:ext cx="1357733" cy="1357734"/>
                <a:chOff x="4693653" y="1484781"/>
                <a:chExt cx="2329760" cy="2329758"/>
              </a:xfrm>
            </p:grpSpPr>
            <p:pic>
              <p:nvPicPr>
                <p:cNvPr id="36" name="图片 213">
                  <a:extLst>
                    <a:ext uri="{FF2B5EF4-FFF2-40B4-BE49-F238E27FC236}">
                      <a16:creationId xmlns:a16="http://schemas.microsoft.com/office/drawing/2014/main" id="{942EAD01-3CC1-4412-880E-B86F171325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93653" y="1484781"/>
                  <a:ext cx="2329760" cy="2329758"/>
                </a:xfrm>
                <a:prstGeom prst="rect">
                  <a:avLst/>
                </a:prstGeom>
              </p:spPr>
            </p:pic>
            <p:grpSp>
              <p:nvGrpSpPr>
                <p:cNvPr id="37" name="组合 214">
                  <a:extLst>
                    <a:ext uri="{FF2B5EF4-FFF2-40B4-BE49-F238E27FC236}">
                      <a16:creationId xmlns:a16="http://schemas.microsoft.com/office/drawing/2014/main" id="{D01E47ED-C402-438D-9A79-BC1163AB6CE1}"/>
                    </a:ext>
                  </a:extLst>
                </p:cNvPr>
                <p:cNvGrpSpPr/>
                <p:nvPr/>
              </p:nvGrpSpPr>
              <p:grpSpPr>
                <a:xfrm>
                  <a:off x="5497245" y="2228001"/>
                  <a:ext cx="722580" cy="722580"/>
                  <a:chOff x="5758004" y="2227152"/>
                  <a:chExt cx="724278" cy="724278"/>
                </a:xfrm>
              </p:grpSpPr>
              <p:sp>
                <p:nvSpPr>
                  <p:cNvPr id="38" name="圆角矩形 215">
                    <a:extLst>
                      <a:ext uri="{FF2B5EF4-FFF2-40B4-BE49-F238E27FC236}">
                        <a16:creationId xmlns:a16="http://schemas.microsoft.com/office/drawing/2014/main" id="{CEE1B0A4-0F49-4D05-B77A-DAF004479898}"/>
                      </a:ext>
                    </a:extLst>
                  </p:cNvPr>
                  <p:cNvSpPr/>
                  <p:nvPr/>
                </p:nvSpPr>
                <p:spPr>
                  <a:xfrm>
                    <a:off x="5758004" y="2227152"/>
                    <a:ext cx="724278" cy="724278"/>
                  </a:xfrm>
                  <a:prstGeom prst="roundRect">
                    <a:avLst>
                      <a:gd name="adj" fmla="val 70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39" name="圆角矩形 216">
                    <a:extLst>
                      <a:ext uri="{FF2B5EF4-FFF2-40B4-BE49-F238E27FC236}">
                        <a16:creationId xmlns:a16="http://schemas.microsoft.com/office/drawing/2014/main" id="{9AFDF6F6-5203-42D6-8C4C-E3737A97AB7C}"/>
                      </a:ext>
                    </a:extLst>
                  </p:cNvPr>
                  <p:cNvSpPr/>
                  <p:nvPr/>
                </p:nvSpPr>
                <p:spPr>
                  <a:xfrm>
                    <a:off x="5804041" y="2273189"/>
                    <a:ext cx="632205" cy="632205"/>
                  </a:xfrm>
                  <a:prstGeom prst="roundRect">
                    <a:avLst>
                      <a:gd name="adj" fmla="val 10091"/>
                    </a:avLst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</p:grpSp>
        </p:grp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C3A85DFC-ADF1-474C-BF81-0F72CD8A2D8A}"/>
                </a:ext>
              </a:extLst>
            </p:cNvPr>
            <p:cNvCxnSpPr/>
            <p:nvPr/>
          </p:nvCxnSpPr>
          <p:spPr>
            <a:xfrm>
              <a:off x="3007696" y="1070043"/>
              <a:ext cx="0" cy="1689055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9EA76247-2E45-497B-9699-23C3E298E518}"/>
                </a:ext>
              </a:extLst>
            </p:cNvPr>
            <p:cNvCxnSpPr/>
            <p:nvPr/>
          </p:nvCxnSpPr>
          <p:spPr>
            <a:xfrm>
              <a:off x="7247640" y="1070043"/>
              <a:ext cx="0" cy="1689055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E55B609-DF7B-4808-8F5D-EA3B33D46549}"/>
                </a:ext>
              </a:extLst>
            </p:cNvPr>
            <p:cNvGrpSpPr/>
            <p:nvPr/>
          </p:nvGrpSpPr>
          <p:grpSpPr>
            <a:xfrm>
              <a:off x="669926" y="1204895"/>
              <a:ext cx="1699443" cy="445784"/>
              <a:chOff x="669926" y="1204895"/>
              <a:chExt cx="1699443" cy="445784"/>
            </a:xfrm>
          </p:grpSpPr>
          <p:sp>
            <p:nvSpPr>
              <p:cNvPr id="40" name="AutoShape 15">
                <a:extLst>
                  <a:ext uri="{FF2B5EF4-FFF2-40B4-BE49-F238E27FC236}">
                    <a16:creationId xmlns:a16="http://schemas.microsoft.com/office/drawing/2014/main" id="{F7A235F1-D186-4F8C-9E3D-0DB3AD5C3DA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69926" y="1204895"/>
                <a:ext cx="1699443" cy="445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941C3095-FFD0-4B57-883A-2C237609F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473" y="1204895"/>
                <a:ext cx="444415" cy="445784"/>
              </a:xfrm>
              <a:custGeom>
                <a:avLst/>
                <a:gdLst>
                  <a:gd name="T0" fmla="*/ 344 w 687"/>
                  <a:gd name="T1" fmla="*/ 687 h 687"/>
                  <a:gd name="T2" fmla="*/ 344 w 687"/>
                  <a:gd name="T3" fmla="*/ 687 h 687"/>
                  <a:gd name="T4" fmla="*/ 0 w 687"/>
                  <a:gd name="T5" fmla="*/ 344 h 687"/>
                  <a:gd name="T6" fmla="*/ 0 w 687"/>
                  <a:gd name="T7" fmla="*/ 344 h 687"/>
                  <a:gd name="T8" fmla="*/ 344 w 687"/>
                  <a:gd name="T9" fmla="*/ 0 h 687"/>
                  <a:gd name="T10" fmla="*/ 344 w 687"/>
                  <a:gd name="T11" fmla="*/ 0 h 687"/>
                  <a:gd name="T12" fmla="*/ 687 w 687"/>
                  <a:gd name="T13" fmla="*/ 344 h 687"/>
                  <a:gd name="T14" fmla="*/ 687 w 687"/>
                  <a:gd name="T15" fmla="*/ 344 h 687"/>
                  <a:gd name="T16" fmla="*/ 344 w 687"/>
                  <a:gd name="T17" fmla="*/ 687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344" y="687"/>
                    </a:moveTo>
                    <a:cubicBezTo>
                      <a:pt x="344" y="687"/>
                      <a:pt x="344" y="687"/>
                      <a:pt x="344" y="687"/>
                    </a:cubicBezTo>
                    <a:cubicBezTo>
                      <a:pt x="155" y="687"/>
                      <a:pt x="0" y="533"/>
                      <a:pt x="0" y="344"/>
                    </a:cubicBezTo>
                    <a:cubicBezTo>
                      <a:pt x="0" y="344"/>
                      <a:pt x="0" y="344"/>
                      <a:pt x="0" y="344"/>
                    </a:cubicBezTo>
                    <a:cubicBezTo>
                      <a:pt x="0" y="155"/>
                      <a:pt x="155" y="0"/>
                      <a:pt x="344" y="0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533" y="0"/>
                      <a:pt x="687" y="155"/>
                      <a:pt x="687" y="344"/>
                    </a:cubicBezTo>
                    <a:cubicBezTo>
                      <a:pt x="687" y="344"/>
                      <a:pt x="687" y="344"/>
                      <a:pt x="687" y="344"/>
                    </a:cubicBezTo>
                    <a:cubicBezTo>
                      <a:pt x="687" y="533"/>
                      <a:pt x="533" y="687"/>
                      <a:pt x="344" y="68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CC5E806E-76B1-4ABF-BEE7-23A937B981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0473" y="1204895"/>
                <a:ext cx="444415" cy="444417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CC4B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FBA0A1B2-675D-40DD-9B20-019CEA484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721" y="1281471"/>
                <a:ext cx="237933" cy="309587"/>
              </a:xfrm>
              <a:custGeom>
                <a:avLst/>
                <a:gdLst>
                  <a:gd name="T0" fmla="*/ 320 w 368"/>
                  <a:gd name="T1" fmla="*/ 141 h 477"/>
                  <a:gd name="T2" fmla="*/ 291 w 368"/>
                  <a:gd name="T3" fmla="*/ 119 h 477"/>
                  <a:gd name="T4" fmla="*/ 263 w 368"/>
                  <a:gd name="T5" fmla="*/ 77 h 477"/>
                  <a:gd name="T6" fmla="*/ 183 w 368"/>
                  <a:gd name="T7" fmla="*/ 54 h 477"/>
                  <a:gd name="T8" fmla="*/ 106 w 368"/>
                  <a:gd name="T9" fmla="*/ 72 h 477"/>
                  <a:gd name="T10" fmla="*/ 76 w 368"/>
                  <a:gd name="T11" fmla="*/ 123 h 477"/>
                  <a:gd name="T12" fmla="*/ 99 w 368"/>
                  <a:gd name="T13" fmla="*/ 168 h 477"/>
                  <a:gd name="T14" fmla="*/ 187 w 368"/>
                  <a:gd name="T15" fmla="*/ 197 h 477"/>
                  <a:gd name="T16" fmla="*/ 280 w 368"/>
                  <a:gd name="T17" fmla="*/ 223 h 477"/>
                  <a:gd name="T18" fmla="*/ 342 w 368"/>
                  <a:gd name="T19" fmla="*/ 264 h 477"/>
                  <a:gd name="T20" fmla="*/ 368 w 368"/>
                  <a:gd name="T21" fmla="*/ 339 h 477"/>
                  <a:gd name="T22" fmla="*/ 321 w 368"/>
                  <a:gd name="T23" fmla="*/ 438 h 477"/>
                  <a:gd name="T24" fmla="*/ 197 w 368"/>
                  <a:gd name="T25" fmla="*/ 477 h 477"/>
                  <a:gd name="T26" fmla="*/ 51 w 368"/>
                  <a:gd name="T27" fmla="*/ 434 h 477"/>
                  <a:gd name="T28" fmla="*/ 4 w 368"/>
                  <a:gd name="T29" fmla="*/ 351 h 477"/>
                  <a:gd name="T30" fmla="*/ 29 w 368"/>
                  <a:gd name="T31" fmla="*/ 318 h 477"/>
                  <a:gd name="T32" fmla="*/ 32 w 368"/>
                  <a:gd name="T33" fmla="*/ 318 h 477"/>
                  <a:gd name="T34" fmla="*/ 62 w 368"/>
                  <a:gd name="T35" fmla="*/ 340 h 477"/>
                  <a:gd name="T36" fmla="*/ 101 w 368"/>
                  <a:gd name="T37" fmla="*/ 397 h 477"/>
                  <a:gd name="T38" fmla="*/ 194 w 368"/>
                  <a:gd name="T39" fmla="*/ 422 h 477"/>
                  <a:gd name="T40" fmla="*/ 277 w 368"/>
                  <a:gd name="T41" fmla="*/ 401 h 477"/>
                  <a:gd name="T42" fmla="*/ 309 w 368"/>
                  <a:gd name="T43" fmla="*/ 343 h 477"/>
                  <a:gd name="T44" fmla="*/ 276 w 368"/>
                  <a:gd name="T45" fmla="*/ 288 h 477"/>
                  <a:gd name="T46" fmla="*/ 165 w 368"/>
                  <a:gd name="T47" fmla="*/ 254 h 477"/>
                  <a:gd name="T48" fmla="*/ 53 w 368"/>
                  <a:gd name="T49" fmla="*/ 207 h 477"/>
                  <a:gd name="T50" fmla="*/ 18 w 368"/>
                  <a:gd name="T51" fmla="*/ 127 h 477"/>
                  <a:gd name="T52" fmla="*/ 62 w 368"/>
                  <a:gd name="T53" fmla="*/ 36 h 477"/>
                  <a:gd name="T54" fmla="*/ 180 w 368"/>
                  <a:gd name="T55" fmla="*/ 0 h 477"/>
                  <a:gd name="T56" fmla="*/ 304 w 368"/>
                  <a:gd name="T57" fmla="*/ 36 h 477"/>
                  <a:gd name="T58" fmla="*/ 349 w 368"/>
                  <a:gd name="T59" fmla="*/ 108 h 477"/>
                  <a:gd name="T60" fmla="*/ 324 w 368"/>
                  <a:gd name="T61" fmla="*/ 140 h 477"/>
                  <a:gd name="T62" fmla="*/ 320 w 368"/>
                  <a:gd name="T63" fmla="*/ 141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8" h="477">
                    <a:moveTo>
                      <a:pt x="320" y="141"/>
                    </a:moveTo>
                    <a:cubicBezTo>
                      <a:pt x="306" y="142"/>
                      <a:pt x="294" y="133"/>
                      <a:pt x="291" y="119"/>
                    </a:cubicBezTo>
                    <a:cubicBezTo>
                      <a:pt x="286" y="101"/>
                      <a:pt x="276" y="87"/>
                      <a:pt x="263" y="77"/>
                    </a:cubicBezTo>
                    <a:cubicBezTo>
                      <a:pt x="244" y="62"/>
                      <a:pt x="218" y="54"/>
                      <a:pt x="183" y="54"/>
                    </a:cubicBezTo>
                    <a:cubicBezTo>
                      <a:pt x="151" y="54"/>
                      <a:pt x="126" y="60"/>
                      <a:pt x="106" y="72"/>
                    </a:cubicBezTo>
                    <a:cubicBezTo>
                      <a:pt x="86" y="84"/>
                      <a:pt x="76" y="101"/>
                      <a:pt x="76" y="123"/>
                    </a:cubicBezTo>
                    <a:cubicBezTo>
                      <a:pt x="76" y="143"/>
                      <a:pt x="84" y="158"/>
                      <a:pt x="99" y="168"/>
                    </a:cubicBezTo>
                    <a:cubicBezTo>
                      <a:pt x="114" y="178"/>
                      <a:pt x="144" y="187"/>
                      <a:pt x="187" y="197"/>
                    </a:cubicBezTo>
                    <a:cubicBezTo>
                      <a:pt x="225" y="205"/>
                      <a:pt x="256" y="214"/>
                      <a:pt x="280" y="223"/>
                    </a:cubicBezTo>
                    <a:cubicBezTo>
                      <a:pt x="304" y="232"/>
                      <a:pt x="325" y="245"/>
                      <a:pt x="342" y="264"/>
                    </a:cubicBezTo>
                    <a:cubicBezTo>
                      <a:pt x="359" y="283"/>
                      <a:pt x="368" y="307"/>
                      <a:pt x="368" y="339"/>
                    </a:cubicBezTo>
                    <a:cubicBezTo>
                      <a:pt x="368" y="378"/>
                      <a:pt x="352" y="411"/>
                      <a:pt x="321" y="438"/>
                    </a:cubicBezTo>
                    <a:cubicBezTo>
                      <a:pt x="289" y="464"/>
                      <a:pt x="248" y="477"/>
                      <a:pt x="197" y="477"/>
                    </a:cubicBezTo>
                    <a:cubicBezTo>
                      <a:pt x="132" y="477"/>
                      <a:pt x="84" y="462"/>
                      <a:pt x="51" y="434"/>
                    </a:cubicBezTo>
                    <a:cubicBezTo>
                      <a:pt x="26" y="411"/>
                      <a:pt x="11" y="384"/>
                      <a:pt x="4" y="351"/>
                    </a:cubicBezTo>
                    <a:cubicBezTo>
                      <a:pt x="0" y="335"/>
                      <a:pt x="13" y="320"/>
                      <a:pt x="29" y="318"/>
                    </a:cubicBezTo>
                    <a:cubicBezTo>
                      <a:pt x="32" y="318"/>
                      <a:pt x="32" y="318"/>
                      <a:pt x="32" y="318"/>
                    </a:cubicBezTo>
                    <a:cubicBezTo>
                      <a:pt x="46" y="317"/>
                      <a:pt x="58" y="326"/>
                      <a:pt x="62" y="340"/>
                    </a:cubicBezTo>
                    <a:cubicBezTo>
                      <a:pt x="68" y="365"/>
                      <a:pt x="81" y="384"/>
                      <a:pt x="101" y="397"/>
                    </a:cubicBezTo>
                    <a:cubicBezTo>
                      <a:pt x="127" y="413"/>
                      <a:pt x="158" y="422"/>
                      <a:pt x="194" y="422"/>
                    </a:cubicBezTo>
                    <a:cubicBezTo>
                      <a:pt x="229" y="422"/>
                      <a:pt x="256" y="415"/>
                      <a:pt x="277" y="401"/>
                    </a:cubicBezTo>
                    <a:cubicBezTo>
                      <a:pt x="298" y="387"/>
                      <a:pt x="309" y="368"/>
                      <a:pt x="309" y="343"/>
                    </a:cubicBezTo>
                    <a:cubicBezTo>
                      <a:pt x="309" y="318"/>
                      <a:pt x="298" y="300"/>
                      <a:pt x="276" y="288"/>
                    </a:cubicBezTo>
                    <a:cubicBezTo>
                      <a:pt x="254" y="277"/>
                      <a:pt x="217" y="265"/>
                      <a:pt x="165" y="254"/>
                    </a:cubicBezTo>
                    <a:cubicBezTo>
                      <a:pt x="113" y="243"/>
                      <a:pt x="76" y="227"/>
                      <a:pt x="53" y="207"/>
                    </a:cubicBezTo>
                    <a:cubicBezTo>
                      <a:pt x="30" y="186"/>
                      <a:pt x="18" y="160"/>
                      <a:pt x="18" y="127"/>
                    </a:cubicBezTo>
                    <a:cubicBezTo>
                      <a:pt x="18" y="90"/>
                      <a:pt x="33" y="60"/>
                      <a:pt x="62" y="36"/>
                    </a:cubicBezTo>
                    <a:cubicBezTo>
                      <a:pt x="91" y="12"/>
                      <a:pt x="130" y="0"/>
                      <a:pt x="180" y="0"/>
                    </a:cubicBezTo>
                    <a:cubicBezTo>
                      <a:pt x="231" y="0"/>
                      <a:pt x="273" y="12"/>
                      <a:pt x="304" y="36"/>
                    </a:cubicBezTo>
                    <a:cubicBezTo>
                      <a:pt x="327" y="54"/>
                      <a:pt x="343" y="78"/>
                      <a:pt x="349" y="108"/>
                    </a:cubicBezTo>
                    <a:cubicBezTo>
                      <a:pt x="353" y="124"/>
                      <a:pt x="341" y="139"/>
                      <a:pt x="324" y="140"/>
                    </a:cubicBezTo>
                    <a:lnTo>
                      <a:pt x="320" y="141"/>
                    </a:ln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8895173D-9045-411E-B47E-7FD23A132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608" y="1286121"/>
                <a:ext cx="36921" cy="299742"/>
              </a:xfrm>
              <a:custGeom>
                <a:avLst/>
                <a:gdLst>
                  <a:gd name="T0" fmla="*/ 29 w 57"/>
                  <a:gd name="T1" fmla="*/ 462 h 462"/>
                  <a:gd name="T2" fmla="*/ 29 w 57"/>
                  <a:gd name="T3" fmla="*/ 462 h 462"/>
                  <a:gd name="T4" fmla="*/ 0 w 57"/>
                  <a:gd name="T5" fmla="*/ 434 h 462"/>
                  <a:gd name="T6" fmla="*/ 0 w 57"/>
                  <a:gd name="T7" fmla="*/ 29 h 462"/>
                  <a:gd name="T8" fmla="*/ 29 w 57"/>
                  <a:gd name="T9" fmla="*/ 0 h 462"/>
                  <a:gd name="T10" fmla="*/ 29 w 57"/>
                  <a:gd name="T11" fmla="*/ 0 h 462"/>
                  <a:gd name="T12" fmla="*/ 57 w 57"/>
                  <a:gd name="T13" fmla="*/ 29 h 462"/>
                  <a:gd name="T14" fmla="*/ 57 w 57"/>
                  <a:gd name="T15" fmla="*/ 434 h 462"/>
                  <a:gd name="T16" fmla="*/ 29 w 57"/>
                  <a:gd name="T17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462">
                    <a:moveTo>
                      <a:pt x="29" y="462"/>
                    </a:moveTo>
                    <a:cubicBezTo>
                      <a:pt x="29" y="462"/>
                      <a:pt x="29" y="462"/>
                      <a:pt x="29" y="462"/>
                    </a:cubicBezTo>
                    <a:cubicBezTo>
                      <a:pt x="13" y="462"/>
                      <a:pt x="0" y="449"/>
                      <a:pt x="0" y="434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434"/>
                      <a:pt x="57" y="434"/>
                      <a:pt x="57" y="434"/>
                    </a:cubicBezTo>
                    <a:cubicBezTo>
                      <a:pt x="57" y="449"/>
                      <a:pt x="44" y="462"/>
                      <a:pt x="29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5" name="Freeform 21">
                <a:extLst>
                  <a:ext uri="{FF2B5EF4-FFF2-40B4-BE49-F238E27FC236}">
                    <a16:creationId xmlns:a16="http://schemas.microsoft.com/office/drawing/2014/main" id="{0A1E4CE6-4E33-4BA6-9D4F-22B8D5940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6867" y="1286121"/>
                <a:ext cx="36100" cy="299742"/>
              </a:xfrm>
              <a:custGeom>
                <a:avLst/>
                <a:gdLst>
                  <a:gd name="T0" fmla="*/ 28 w 56"/>
                  <a:gd name="T1" fmla="*/ 65 h 462"/>
                  <a:gd name="T2" fmla="*/ 28 w 56"/>
                  <a:gd name="T3" fmla="*/ 65 h 462"/>
                  <a:gd name="T4" fmla="*/ 0 w 56"/>
                  <a:gd name="T5" fmla="*/ 36 h 462"/>
                  <a:gd name="T6" fmla="*/ 0 w 56"/>
                  <a:gd name="T7" fmla="*/ 29 h 462"/>
                  <a:gd name="T8" fmla="*/ 28 w 56"/>
                  <a:gd name="T9" fmla="*/ 0 h 462"/>
                  <a:gd name="T10" fmla="*/ 28 w 56"/>
                  <a:gd name="T11" fmla="*/ 0 h 462"/>
                  <a:gd name="T12" fmla="*/ 56 w 56"/>
                  <a:gd name="T13" fmla="*/ 29 h 462"/>
                  <a:gd name="T14" fmla="*/ 56 w 56"/>
                  <a:gd name="T15" fmla="*/ 36 h 462"/>
                  <a:gd name="T16" fmla="*/ 28 w 56"/>
                  <a:gd name="T17" fmla="*/ 65 h 462"/>
                  <a:gd name="T18" fmla="*/ 28 w 56"/>
                  <a:gd name="T19" fmla="*/ 462 h 462"/>
                  <a:gd name="T20" fmla="*/ 28 w 56"/>
                  <a:gd name="T21" fmla="*/ 462 h 462"/>
                  <a:gd name="T22" fmla="*/ 0 w 56"/>
                  <a:gd name="T23" fmla="*/ 434 h 462"/>
                  <a:gd name="T24" fmla="*/ 0 w 56"/>
                  <a:gd name="T25" fmla="*/ 156 h 462"/>
                  <a:gd name="T26" fmla="*/ 28 w 56"/>
                  <a:gd name="T27" fmla="*/ 128 h 462"/>
                  <a:gd name="T28" fmla="*/ 28 w 56"/>
                  <a:gd name="T29" fmla="*/ 128 h 462"/>
                  <a:gd name="T30" fmla="*/ 56 w 56"/>
                  <a:gd name="T31" fmla="*/ 156 h 462"/>
                  <a:gd name="T32" fmla="*/ 56 w 56"/>
                  <a:gd name="T33" fmla="*/ 434 h 462"/>
                  <a:gd name="T34" fmla="*/ 28 w 56"/>
                  <a:gd name="T35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" h="462">
                    <a:moveTo>
                      <a:pt x="28" y="65"/>
                    </a:moveTo>
                    <a:cubicBezTo>
                      <a:pt x="28" y="65"/>
                      <a:pt x="28" y="65"/>
                      <a:pt x="28" y="65"/>
                    </a:cubicBezTo>
                    <a:cubicBezTo>
                      <a:pt x="12" y="65"/>
                      <a:pt x="0" y="52"/>
                      <a:pt x="0" y="3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44" y="0"/>
                      <a:pt x="56" y="13"/>
                      <a:pt x="56" y="29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52"/>
                      <a:pt x="44" y="65"/>
                      <a:pt x="28" y="65"/>
                    </a:cubicBezTo>
                    <a:close/>
                    <a:moveTo>
                      <a:pt x="28" y="462"/>
                    </a:moveTo>
                    <a:cubicBezTo>
                      <a:pt x="28" y="462"/>
                      <a:pt x="28" y="462"/>
                      <a:pt x="28" y="462"/>
                    </a:cubicBezTo>
                    <a:cubicBezTo>
                      <a:pt x="12" y="462"/>
                      <a:pt x="0" y="449"/>
                      <a:pt x="0" y="434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41"/>
                      <a:pt x="12" y="128"/>
                      <a:pt x="28" y="128"/>
                    </a:cubicBezTo>
                    <a:cubicBezTo>
                      <a:pt x="28" y="128"/>
                      <a:pt x="28" y="128"/>
                      <a:pt x="28" y="128"/>
                    </a:cubicBezTo>
                    <a:cubicBezTo>
                      <a:pt x="44" y="128"/>
                      <a:pt x="56" y="141"/>
                      <a:pt x="56" y="156"/>
                    </a:cubicBezTo>
                    <a:cubicBezTo>
                      <a:pt x="56" y="434"/>
                      <a:pt x="56" y="434"/>
                      <a:pt x="56" y="434"/>
                    </a:cubicBezTo>
                    <a:cubicBezTo>
                      <a:pt x="56" y="449"/>
                      <a:pt x="44" y="462"/>
                      <a:pt x="28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53805563-2D7C-487B-AB41-2ABCDF5A2D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35222" y="1286121"/>
                <a:ext cx="36647" cy="299742"/>
              </a:xfrm>
              <a:custGeom>
                <a:avLst/>
                <a:gdLst>
                  <a:gd name="T0" fmla="*/ 29 w 57"/>
                  <a:gd name="T1" fmla="*/ 65 h 462"/>
                  <a:gd name="T2" fmla="*/ 29 w 57"/>
                  <a:gd name="T3" fmla="*/ 65 h 462"/>
                  <a:gd name="T4" fmla="*/ 0 w 57"/>
                  <a:gd name="T5" fmla="*/ 36 h 462"/>
                  <a:gd name="T6" fmla="*/ 0 w 57"/>
                  <a:gd name="T7" fmla="*/ 29 h 462"/>
                  <a:gd name="T8" fmla="*/ 29 w 57"/>
                  <a:gd name="T9" fmla="*/ 0 h 462"/>
                  <a:gd name="T10" fmla="*/ 29 w 57"/>
                  <a:gd name="T11" fmla="*/ 0 h 462"/>
                  <a:gd name="T12" fmla="*/ 57 w 57"/>
                  <a:gd name="T13" fmla="*/ 29 h 462"/>
                  <a:gd name="T14" fmla="*/ 57 w 57"/>
                  <a:gd name="T15" fmla="*/ 36 h 462"/>
                  <a:gd name="T16" fmla="*/ 29 w 57"/>
                  <a:gd name="T17" fmla="*/ 65 h 462"/>
                  <a:gd name="T18" fmla="*/ 29 w 57"/>
                  <a:gd name="T19" fmla="*/ 462 h 462"/>
                  <a:gd name="T20" fmla="*/ 29 w 57"/>
                  <a:gd name="T21" fmla="*/ 462 h 462"/>
                  <a:gd name="T22" fmla="*/ 0 w 57"/>
                  <a:gd name="T23" fmla="*/ 434 h 462"/>
                  <a:gd name="T24" fmla="*/ 0 w 57"/>
                  <a:gd name="T25" fmla="*/ 156 h 462"/>
                  <a:gd name="T26" fmla="*/ 29 w 57"/>
                  <a:gd name="T27" fmla="*/ 128 h 462"/>
                  <a:gd name="T28" fmla="*/ 29 w 57"/>
                  <a:gd name="T29" fmla="*/ 128 h 462"/>
                  <a:gd name="T30" fmla="*/ 57 w 57"/>
                  <a:gd name="T31" fmla="*/ 156 h 462"/>
                  <a:gd name="T32" fmla="*/ 57 w 57"/>
                  <a:gd name="T33" fmla="*/ 434 h 462"/>
                  <a:gd name="T34" fmla="*/ 29 w 57"/>
                  <a:gd name="T35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462">
                    <a:moveTo>
                      <a:pt x="29" y="65"/>
                    </a:moveTo>
                    <a:cubicBezTo>
                      <a:pt x="29" y="65"/>
                      <a:pt x="29" y="65"/>
                      <a:pt x="29" y="65"/>
                    </a:cubicBezTo>
                    <a:cubicBezTo>
                      <a:pt x="13" y="65"/>
                      <a:pt x="0" y="52"/>
                      <a:pt x="0" y="3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57" y="52"/>
                      <a:pt x="44" y="65"/>
                      <a:pt x="29" y="65"/>
                    </a:cubicBezTo>
                    <a:close/>
                    <a:moveTo>
                      <a:pt x="29" y="462"/>
                    </a:moveTo>
                    <a:cubicBezTo>
                      <a:pt x="29" y="462"/>
                      <a:pt x="29" y="462"/>
                      <a:pt x="29" y="462"/>
                    </a:cubicBezTo>
                    <a:cubicBezTo>
                      <a:pt x="13" y="462"/>
                      <a:pt x="0" y="449"/>
                      <a:pt x="0" y="434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41"/>
                      <a:pt x="13" y="128"/>
                      <a:pt x="29" y="128"/>
                    </a:cubicBezTo>
                    <a:cubicBezTo>
                      <a:pt x="29" y="128"/>
                      <a:pt x="29" y="128"/>
                      <a:pt x="29" y="128"/>
                    </a:cubicBezTo>
                    <a:cubicBezTo>
                      <a:pt x="44" y="128"/>
                      <a:pt x="57" y="141"/>
                      <a:pt x="57" y="156"/>
                    </a:cubicBezTo>
                    <a:cubicBezTo>
                      <a:pt x="57" y="434"/>
                      <a:pt x="57" y="434"/>
                      <a:pt x="57" y="434"/>
                    </a:cubicBezTo>
                    <a:cubicBezTo>
                      <a:pt x="57" y="449"/>
                      <a:pt x="44" y="462"/>
                      <a:pt x="29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F5B09A70-BD5C-4AEC-8E34-1AB2A86C5B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76451" y="1286121"/>
                <a:ext cx="187338" cy="304938"/>
              </a:xfrm>
              <a:custGeom>
                <a:avLst/>
                <a:gdLst>
                  <a:gd name="T0" fmla="*/ 264 w 290"/>
                  <a:gd name="T1" fmla="*/ 462 h 470"/>
                  <a:gd name="T2" fmla="*/ 264 w 290"/>
                  <a:gd name="T3" fmla="*/ 462 h 470"/>
                  <a:gd name="T4" fmla="*/ 237 w 290"/>
                  <a:gd name="T5" fmla="*/ 436 h 470"/>
                  <a:gd name="T6" fmla="*/ 237 w 290"/>
                  <a:gd name="T7" fmla="*/ 420 h 470"/>
                  <a:gd name="T8" fmla="*/ 236 w 290"/>
                  <a:gd name="T9" fmla="*/ 420 h 470"/>
                  <a:gd name="T10" fmla="*/ 144 w 290"/>
                  <a:gd name="T11" fmla="*/ 470 h 470"/>
                  <a:gd name="T12" fmla="*/ 41 w 290"/>
                  <a:gd name="T13" fmla="*/ 421 h 470"/>
                  <a:gd name="T14" fmla="*/ 0 w 290"/>
                  <a:gd name="T15" fmla="*/ 295 h 470"/>
                  <a:gd name="T16" fmla="*/ 39 w 290"/>
                  <a:gd name="T17" fmla="*/ 167 h 470"/>
                  <a:gd name="T18" fmla="*/ 141 w 290"/>
                  <a:gd name="T19" fmla="*/ 120 h 470"/>
                  <a:gd name="T20" fmla="*/ 232 w 290"/>
                  <a:gd name="T21" fmla="*/ 166 h 470"/>
                  <a:gd name="T22" fmla="*/ 234 w 290"/>
                  <a:gd name="T23" fmla="*/ 166 h 470"/>
                  <a:gd name="T24" fmla="*/ 234 w 290"/>
                  <a:gd name="T25" fmla="*/ 27 h 470"/>
                  <a:gd name="T26" fmla="*/ 260 w 290"/>
                  <a:gd name="T27" fmla="*/ 0 h 470"/>
                  <a:gd name="T28" fmla="*/ 264 w 290"/>
                  <a:gd name="T29" fmla="*/ 0 h 470"/>
                  <a:gd name="T30" fmla="*/ 290 w 290"/>
                  <a:gd name="T31" fmla="*/ 27 h 470"/>
                  <a:gd name="T32" fmla="*/ 290 w 290"/>
                  <a:gd name="T33" fmla="*/ 436 h 470"/>
                  <a:gd name="T34" fmla="*/ 264 w 290"/>
                  <a:gd name="T35" fmla="*/ 462 h 470"/>
                  <a:gd name="T36" fmla="*/ 150 w 290"/>
                  <a:gd name="T37" fmla="*/ 423 h 470"/>
                  <a:gd name="T38" fmla="*/ 213 w 290"/>
                  <a:gd name="T39" fmla="*/ 393 h 470"/>
                  <a:gd name="T40" fmla="*/ 239 w 290"/>
                  <a:gd name="T41" fmla="*/ 300 h 470"/>
                  <a:gd name="T42" fmla="*/ 215 w 290"/>
                  <a:gd name="T43" fmla="*/ 203 h 470"/>
                  <a:gd name="T44" fmla="*/ 147 w 290"/>
                  <a:gd name="T45" fmla="*/ 167 h 470"/>
                  <a:gd name="T46" fmla="*/ 81 w 290"/>
                  <a:gd name="T47" fmla="*/ 202 h 470"/>
                  <a:gd name="T48" fmla="*/ 58 w 290"/>
                  <a:gd name="T49" fmla="*/ 295 h 470"/>
                  <a:gd name="T50" fmla="*/ 70 w 290"/>
                  <a:gd name="T51" fmla="*/ 366 h 470"/>
                  <a:gd name="T52" fmla="*/ 104 w 290"/>
                  <a:gd name="T53" fmla="*/ 409 h 470"/>
                  <a:gd name="T54" fmla="*/ 150 w 290"/>
                  <a:gd name="T55" fmla="*/ 423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0" h="470">
                    <a:moveTo>
                      <a:pt x="264" y="462"/>
                    </a:moveTo>
                    <a:cubicBezTo>
                      <a:pt x="264" y="462"/>
                      <a:pt x="264" y="462"/>
                      <a:pt x="264" y="462"/>
                    </a:cubicBezTo>
                    <a:cubicBezTo>
                      <a:pt x="249" y="462"/>
                      <a:pt x="237" y="450"/>
                      <a:pt x="237" y="436"/>
                    </a:cubicBezTo>
                    <a:cubicBezTo>
                      <a:pt x="237" y="420"/>
                      <a:pt x="237" y="420"/>
                      <a:pt x="237" y="420"/>
                    </a:cubicBezTo>
                    <a:cubicBezTo>
                      <a:pt x="236" y="420"/>
                      <a:pt x="236" y="420"/>
                      <a:pt x="236" y="420"/>
                    </a:cubicBezTo>
                    <a:cubicBezTo>
                      <a:pt x="216" y="453"/>
                      <a:pt x="185" y="470"/>
                      <a:pt x="144" y="470"/>
                    </a:cubicBezTo>
                    <a:cubicBezTo>
                      <a:pt x="103" y="470"/>
                      <a:pt x="69" y="454"/>
                      <a:pt x="41" y="421"/>
                    </a:cubicBezTo>
                    <a:cubicBezTo>
                      <a:pt x="14" y="389"/>
                      <a:pt x="0" y="347"/>
                      <a:pt x="0" y="295"/>
                    </a:cubicBezTo>
                    <a:cubicBezTo>
                      <a:pt x="0" y="241"/>
                      <a:pt x="13" y="199"/>
                      <a:pt x="39" y="167"/>
                    </a:cubicBezTo>
                    <a:cubicBezTo>
                      <a:pt x="65" y="136"/>
                      <a:pt x="99" y="120"/>
                      <a:pt x="141" y="120"/>
                    </a:cubicBezTo>
                    <a:cubicBezTo>
                      <a:pt x="181" y="120"/>
                      <a:pt x="212" y="136"/>
                      <a:pt x="232" y="166"/>
                    </a:cubicBezTo>
                    <a:cubicBezTo>
                      <a:pt x="234" y="166"/>
                      <a:pt x="234" y="166"/>
                      <a:pt x="234" y="166"/>
                    </a:cubicBezTo>
                    <a:cubicBezTo>
                      <a:pt x="234" y="27"/>
                      <a:pt x="234" y="27"/>
                      <a:pt x="234" y="27"/>
                    </a:cubicBezTo>
                    <a:cubicBezTo>
                      <a:pt x="234" y="12"/>
                      <a:pt x="245" y="0"/>
                      <a:pt x="260" y="0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278" y="0"/>
                      <a:pt x="290" y="12"/>
                      <a:pt x="290" y="27"/>
                    </a:cubicBezTo>
                    <a:cubicBezTo>
                      <a:pt x="290" y="436"/>
                      <a:pt x="290" y="436"/>
                      <a:pt x="290" y="436"/>
                    </a:cubicBezTo>
                    <a:cubicBezTo>
                      <a:pt x="290" y="450"/>
                      <a:pt x="278" y="462"/>
                      <a:pt x="264" y="462"/>
                    </a:cubicBezTo>
                    <a:close/>
                    <a:moveTo>
                      <a:pt x="150" y="423"/>
                    </a:moveTo>
                    <a:cubicBezTo>
                      <a:pt x="175" y="423"/>
                      <a:pt x="196" y="413"/>
                      <a:pt x="213" y="393"/>
                    </a:cubicBezTo>
                    <a:cubicBezTo>
                      <a:pt x="230" y="372"/>
                      <a:pt x="239" y="342"/>
                      <a:pt x="239" y="300"/>
                    </a:cubicBezTo>
                    <a:cubicBezTo>
                      <a:pt x="239" y="260"/>
                      <a:pt x="231" y="227"/>
                      <a:pt x="215" y="203"/>
                    </a:cubicBezTo>
                    <a:cubicBezTo>
                      <a:pt x="199" y="179"/>
                      <a:pt x="177" y="167"/>
                      <a:pt x="147" y="167"/>
                    </a:cubicBezTo>
                    <a:cubicBezTo>
                      <a:pt x="118" y="167"/>
                      <a:pt x="96" y="178"/>
                      <a:pt x="81" y="202"/>
                    </a:cubicBezTo>
                    <a:cubicBezTo>
                      <a:pt x="66" y="226"/>
                      <a:pt x="58" y="257"/>
                      <a:pt x="58" y="295"/>
                    </a:cubicBezTo>
                    <a:cubicBezTo>
                      <a:pt x="58" y="323"/>
                      <a:pt x="62" y="346"/>
                      <a:pt x="70" y="366"/>
                    </a:cubicBezTo>
                    <a:cubicBezTo>
                      <a:pt x="78" y="385"/>
                      <a:pt x="90" y="399"/>
                      <a:pt x="104" y="409"/>
                    </a:cubicBezTo>
                    <a:cubicBezTo>
                      <a:pt x="119" y="419"/>
                      <a:pt x="134" y="423"/>
                      <a:pt x="150" y="423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3776C0FC-51B4-43E9-A802-9FD933C30A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09735" y="1363791"/>
                <a:ext cx="199371" cy="227268"/>
              </a:xfrm>
              <a:custGeom>
                <a:avLst/>
                <a:gdLst>
                  <a:gd name="T0" fmla="*/ 280 w 308"/>
                  <a:gd name="T1" fmla="*/ 189 h 350"/>
                  <a:gd name="T2" fmla="*/ 68 w 308"/>
                  <a:gd name="T3" fmla="*/ 189 h 350"/>
                  <a:gd name="T4" fmla="*/ 59 w 308"/>
                  <a:gd name="T5" fmla="*/ 200 h 350"/>
                  <a:gd name="T6" fmla="*/ 89 w 308"/>
                  <a:gd name="T7" fmla="*/ 274 h 350"/>
                  <a:gd name="T8" fmla="*/ 160 w 308"/>
                  <a:gd name="T9" fmla="*/ 303 h 350"/>
                  <a:gd name="T10" fmla="*/ 214 w 308"/>
                  <a:gd name="T11" fmla="*/ 286 h 350"/>
                  <a:gd name="T12" fmla="*/ 239 w 308"/>
                  <a:gd name="T13" fmla="*/ 255 h 350"/>
                  <a:gd name="T14" fmla="*/ 272 w 308"/>
                  <a:gd name="T15" fmla="*/ 237 h 350"/>
                  <a:gd name="T16" fmla="*/ 272 w 308"/>
                  <a:gd name="T17" fmla="*/ 237 h 350"/>
                  <a:gd name="T18" fmla="*/ 293 w 308"/>
                  <a:gd name="T19" fmla="*/ 277 h 350"/>
                  <a:gd name="T20" fmla="*/ 254 w 308"/>
                  <a:gd name="T21" fmla="*/ 322 h 350"/>
                  <a:gd name="T22" fmla="*/ 160 w 308"/>
                  <a:gd name="T23" fmla="*/ 350 h 350"/>
                  <a:gd name="T24" fmla="*/ 42 w 308"/>
                  <a:gd name="T25" fmla="*/ 304 h 350"/>
                  <a:gd name="T26" fmla="*/ 0 w 308"/>
                  <a:gd name="T27" fmla="*/ 178 h 350"/>
                  <a:gd name="T28" fmla="*/ 41 w 308"/>
                  <a:gd name="T29" fmla="*/ 50 h 350"/>
                  <a:gd name="T30" fmla="*/ 157 w 308"/>
                  <a:gd name="T31" fmla="*/ 0 h 350"/>
                  <a:gd name="T32" fmla="*/ 227 w 308"/>
                  <a:gd name="T33" fmla="*/ 16 h 350"/>
                  <a:gd name="T34" fmla="*/ 284 w 308"/>
                  <a:gd name="T35" fmla="*/ 71 h 350"/>
                  <a:gd name="T36" fmla="*/ 307 w 308"/>
                  <a:gd name="T37" fmla="*/ 161 h 350"/>
                  <a:gd name="T38" fmla="*/ 280 w 308"/>
                  <a:gd name="T39" fmla="*/ 189 h 350"/>
                  <a:gd name="T40" fmla="*/ 245 w 308"/>
                  <a:gd name="T41" fmla="*/ 143 h 350"/>
                  <a:gd name="T42" fmla="*/ 249 w 308"/>
                  <a:gd name="T43" fmla="*/ 137 h 350"/>
                  <a:gd name="T44" fmla="*/ 218 w 308"/>
                  <a:gd name="T45" fmla="*/ 69 h 350"/>
                  <a:gd name="T46" fmla="*/ 157 w 308"/>
                  <a:gd name="T47" fmla="*/ 47 h 350"/>
                  <a:gd name="T48" fmla="*/ 91 w 308"/>
                  <a:gd name="T49" fmla="*/ 73 h 350"/>
                  <a:gd name="T50" fmla="*/ 63 w 308"/>
                  <a:gd name="T51" fmla="*/ 127 h 350"/>
                  <a:gd name="T52" fmla="*/ 75 w 308"/>
                  <a:gd name="T53" fmla="*/ 143 h 350"/>
                  <a:gd name="T54" fmla="*/ 245 w 308"/>
                  <a:gd name="T55" fmla="*/ 14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08" h="350">
                    <a:moveTo>
                      <a:pt x="280" y="189"/>
                    </a:moveTo>
                    <a:cubicBezTo>
                      <a:pt x="68" y="189"/>
                      <a:pt x="68" y="189"/>
                      <a:pt x="68" y="189"/>
                    </a:cubicBezTo>
                    <a:cubicBezTo>
                      <a:pt x="63" y="189"/>
                      <a:pt x="58" y="194"/>
                      <a:pt x="59" y="200"/>
                    </a:cubicBezTo>
                    <a:cubicBezTo>
                      <a:pt x="62" y="232"/>
                      <a:pt x="72" y="256"/>
                      <a:pt x="89" y="274"/>
                    </a:cubicBezTo>
                    <a:cubicBezTo>
                      <a:pt x="108" y="294"/>
                      <a:pt x="132" y="303"/>
                      <a:pt x="160" y="303"/>
                    </a:cubicBezTo>
                    <a:cubicBezTo>
                      <a:pt x="181" y="303"/>
                      <a:pt x="200" y="298"/>
                      <a:pt x="214" y="286"/>
                    </a:cubicBezTo>
                    <a:cubicBezTo>
                      <a:pt x="224" y="278"/>
                      <a:pt x="232" y="268"/>
                      <a:pt x="239" y="255"/>
                    </a:cubicBezTo>
                    <a:cubicBezTo>
                      <a:pt x="246" y="243"/>
                      <a:pt x="258" y="236"/>
                      <a:pt x="272" y="237"/>
                    </a:cubicBezTo>
                    <a:cubicBezTo>
                      <a:pt x="272" y="237"/>
                      <a:pt x="272" y="237"/>
                      <a:pt x="272" y="237"/>
                    </a:cubicBezTo>
                    <a:cubicBezTo>
                      <a:pt x="291" y="240"/>
                      <a:pt x="301" y="260"/>
                      <a:pt x="293" y="277"/>
                    </a:cubicBezTo>
                    <a:cubicBezTo>
                      <a:pt x="283" y="295"/>
                      <a:pt x="270" y="310"/>
                      <a:pt x="254" y="322"/>
                    </a:cubicBezTo>
                    <a:cubicBezTo>
                      <a:pt x="229" y="341"/>
                      <a:pt x="198" y="350"/>
                      <a:pt x="160" y="350"/>
                    </a:cubicBezTo>
                    <a:cubicBezTo>
                      <a:pt x="110" y="350"/>
                      <a:pt x="70" y="335"/>
                      <a:pt x="42" y="304"/>
                    </a:cubicBezTo>
                    <a:cubicBezTo>
                      <a:pt x="14" y="273"/>
                      <a:pt x="0" y="231"/>
                      <a:pt x="0" y="178"/>
                    </a:cubicBezTo>
                    <a:cubicBezTo>
                      <a:pt x="0" y="125"/>
                      <a:pt x="13" y="82"/>
                      <a:pt x="41" y="50"/>
                    </a:cubicBezTo>
                    <a:cubicBezTo>
                      <a:pt x="68" y="17"/>
                      <a:pt x="107" y="0"/>
                      <a:pt x="157" y="0"/>
                    </a:cubicBezTo>
                    <a:cubicBezTo>
                      <a:pt x="181" y="0"/>
                      <a:pt x="204" y="6"/>
                      <a:pt x="227" y="16"/>
                    </a:cubicBezTo>
                    <a:cubicBezTo>
                      <a:pt x="250" y="27"/>
                      <a:pt x="269" y="45"/>
                      <a:pt x="284" y="71"/>
                    </a:cubicBezTo>
                    <a:cubicBezTo>
                      <a:pt x="297" y="92"/>
                      <a:pt x="305" y="122"/>
                      <a:pt x="307" y="161"/>
                    </a:cubicBezTo>
                    <a:cubicBezTo>
                      <a:pt x="308" y="176"/>
                      <a:pt x="296" y="189"/>
                      <a:pt x="280" y="189"/>
                    </a:cubicBezTo>
                    <a:close/>
                    <a:moveTo>
                      <a:pt x="245" y="143"/>
                    </a:moveTo>
                    <a:cubicBezTo>
                      <a:pt x="247" y="143"/>
                      <a:pt x="250" y="140"/>
                      <a:pt x="249" y="137"/>
                    </a:cubicBezTo>
                    <a:cubicBezTo>
                      <a:pt x="246" y="106"/>
                      <a:pt x="236" y="83"/>
                      <a:pt x="218" y="69"/>
                    </a:cubicBezTo>
                    <a:cubicBezTo>
                      <a:pt x="199" y="54"/>
                      <a:pt x="179" y="47"/>
                      <a:pt x="157" y="47"/>
                    </a:cubicBezTo>
                    <a:cubicBezTo>
                      <a:pt x="130" y="47"/>
                      <a:pt x="108" y="56"/>
                      <a:pt x="91" y="73"/>
                    </a:cubicBezTo>
                    <a:cubicBezTo>
                      <a:pt x="77" y="88"/>
                      <a:pt x="68" y="106"/>
                      <a:pt x="63" y="127"/>
                    </a:cubicBezTo>
                    <a:cubicBezTo>
                      <a:pt x="62" y="135"/>
                      <a:pt x="67" y="143"/>
                      <a:pt x="75" y="143"/>
                    </a:cubicBezTo>
                    <a:lnTo>
                      <a:pt x="245" y="143"/>
                    </a:ln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216107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基础概念</a:t>
            </a:r>
            <a:r>
              <a:rPr lang="zh-CN" altLang="en-US" dirty="0">
                <a:solidFill>
                  <a:schemeClr val="tx1"/>
                </a:solidFill>
              </a:rPr>
              <a:t>及建项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4C9A9B-A93F-4EFA-AE07-BEBBD6952DA7}"/>
              </a:ext>
            </a:extLst>
          </p:cNvPr>
          <p:cNvSpPr txBox="1"/>
          <p:nvPr/>
        </p:nvSpPr>
        <p:spPr>
          <a:xfrm>
            <a:off x="544232" y="1220047"/>
            <a:ext cx="6177889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/>
              <a:t>build</a:t>
            </a:r>
            <a:r>
              <a:rPr lang="zh-CN" altLang="en-US" sz="1400" b="1" dirty="0"/>
              <a:t>：</a:t>
            </a:r>
            <a:r>
              <a:rPr lang="zh-CN" altLang="en-US" sz="1400" dirty="0"/>
              <a:t>编译相关的设置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/>
              <a:t>plugins</a:t>
            </a:r>
            <a:r>
              <a:rPr lang="zh-CN" altLang="en-US" sz="1400" b="1" dirty="0"/>
              <a:t>：</a:t>
            </a:r>
            <a:r>
              <a:rPr lang="zh-CN" altLang="en-US" sz="1400" dirty="0"/>
              <a:t>编译插件的属性设置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/>
              <a:t>resources</a:t>
            </a:r>
            <a:r>
              <a:rPr lang="zh-CN" altLang="en-US" sz="1400" b="1" dirty="0"/>
              <a:t>：</a:t>
            </a:r>
            <a:r>
              <a:rPr lang="zh-CN" altLang="en-US" sz="1400" dirty="0"/>
              <a:t>资源文件的相关设置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BEB57D-6B67-46DF-8ACC-6B3ABBE99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79" y="2840874"/>
            <a:ext cx="4600000" cy="31238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BAD5418-F728-419F-902D-91DB3C88B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053" y="1780416"/>
            <a:ext cx="3980952" cy="406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07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基础概念</a:t>
            </a:r>
            <a:r>
              <a:rPr lang="zh-CN" altLang="en-US" dirty="0">
                <a:solidFill>
                  <a:schemeClr val="tx1"/>
                </a:solidFill>
              </a:rPr>
              <a:t>及建项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上海海天信息系统工程有限公司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4C9A9B-A93F-4EFA-AE07-BEBBD6952DA7}"/>
              </a:ext>
            </a:extLst>
          </p:cNvPr>
          <p:cNvSpPr txBox="1"/>
          <p:nvPr/>
        </p:nvSpPr>
        <p:spPr>
          <a:xfrm>
            <a:off x="544233" y="1220047"/>
            <a:ext cx="3490872" cy="134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/>
              <a:t>Maven</a:t>
            </a:r>
            <a:r>
              <a:rPr lang="zh-CN" altLang="en-US" sz="1400" b="1" dirty="0"/>
              <a:t>配置：</a:t>
            </a:r>
            <a:r>
              <a:rPr lang="en-US" altLang="zh-CN" sz="1400" dirty="0"/>
              <a:t>user settings file </a:t>
            </a:r>
            <a:r>
              <a:rPr lang="zh-CN" altLang="en-US" sz="1400" dirty="0"/>
              <a:t>配置</a:t>
            </a:r>
            <a:r>
              <a:rPr lang="en-US" altLang="zh-CN" sz="1400" dirty="0"/>
              <a:t>maven</a:t>
            </a:r>
            <a:r>
              <a:rPr lang="zh-CN" altLang="en-US" sz="1400" dirty="0"/>
              <a:t>配置文件路径</a:t>
            </a:r>
            <a:endParaRPr lang="en-US" altLang="zh-CN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/>
              <a:t>Maven</a:t>
            </a:r>
            <a:r>
              <a:rPr lang="zh-CN" altLang="en-US" sz="1400" b="1" dirty="0"/>
              <a:t>仓库：</a:t>
            </a:r>
            <a:r>
              <a:rPr lang="en-US" altLang="zh-CN" sz="1400" dirty="0"/>
              <a:t>local repository </a:t>
            </a:r>
            <a:r>
              <a:rPr lang="zh-CN" altLang="en-US" sz="1400" dirty="0"/>
              <a:t>配置本地仓库地址</a:t>
            </a:r>
            <a:endParaRPr lang="en-US" altLang="zh-CN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D23C71-9C19-4364-8CB0-FCA3B111E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740" y="1367504"/>
            <a:ext cx="7286747" cy="45341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065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f6fff39a-8f4b-40f6-852b-82eace9a635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1" val="iSlide，让PPT设计简单起来！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1" val="iSlide，让PPT设计简单起来！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8649;#241238;#201780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32274"/>
      </a:accent1>
      <a:accent2>
        <a:srgbClr val="00A0E9"/>
      </a:accent2>
      <a:accent3>
        <a:srgbClr val="256B9C"/>
      </a:accent3>
      <a:accent4>
        <a:srgbClr val="2D4995"/>
      </a:accent4>
      <a:accent5>
        <a:srgbClr val="245AB0"/>
      </a:accent5>
      <a:accent6>
        <a:srgbClr val="0D73A2"/>
      </a:accent6>
      <a:hlink>
        <a:srgbClr val="03227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032274"/>
    </a:accent1>
    <a:accent2>
      <a:srgbClr val="00A0E9"/>
    </a:accent2>
    <a:accent3>
      <a:srgbClr val="256B9C"/>
    </a:accent3>
    <a:accent4>
      <a:srgbClr val="2D4995"/>
    </a:accent4>
    <a:accent5>
      <a:srgbClr val="245AB0"/>
    </a:accent5>
    <a:accent6>
      <a:srgbClr val="0D73A2"/>
    </a:accent6>
    <a:hlink>
      <a:srgbClr val="03227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032274"/>
    </a:accent1>
    <a:accent2>
      <a:srgbClr val="00A0E9"/>
    </a:accent2>
    <a:accent3>
      <a:srgbClr val="256B9C"/>
    </a:accent3>
    <a:accent4>
      <a:srgbClr val="2D4995"/>
    </a:accent4>
    <a:accent5>
      <a:srgbClr val="245AB0"/>
    </a:accent5>
    <a:accent6>
      <a:srgbClr val="0D73A2"/>
    </a:accent6>
    <a:hlink>
      <a:srgbClr val="03227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032274"/>
    </a:accent1>
    <a:accent2>
      <a:srgbClr val="00A0E9"/>
    </a:accent2>
    <a:accent3>
      <a:srgbClr val="256B9C"/>
    </a:accent3>
    <a:accent4>
      <a:srgbClr val="2D4995"/>
    </a:accent4>
    <a:accent5>
      <a:srgbClr val="245AB0"/>
    </a:accent5>
    <a:accent6>
      <a:srgbClr val="0D73A2"/>
    </a:accent6>
    <a:hlink>
      <a:srgbClr val="03227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032274"/>
    </a:accent1>
    <a:accent2>
      <a:srgbClr val="00A0E9"/>
    </a:accent2>
    <a:accent3>
      <a:srgbClr val="256B9C"/>
    </a:accent3>
    <a:accent4>
      <a:srgbClr val="2D4995"/>
    </a:accent4>
    <a:accent5>
      <a:srgbClr val="245AB0"/>
    </a:accent5>
    <a:accent6>
      <a:srgbClr val="0D73A2"/>
    </a:accent6>
    <a:hlink>
      <a:srgbClr val="03227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032274"/>
    </a:accent1>
    <a:accent2>
      <a:srgbClr val="00A0E9"/>
    </a:accent2>
    <a:accent3>
      <a:srgbClr val="256B9C"/>
    </a:accent3>
    <a:accent4>
      <a:srgbClr val="2D4995"/>
    </a:accent4>
    <a:accent5>
      <a:srgbClr val="245AB0"/>
    </a:accent5>
    <a:accent6>
      <a:srgbClr val="0D73A2"/>
    </a:accent6>
    <a:hlink>
      <a:srgbClr val="03227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032274"/>
    </a:accent1>
    <a:accent2>
      <a:srgbClr val="00A0E9"/>
    </a:accent2>
    <a:accent3>
      <a:srgbClr val="256B9C"/>
    </a:accent3>
    <a:accent4>
      <a:srgbClr val="2D4995"/>
    </a:accent4>
    <a:accent5>
      <a:srgbClr val="245AB0"/>
    </a:accent5>
    <a:accent6>
      <a:srgbClr val="0D73A2"/>
    </a:accent6>
    <a:hlink>
      <a:srgbClr val="03227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78495"/>
    </a:dk2>
    <a:lt2>
      <a:srgbClr val="F0F0F0"/>
    </a:lt2>
    <a:accent1>
      <a:srgbClr val="032274"/>
    </a:accent1>
    <a:accent2>
      <a:srgbClr val="00A0E9"/>
    </a:accent2>
    <a:accent3>
      <a:srgbClr val="256B9C"/>
    </a:accent3>
    <a:accent4>
      <a:srgbClr val="2D4995"/>
    </a:accent4>
    <a:accent5>
      <a:srgbClr val="245AB0"/>
    </a:accent5>
    <a:accent6>
      <a:srgbClr val="0D73A2"/>
    </a:accent6>
    <a:hlink>
      <a:srgbClr val="03227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7433</TotalTime>
  <Words>11607</Words>
  <Application>Microsoft Office PowerPoint</Application>
  <PresentationFormat>宽屏</PresentationFormat>
  <Paragraphs>644</Paragraphs>
  <Slides>75</Slides>
  <Notes>3</Notes>
  <HiddenSlides>3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7" baseType="lpstr">
      <vt:lpstr>-apple-system</vt:lpstr>
      <vt:lpstr>Arial Unicode MS</vt:lpstr>
      <vt:lpstr>Microsoft YaHei UI</vt:lpstr>
      <vt:lpstr>PingFang SC</vt:lpstr>
      <vt:lpstr>楷体</vt:lpstr>
      <vt:lpstr>Arial</vt:lpstr>
      <vt:lpstr>Arial</vt:lpstr>
      <vt:lpstr>Calibri</vt:lpstr>
      <vt:lpstr>Consolas</vt:lpstr>
      <vt:lpstr>Impact</vt:lpstr>
      <vt:lpstr>Wingdings</vt:lpstr>
      <vt:lpstr>主题5</vt:lpstr>
      <vt:lpstr>海天C#ToJava转型（二） Spring Boot 三层单体应用</vt:lpstr>
      <vt:lpstr>序言</vt:lpstr>
      <vt:lpstr>PowerPoint 演示文稿</vt:lpstr>
      <vt:lpstr>Maven基础概念及建项</vt:lpstr>
      <vt:lpstr>Maven基础概念及建项</vt:lpstr>
      <vt:lpstr>Maven基础概念及建项</vt:lpstr>
      <vt:lpstr>Maven基础概念及建项</vt:lpstr>
      <vt:lpstr>Maven基础概念及建项</vt:lpstr>
      <vt:lpstr>Maven基础概念及建项</vt:lpstr>
      <vt:lpstr>Maven基础概念及建项</vt:lpstr>
      <vt:lpstr>Maven基础概念及建项</vt:lpstr>
      <vt:lpstr>Maven基础概念及建项</vt:lpstr>
      <vt:lpstr>Maven基础概念及建项</vt:lpstr>
      <vt:lpstr>项目基本框架</vt:lpstr>
      <vt:lpstr>项目基本框架</vt:lpstr>
      <vt:lpstr>项目基本框架</vt:lpstr>
      <vt:lpstr>项目基本框架</vt:lpstr>
      <vt:lpstr>项目基本框架</vt:lpstr>
      <vt:lpstr>项目基本框架</vt:lpstr>
      <vt:lpstr>项目基本框架</vt:lpstr>
      <vt:lpstr>项目基本框架</vt:lpstr>
      <vt:lpstr>MyBatis数据库访问</vt:lpstr>
      <vt:lpstr>MyBatis数据库访问</vt:lpstr>
      <vt:lpstr>MyBatis数据库访问</vt:lpstr>
      <vt:lpstr>MyBatis数据库访问</vt:lpstr>
      <vt:lpstr>MyBatis数据库访问</vt:lpstr>
      <vt:lpstr>MyBatis数据库访问</vt:lpstr>
      <vt:lpstr>MyBatis数据库访问</vt:lpstr>
      <vt:lpstr>Druid数据库连接池</vt:lpstr>
      <vt:lpstr>Druid数据库连接池</vt:lpstr>
      <vt:lpstr>Druid数据库连接池</vt:lpstr>
      <vt:lpstr>Druid数据库连接池</vt:lpstr>
      <vt:lpstr>Druid数据库连接池</vt:lpstr>
      <vt:lpstr>Druid数据库连接池</vt:lpstr>
      <vt:lpstr>Druid数据库连接池</vt:lpstr>
      <vt:lpstr>Druid数据库连接池</vt:lpstr>
      <vt:lpstr>Druid数据库连接池</vt:lpstr>
      <vt:lpstr>Druid数据库连接池</vt:lpstr>
      <vt:lpstr>Druid数据库连接池</vt:lpstr>
      <vt:lpstr>Druid数据库连接池</vt:lpstr>
      <vt:lpstr>Shiro实现登录及权限验证</vt:lpstr>
      <vt:lpstr>Shiro实现登录及权限验证</vt:lpstr>
      <vt:lpstr>Shiro实现登录及权限验证</vt:lpstr>
      <vt:lpstr>Shiro实现登录及权限验证</vt:lpstr>
      <vt:lpstr>Shiro实现登录及权限验证</vt:lpstr>
      <vt:lpstr>Shiro实现登录及权限验证</vt:lpstr>
      <vt:lpstr>Shiro实现登录及权限验证</vt:lpstr>
      <vt:lpstr>Shiro实现登录及权限验证</vt:lpstr>
      <vt:lpstr>Redis缓存数据库</vt:lpstr>
      <vt:lpstr>Redis缓存数据库</vt:lpstr>
      <vt:lpstr>Redis缓存数据库</vt:lpstr>
      <vt:lpstr>Redis缓存数据库</vt:lpstr>
      <vt:lpstr>Redis缓存数据库</vt:lpstr>
      <vt:lpstr>Swagger实现接口文档</vt:lpstr>
      <vt:lpstr>Swagger实现接口文档</vt:lpstr>
      <vt:lpstr>Swagger实现接口文档</vt:lpstr>
      <vt:lpstr>Swagger实现接口文档</vt:lpstr>
      <vt:lpstr>Swagger实现接口文档</vt:lpstr>
      <vt:lpstr>Junit&amp;Mock单元测试</vt:lpstr>
      <vt:lpstr>Junit&amp;Mock单元测试</vt:lpstr>
      <vt:lpstr>Junit&amp;Mock单元测试</vt:lpstr>
      <vt:lpstr>Junit&amp;Mock单元测试</vt:lpstr>
      <vt:lpstr>Junit&amp;Mock单元测试</vt:lpstr>
      <vt:lpstr>Junit&amp;Mock单元测试</vt:lpstr>
      <vt:lpstr>Junit&amp;Mock单元测试</vt:lpstr>
      <vt:lpstr>Junit&amp;Mock单元测试</vt:lpstr>
      <vt:lpstr>Junit&amp;Mock单元测试</vt:lpstr>
      <vt:lpstr>Junit&amp;Mock单元测试</vt:lpstr>
      <vt:lpstr>Junit&amp;Mock单元测试</vt:lpstr>
      <vt:lpstr>其他</vt:lpstr>
      <vt:lpstr>其他</vt:lpstr>
      <vt:lpstr>谢谢</vt:lpstr>
      <vt:lpstr>PowerPoint 演示文稿</vt:lpstr>
      <vt:lpstr>快速设计页面  Quick design slides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沈 伟刚</cp:lastModifiedBy>
  <cp:revision>768</cp:revision>
  <cp:lastPrinted>2019-03-24T16:00:00Z</cp:lastPrinted>
  <dcterms:created xsi:type="dcterms:W3CDTF">2019-03-24T16:00:00Z</dcterms:created>
  <dcterms:modified xsi:type="dcterms:W3CDTF">2020-11-06T10:25:53Z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