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6:46:09.1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0 24575,'-1'0'0,"0"1"0,0-1 0,0 1 0,0-1 0,0 1 0,0-1 0,0 1 0,1 0 0,-1-1 0,0 1 0,0 0 0,1 0 0,-1-1 0,0 1 0,1 0 0,-1 0 0,1 0 0,-1 0 0,1 0 0,-1 0 0,1 0 0,0 0 0,-1 0 0,1 0 0,0 0 0,0 0 0,0 1 0,-4 35 0,4-33 0,-3 38 0,3 0 0,1 1 0,13 74 0,-9-85 0,-3-1 0,-1 61 0,0 16 0,0-104-151,-1 0-1,1 0 0,0 0 0,0 0 1,0 0-1,1 0 0,-1 0 1,3 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6:43:47.1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466 1 24575,'-417'0'0,"412"0"0,2 0 0,0 0 0,0 0 0,0 0 0,1 0 0,-1 0 0,0 0 0,0 1 0,1 0 0,-1-1 0,0 1 0,1 0 0,-1 0 0,-4 3 0,7-4 0,0 0 0,0 1 0,0-1 0,0 0 0,0 1 0,0-1 0,0 0 0,0 0 0,0 1 0,0-1 0,0 0 0,0 0 0,0 1 0,0-1 0,0 0 0,0 0 0,0 1 0,1-1 0,-1 0 0,0 0 0,0 1 0,0-1 0,0 0 0,1 0 0,-1 0 0,0 1 0,0-1 0,0 0 0,1 0 0,-1 0 0,0 0 0,0 0 0,1 1 0,-1-1 0,0 0 0,0 0 0,1 0 0,-1 0 0,0 0 0,1 0 0,-1 0 0,0 0 0,0 0 0,1 0 0,-1 0 0,1 0 0,14 3 0,49 6 0,-19-2 0,70 2 0,-89-8 0,48 9 0,-46-6 0,42 2 0,-5-6-1365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E9226-22C9-6759-A990-10C6EA576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6A337B-C7DD-9310-B169-5D4C358B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06CA55-AB46-DA03-2A22-37F031DB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20642F-F4D4-B305-C821-7A79FDF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77DC72-029E-5608-EDDF-BAF8B1FE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A6758-C47E-76BF-9E8F-02BD2C10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A6607C-F17D-DCBE-2705-0D2B3E17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D27DF0-3391-9822-F2D4-89FF8490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7E1F0-FE43-3934-151C-E25301E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C92A38-88FD-8110-0922-A0F7C53E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B860DA-436C-7E69-16A2-78388A5BA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579B30-E80A-8BEC-7099-F4177974D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F00A4-C5EC-4E03-BC17-4A406387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4DBE5-3B40-9440-CFCD-702FF4AF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6D8CF3-CA4A-702D-D8B4-2A7F167F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347E5-E2A9-C872-CBA6-BFED928B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DA048D-C870-B44F-FFE8-D09A788F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3AB38-5B7D-E372-16EA-FB9D2EB8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63CD23-7E29-1A24-A485-A67DA94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931831-88C9-13D5-3F74-63B3D895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B0961-FDE4-F053-E34A-A06643EB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BAAECD-9CFA-6989-3E04-98094E49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3EA988-176D-9AD0-B749-327A14E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C960A7-611F-57D3-7E78-B9E595A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4DE84-31CB-5D32-1E81-D20D286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62363-8726-0997-AB0A-B9C7DB7C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47AE0-9C80-7683-D532-B55E8F3B6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3FDFD7-5910-9CB5-9F75-780E1481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E306C7-F12C-0C45-38CB-087D3E0F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4D6DAE-B489-0BF5-7722-2678B081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43537A-F1CA-432A-3882-9B780C7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F4D1E-11A1-633C-7401-DB3229C7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8A444-A320-FDD8-DFD4-C30965E8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B34A59-B3AC-1C91-7F17-5F42D269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1D9295-C582-F55C-4137-BE219241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29285A-4579-3402-193C-D61547FD7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5976D1-1AC5-AFD7-1322-82AE388A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1CD6A4-F085-13C4-6503-8952D8FB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ED77A2-8AFA-CB59-0843-A1ABE773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DDA32-1A22-1DDC-6D1B-6007D31A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52036A-9859-817D-9F37-2F62BEA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A935C4-86FE-8182-87A5-EC9FBFBF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4D6411-CC7A-7157-0D19-9F2FEA0A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85F9F9-6E9C-6E91-021A-10166FB4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0F5AD5-F66F-F206-91EE-1F6ED5C5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C9BB8F-0D11-AC89-EDBB-2A7970D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4074B-D4AC-9159-E5AD-6ADE4EE5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36B37-ECF3-33A7-CB2A-7EA6B3C9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869511-4586-131B-33BB-7230DB30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1390A5-8BDF-5162-B63B-38E2C5C8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59C7FC-932D-F38E-BB13-BA241881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5ED146-435B-AB6F-5E28-DB6C37BB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1E916-EA90-C668-7899-660AD5F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F3DF385-7EA8-ABA9-29D7-B80E74D22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A83821-8DDF-D3EF-9E67-878E1E534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4462E-8F8A-07B3-2566-63AA2892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BFDF85-7FD1-CA6F-B7CC-5AC386CB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EBD1B6-B16F-DDD0-B4DC-F6DDEF3A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4DD15C-FD73-8A7C-CC46-C4835A16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5A1D6D-20A2-CA95-93C3-ED561585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5549E0-F734-3F2B-8561-B7FCFB6D7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1CE3-8E51-4656-A9F6-1E4E1092E35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7F563-4F87-66C4-911A-47C5A4B9D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1A0C9E-FC43-39EB-FF4C-0CEE8EA42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329B-BC39-4D27-B9AA-93A64EF8A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5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1D40EE9-4D80-8C1D-10E3-43BAF1097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it-IT" sz="5800" dirty="0" err="1">
                <a:solidFill>
                  <a:srgbClr val="6B7869"/>
                </a:solidFill>
              </a:rPr>
              <a:t>SmartGreenHouse</a:t>
            </a:r>
            <a:endParaRPr lang="en-US" sz="5800" dirty="0">
              <a:solidFill>
                <a:srgbClr val="6B7869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1BC4B7-FDCF-A6EC-9CC4-F65AEC12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it-IT" sz="2000">
                <a:solidFill>
                  <a:srgbClr val="355730"/>
                </a:solidFill>
              </a:rPr>
              <a:t>Tommaso Giorgi</a:t>
            </a:r>
            <a:endParaRPr lang="en-US" sz="2000">
              <a:solidFill>
                <a:srgbClr val="355730"/>
              </a:solidFill>
            </a:endParaRPr>
          </a:p>
        </p:txBody>
      </p:sp>
      <p:pic>
        <p:nvPicPr>
          <p:cNvPr id="5" name="Immagine 4" descr="Immagine che contiene serra">
            <a:extLst>
              <a:ext uri="{FF2B5EF4-FFF2-40B4-BE49-F238E27FC236}">
                <a16:creationId xmlns:a16="http://schemas.microsoft.com/office/drawing/2014/main" id="{BC904C63-870F-5707-DC9B-C52E2CDC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0" r="1" b="2690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8DF18-1F43-3CD4-46F8-E3A6A450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903E19-9042-A76F-A4E4-8B7EB938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inside a </a:t>
            </a:r>
            <a:r>
              <a:rPr lang="it-IT" dirty="0" err="1"/>
              <a:t>greenhouse</a:t>
            </a:r>
            <a:r>
              <a:rPr lang="it-IT" dirty="0"/>
              <a:t>. Monitoring </a:t>
            </a:r>
            <a:r>
              <a:rPr lang="it-IT" dirty="0" err="1"/>
              <a:t>them</a:t>
            </a:r>
            <a:r>
              <a:rPr lang="it-IT" dirty="0"/>
              <a:t> can help the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appearance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material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metabolism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growth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development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quality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and yield of </a:t>
            </a:r>
            <a:r>
              <a:rPr lang="it-IT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plants</a:t>
            </a:r>
            <a:r>
              <a:rPr lang="it-IT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0F2076A-ACB1-E2D5-580A-A4E6433F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587" y="4837228"/>
            <a:ext cx="824101" cy="1098801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D3B3FEF6-BDE1-C920-242D-B12953B2F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285279" y="4775556"/>
            <a:ext cx="900113" cy="1200151"/>
          </a:xfrm>
          <a:prstGeom prst="rect">
            <a:avLst/>
          </a:prstGeom>
        </p:spPr>
      </p:pic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A26EA92E-A2D3-28E2-8712-71B33B83C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12841" y="4837228"/>
            <a:ext cx="813967" cy="1085289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C736F5EC-D73A-49C1-1748-1EC86062BA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97961" y="4786552"/>
            <a:ext cx="1200151" cy="120015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38567034-2FBD-06C7-6C99-BE87FE2F9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4401" y="4842654"/>
            <a:ext cx="679969" cy="1087951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C865A79-B9C1-887B-21D6-D971D395A02A}"/>
              </a:ext>
            </a:extLst>
          </p:cNvPr>
          <p:cNvSpPr txBox="1"/>
          <p:nvPr/>
        </p:nvSpPr>
        <p:spPr>
          <a:xfrm>
            <a:off x="838200" y="3746805"/>
            <a:ext cx="429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Data </a:t>
            </a:r>
            <a:r>
              <a:rPr lang="it-IT" sz="2800" dirty="0" err="1"/>
              <a:t>that</a:t>
            </a:r>
            <a:r>
              <a:rPr lang="it-IT" sz="2800" dirty="0"/>
              <a:t> can be </a:t>
            </a:r>
            <a:r>
              <a:rPr lang="it-IT" sz="2800" dirty="0" err="1"/>
              <a:t>monitored</a:t>
            </a:r>
            <a:r>
              <a:rPr lang="it-IT" sz="2800" dirty="0"/>
              <a:t>:</a:t>
            </a:r>
            <a:endParaRPr lang="en-US" sz="28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C7AA4C5-7641-01AA-07C3-69D4162A7A4E}"/>
              </a:ext>
            </a:extLst>
          </p:cNvPr>
          <p:cNvSpPr txBox="1"/>
          <p:nvPr/>
        </p:nvSpPr>
        <p:spPr>
          <a:xfrm>
            <a:off x="919204" y="5946130"/>
            <a:ext cx="17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Temperature</a:t>
            </a:r>
            <a:endParaRPr lang="en-US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958A00C-6EF9-602C-6A04-07B91C5A8EC5}"/>
              </a:ext>
            </a:extLst>
          </p:cNvPr>
          <p:cNvSpPr txBox="1"/>
          <p:nvPr/>
        </p:nvSpPr>
        <p:spPr>
          <a:xfrm>
            <a:off x="3474909" y="591552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/>
              <a:t>Humidity</a:t>
            </a:r>
            <a:endParaRPr lang="en-US" i="1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54600A-4B6C-84AE-6A96-113B4DD87891}"/>
              </a:ext>
            </a:extLst>
          </p:cNvPr>
          <p:cNvSpPr txBox="1"/>
          <p:nvPr/>
        </p:nvSpPr>
        <p:spPr>
          <a:xfrm>
            <a:off x="5738564" y="594613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/>
              <a:t>Soil</a:t>
            </a:r>
            <a:r>
              <a:rPr lang="it-IT" sz="2400" i="1" dirty="0"/>
              <a:t> PH</a:t>
            </a:r>
            <a:endParaRPr lang="en-US" i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D64E6A8-3CEC-8D27-7354-C73E87FA57D9}"/>
              </a:ext>
            </a:extLst>
          </p:cNvPr>
          <p:cNvSpPr txBox="1"/>
          <p:nvPr/>
        </p:nvSpPr>
        <p:spPr>
          <a:xfrm>
            <a:off x="7589903" y="5939135"/>
            <a:ext cx="181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/>
              <a:t>Soil</a:t>
            </a:r>
            <a:r>
              <a:rPr lang="it-IT" sz="2400" i="1" dirty="0"/>
              <a:t> </a:t>
            </a:r>
            <a:r>
              <a:rPr lang="it-IT" sz="2400" i="1" dirty="0" err="1"/>
              <a:t>Moisture</a:t>
            </a:r>
            <a:endParaRPr lang="en-US" i="1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033FA8D-E214-34B9-441C-CBAA86A91D33}"/>
              </a:ext>
            </a:extLst>
          </p:cNvPr>
          <p:cNvSpPr txBox="1"/>
          <p:nvPr/>
        </p:nvSpPr>
        <p:spPr>
          <a:xfrm>
            <a:off x="10334328" y="5946130"/>
            <a:ext cx="80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Light</a:t>
            </a:r>
            <a:endParaRPr lang="en-US" i="1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CEE688C6-8B73-4FA6-31DA-442BC3F06CC3}"/>
              </a:ext>
            </a:extLst>
          </p:cNvPr>
          <p:cNvCxnSpPr>
            <a:cxnSpLocks/>
          </p:cNvCxnSpPr>
          <p:nvPr/>
        </p:nvCxnSpPr>
        <p:spPr>
          <a:xfrm>
            <a:off x="1474401" y="1390650"/>
            <a:ext cx="942498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0271F78-F72B-9A1C-E9C8-93228AD4EB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5680DC-AB26-5B1E-E149-4F7EACE53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77" y="867568"/>
            <a:ext cx="7561423" cy="51228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9CE0CA-6DA5-5F63-1CC7-3B2B1474373F}"/>
              </a:ext>
            </a:extLst>
          </p:cNvPr>
          <p:cNvSpPr txBox="1"/>
          <p:nvPr/>
        </p:nvSpPr>
        <p:spPr>
          <a:xfrm>
            <a:off x="294019" y="514455"/>
            <a:ext cx="43365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System Architecture</a:t>
            </a:r>
          </a:p>
          <a:p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9AB704-1A80-E06D-7C39-A9C257280477}"/>
              </a:ext>
            </a:extLst>
          </p:cNvPr>
          <p:cNvCxnSpPr>
            <a:cxnSpLocks/>
          </p:cNvCxnSpPr>
          <p:nvPr/>
        </p:nvCxnSpPr>
        <p:spPr>
          <a:xfrm>
            <a:off x="360694" y="1181100"/>
            <a:ext cx="419368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00660B79-E0AD-7738-5159-8FB8F0332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6861EF-DA0D-D8ED-A007-03C9D14354B9}"/>
              </a:ext>
            </a:extLst>
          </p:cNvPr>
          <p:cNvSpPr txBox="1"/>
          <p:nvPr/>
        </p:nvSpPr>
        <p:spPr>
          <a:xfrm>
            <a:off x="371646" y="1393597"/>
            <a:ext cx="4106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sensors</a:t>
            </a:r>
            <a:r>
              <a:rPr lang="it-IT" dirty="0"/>
              <a:t> networks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MQTT Network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/>
              <a:t>Humidity</a:t>
            </a:r>
            <a:r>
              <a:rPr lang="it-IT" dirty="0"/>
              <a:t> + (De)</a:t>
            </a:r>
            <a:r>
              <a:rPr lang="it-IT" dirty="0" err="1"/>
              <a:t>Humidifier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/>
              <a:t>Temperature + </a:t>
            </a:r>
            <a:r>
              <a:rPr lang="it-IT" dirty="0" err="1"/>
              <a:t>Heater</a:t>
            </a:r>
            <a:r>
              <a:rPr lang="it-IT" dirty="0"/>
              <a:t>/Air </a:t>
            </a:r>
            <a:r>
              <a:rPr lang="it-IT" dirty="0" err="1"/>
              <a:t>Conditioner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COAP Network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/>
              <a:t>Light Sensor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/>
              <a:t>Soil</a:t>
            </a:r>
            <a:r>
              <a:rPr lang="it-IT" dirty="0"/>
              <a:t> PH +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Fertilizer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/>
              <a:t>Soil</a:t>
            </a:r>
            <a:r>
              <a:rPr lang="it-IT" dirty="0"/>
              <a:t> </a:t>
            </a:r>
            <a:r>
              <a:rPr lang="it-IT" dirty="0" err="1"/>
              <a:t>Moisture</a:t>
            </a:r>
            <a:r>
              <a:rPr lang="it-IT" dirty="0"/>
              <a:t> + </a:t>
            </a:r>
            <a:r>
              <a:rPr lang="it-IT" dirty="0" err="1"/>
              <a:t>Irrigation</a:t>
            </a:r>
            <a:r>
              <a:rPr lang="it-IT" dirty="0"/>
              <a:t> System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83DC32-2246-F105-E9CD-7217450587C2}"/>
              </a:ext>
            </a:extLst>
          </p:cNvPr>
          <p:cNvSpPr txBox="1"/>
          <p:nvPr/>
        </p:nvSpPr>
        <p:spPr>
          <a:xfrm>
            <a:off x="328069" y="4191416"/>
            <a:ext cx="4193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Data are </a:t>
            </a:r>
            <a:r>
              <a:rPr lang="it-IT" dirty="0" err="1"/>
              <a:t>collected</a:t>
            </a:r>
            <a:r>
              <a:rPr lang="it-IT" dirty="0"/>
              <a:t> from the </a:t>
            </a:r>
            <a:r>
              <a:rPr lang="it-IT" dirty="0" err="1"/>
              <a:t>border</a:t>
            </a:r>
            <a:r>
              <a:rPr lang="it-IT" dirty="0"/>
              <a:t> router and </a:t>
            </a:r>
            <a:r>
              <a:rPr lang="it-IT" dirty="0" err="1"/>
              <a:t>sent</a:t>
            </a:r>
            <a:r>
              <a:rPr lang="it-IT" dirty="0"/>
              <a:t> to the Java Application (</a:t>
            </a:r>
            <a:r>
              <a:rPr lang="it-IT" dirty="0" err="1"/>
              <a:t>Collector</a:t>
            </a:r>
            <a:r>
              <a:rPr lang="it-IT" dirty="0"/>
              <a:t>)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The </a:t>
            </a:r>
            <a:r>
              <a:rPr lang="it-IT" dirty="0" err="1"/>
              <a:t>collector</a:t>
            </a:r>
            <a:r>
              <a:rPr lang="it-IT" dirty="0"/>
              <a:t> stores data on a MySQL database and </a:t>
            </a:r>
            <a:r>
              <a:rPr lang="it-IT" dirty="0" err="1"/>
              <a:t>exposes</a:t>
            </a:r>
            <a:r>
              <a:rPr lang="it-IT" dirty="0"/>
              <a:t> a CLI with </a:t>
            </a:r>
            <a:r>
              <a:rPr lang="it-IT" dirty="0" err="1"/>
              <a:t>commands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actions with the </a:t>
            </a:r>
            <a:r>
              <a:rPr lang="it-IT" dirty="0" err="1"/>
              <a:t>sensors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68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B117A6-5055-1601-937E-FB7A24A0FDFF}"/>
              </a:ext>
            </a:extLst>
          </p:cNvPr>
          <p:cNvSpPr/>
          <p:nvPr/>
        </p:nvSpPr>
        <p:spPr>
          <a:xfrm>
            <a:off x="48896" y="962025"/>
            <a:ext cx="3824173" cy="576196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8A956C2-45DF-FC95-D7E1-05F9B1D4F668}"/>
              </a:ext>
            </a:extLst>
          </p:cNvPr>
          <p:cNvSpPr/>
          <p:nvPr/>
        </p:nvSpPr>
        <p:spPr>
          <a:xfrm>
            <a:off x="8305800" y="962025"/>
            <a:ext cx="3824173" cy="576196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B14E67B-D990-4973-9AB3-53F921FA2940}"/>
              </a:ext>
            </a:extLst>
          </p:cNvPr>
          <p:cNvSpPr/>
          <p:nvPr/>
        </p:nvSpPr>
        <p:spPr>
          <a:xfrm>
            <a:off x="11430000" y="575441"/>
            <a:ext cx="656315" cy="126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DDE794-2606-F0AF-E9A6-E7A8933C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" y="-18892"/>
            <a:ext cx="12176760" cy="980917"/>
          </a:xfrm>
        </p:spPr>
        <p:txBody>
          <a:bodyPr/>
          <a:lstStyle/>
          <a:p>
            <a:pPr algn="ctr"/>
            <a:r>
              <a:rPr lang="it-IT" sz="5400" b="1" i="1" dirty="0">
                <a:solidFill>
                  <a:schemeClr val="accent6">
                    <a:lumMod val="50000"/>
                  </a:schemeClr>
                </a:solidFill>
              </a:rPr>
              <a:t>COAP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6E5AFC-FDEE-A10A-EA74-20060840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22" y="1013436"/>
            <a:ext cx="2743914" cy="498475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Soil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C4AD23A3-42DD-DCF0-8A9E-A6D95CB68517}"/>
              </a:ext>
            </a:extLst>
          </p:cNvPr>
          <p:cNvSpPr/>
          <p:nvPr/>
        </p:nvSpPr>
        <p:spPr>
          <a:xfrm rot="5400000">
            <a:off x="2450203" y="1406804"/>
            <a:ext cx="228600" cy="315189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Casella di testo 5">
            <a:extLst>
              <a:ext uri="{FF2B5EF4-FFF2-40B4-BE49-F238E27FC236}">
                <a16:creationId xmlns:a16="http://schemas.microsoft.com/office/drawing/2014/main" id="{6F19594C-CA1F-3E5D-4F5B-C6A3E1102838}"/>
              </a:ext>
            </a:extLst>
          </p:cNvPr>
          <p:cNvSpPr txBox="1"/>
          <p:nvPr/>
        </p:nvSpPr>
        <p:spPr>
          <a:xfrm>
            <a:off x="2147479" y="1218024"/>
            <a:ext cx="807720" cy="228600"/>
          </a:xfrm>
          <a:prstGeom prst="rect">
            <a:avLst/>
          </a:prstGeom>
          <a:solidFill>
            <a:schemeClr val="lt1"/>
          </a:solidFill>
          <a:ln w="127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</a:t>
            </a:r>
            <a:r>
              <a:rPr lang="it-IT" sz="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range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FDD137-2DAA-203D-3D11-319104838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1" y="1641493"/>
            <a:ext cx="2649042" cy="111218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70B51B4-C3E8-6756-8D66-78EA90EB953A}"/>
              </a:ext>
            </a:extLst>
          </p:cNvPr>
          <p:cNvSpPr/>
          <p:nvPr/>
        </p:nvSpPr>
        <p:spPr>
          <a:xfrm>
            <a:off x="3991885" y="962025"/>
            <a:ext cx="4245310" cy="576196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97FEAC-64E2-DB2A-9FAF-578AD1D1CE6E}"/>
              </a:ext>
            </a:extLst>
          </p:cNvPr>
          <p:cNvSpPr txBox="1"/>
          <p:nvPr/>
        </p:nvSpPr>
        <p:spPr>
          <a:xfrm>
            <a:off x="278230" y="2901934"/>
            <a:ext cx="3302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/</a:t>
            </a:r>
            <a:r>
              <a:rPr lang="it-IT" b="1" i="1" dirty="0" err="1"/>
              <a:t>soilph</a:t>
            </a:r>
            <a:r>
              <a:rPr lang="it-IT" b="1" i="1" dirty="0"/>
              <a:t>/</a:t>
            </a:r>
            <a:r>
              <a:rPr lang="it-IT" b="1" i="1" dirty="0" err="1"/>
              <a:t>sensorph</a:t>
            </a:r>
            <a:endParaRPr lang="it-IT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GET</a:t>
            </a:r>
            <a:r>
              <a:rPr lang="it-IT" dirty="0"/>
              <a:t>: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soil</a:t>
            </a:r>
            <a:r>
              <a:rPr lang="it-IT" dirty="0"/>
              <a:t> </a:t>
            </a:r>
            <a:r>
              <a:rPr lang="it-IT" dirty="0" err="1"/>
              <a:t>ph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EVENT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notify</a:t>
            </a:r>
            <a:r>
              <a:rPr lang="it-IT" dirty="0"/>
              <a:t> </a:t>
            </a:r>
            <a:r>
              <a:rPr lang="it-IT" dirty="0" err="1"/>
              <a:t>observers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of the </a:t>
            </a:r>
            <a:r>
              <a:rPr lang="it-IT" dirty="0" err="1"/>
              <a:t>sensor</a:t>
            </a:r>
            <a:r>
              <a:rPr lang="it-IT" dirty="0"/>
              <a:t> (</a:t>
            </a:r>
            <a:r>
              <a:rPr lang="it-IT" dirty="0" err="1"/>
              <a:t>change</a:t>
            </a:r>
            <a:r>
              <a:rPr lang="it-IT" dirty="0"/>
              <a:t> over time to simulate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/</a:t>
            </a:r>
            <a:r>
              <a:rPr lang="it-IT" b="1" i="1" dirty="0" err="1"/>
              <a:t>soilph</a:t>
            </a:r>
            <a:r>
              <a:rPr lang="it-IT" b="1" i="1" dirty="0"/>
              <a:t>/</a:t>
            </a:r>
            <a:r>
              <a:rPr lang="it-IT" b="1" i="1" dirty="0" err="1"/>
              <a:t>fertilizer</a:t>
            </a:r>
            <a:endParaRPr lang="it-IT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PUT </a:t>
            </a:r>
            <a:r>
              <a:rPr lang="it-IT" b="1" dirty="0" err="1"/>
              <a:t>quantity</a:t>
            </a:r>
            <a:r>
              <a:rPr lang="it-IT" b="1" dirty="0"/>
              <a:t>=&lt;0,1,2,3&gt;</a:t>
            </a:r>
          </a:p>
          <a:p>
            <a:pPr lvl="1"/>
            <a:r>
              <a:rPr lang="it-IT" dirty="0"/>
              <a:t>Turn on or off the </a:t>
            </a:r>
            <a:r>
              <a:rPr lang="it-IT" dirty="0" err="1"/>
              <a:t>fertilizer</a:t>
            </a:r>
            <a:r>
              <a:rPr lang="it-IT" dirty="0"/>
              <a:t> with the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quantity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8CED48D-A97C-14F0-2A68-DE8BD88C4B80}"/>
              </a:ext>
            </a:extLst>
          </p:cNvPr>
          <p:cNvSpPr txBox="1">
            <a:spLocks/>
          </p:cNvSpPr>
          <p:nvPr/>
        </p:nvSpPr>
        <p:spPr>
          <a:xfrm>
            <a:off x="3991885" y="1075852"/>
            <a:ext cx="424531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Soil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Moisture</a:t>
            </a:r>
            <a:endParaRPr lang="it-IT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119494-AE47-8E75-B846-E12605F478ED}"/>
                  </a:ext>
                </a:extLst>
              </p:cNvPr>
              <p:cNvSpPr txBox="1"/>
              <p:nvPr/>
            </p:nvSpPr>
            <p:spPr>
              <a:xfrm>
                <a:off x="3935096" y="1951215"/>
                <a:ext cx="4481627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𝑆𝑜𝑖𝑙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𝑚𝑜𝑖𝑠𝑡𝑢𝑟𝑒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𝑊𝑒𝑡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𝑆𝑜𝑖𝑙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𝐷𝑟𝑦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𝑆𝑜𝑖𝑙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119494-AE47-8E75-B846-E12605F4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96" y="1951215"/>
                <a:ext cx="4481627" cy="539122"/>
              </a:xfrm>
              <a:prstGeom prst="rect">
                <a:avLst/>
              </a:prstGeom>
              <a:blipFill>
                <a:blip r:embed="rId3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08F3E92-F6BF-2A0B-1090-7DF7AD18C5F5}"/>
              </a:ext>
            </a:extLst>
          </p:cNvPr>
          <p:cNvSpPr txBox="1"/>
          <p:nvPr/>
        </p:nvSpPr>
        <p:spPr>
          <a:xfrm>
            <a:off x="4584301" y="2905075"/>
            <a:ext cx="3302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/</a:t>
            </a:r>
            <a:r>
              <a:rPr lang="it-IT" b="1" i="1" dirty="0" err="1"/>
              <a:t>soilmoisture</a:t>
            </a:r>
            <a:r>
              <a:rPr lang="it-IT" b="1" i="1" dirty="0"/>
              <a:t>/</a:t>
            </a:r>
            <a:r>
              <a:rPr lang="it-IT" b="1" i="1" dirty="0" err="1"/>
              <a:t>moisture</a:t>
            </a:r>
            <a:endParaRPr lang="it-IT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GET</a:t>
            </a:r>
            <a:r>
              <a:rPr lang="it-IT" dirty="0"/>
              <a:t>: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soil</a:t>
            </a:r>
            <a:r>
              <a:rPr lang="it-IT" dirty="0"/>
              <a:t> </a:t>
            </a:r>
            <a:r>
              <a:rPr lang="it-IT" dirty="0" err="1"/>
              <a:t>moisture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EVENT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notify</a:t>
            </a:r>
            <a:r>
              <a:rPr lang="it-IT" dirty="0"/>
              <a:t> </a:t>
            </a:r>
            <a:r>
              <a:rPr lang="it-IT" dirty="0" err="1"/>
              <a:t>observers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of the </a:t>
            </a:r>
            <a:r>
              <a:rPr lang="it-IT" dirty="0" err="1"/>
              <a:t>sensor</a:t>
            </a:r>
            <a:r>
              <a:rPr lang="it-IT" dirty="0"/>
              <a:t> (</a:t>
            </a:r>
            <a:r>
              <a:rPr lang="it-IT" dirty="0" err="1"/>
              <a:t>change</a:t>
            </a:r>
            <a:r>
              <a:rPr lang="it-IT" dirty="0"/>
              <a:t> over time to simulate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/ </a:t>
            </a:r>
            <a:r>
              <a:rPr lang="it-IT" b="1" i="1" dirty="0" err="1"/>
              <a:t>soilmoisture</a:t>
            </a:r>
            <a:r>
              <a:rPr lang="it-IT" b="1" i="1" dirty="0"/>
              <a:t> /</a:t>
            </a:r>
            <a:r>
              <a:rPr lang="it-IT" b="1" i="1" dirty="0" err="1"/>
              <a:t>irrigation</a:t>
            </a:r>
            <a:endParaRPr lang="it-IT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PUT mode=&lt;ON,OFF&gt;</a:t>
            </a:r>
          </a:p>
          <a:p>
            <a:pPr lvl="1"/>
            <a:r>
              <a:rPr lang="it-IT" dirty="0"/>
              <a:t>Turn on or off the </a:t>
            </a:r>
            <a:r>
              <a:rPr lang="it-IT" dirty="0" err="1"/>
              <a:t>Irrigation</a:t>
            </a:r>
            <a:r>
              <a:rPr lang="it-IT" dirty="0"/>
              <a:t> System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24A346D-B26C-1FD5-AA1E-BDFD1B7775CC}"/>
              </a:ext>
            </a:extLst>
          </p:cNvPr>
          <p:cNvSpPr txBox="1">
            <a:spLocks/>
          </p:cNvSpPr>
          <p:nvPr/>
        </p:nvSpPr>
        <p:spPr>
          <a:xfrm>
            <a:off x="8305800" y="1053645"/>
            <a:ext cx="3837304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Light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7FC3A-EA54-6A75-053F-E51CCA8034DC}"/>
              </a:ext>
            </a:extLst>
          </p:cNvPr>
          <p:cNvSpPr txBox="1"/>
          <p:nvPr/>
        </p:nvSpPr>
        <p:spPr>
          <a:xfrm>
            <a:off x="8653085" y="1951215"/>
            <a:ext cx="3302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/light/light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GET</a:t>
            </a:r>
            <a:r>
              <a:rPr lang="it-IT" dirty="0"/>
              <a:t>: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light </a:t>
            </a:r>
            <a:r>
              <a:rPr lang="it-IT" dirty="0" err="1"/>
              <a:t>intensity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PUT </a:t>
            </a:r>
            <a:r>
              <a:rPr lang="it-IT" dirty="0" err="1"/>
              <a:t>intensity</a:t>
            </a:r>
            <a:r>
              <a:rPr lang="it-IT" dirty="0"/>
              <a:t>=&lt;0,1,2&gt;</a:t>
            </a:r>
          </a:p>
          <a:p>
            <a:pPr lvl="1"/>
            <a:r>
              <a:rPr lang="it-IT" dirty="0"/>
              <a:t>Turn on or off the </a:t>
            </a:r>
            <a:r>
              <a:rPr lang="it-IT" dirty="0" err="1"/>
              <a:t>lights</a:t>
            </a:r>
            <a:r>
              <a:rPr lang="it-IT" dirty="0"/>
              <a:t> with the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intensity</a:t>
            </a:r>
            <a:endParaRPr lang="it-IT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735E938-8095-2D33-B0CE-A79B49502932}"/>
              </a:ext>
            </a:extLst>
          </p:cNvPr>
          <p:cNvSpPr/>
          <p:nvPr/>
        </p:nvSpPr>
        <p:spPr>
          <a:xfrm>
            <a:off x="8962697" y="4248807"/>
            <a:ext cx="402020" cy="3862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8DAB500-9C85-6097-0428-11F7C12A6C4E}"/>
              </a:ext>
            </a:extLst>
          </p:cNvPr>
          <p:cNvSpPr/>
          <p:nvPr/>
        </p:nvSpPr>
        <p:spPr>
          <a:xfrm>
            <a:off x="8962697" y="4734812"/>
            <a:ext cx="402020" cy="38625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19EDB34-98ED-19C7-B3F4-D866DF5A148F}"/>
              </a:ext>
            </a:extLst>
          </p:cNvPr>
          <p:cNvSpPr/>
          <p:nvPr/>
        </p:nvSpPr>
        <p:spPr>
          <a:xfrm>
            <a:off x="8962697" y="5226839"/>
            <a:ext cx="402020" cy="3862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09F773A-FF57-1890-F9C9-3C901F28D9BD}"/>
              </a:ext>
            </a:extLst>
          </p:cNvPr>
          <p:cNvSpPr txBox="1"/>
          <p:nvPr/>
        </p:nvSpPr>
        <p:spPr>
          <a:xfrm>
            <a:off x="9507921" y="4248807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Intensity</a:t>
            </a:r>
            <a:r>
              <a:rPr lang="it-IT" i="1" dirty="0"/>
              <a:t> = 0</a:t>
            </a:r>
            <a:endParaRPr lang="en-US" i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D35846-958B-A195-E6DC-90069641FCDF}"/>
              </a:ext>
            </a:extLst>
          </p:cNvPr>
          <p:cNvSpPr txBox="1"/>
          <p:nvPr/>
        </p:nvSpPr>
        <p:spPr>
          <a:xfrm>
            <a:off x="9507920" y="4751735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Intensity</a:t>
            </a:r>
            <a:r>
              <a:rPr lang="it-IT" i="1" dirty="0"/>
              <a:t> = 1</a:t>
            </a:r>
            <a:endParaRPr lang="en-US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000E9CE-3349-A4B2-B9C3-4E152A10460B}"/>
              </a:ext>
            </a:extLst>
          </p:cNvPr>
          <p:cNvSpPr txBox="1"/>
          <p:nvPr/>
        </p:nvSpPr>
        <p:spPr>
          <a:xfrm>
            <a:off x="9507920" y="523530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Intensity</a:t>
            </a:r>
            <a:r>
              <a:rPr lang="it-IT" i="1" dirty="0"/>
              <a:t> = 2</a:t>
            </a:r>
            <a:endParaRPr lang="en-US" i="1" dirty="0"/>
          </a:p>
        </p:txBody>
      </p:sp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7AA65409-D316-0BE6-7107-2319E8085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354351" y="644906"/>
            <a:ext cx="898634" cy="119818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8E6D7040-7F2B-AB90-E65C-F68D919F6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4524" y="593410"/>
            <a:ext cx="813967" cy="1085289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B8C1117-7413-F89A-D8BE-E1AD6D1F0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2256" y="575442"/>
            <a:ext cx="1200151" cy="120015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364D6E35-691D-943F-BF68-4A9C7D5B7A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5B117A6-5055-1601-937E-FB7A24A0FDFF}"/>
              </a:ext>
            </a:extLst>
          </p:cNvPr>
          <p:cNvSpPr/>
          <p:nvPr/>
        </p:nvSpPr>
        <p:spPr>
          <a:xfrm>
            <a:off x="204831" y="1758183"/>
            <a:ext cx="5961079" cy="379916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5510FAF8-7347-1447-4E55-27B2381248E9}"/>
                  </a:ext>
                </a:extLst>
              </p14:cNvPr>
              <p14:cNvContentPartPr/>
              <p14:nvPr/>
            </p14:nvContentPartPr>
            <p14:xfrm>
              <a:off x="187945" y="2025559"/>
              <a:ext cx="13320" cy="21996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5510FAF8-7347-1447-4E55-27B2381248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05" y="1989559"/>
                <a:ext cx="84960" cy="291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C8A956C2-45DF-FC95-D7E1-05F9B1D4F668}"/>
              </a:ext>
            </a:extLst>
          </p:cNvPr>
          <p:cNvSpPr/>
          <p:nvPr/>
        </p:nvSpPr>
        <p:spPr>
          <a:xfrm>
            <a:off x="6395245" y="1758183"/>
            <a:ext cx="5528862" cy="379916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329B702F-A747-CDEA-E0E0-D987522723B4}"/>
                  </a:ext>
                </a:extLst>
              </p14:cNvPr>
              <p14:cNvContentPartPr/>
              <p14:nvPr/>
            </p14:nvContentPartPr>
            <p14:xfrm>
              <a:off x="11656105" y="1741593"/>
              <a:ext cx="183960" cy="2448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329B702F-A747-CDEA-E0E0-D987522723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0465" y="1705953"/>
                <a:ext cx="255600" cy="96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0DDE794-2606-F0AF-E9A6-E7A8933C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32"/>
            <a:ext cx="12176760" cy="980917"/>
          </a:xfrm>
        </p:spPr>
        <p:txBody>
          <a:bodyPr/>
          <a:lstStyle/>
          <a:p>
            <a:pPr algn="ctr"/>
            <a:r>
              <a:rPr lang="it-IT" sz="5400" b="1" i="1" dirty="0">
                <a:solidFill>
                  <a:schemeClr val="accent6">
                    <a:lumMod val="50000"/>
                  </a:schemeClr>
                </a:solidFill>
              </a:rPr>
              <a:t>MQTT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6E5AFC-FDEE-A10A-EA74-20060840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16" y="1906267"/>
            <a:ext cx="2743914" cy="498475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Humidity</a:t>
            </a:r>
            <a:endParaRPr lang="it-IT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97FEAC-64E2-DB2A-9FAF-578AD1D1CE6E}"/>
              </a:ext>
            </a:extLst>
          </p:cNvPr>
          <p:cNvSpPr txBox="1"/>
          <p:nvPr/>
        </p:nvSpPr>
        <p:spPr>
          <a:xfrm>
            <a:off x="913916" y="2856848"/>
            <a:ext cx="418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humidity_s</a:t>
            </a:r>
            <a:r>
              <a:rPr lang="it-IT" b="1" i="1" dirty="0"/>
              <a:t>  [TOPIC]</a:t>
            </a:r>
          </a:p>
          <a:p>
            <a:pPr lvl="1"/>
            <a:r>
              <a:rPr lang="it-IT" dirty="0" err="1"/>
              <a:t>Topic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humidity</a:t>
            </a:r>
            <a:r>
              <a:rPr lang="it-IT" dirty="0"/>
              <a:t> are </a:t>
            </a:r>
            <a:r>
              <a:rPr lang="it-IT" dirty="0" err="1"/>
              <a:t>posted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humidity_act</a:t>
            </a:r>
            <a:r>
              <a:rPr lang="it-IT" b="1" i="1" dirty="0"/>
              <a:t> [TOPIC]</a:t>
            </a:r>
          </a:p>
          <a:p>
            <a:pPr lvl="1"/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commands</a:t>
            </a:r>
            <a:r>
              <a:rPr lang="it-IT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i="1" dirty="0"/>
              <a:t>ON_DEH</a:t>
            </a:r>
            <a:r>
              <a:rPr lang="it-IT" dirty="0"/>
              <a:t>: Turn on </a:t>
            </a:r>
            <a:r>
              <a:rPr lang="it-IT" dirty="0" err="1"/>
              <a:t>Dehumidifier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i="1" dirty="0"/>
              <a:t>ON_HUM</a:t>
            </a:r>
            <a:r>
              <a:rPr lang="it-IT" dirty="0"/>
              <a:t>: Turn on </a:t>
            </a:r>
            <a:r>
              <a:rPr lang="it-IT" dirty="0" err="1"/>
              <a:t>Humidifier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i="1" dirty="0"/>
              <a:t>OFF</a:t>
            </a:r>
            <a:r>
              <a:rPr lang="it-IT" dirty="0"/>
              <a:t>: Turn off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24A346D-B26C-1FD5-AA1E-BDFD1B7775CC}"/>
              </a:ext>
            </a:extLst>
          </p:cNvPr>
          <p:cNvSpPr txBox="1">
            <a:spLocks/>
          </p:cNvSpPr>
          <p:nvPr/>
        </p:nvSpPr>
        <p:spPr>
          <a:xfrm>
            <a:off x="6654783" y="1809040"/>
            <a:ext cx="3837304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Temperature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54AEA28-212E-2DEB-69A2-6F4E39B20D98}"/>
              </a:ext>
            </a:extLst>
          </p:cNvPr>
          <p:cNvSpPr txBox="1"/>
          <p:nvPr/>
        </p:nvSpPr>
        <p:spPr>
          <a:xfrm>
            <a:off x="7034115" y="2856848"/>
            <a:ext cx="418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temperature [TOPIC]</a:t>
            </a:r>
          </a:p>
          <a:p>
            <a:pPr lvl="1"/>
            <a:r>
              <a:rPr lang="it-IT" dirty="0" err="1"/>
              <a:t>Topic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temperature are </a:t>
            </a:r>
            <a:r>
              <a:rPr lang="it-IT" dirty="0" err="1"/>
              <a:t>posted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actuator</a:t>
            </a:r>
            <a:r>
              <a:rPr lang="it-IT" b="1" i="1" dirty="0"/>
              <a:t> [TOPIC]</a:t>
            </a:r>
          </a:p>
          <a:p>
            <a:pPr lvl="1"/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commands</a:t>
            </a:r>
            <a:r>
              <a:rPr lang="it-IT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i="1" dirty="0"/>
              <a:t>ON_REF</a:t>
            </a:r>
            <a:r>
              <a:rPr lang="it-IT" dirty="0"/>
              <a:t>: Turn on </a:t>
            </a:r>
            <a:r>
              <a:rPr lang="it-IT" dirty="0" err="1"/>
              <a:t>Refrigerator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i="1" dirty="0"/>
              <a:t>ON_HEA</a:t>
            </a:r>
            <a:r>
              <a:rPr lang="it-IT" dirty="0"/>
              <a:t>: Turn on </a:t>
            </a:r>
            <a:r>
              <a:rPr lang="it-IT" dirty="0" err="1"/>
              <a:t>Heater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i="1" dirty="0"/>
              <a:t>OFF</a:t>
            </a:r>
            <a:r>
              <a:rPr lang="it-IT" dirty="0"/>
              <a:t>: Turn off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actuators</a:t>
            </a:r>
            <a:endParaRPr lang="it-IT" dirty="0"/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5E1E6A32-BEC3-8A60-8B3E-42A10D2EA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96326" y="1323938"/>
            <a:ext cx="679969" cy="1087951"/>
          </a:xfrm>
          <a:prstGeom prst="rect">
            <a:avLst/>
          </a:prstGeom>
        </p:spPr>
      </p:pic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25211EF2-FA67-8629-4D46-FABE0B8ADA5E}"/>
              </a:ext>
            </a:extLst>
          </p:cNvPr>
          <p:cNvCxnSpPr/>
          <p:nvPr/>
        </p:nvCxnSpPr>
        <p:spPr>
          <a:xfrm>
            <a:off x="2811938" y="1135117"/>
            <a:ext cx="71654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A0A99A77-E6BA-540C-1BC1-5F2E988DE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" y="1431876"/>
            <a:ext cx="824101" cy="109880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24408CA-7204-E301-9DCF-B8E6FB4DD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FAF86-D541-2165-5348-7C24E9D5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Encoding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A8D3C6-6CFE-5AF4-6344-8B966A86482A}"/>
              </a:ext>
            </a:extLst>
          </p:cNvPr>
          <p:cNvSpPr txBox="1"/>
          <p:nvPr/>
        </p:nvSpPr>
        <p:spPr>
          <a:xfrm>
            <a:off x="1085194" y="2388477"/>
            <a:ext cx="257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node_id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“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moisture_value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1.48</a:t>
            </a:r>
          </a:p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5B54BD-C800-65AE-AD6C-7B545F3AA5E7}"/>
              </a:ext>
            </a:extLst>
          </p:cNvPr>
          <p:cNvSpPr txBox="1"/>
          <p:nvPr/>
        </p:nvSpPr>
        <p:spPr>
          <a:xfrm>
            <a:off x="5370788" y="2388477"/>
            <a:ext cx="257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node_id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“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ph_value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8.37</a:t>
            </a:r>
          </a:p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EA8F962-74A2-03E9-6B9E-52B62B20392E}"/>
              </a:ext>
            </a:extLst>
          </p:cNvPr>
          <p:cNvCxnSpPr>
            <a:cxnSpLocks/>
          </p:cNvCxnSpPr>
          <p:nvPr/>
        </p:nvCxnSpPr>
        <p:spPr>
          <a:xfrm>
            <a:off x="1474401" y="1390650"/>
            <a:ext cx="942498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E1184F-C9EA-7460-9688-BCF89BF1713A}"/>
              </a:ext>
            </a:extLst>
          </p:cNvPr>
          <p:cNvSpPr txBox="1"/>
          <p:nvPr/>
        </p:nvSpPr>
        <p:spPr>
          <a:xfrm>
            <a:off x="1085194" y="4424857"/>
            <a:ext cx="257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node_id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“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humidity = 50</a:t>
            </a:r>
          </a:p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84E23F-5FD3-CFBF-74AD-05C71831D5F4}"/>
              </a:ext>
            </a:extLst>
          </p:cNvPr>
          <p:cNvSpPr txBox="1"/>
          <p:nvPr/>
        </p:nvSpPr>
        <p:spPr>
          <a:xfrm>
            <a:off x="5299843" y="4424857"/>
            <a:ext cx="257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node_id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“</a:t>
            </a: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nodeID”,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temperature = 24</a:t>
            </a:r>
          </a:p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CF609C-E063-04FB-3B26-FE6F94A03BBB}"/>
              </a:ext>
            </a:extLst>
          </p:cNvPr>
          <p:cNvSpPr txBox="1"/>
          <p:nvPr/>
        </p:nvSpPr>
        <p:spPr>
          <a:xfrm>
            <a:off x="8686803" y="2573498"/>
            <a:ext cx="3024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sensors return the data they have collected in </a:t>
            </a:r>
            <a:r>
              <a:rPr lang="en-US" b="1" dirty="0"/>
              <a:t>JSON</a:t>
            </a:r>
            <a:r>
              <a:rPr lang="en-US" dirty="0"/>
              <a:t> format:</a:t>
            </a:r>
          </a:p>
          <a:p>
            <a:pPr algn="just"/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JSON is lighter (less verbose and more flexible)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Better with little batteries devices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Non-text based format not fully supported on Contiki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ECFF817-0CB8-4B65-FF49-EE5D404715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8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473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Tema di Office</vt:lpstr>
      <vt:lpstr>SmartGreenHouse</vt:lpstr>
      <vt:lpstr>Introduction</vt:lpstr>
      <vt:lpstr>Presentazione standard di PowerPoint</vt:lpstr>
      <vt:lpstr>COAP</vt:lpstr>
      <vt:lpstr>MQTT</vt:lpstr>
      <vt:lpstr>Data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SmartGreenHouse</dc:title>
  <dc:creator>Tommaso Giorgi</dc:creator>
  <cp:lastModifiedBy>Tommaso Giorgi</cp:lastModifiedBy>
  <cp:revision>7</cp:revision>
  <dcterms:created xsi:type="dcterms:W3CDTF">2023-01-07T11:54:20Z</dcterms:created>
  <dcterms:modified xsi:type="dcterms:W3CDTF">2023-01-07T17:13:10Z</dcterms:modified>
</cp:coreProperties>
</file>