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98A14"/>
    <a:srgbClr val="FAB818"/>
    <a:srgbClr val="808000"/>
    <a:srgbClr val="C2CC82"/>
    <a:srgbClr val="EEEEEE"/>
    <a:srgbClr val="C0CB86"/>
    <a:srgbClr val="C1CA83"/>
    <a:srgbClr val="CA1D10"/>
    <a:srgbClr val="FDA730"/>
    <a:srgbClr val="9FC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34" autoAdjust="0"/>
  </p:normalViewPr>
  <p:slideViewPr>
    <p:cSldViewPr snapToGrid="0" snapToObjects="1">
      <p:cViewPr>
        <p:scale>
          <a:sx n="100" d="100"/>
          <a:sy n="100" d="100"/>
        </p:scale>
        <p:origin x="-12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FDDB6-BB4B-8A46-915B-9A34881A2F50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0D454-0AED-8A4C-B529-F8E8A3F831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10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01AA-C788-A048-9CE7-E3C362D89919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8869E-A5FB-C946-9F40-6BEFC1530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7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5334000" cy="801158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31584"/>
            <a:ext cx="5334000" cy="6731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Sq1Agency.com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(c) Sq1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Sq1Agency.com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(c) Sq1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/>
          <a:lstStyle>
            <a:lvl1pPr>
              <a:buSzPct val="90000"/>
              <a:buFont typeface="Lucida Grande"/>
              <a:buChar char="-"/>
              <a:defRPr/>
            </a:lvl1pPr>
            <a:lvl2pPr>
              <a:buSzPct val="90000"/>
              <a:buFont typeface="Lucida Grande"/>
              <a:buChar char="-"/>
              <a:defRPr/>
            </a:lvl2pPr>
            <a:lvl3pPr>
              <a:buSzPct val="90000"/>
              <a:buFont typeface="Lucida Grande"/>
              <a:buChar char="-"/>
              <a:defRPr/>
            </a:lvl3pPr>
            <a:lvl4pPr>
              <a:buSzPct val="90000"/>
              <a:buFont typeface="Lucida Grande"/>
              <a:buChar char="-"/>
              <a:defRPr/>
            </a:lvl4pPr>
            <a:lvl5pPr>
              <a:buSzPct val="90000"/>
              <a:buFont typeface="Lucida Grande"/>
              <a:buChar char="-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Sq1Agency.com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(c) Sq1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Sq1Agency.com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(c) Sq1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Sq1Agency.com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(c) Sq1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Sq1Agency.com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(c) Sq1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Sq1Agency.com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(c) Sq1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Sq1Agency.com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(c) Sq1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Sq1Agency.com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(c) Sq1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Sq1Agency.com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(c) Sq1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93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Sq1Agency.com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Confidential © Sq1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535BF970-30B9-EC49-B588-4CE08B68CF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7F7F7F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90000"/>
        <a:buFont typeface="Lucida Grande"/>
        <a:buChar char="-"/>
        <a:defRPr sz="2200" b="0" i="0" kern="1200">
          <a:solidFill>
            <a:schemeClr val="tx1">
              <a:lumMod val="50000"/>
              <a:lumOff val="50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90000"/>
        <a:buFont typeface="Lucida Grande"/>
        <a:buChar char="-"/>
        <a:defRPr sz="2000" b="0" i="0" kern="1200">
          <a:solidFill>
            <a:schemeClr val="tx1">
              <a:lumMod val="50000"/>
              <a:lumOff val="50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90000"/>
        <a:buFont typeface="Lucida Grande"/>
        <a:buChar char="-"/>
        <a:defRPr sz="2000" b="0" i="0" kern="1200">
          <a:solidFill>
            <a:schemeClr val="tx1">
              <a:lumMod val="50000"/>
              <a:lumOff val="50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90000"/>
        <a:buFont typeface="Lucida Grande"/>
        <a:buChar char="-"/>
        <a:defRPr sz="1800" b="0" i="0" kern="1200">
          <a:solidFill>
            <a:schemeClr val="tx1">
              <a:lumMod val="50000"/>
              <a:lumOff val="50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90000"/>
        <a:buFont typeface="Lucida Grande"/>
        <a:buChar char="-"/>
        <a:defRPr sz="1800" b="0" i="0" kern="1200">
          <a:solidFill>
            <a:schemeClr val="tx1">
              <a:lumMod val="50000"/>
              <a:lumOff val="50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429500" cy="801158"/>
          </a:xfrm>
        </p:spPr>
        <p:txBody>
          <a:bodyPr>
            <a:normAutofit/>
          </a:bodyPr>
          <a:lstStyle/>
          <a:p>
            <a:r>
              <a:rPr lang="en-US" dirty="0" smtClean="0"/>
              <a:t>An Intro to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31584"/>
            <a:ext cx="7429500" cy="6731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way to program if you like math </a:t>
            </a:r>
            <a:r>
              <a:rPr lang="en-US" smtClean="0"/>
              <a:t>and stuff. 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Sq1Agency.com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(</a:t>
            </a:r>
            <a:r>
              <a:rPr lang="en-US" dirty="0" err="1" smtClean="0"/>
              <a:t>c</a:t>
            </a:r>
            <a:r>
              <a:rPr lang="en-US" dirty="0" smtClean="0"/>
              <a:t>) Sq1 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96300" y="6356350"/>
            <a:ext cx="1905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026"/>
            <a:ext cx="7429500" cy="8011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is Functional Programming?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600" y="2796118"/>
            <a:ext cx="7429500" cy="190288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Programming in regards to purity, and in particular, how programming relates to mathematics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Programming with functions!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Sq1Agency.com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(</a:t>
            </a:r>
            <a:r>
              <a:rPr lang="en-US" dirty="0" err="1" smtClean="0"/>
              <a:t>c</a:t>
            </a:r>
            <a:r>
              <a:rPr lang="en-US" dirty="0" smtClean="0"/>
              <a:t>) Sq1 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96300" y="6356350"/>
            <a:ext cx="1905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36600" y="2123018"/>
            <a:ext cx="742950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400" b="0" i="0" kern="1200">
                <a:solidFill>
                  <a:srgbClr val="FF0000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Functional programming has several definitions: 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6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026"/>
            <a:ext cx="7429500" cy="8011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But Tom, I already program with functions!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" y="2971800"/>
            <a:ext cx="7429500" cy="2413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 mathematics, you can always expect the same result when supplying the same argument, following an               pattern.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 most C-style programming languages, you can’t pass functions around like variables.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Sq1Agency.com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(</a:t>
            </a:r>
            <a:r>
              <a:rPr lang="en-US" dirty="0" err="1" smtClean="0"/>
              <a:t>c</a:t>
            </a:r>
            <a:r>
              <a:rPr lang="en-US" dirty="0" smtClean="0"/>
              <a:t>) Sq1 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96300" y="6356350"/>
            <a:ext cx="1905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36600" y="2123018"/>
            <a:ext cx="7429500" cy="848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400" b="0" i="0" kern="1200">
                <a:solidFill>
                  <a:srgbClr val="FF0000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You actually program with subroutines. There are a few differences: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332149"/>
              </p:ext>
            </p:extLst>
          </p:nvPr>
        </p:nvGraphicFramePr>
        <p:xfrm>
          <a:off x="1492250" y="3733800"/>
          <a:ext cx="109855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571500" imgH="228600" progId="Equation.DSMT4">
                  <p:embed/>
                </p:oleObj>
              </mc:Choice>
              <mc:Fallback>
                <p:oleObj name="Equation" r:id="rId3" imgW="571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250" y="3733800"/>
                        <a:ext cx="109855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09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026"/>
            <a:ext cx="7429500" cy="8011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Ok, so what’s the big deal about math?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" y="2971800"/>
            <a:ext cx="7429500" cy="24130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Composition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Partial Application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Sq1Agency.com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(</a:t>
            </a:r>
            <a:r>
              <a:rPr lang="en-US" dirty="0" err="1" smtClean="0"/>
              <a:t>c</a:t>
            </a:r>
            <a:r>
              <a:rPr lang="en-US" dirty="0" smtClean="0"/>
              <a:t>) Sq1 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96300" y="6356350"/>
            <a:ext cx="1905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36600" y="2123018"/>
            <a:ext cx="7429500" cy="848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400" b="0" i="0" kern="1200">
                <a:solidFill>
                  <a:srgbClr val="FF0000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If you utilize math, you can exploit a few useful properties.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85709"/>
              </p:ext>
            </p:extLst>
          </p:nvPr>
        </p:nvGraphicFramePr>
        <p:xfrm>
          <a:off x="1647031" y="3579813"/>
          <a:ext cx="23193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206500" imgH="266700" progId="Equation.DSMT4">
                  <p:embed/>
                </p:oleObj>
              </mc:Choice>
              <mc:Fallback>
                <p:oleObj name="Equation" r:id="rId3" imgW="1206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031" y="3579813"/>
                        <a:ext cx="231933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708570"/>
              </p:ext>
            </p:extLst>
          </p:nvPr>
        </p:nvGraphicFramePr>
        <p:xfrm>
          <a:off x="2133600" y="4721225"/>
          <a:ext cx="13446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698500" imgH="228600" progId="Equation.DSMT4">
                  <p:embed/>
                </p:oleObj>
              </mc:Choice>
              <mc:Fallback>
                <p:oleObj name="Equation" r:id="rId5" imgW="698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4721225"/>
                        <a:ext cx="13446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22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026"/>
            <a:ext cx="7429500" cy="8011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Let the computer write code for you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Sq1Agency.com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(</a:t>
            </a:r>
            <a:r>
              <a:rPr lang="en-US" dirty="0" err="1" smtClean="0"/>
              <a:t>c</a:t>
            </a:r>
            <a:r>
              <a:rPr lang="en-US" dirty="0" smtClean="0"/>
              <a:t>) Sq1 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96300" y="6356350"/>
            <a:ext cx="1905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3159126"/>
            <a:ext cx="7429500" cy="1743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rgbClr val="7F7F7F"/>
                </a:solidFill>
                <a:latin typeface="Helvetica Neue Light"/>
                <a:ea typeface="+mj-ea"/>
                <a:cs typeface="Helvetica Neue Light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Writing instructions for the computer to follow isn’t fun.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Instead, describe what you want the computer to do, not every step of how you want it done.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2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026"/>
            <a:ext cx="7429500" cy="80115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Lodash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2461684"/>
            <a:ext cx="7429500" cy="400261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_</a:t>
            </a:r>
            <a:r>
              <a:rPr lang="en-US" dirty="0">
                <a:solidFill>
                  <a:srgbClr val="000000"/>
                </a:solidFill>
              </a:rPr>
              <a:t>.compose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realNameMap</a:t>
            </a:r>
            <a:r>
              <a:rPr lang="en-US" dirty="0">
                <a:solidFill>
                  <a:srgbClr val="000000"/>
                </a:solidFill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</a:rPr>
              <a:t>  'pebbles': '</a:t>
            </a:r>
            <a:r>
              <a:rPr lang="en-US" dirty="0" err="1">
                <a:solidFill>
                  <a:srgbClr val="000000"/>
                </a:solidFill>
              </a:rPr>
              <a:t>penelope</a:t>
            </a:r>
            <a:r>
              <a:rPr lang="en-US" dirty="0">
                <a:solidFill>
                  <a:srgbClr val="000000"/>
                </a:solidFill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</a:rPr>
              <a:t>};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format = function(name) {</a:t>
            </a:r>
          </a:p>
          <a:p>
            <a:r>
              <a:rPr lang="en-US" dirty="0">
                <a:solidFill>
                  <a:srgbClr val="000000"/>
                </a:solidFill>
              </a:rPr>
              <a:t>  name = </a:t>
            </a:r>
            <a:r>
              <a:rPr lang="en-US" dirty="0" err="1">
                <a:solidFill>
                  <a:srgbClr val="000000"/>
                </a:solidFill>
              </a:rPr>
              <a:t>realNameMap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name.toLowerCase</a:t>
            </a:r>
            <a:r>
              <a:rPr lang="en-US" dirty="0">
                <a:solidFill>
                  <a:srgbClr val="000000"/>
                </a:solidFill>
              </a:rPr>
              <a:t>()] || name;</a:t>
            </a:r>
          </a:p>
          <a:p>
            <a:r>
              <a:rPr lang="en-US" dirty="0">
                <a:solidFill>
                  <a:srgbClr val="000000"/>
                </a:solidFill>
              </a:rPr>
              <a:t>  return </a:t>
            </a:r>
            <a:r>
              <a:rPr lang="en-US" dirty="0" err="1">
                <a:solidFill>
                  <a:srgbClr val="000000"/>
                </a:solidFill>
              </a:rPr>
              <a:t>name.charAt</a:t>
            </a:r>
            <a:r>
              <a:rPr lang="en-US" dirty="0">
                <a:solidFill>
                  <a:srgbClr val="000000"/>
                </a:solidFill>
              </a:rPr>
              <a:t>(0).</a:t>
            </a:r>
            <a:r>
              <a:rPr lang="en-US" dirty="0" err="1">
                <a:solidFill>
                  <a:srgbClr val="000000"/>
                </a:solidFill>
              </a:rPr>
              <a:t>toUpperCase</a:t>
            </a:r>
            <a:r>
              <a:rPr lang="en-US" dirty="0">
                <a:solidFill>
                  <a:srgbClr val="000000"/>
                </a:solidFill>
              </a:rPr>
              <a:t>() + </a:t>
            </a:r>
            <a:r>
              <a:rPr lang="en-US" dirty="0" err="1">
                <a:solidFill>
                  <a:srgbClr val="000000"/>
                </a:solidFill>
              </a:rPr>
              <a:t>name.slice</a:t>
            </a:r>
            <a:r>
              <a:rPr lang="en-US" dirty="0">
                <a:solidFill>
                  <a:srgbClr val="000000"/>
                </a:solidFill>
              </a:rPr>
              <a:t>(1).</a:t>
            </a:r>
            <a:r>
              <a:rPr lang="en-US" dirty="0" err="1">
                <a:solidFill>
                  <a:srgbClr val="000000"/>
                </a:solidFill>
              </a:rPr>
              <a:t>toLowerCase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</a:rPr>
              <a:t>};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greet = function(formatted) {</a:t>
            </a:r>
          </a:p>
          <a:p>
            <a:r>
              <a:rPr lang="en-US" dirty="0">
                <a:solidFill>
                  <a:srgbClr val="000000"/>
                </a:solidFill>
              </a:rPr>
              <a:t>  return '</a:t>
            </a:r>
            <a:r>
              <a:rPr lang="en-US" dirty="0" err="1">
                <a:solidFill>
                  <a:srgbClr val="000000"/>
                </a:solidFill>
              </a:rPr>
              <a:t>Hiya</a:t>
            </a:r>
            <a:r>
              <a:rPr lang="en-US" dirty="0">
                <a:solidFill>
                  <a:srgbClr val="000000"/>
                </a:solidFill>
              </a:rPr>
              <a:t> ' + formatted + '!';</a:t>
            </a:r>
          </a:p>
          <a:p>
            <a:r>
              <a:rPr lang="en-US" dirty="0">
                <a:solidFill>
                  <a:srgbClr val="000000"/>
                </a:solidFill>
              </a:rPr>
              <a:t>};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welcome = _.compose(greet, format);</a:t>
            </a:r>
          </a:p>
          <a:p>
            <a:r>
              <a:rPr lang="en-US" dirty="0">
                <a:solidFill>
                  <a:srgbClr val="000000"/>
                </a:solidFill>
              </a:rPr>
              <a:t>welcome('pebbles');</a:t>
            </a:r>
          </a:p>
          <a:p>
            <a:r>
              <a:rPr lang="en-US" dirty="0">
                <a:solidFill>
                  <a:srgbClr val="000000"/>
                </a:solidFill>
              </a:rPr>
              <a:t>// → '</a:t>
            </a:r>
            <a:r>
              <a:rPr lang="en-US" dirty="0" err="1">
                <a:solidFill>
                  <a:srgbClr val="000000"/>
                </a:solidFill>
              </a:rPr>
              <a:t>Hiya</a:t>
            </a:r>
            <a:r>
              <a:rPr lang="en-US" dirty="0">
                <a:solidFill>
                  <a:srgbClr val="000000"/>
                </a:solidFill>
              </a:rPr>
              <a:t> Penelope!'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Sq1Agency.com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(</a:t>
            </a:r>
            <a:r>
              <a:rPr lang="en-US" dirty="0" err="1" smtClean="0"/>
              <a:t>c</a:t>
            </a:r>
            <a:r>
              <a:rPr lang="en-US" dirty="0" smtClean="0"/>
              <a:t>) Sq1 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96300" y="6356350"/>
            <a:ext cx="1905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3900" y="1701802"/>
            <a:ext cx="7429500" cy="848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400" b="0" i="0" kern="1200">
                <a:solidFill>
                  <a:srgbClr val="FF0000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JavaScript actually allows for both of these properties (and a lot more) using the excellent </a:t>
            </a:r>
            <a:r>
              <a:rPr lang="en-US" dirty="0" err="1" smtClean="0">
                <a:solidFill>
                  <a:srgbClr val="000000"/>
                </a:solidFill>
              </a:rPr>
              <a:t>Lodash</a:t>
            </a:r>
            <a:r>
              <a:rPr lang="en-US" dirty="0" smtClean="0">
                <a:solidFill>
                  <a:srgbClr val="000000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6274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026"/>
            <a:ext cx="7429500" cy="80115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Lodash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2461684"/>
            <a:ext cx="7429500" cy="40026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_.</a:t>
            </a:r>
            <a:r>
              <a:rPr lang="en-US" dirty="0" err="1" smtClean="0">
                <a:solidFill>
                  <a:srgbClr val="000000"/>
                </a:solidFill>
              </a:rPr>
              <a:t>partialRight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greet = function(greeting, name) { return greeting + ' ' + name; };</a:t>
            </a:r>
          </a:p>
          <a:p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hi = _.partial(greet, 'hi');</a:t>
            </a:r>
          </a:p>
          <a:p>
            <a:r>
              <a:rPr lang="en-US" dirty="0">
                <a:solidFill>
                  <a:srgbClr val="000000"/>
                </a:solidFill>
              </a:rPr>
              <a:t>hi('</a:t>
            </a:r>
            <a:r>
              <a:rPr lang="en-US" dirty="0" err="1">
                <a:solidFill>
                  <a:srgbClr val="000000"/>
                </a:solidFill>
              </a:rPr>
              <a:t>fred</a:t>
            </a:r>
            <a:r>
              <a:rPr lang="en-US" dirty="0">
                <a:solidFill>
                  <a:srgbClr val="000000"/>
                </a:solidFill>
              </a:rPr>
              <a:t>');</a:t>
            </a:r>
          </a:p>
          <a:p>
            <a:r>
              <a:rPr lang="en-US" dirty="0">
                <a:solidFill>
                  <a:srgbClr val="000000"/>
                </a:solidFill>
              </a:rPr>
              <a:t>// → 'hi </a:t>
            </a:r>
            <a:r>
              <a:rPr lang="en-US" dirty="0" err="1">
                <a:solidFill>
                  <a:srgbClr val="000000"/>
                </a:solidFill>
              </a:rPr>
              <a:t>fred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Sq1Agency.com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(</a:t>
            </a:r>
            <a:r>
              <a:rPr lang="en-US" dirty="0" err="1" smtClean="0"/>
              <a:t>c</a:t>
            </a:r>
            <a:r>
              <a:rPr lang="en-US" dirty="0" smtClean="0"/>
              <a:t>) Sq1 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96300" y="6356350"/>
            <a:ext cx="1905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3900" y="1701802"/>
            <a:ext cx="7429500" cy="848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400" b="0" i="0" kern="1200">
                <a:solidFill>
                  <a:srgbClr val="FF0000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SzPct val="90000"/>
              <a:buFont typeface="Lucida Grande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JavaScript actually allows for both of these properties (and a lot more) using the excellent </a:t>
            </a:r>
            <a:r>
              <a:rPr lang="en-US" dirty="0" err="1" smtClean="0">
                <a:solidFill>
                  <a:srgbClr val="000000"/>
                </a:solidFill>
              </a:rPr>
              <a:t>Lodash</a:t>
            </a:r>
            <a:r>
              <a:rPr lang="en-US" dirty="0" smtClean="0">
                <a:solidFill>
                  <a:srgbClr val="000000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74878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7800" y="2800352"/>
            <a:ext cx="3124200" cy="8011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Questions????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Sq1Agency.com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F970-30B9-EC49-B588-4CE08B68CF2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(</a:t>
            </a:r>
            <a:r>
              <a:rPr lang="en-US" dirty="0" err="1" smtClean="0"/>
              <a:t>c</a:t>
            </a:r>
            <a:r>
              <a:rPr lang="en-US" dirty="0" smtClean="0"/>
              <a:t>) Sq1 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96300" y="6356350"/>
            <a:ext cx="1905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0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9378</TotalTime>
  <Words>309</Words>
  <Application>Microsoft Macintosh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An Intro to Functional Programming</vt:lpstr>
      <vt:lpstr>What is Functional Programming? </vt:lpstr>
      <vt:lpstr>But Tom, I already program with functions!</vt:lpstr>
      <vt:lpstr>Ok, so what’s the big deal about math?</vt:lpstr>
      <vt:lpstr>Let the computer write code for you </vt:lpstr>
      <vt:lpstr>Lodash!</vt:lpstr>
      <vt:lpstr>Lodash!</vt:lpstr>
      <vt:lpstr>Questions????</vt:lpstr>
    </vt:vector>
  </TitlesOfParts>
  <Company>Square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Abby Thompson</dc:creator>
  <cp:lastModifiedBy>Thomas Gebert</cp:lastModifiedBy>
  <cp:revision>172</cp:revision>
  <cp:lastPrinted>2011-10-25T13:14:36Z</cp:lastPrinted>
  <dcterms:created xsi:type="dcterms:W3CDTF">2011-10-26T21:48:16Z</dcterms:created>
  <dcterms:modified xsi:type="dcterms:W3CDTF">2015-02-02T15:49:37Z</dcterms:modified>
</cp:coreProperties>
</file>