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58" r:id="rId5"/>
    <p:sldId id="260" r:id="rId6"/>
    <p:sldId id="270" r:id="rId7"/>
    <p:sldId id="269" r:id="rId8"/>
    <p:sldId id="283" r:id="rId9"/>
    <p:sldId id="286" r:id="rId10"/>
    <p:sldId id="264" r:id="rId11"/>
    <p:sldId id="268" r:id="rId12"/>
    <p:sldId id="266" r:id="rId13"/>
    <p:sldId id="282" r:id="rId14"/>
    <p:sldId id="285" r:id="rId15"/>
    <p:sldId id="262" r:id="rId16"/>
    <p:sldId id="263" r:id="rId17"/>
    <p:sldId id="265" r:id="rId18"/>
    <p:sldId id="281" r:id="rId19"/>
    <p:sldId id="287" r:id="rId20"/>
    <p:sldId id="275" r:id="rId21"/>
    <p:sldId id="276" r:id="rId22"/>
    <p:sldId id="277" r:id="rId23"/>
    <p:sldId id="278" r:id="rId24"/>
    <p:sldId id="279" r:id="rId25"/>
    <p:sldId id="273" r:id="rId26"/>
    <p:sldId id="274" r:id="rId27"/>
    <p:sldId id="280" r:id="rId28"/>
    <p:sldId id="284" r:id="rId29"/>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CACA"/>
    <a:srgbClr val="C00000"/>
    <a:srgbClr val="FF0000"/>
    <a:srgbClr val="DF7721"/>
    <a:srgbClr val="ED7D31"/>
    <a:srgbClr val="00B050"/>
    <a:srgbClr val="7F6000"/>
    <a:srgbClr val="767171"/>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7104D-E434-49AF-AC2D-599CE8BB4256}" v="584" dt="2022-02-17T15:57:19.394"/>
    <p1510:client id="{5FFF2EB0-C25B-9080-42F0-227E3AC732B0}" v="732" dt="2022-02-17T15:45:24.566"/>
    <p1510:client id="{9CB54ABB-9DBD-4100-8744-357C9629EE4C}" v="924" dt="2022-02-09T12:49:27.584"/>
    <p1510:client id="{9F493A20-F00B-4F47-9D01-40C3933EF4AE}" v="1027" dt="2022-02-09T12:53:40.867"/>
    <p1510:client id="{A24A2846-8E82-8C63-5A2D-18FE03B587B8}" v="79" dt="2022-03-03T16:15:57.953"/>
    <p1510:client id="{BA769160-C8E3-47B0-A376-2F042D6255CC}" v="159" dt="2022-03-24T16:54:30.821"/>
    <p1510:client id="{CD4BEF8C-1654-7C82-AA40-42063FFC6AF0}" v="109" dt="2022-03-03T16:14:32.344"/>
    <p1510:client id="{CF7B0C3C-6660-D2BF-1DC2-65496E42A215}" v="971" dt="2022-02-17T15:42:32.676"/>
    <p1510:client id="{D3349762-BC36-91B6-B98A-87ADE7ED2CEC}" v="1317" dt="2022-03-02T16:03:01.508"/>
    <p1510:client id="{E663A726-6B72-4A37-B7A1-B6D052A604F4}" v="96" dt="2022-03-24T16:55:29.743"/>
    <p1510:client id="{EC420E2D-703E-4C0A-9A1F-186AA5B1AE7A}" v="1096" dt="2022-03-02T16:02:12.025"/>
    <p1510:client id="{EE70CF93-D37A-BDA8-8FFE-1475779D30D1}" v="2271" dt="2022-03-02T16:00:56.2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114" d="100"/>
          <a:sy n="114" d="100"/>
        </p:scale>
        <p:origin x="2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microsoft.com/office/2015/10/relationships/revisionInfo" Target="revisionInfo.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7T15:05:24.216"/>
    </inkml:context>
    <inkml:brush xml:id="br0">
      <inkml:brushProperty name="width" value="0.1" units="cm"/>
      <inkml:brushProperty name="height" value="0.1" units="cm"/>
      <inkml:brushProperty name="color" value="#66CC00"/>
    </inkml:brush>
  </inkml:definitions>
  <inkml:trace contextRef="#ctx0" brushRef="#br0">10398 15954 16383 0 0,'5'0'0'0'0,"5"0"0"0"0,6 0 0 0 0,4 0 0 0 0,3 0 0 0 0,3 0 0 0 0,0 0 0 0 0,1 0 0 0 0,4 0 0 0 0,2 0 0 0 0,-1 0 0 0 0,-1 0 0 0 0,-2 0 0 0 0,-1 0 0 0 0,3 0 0 0 0,1 0 0 0 0,4 5 0 0 0,0 1 0 0 0,-2-1 0 0 0,-2 0 0 0 0,-2-2 0 0 0,3 3 0 0 0,-1 1 0 0 0,0-1 0 0 0,-2-1 0 0 0,-2-2 0 0 0,0-2 0 0 0,-2 0 0 0 0,0-1 0 0 0,0 0 0 0 0,-1 0 0 0 0,1 0 0 0 0,-1-1 0 0 0,1 1 0 0 0,0 0 0 0 0,4 0 0 0 0,6 0 0 0 0,1 0 0 0 0,3 9 0 0 0,0 2 0 0 0,-4 1 0 0 0,-2-3 0 0 0,-4-3 0 0 0,-2-2 0 0 0,-1-2 0 0 0,-1-1 0 0 0,-1-1 0 0 0,5 0 0 0 0,1-1 0 0 0,0 1 0 0 0,-1-1 0 0 0,-2 1 0 0 0,0 0 0 0 0,-1 4 0 0 0,-1 2 0 0 0,4-1 0 0 0,2 0 0 0 0,-1-2 0 0 0,-1-1 0 0 0,-1-1 0 0 0,-1 0 0 0 0,-2-1 0 0 0,1-1 0 0 0,-2 1 0 0 0,1 0 0 0 0,0 0 0 0 0,-1 0 0 0 0,1-1 0 0 0,0 6 0 0 0,-1 5 0 0 0,5 1 0 0 0,6-1 0 0 0,2-2 0 0 0,-2-3 0 0 0,-3-2 0 0 0,-2-1 0 0 0,-2-2 0 0 0,3 0 0 0 0,0 0 0 0 0,3-1 0 0 0,1 1 0 0 0,2-5 0 0 0,0-1 0 0 0,-3 0 0 0 0,-2 2 0 0 0,-3 1 0 0 0,2 1 0 0 0,1 0 0 0 0,-2-2 0 0 0,-1-2 0 0 0,-2-4 0 0 0,0-4 0 0 0,-2-1 0 0 0,0 3 0 0 0,0 4 0 0 0,8-6 0 0 0,3-1 0 0 0,0 3 0 0 0,-3 2 0 0 0,-2 4 0 0 0,-2 3 0 0 0,-2 2 0 0 0,-1 0 0 0 0,-1 2 0 0 0,-1-1 0 0 0,0 1 0 0 0,1-1 0 0 0,-1 1 0 0 0,1-1 0 0 0,-1 0 0 0 0,1 0 0 0 0,0 0 0 0 0,0 5 0 0 0,4 0 0 0 0,6 5 0 0 0,-3 5 0 0 0,-8 4 0 0 0,-3-1 0 0 0,-1 1 0 0 0,1 1 0 0 0,0 2 0 0 0,1-3 0 0 0,1 0 0 0 0,-3 1 0 0 0,-2 1 0 0 0,2 2 0 0 0,0 1 0 0 0,-3 6 0 0 0,-4 1 0 0 0,0 1 0 0 0,-3-2 0 0 0,1 0 0 0 0,-1-2 0 0 0,2-1 0 0 0,3-1 0 0 0,3-4 0 0 0,7-2 0 0 0,4-5 0 0 0,1-4 0 0 0,-1-4 0 0 0,0-4 0 0 0,-2 3 0 0 0,0-1 0 0 0,-2 0 0 0 0,-4 3 0 0 0,2 5 0 0 0,2-1 0 0 0,10 8 0 0 0,2 4 0 0 0,0-2 0 0 0,2-5 0 0 0,-1 4 0 0 0,-3-2 0 0 0,-8 0 0 0 0,-4-3 0 0 0,-6 1 0 0 0,-2 0 0 0 0,1 3 0 0 0,2-2 0 0 0,2 5 0 0 0,1-3 0 0 0,3-3 0 0 0,4-5 0 0 0,3-1 0 0 0,0-1 0 0 0,-1-3 0 0 0,-2-3 0 0 0,3-2 0 0 0,1-1 0 0 0,-1 0 0 0 0,-1-2 0 0 0,-2 1 0 0 0,-2 8 0 0 0,0 3 0 0 0,-1 0 0 0 0,-1-2 0 0 0,5-3 0 0 0,2-2 0 0 0,3-2 0 0 0,1-1 0 0 0,3-1 0 0 0,-1 0 0 0 0,-2-1 0 0 0,-4 1 0 0 0,-2-1 0 0 0,3 1 0 0 0,-1 0 0 0 0,0 0 0 0 0,-3 4 0 0 0,0 2 0 0 0,-2 8 0 0 0,0 3 0 0 0,-1 1 0 0 0,-5 4 0 0 0,-6 5 0 0 0,-1-1 0 0 0,2 0 0 0 0,2-1 0 0 0,2-5 0 0 0,3-1 0 0 0,1 1 0 0 0,2-3 0 0 0,-5-1 0 0 0,0-2 0 0 0,-1-4 0 0 0,2-3 0 0 0,1-4 0 0 0,1-1 0 0 0,-3 2 0 0 0,-2 6 0 0 0,2 1 0 0 0,0 3 0 0 0,2-2 0 0 0,1-1 0 0 0,1-4 0 0 0,-4 2 0 0 0,-5-1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7T15:05:24.217"/>
    </inkml:context>
    <inkml:brush xml:id="br0">
      <inkml:brushProperty name="width" value="0.1" units="cm"/>
      <inkml:brushProperty name="height" value="0.1" units="cm"/>
      <inkml:brushProperty name="color" value="#66CC00"/>
    </inkml:brush>
  </inkml:definitions>
  <inkml:trace contextRef="#ctx0" brushRef="#br0">10610 16896 16383 0 0,'4'4'0'0'0,"2"-7"0"0"0,8-12 0 0 0,7-12 0 0 0,-1-14 0 0 0,1-15 0 0 0,-3 0 0 0 0,-1 3 0 0 0,-2 7 0 0 0,0 25 0 0 0,-3 29 0 0 0,2 25 0 0 0,-3 18 0 0 0,-2 7 0 0 0,-3-1 0 0 0,-2 3 0 0 0,-2-5 0 0 0,-2-19 0 0 0,4-35 0 0 0,6-26 0 0 0,5-12 0 0 0,0-14 0 0 0,-2 24 0 0 0,-3 47 0 0 0,-4 38 0 0 0,-3 31 0 0 0,-1 18 0 0 0,-2-1 0 0 0,-1-13 0 0 0,1-19 0 0 0,-1-26 0 0 0,1-39 0 0 0,-1-38 0 0 0,1-37 0 0 0,0-19 0 0 0,0-14 0 0 0,0-3 0 0 0,4 3 0 0 0,6 10 0 0 0,2 10 0 0 0,2 15 0 0 0,0 32 0 0 0,1 38 0 0 0,-2 36 0 0 0,-3 33 0 0 0,-3 21 0 0 0,-3 3 0 0 0,-2-11 0 0 0,-1-16 0 0 0,3-16 0 0 0,10-22 0 0 0,16-38 0 0 0,2-32 0 0 0,1-28 0 0 0,-1-24 0 0 0,3-11 0 0 0,-1 7 0 0 0,-5 11 0 0 0,-8 10 0 0 0,-4 13 0 0 0,1 29 0 0 0,1 37 0 0 0,-3 31 0 0 0,-4 26 0 0 0,1 15 0 0 0,-2-2 0 0 0,1 0 0 0 0,-1-32 0 0 0,1-36 0 0 0,4-29 0 0 0,-1-29 0 0 0,1-24 0 0 0,3-8 0 0 0,-3-4 0 0 0,1 13 0 0 0,-2 13 0 0 0,0 18 0 0 0,-2 27 0 0 0,-4 30 0 0 0,-3 21 0 0 0,-2 13 0 0 0,-2 6 0 0 0,-2-2 0 0 0,4-6 0 0 0,6-21 0 0 0,5-22 0 0 0,4-27 0 0 0,0-22 0 0 0,-4-14 0 0 0,-4-4 0 0 0,0 2 0 0 0,7 17 0 0 0,0 28 0 0 0,-2 25 0 0 0,-5 20 0 0 0,1 13 0 0 0,-2 4 0 0 0,-2-2 0 0 0,1-9 0 0 0,0-15 0 0 0,2-25 0 0 0,-1-16 0 0 0,3-17 0 0 0,8-17 0 0 0,0-3 0 0 0,1 3 0 0 0,1 11 0 0 0,1 17 0 0 0,-3 17 0 0 0,-6 23 0 0 0,-5 18 0 0 0,0 12 0 0 0,-2 7 0 0 0,3-10 0 0 0,3-25 0 0 0,0-24 0 0 0,1-15 0 0 0,-1-13 0 0 0,-4-5 0 0 0,2 5 0 0 0,2 8 0 0 0,4 21 0 0 0,-2 26 0 0 0,-3 18 0 0 0,-3 15 0 0 0,-5 4 0 0 0,-2 0 0 0 0,-2-18 0 0 0,3-20 0 0 0,2-18 0 0 0,-2-21 0 0 0,9-18 0 0 0,6-10 0 0 0,4-5 0 0 0,2 1 0 0 0,2 5 0 0 0,9 20 0 0 0,-1 27 0 0 0,-7 31 0 0 0,-8 29 0 0 0,-3 20 0 0 0,-5 11 0 0 0,-4-2 0 0 0,1-11 0 0 0,4-24 0 0 0,-2-29 0 0 0,-1-28 0 0 0,1-23 0 0 0,8-19 0 0 0,1-11 0 0 0,5-5 0 0 0,3-1 0 0 0,-3 15 0 0 0,-6 23 0 0 0,-6 26 0 0 0,-5 25 0 0 0,-5 17 0 0 0,-1 5 0 0 0,-3 3 0 0 0,4-3 0 0 0,6-18 0 0 0,6-33 0 0 0,5-24 0 0 0,-2-21 0 0 0,1-15 0 0 0,2-7 0 0 0,-3 5 0 0 0,0 8 0 0 0,-3 23 0 0 0,-4 34 0 0 0,-4 22 0 0 0,1 20 0 0 0,-1 16 0 0 0,-1 2 0 0 0,-2-5 0 0 0,3-3 0 0 0,0-6 0 0 0,3-16 0 0 0,5-30 0 0 0,-1-29 0 0 0,7-27 0 0 0,3-13 0 0 0,-2-4 0 0 0,-4 6 0 0 0,-6 11 0 0 0,0 13 0 0 0,-3 19 0 0 0,7 31 0 0 0,0 27 0 0 0,-3 21 0 0 0,-3 14 0 0 0,-4-1 0 0 0,-2-3 0 0 0,-2-8 0 0 0,2-19 0 0 0,2-28 0 0 0,3-39 0 0 0,1-28 0 0 0,2-17 0 0 0,0-5 0 0 0,-2 2 0 0 0,1 9 0 0 0,-1 8 0 0 0,2 13 0 0 0,-1 24 0 0 0,-2 24 0 0 0,-3 25 0 0 0,6 26 0 0 0,2 12 0 0 0,2-1 0 0 0,-1 3 0 0 0,-4-6 0 0 0,2-14 0 0 0,-3-32 0 0 0,7-36 0 0 0,0-28 0 0 0,2-10 0 0 0,-3-7 0 0 0,-4 2 0 0 0,-3 3 0 0 0,0 13 0 0 0,-1 22 0 0 0,2 30 0 0 0,5 22 0 0 0,-1 25 0 0 0,1 21 0 0 0,-1 7 0 0 0,-3 7 0 0 0,-4-5 0 0 0,2-9 0 0 0,3-17 0 0 0,4-16 0 0 0,9-21 0 0 0,3-30 0 0 0,3-26 0 0 0,4-21 0 0 0,-4-3 0 0 0,-7 3 0 0 0,-4 12 0 0 0,0 10 0 0 0,1 11 0 0 0,-4 19 0 0 0,0 19 0 0 0,2 21 0 0 0,-3 9 0 0 0,1 6 0 0 0,1 0 0 0 0,3 0 0 0 0,-3-4 0 0 0,-5-4 0 0 0,1-10 0 0 0,6-14 0 0 0,0-23 0 0 0,10-19 0 0 0,-1-14 0 0 0,0-8 0 0 0,-1-11 0 0 0,-1 6 0 0 0,-5 8 0 0 0,-2 15 0 0 0,-4 17 0 0 0,-5 20 0 0 0,4 22 0 0 0,0 10 0 0 0,2 12 0 0 0,2 6 0 0 0,2-3 0 0 0,-2-5 0 0 0,0-12 0 0 0,1-11 0 0 0,2-11 0 0 0,1-17 0 0 0,1-16 0 0 0,-3-14 0 0 0,-1-7 0 0 0,0 0 0 0 0,2 2 0 0 0,5 7 0 0 0,-1 18 0 0 0,-6 14 0 0 0,-1 21 0 0 0,-5 11 0 0 0,-4 8 0 0 0,5 2 0 0 0,4-3 0 0 0,4-8 0 0 0,2-10 0 0 0,1-8 0 0 0,0-12 0 0 0,1-15 0 0 0,0-18 0 0 0,-1-9 0 0 0,-4-2 0 0 0,-2 6 0 0 0,1 9 0 0 0,0 9 0 0 0,2 16 0 0 0,-4 12 0 0 0,-4 10 0 0 0,-2 9 0 0 0,3 4 0 0 0,7-4 0 0 0,8-6 0 0 0,-1-17 0 0 0,-1-10 0 0 0,3-3 0 0 0,-4 3 0 0 0,-2 11 0 0 0,-1 8 0 0 0,-1 2 0 0 0,0-3 0 0 0,1-3 0 0 0,0-4 0 0 0,0-3 0 0 0,1-3 0 0 0,-1-2 0 0 0,1 0 0 0 0,-4 4 0 0 0,-2 1 0 0 0,0 0 0 0 0,1-1 0 0 0,-2-6 0 0 0,-6-2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7T15:05:24.218"/>
    </inkml:context>
    <inkml:brush xml:id="br0">
      <inkml:brushProperty name="width" value="0.1" units="cm"/>
      <inkml:brushProperty name="height" value="0.1" units="cm"/>
      <inkml:brushProperty name="color" value="#66CC00"/>
    </inkml:brush>
  </inkml:definitions>
  <inkml:trace contextRef="#ctx0" brushRef="#br0">10610 16270 16383 0 0,'0'5'0'0'0,"0"9"0"0"0,13 17 0 0 0,9 2 0 0 0,0 0 0 0 0,2-1 0 0 0,0-6 0 0 0,5-7 0 0 0,11-8 0 0 0,8-9 0 0 0,8-23 0 0 0,-1-16 0 0 0,-5-3 0 0 0,-6-2 0 0 0,-8 5 0 0 0,-8 18 0 0 0,-10 26 0 0 0,-8 15 0 0 0,-5 13 0 0 0,-4 10 0 0 0,-2 1 0 0 0,-1-3 0 0 0,9-8 0 0 0,7-20 0 0 0,6-20 0 0 0,0-23 0 0 0,5-11 0 0 0,2-12 0 0 0,-3 11 0 0 0,-5 22 0 0 0,2 31 0 0 0,2 22 0 0 0,2 10 0 0 0,1 5 0 0 0,0 4 0 0 0,5-8 0 0 0,-3-24 0 0 0,2-26 0 0 0,1-20 0 0 0,-5-15 0 0 0,-7-10 0 0 0,-2 0 0 0 0,0 7 0 0 0,2 12 0 0 0,2 19 0 0 0,-3 24 0 0 0,0 15 0 0 0,2 7 0 0 0,1 7 0 0 0,-2 4 0 0 0,3-1 0 0 0,4-8 0 0 0,1-11 0 0 0,4-9 0 0 0,-2-21 0 0 0,2-18 0 0 0,5-19 0 0 0,9-12 0 0 0,-2 0 0 0 0,-5 4 0 0 0,-5 10 0 0 0,-2 12 0 0 0,-3 11 0 0 0,-2 7 0 0 0,-1 7 0 0 0,0 6 0 0 0,9 26 0 0 0,7 16 0 0 0,1 9 0 0 0,3 3 0 0 0,-3-7 0 0 0,-4-12 0 0 0,-3-14 0 0 0,-4-10 0 0 0,-3-13 0 0 0,-1-6 0 0 0,-6-7 0 0 0,2-15 0 0 0,3-3 0 0 0,-5-1 0 0 0,0 1 0 0 0,-4 0 0 0 0,-1 5 0 0 0,-3 12 0 0 0,-3 11 0 0 0,-4 16 0 0 0,-3 8 0 0 0,3 6 0 0 0,4-2 0 0 0,5-7 0 0 0,5-5 0 0 0,3-15 0 0 0,-3-21 0 0 0,0-6 0 0 0,1-7 0 0 0,2-3 0 0 0,0 5 0 0 0,2 8 0 0 0,4 8 0 0 0,3 7 0 0 0,-1 5 0 0 0,-4 12 0 0 0,-4 4 0 0 0,-1 5 0 0 0,-4 8 0 0 0,4 0 0 0 0,2-4 0 0 0,-2-15 0 0 0,-2-12 0 0 0,1-15 0 0 0,-3-7 0 0 0,0 0 0 0 0,-4 2 0 0 0,-3-1 0 0 0,4 6 0 0 0,5 10 0 0 0,-2 15 0 0 0,-3 22 0 0 0,0 9 0 0 0,-3 12 0 0 0,5 4 0 0 0,1-4 0 0 0,1-10 0 0 0,-3-14 0 0 0,-4-30 0 0 0,-4-27 0 0 0,-3-16 0 0 0,-3-12 0 0 0,-2-6 0 0 0,0 6 0 0 0,-1 8 0 0 0,5 14 0 0 0,1 17 0 0 0,4 22 0 0 0,6 20 0 0 0,-1 16 0 0 0,-2 5 0 0 0,1 6 0 0 0,3 3 0 0 0,3-2 0 0 0,-2-18 0 0 0,-3-23 0 0 0,-5-16 0 0 0,-4-16 0 0 0,-2-7 0 0 0,3 1 0 0 0,-1 15 0 0 0,0 11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7T15:05:24.219"/>
    </inkml:context>
    <inkml:brush xml:id="br0">
      <inkml:brushProperty name="width" value="0.1" units="cm"/>
      <inkml:brushProperty name="height" value="0.1" units="cm"/>
      <inkml:brushProperty name="color" value="#66CC00"/>
    </inkml:brush>
  </inkml:definitions>
  <inkml:trace contextRef="#ctx0" brushRef="#br0">11245 16854 16383 0 0,'4'4'0'0'0,"2"7"0"0"0,4 0 0 0 0,5-1 0 0 0,4 2 0 0 0,3 3 0 0 0,2 0 0 0 0,2 5 0 0 0,-4 4 0 0 0,4 7 0 0 0,-4 2 0 0 0,0 1 0 0 0,0-7 0 0 0,1-7 0 0 0,5-7 0 0 0,2-6 0 0 0,6-17 0 0 0,4-7 0 0 0,0-5 0 0 0,-2-3 0 0 0,-3 2 0 0 0,-4 2 0 0 0,-6 16 0 0 0,-8 28 0 0 0,-7 22 0 0 0,0 17 0 0 0,6 7 0 0 0,6-13 0 0 0,-2-29 0 0 0,5-32 0 0 0,2-25 0 0 0,2-15 0 0 0,-5-4 0 0 0,-6-4 0 0 0,-2 8 0 0 0,1 12 0 0 0,1 20 0 0 0,-1 16 0 0 0,-4 17 0 0 0,-5 14 0 0 0,-3 10 0 0 0,-3 1 0 0 0,8-6 0 0 0,6-19 0 0 0,9-31 0 0 0,4-21 0 0 0,7-19 0 0 0,-3-10 0 0 0,2 1 0 0 0,-6 7 0 0 0,-3 21 0 0 0,-5 25 0 0 0,1 26 0 0 0,3 24 0 0 0,-4 13 0 0 0,-1 5 0 0 0,5-7 0 0 0,3-17 0 0 0,5-24 0 0 0,6-23 0 0 0,5-18 0 0 0,-5-9 0 0 0,-5-7 0 0 0,-3-5 0 0 0,1 11 0 0 0,0 11 0 0 0,-2 19 0 0 0,-5 20 0 0 0,-2 17 0 0 0,-6 12 0 0 0,-6 7 0 0 0,1 1 0 0 0,1-4 0 0 0,4-5 0 0 0,3-10 0 0 0,2-9 0 0 0,3-9 0 0 0,0-6 0 0 0,6-18 0 0 0,1-15 0 0 0,5-11 0 0 0,-1-9 0 0 0,-5-1 0 0 0,-4 9 0 0 0,-7 5 0 0 0,-2 10 0 0 0,0 8 0 0 0,1 11 0 0 0,-2 11 0 0 0,-4 9 0 0 0,4 11 0 0 0,4 9 0 0 0,-1 4 0 0 0,-1-5 0 0 0,-3-5 0 0 0,5-6 0 0 0,-1-12 0 0 0,-5-12 0 0 0,0-6 0 0 0,7-10 0 0 0,-2-7 0 0 0,2 0 0 0 0,0 5 0 0 0,1 10 0 0 0,-3 11 0 0 0,0 18 0 0 0,4 10 0 0 0,-1 4 0 0 0,0-3 0 0 0,-5-3 0 0 0,0-6 0 0 0,1-7 0 0 0,1-6 0 0 0,7-4 0 0 0,-2-8 0 0 0,0-7 0 0 0,-1-7 0 0 0,-4-9 0 0 0,-1 0 0 0 0,1 4 0 0 0,1 6 0 0 0,1 6 0 0 0,-2 9 0 0 0,-1 4 0 0 0,1 6 0 0 0,-3 7 0 0 0,0 0 0 0 0,1-3 0 0 0,3-4 0 0 0,1-2 0 0 0,2-4 0 0 0,1-6 0 0 0,1-7 0 0 0,0-6 0 0 0,0 0 0 0 0,0 2 0 0 0,0 4 0 0 0,0 7 0 0 0,0 5 0 0 0,-4 7 0 0 0,-2 1 0 0 0,0-1 0 0 0,2-2 0 0 0,0-2 0 0 0,2-2 0 0 0,1-1 0 0 0,0-2 0 0 0,1 4 0 0 0,0 6 0 0 0,0 1 0 0 0,0-1 0 0 0,0-3 0 0 0,0-2 0 0 0,0-2 0 0 0,-5-6 0 0 0,-1-2 0 0 0,1-1 0 0 0,-4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7T15:05:24.220"/>
    </inkml:context>
    <inkml:brush xml:id="br0">
      <inkml:brushProperty name="width" value="0.1" units="cm"/>
      <inkml:brushProperty name="height" value="0.1" units="cm"/>
      <inkml:brushProperty name="color" value="#66CC00"/>
    </inkml:brush>
  </inkml:definitions>
  <inkml:trace contextRef="#ctx0" brushRef="#br0">10478 16242 16383 0 0,'0'13'0'0'0,"0"13"0"0"0,0 7 0 0 0,0 2 0 0 0,4-6 0 0 0,11-15 0 0 0,2-20 0 0 0,3-12 0 0 0,-2-13 0 0 0,0-1 0 0 0,2 6 0 0 0,1 6 0 0 0,-2 12 0 0 0,-5 15 0 0 0,-4 16 0 0 0,0 8 0 0 0,-2 3 0 0 0,-2 1 0 0 0,3-2 0 0 0,3-7 0 0 0,5-6 0 0 0,4-17 0 0 0,2-31 0 0 0,2-18 0 0 0,5-11 0 0 0,3 0 0 0 0,-5 1 0 0 0,-3 9 0 0 0,-6 10 0 0 0,-1 10 0 0 0,1 10 0 0 0,-4 12 0 0 0,-3 16 0 0 0,-1 14 0 0 0,-1 8 0 0 0,2 7 0 0 0,3 1 0 0 0,4-2 0 0 0,-2-12 0 0 0,5-19 0 0 0,-1-16 0 0 0,1-15 0 0 0,0-4 0 0 0,5 8 0 0 0,-1 11 0 0 0,-6 11 0 0 0,-6 9 0 0 0,-1 8 0 0 0,2 4 0 0 0,3-1 0 0 0,2-6 0 0 0,2-4 0 0 0,-2-10 0 0 0,0-5 0 0 0,-4 2 0 0 0,-5 6 0 0 0,-3 5 0 0 0,-4 7 0 0 0,-3 3 0 0 0,0 3 0 0 0,-6 2 0 0 0,-6-3 0 0 0,-10-2 0 0 0,-2-4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7T15:05:24.221"/>
    </inkml:context>
    <inkml:brush xml:id="br0">
      <inkml:brushProperty name="width" value="0.1" units="cm"/>
      <inkml:brushProperty name="height" value="0.1" units="cm"/>
      <inkml:brushProperty name="color" value="#66CC00"/>
    </inkml:brush>
  </inkml:definitions>
  <inkml:trace contextRef="#ctx0" brushRef="#br0">10557 16589 16383 0 0,'0'9'0'0'0,"0"7"0"0"0,0 10 0 0 0,0 9 0 0 0,4 7 0 0 0,6 2 0 0 0,2-3 0 0 0,-2-13 0 0 0,2-15 0 0 0,3-24 0 0 0,4-13 0 0 0,-1-8 0 0 0,-5 15 0 0 0,-3 24 0 0 0,-4 19 0 0 0,-3 9 0 0 0,-2 4 0 0 0,7 4 0 0 0,8-6 0 0 0,4-9 0 0 0,9-18 0 0 0,-2-19 0 0 0,0-18 0 0 0,3-7 0 0 0,-2-4 0 0 0,-7 10 0 0 0,-7 14 0 0 0,-5 14 0 0 0,-1 15 0 0 0,-1 10 0 0 0,3 1 0 0 0,4-5 0 0 0,3-5 0 0 0,9-6 0 0 0,3-9 0 0 0,2-4 0 0 0,0-2 0 0 0,-2 0 0 0 0,0 5 0 0 0,-6 7 0 0 0,-2 7 0 0 0,-5 5 0 0 0,-5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1.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17.png"/><Relationship Id="rId9" Type="http://schemas.openxmlformats.org/officeDocument/2006/relationships/image" Target="../media/image19.svg"/></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svg"/><Relationship Id="rId7" Type="http://schemas.openxmlformats.org/officeDocument/2006/relationships/image" Target="../media/image21.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25.sv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image" Target="../media/image11.svg"/><Relationship Id="rId2" Type="http://schemas.openxmlformats.org/officeDocument/2006/relationships/image" Target="../media/image2.pn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User Interface Prototype Presentation</a:t>
            </a:r>
            <a:endParaRPr lang="en-US" dirty="0">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ter, wave, reef, ocean floor&#10;&#10;Description automatically generated">
            <a:extLst>
              <a:ext uri="{FF2B5EF4-FFF2-40B4-BE49-F238E27FC236}">
                <a16:creationId xmlns:a16="http://schemas.microsoft.com/office/drawing/2014/main" id="{6549485A-5036-4DC0-8E46-FFC9BD7E1626}"/>
              </a:ext>
            </a:extLst>
          </p:cNvPr>
          <p:cNvPicPr>
            <a:picLocks noChangeAspect="1"/>
          </p:cNvPicPr>
          <p:nvPr/>
        </p:nvPicPr>
        <p:blipFill rotWithShape="1">
          <a:blip r:embed="rId2">
            <a:extLst>
              <a:ext uri="{28A0092B-C50C-407E-A947-70E740481C1C}">
                <a14:useLocalDpi xmlns:a14="http://schemas.microsoft.com/office/drawing/2010/main" val="0"/>
              </a:ext>
            </a:extLst>
          </a:blip>
          <a:srcRect l="21466" t="1430" r="23807" b="1430"/>
          <a:stretch/>
        </p:blipFill>
        <p:spPr>
          <a:xfrm>
            <a:off x="3345902" y="549000"/>
            <a:ext cx="5760000" cy="5760000"/>
          </a:xfrm>
          <a:prstGeom prst="rect">
            <a:avLst/>
          </a:prstGeom>
        </p:spPr>
      </p:pic>
      <p:sp>
        <p:nvSpPr>
          <p:cNvPr id="6" name="TextBox 5">
            <a:extLst>
              <a:ext uri="{FF2B5EF4-FFF2-40B4-BE49-F238E27FC236}">
                <a16:creationId xmlns:a16="http://schemas.microsoft.com/office/drawing/2014/main" id="{ED7240E5-ADEE-49CA-842B-282A9FA3481A}"/>
              </a:ext>
            </a:extLst>
          </p:cNvPr>
          <p:cNvSpPr txBox="1"/>
          <p:nvPr/>
        </p:nvSpPr>
        <p:spPr>
          <a:xfrm>
            <a:off x="0" y="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ATTACK A PLAYER (FORCED)</a:t>
            </a:r>
          </a:p>
        </p:txBody>
      </p:sp>
      <p:graphicFrame>
        <p:nvGraphicFramePr>
          <p:cNvPr id="10" name="Table 10">
            <a:extLst>
              <a:ext uri="{FF2B5EF4-FFF2-40B4-BE49-F238E27FC236}">
                <a16:creationId xmlns:a16="http://schemas.microsoft.com/office/drawing/2014/main" id="{05E7596E-B6EF-41E2-A00B-C66F7B3C4845}"/>
              </a:ext>
            </a:extLst>
          </p:cNvPr>
          <p:cNvGraphicFramePr>
            <a:graphicFrameLocks noGrp="1"/>
          </p:cNvGraphicFramePr>
          <p:nvPr>
            <p:extLst>
              <p:ext uri="{D42A27DB-BD31-4B8C-83A1-F6EECF244321}">
                <p14:modId xmlns:p14="http://schemas.microsoft.com/office/powerpoint/2010/main" val="90812298"/>
              </p:ext>
            </p:extLst>
          </p:nvPr>
        </p:nvGraphicFramePr>
        <p:xfrm>
          <a:off x="3345902" y="549000"/>
          <a:ext cx="5760000" cy="5760000"/>
        </p:xfrm>
        <a:graphic>
          <a:graphicData uri="http://schemas.openxmlformats.org/drawingml/2006/table">
            <a:tbl>
              <a:tblPr firstRow="1" bandRow="1">
                <a:tableStyleId>{5C22544A-7EE6-4342-B048-85BDC9FD1C3A}</a:tableStyleId>
              </a:tblPr>
              <a:tblGrid>
                <a:gridCol w="288000">
                  <a:extLst>
                    <a:ext uri="{9D8B030D-6E8A-4147-A177-3AD203B41FA5}">
                      <a16:colId xmlns:a16="http://schemas.microsoft.com/office/drawing/2014/main" val="2713805711"/>
                    </a:ext>
                  </a:extLst>
                </a:gridCol>
                <a:gridCol w="288000">
                  <a:extLst>
                    <a:ext uri="{9D8B030D-6E8A-4147-A177-3AD203B41FA5}">
                      <a16:colId xmlns:a16="http://schemas.microsoft.com/office/drawing/2014/main" val="1213276133"/>
                    </a:ext>
                  </a:extLst>
                </a:gridCol>
                <a:gridCol w="288000">
                  <a:extLst>
                    <a:ext uri="{9D8B030D-6E8A-4147-A177-3AD203B41FA5}">
                      <a16:colId xmlns:a16="http://schemas.microsoft.com/office/drawing/2014/main" val="1875364440"/>
                    </a:ext>
                  </a:extLst>
                </a:gridCol>
                <a:gridCol w="288000">
                  <a:extLst>
                    <a:ext uri="{9D8B030D-6E8A-4147-A177-3AD203B41FA5}">
                      <a16:colId xmlns:a16="http://schemas.microsoft.com/office/drawing/2014/main" val="2969236485"/>
                    </a:ext>
                  </a:extLst>
                </a:gridCol>
                <a:gridCol w="288000">
                  <a:extLst>
                    <a:ext uri="{9D8B030D-6E8A-4147-A177-3AD203B41FA5}">
                      <a16:colId xmlns:a16="http://schemas.microsoft.com/office/drawing/2014/main" val="1188357530"/>
                    </a:ext>
                  </a:extLst>
                </a:gridCol>
                <a:gridCol w="288000">
                  <a:extLst>
                    <a:ext uri="{9D8B030D-6E8A-4147-A177-3AD203B41FA5}">
                      <a16:colId xmlns:a16="http://schemas.microsoft.com/office/drawing/2014/main" val="2961171172"/>
                    </a:ext>
                  </a:extLst>
                </a:gridCol>
                <a:gridCol w="288000">
                  <a:extLst>
                    <a:ext uri="{9D8B030D-6E8A-4147-A177-3AD203B41FA5}">
                      <a16:colId xmlns:a16="http://schemas.microsoft.com/office/drawing/2014/main" val="518694313"/>
                    </a:ext>
                  </a:extLst>
                </a:gridCol>
                <a:gridCol w="288000">
                  <a:extLst>
                    <a:ext uri="{9D8B030D-6E8A-4147-A177-3AD203B41FA5}">
                      <a16:colId xmlns:a16="http://schemas.microsoft.com/office/drawing/2014/main" val="3763007246"/>
                    </a:ext>
                  </a:extLst>
                </a:gridCol>
                <a:gridCol w="288000">
                  <a:extLst>
                    <a:ext uri="{9D8B030D-6E8A-4147-A177-3AD203B41FA5}">
                      <a16:colId xmlns:a16="http://schemas.microsoft.com/office/drawing/2014/main" val="1828973329"/>
                    </a:ext>
                  </a:extLst>
                </a:gridCol>
                <a:gridCol w="288000">
                  <a:extLst>
                    <a:ext uri="{9D8B030D-6E8A-4147-A177-3AD203B41FA5}">
                      <a16:colId xmlns:a16="http://schemas.microsoft.com/office/drawing/2014/main" val="2062122414"/>
                    </a:ext>
                  </a:extLst>
                </a:gridCol>
                <a:gridCol w="288000">
                  <a:extLst>
                    <a:ext uri="{9D8B030D-6E8A-4147-A177-3AD203B41FA5}">
                      <a16:colId xmlns:a16="http://schemas.microsoft.com/office/drawing/2014/main" val="2158494540"/>
                    </a:ext>
                  </a:extLst>
                </a:gridCol>
                <a:gridCol w="288000">
                  <a:extLst>
                    <a:ext uri="{9D8B030D-6E8A-4147-A177-3AD203B41FA5}">
                      <a16:colId xmlns:a16="http://schemas.microsoft.com/office/drawing/2014/main" val="3251228745"/>
                    </a:ext>
                  </a:extLst>
                </a:gridCol>
                <a:gridCol w="288000">
                  <a:extLst>
                    <a:ext uri="{9D8B030D-6E8A-4147-A177-3AD203B41FA5}">
                      <a16:colId xmlns:a16="http://schemas.microsoft.com/office/drawing/2014/main" val="1161362687"/>
                    </a:ext>
                  </a:extLst>
                </a:gridCol>
                <a:gridCol w="288000">
                  <a:extLst>
                    <a:ext uri="{9D8B030D-6E8A-4147-A177-3AD203B41FA5}">
                      <a16:colId xmlns:a16="http://schemas.microsoft.com/office/drawing/2014/main" val="309491840"/>
                    </a:ext>
                  </a:extLst>
                </a:gridCol>
                <a:gridCol w="288000">
                  <a:extLst>
                    <a:ext uri="{9D8B030D-6E8A-4147-A177-3AD203B41FA5}">
                      <a16:colId xmlns:a16="http://schemas.microsoft.com/office/drawing/2014/main" val="1267238368"/>
                    </a:ext>
                  </a:extLst>
                </a:gridCol>
                <a:gridCol w="288000">
                  <a:extLst>
                    <a:ext uri="{9D8B030D-6E8A-4147-A177-3AD203B41FA5}">
                      <a16:colId xmlns:a16="http://schemas.microsoft.com/office/drawing/2014/main" val="1968784842"/>
                    </a:ext>
                  </a:extLst>
                </a:gridCol>
                <a:gridCol w="288000">
                  <a:extLst>
                    <a:ext uri="{9D8B030D-6E8A-4147-A177-3AD203B41FA5}">
                      <a16:colId xmlns:a16="http://schemas.microsoft.com/office/drawing/2014/main" val="3870387772"/>
                    </a:ext>
                  </a:extLst>
                </a:gridCol>
                <a:gridCol w="288000">
                  <a:extLst>
                    <a:ext uri="{9D8B030D-6E8A-4147-A177-3AD203B41FA5}">
                      <a16:colId xmlns:a16="http://schemas.microsoft.com/office/drawing/2014/main" val="1099962257"/>
                    </a:ext>
                  </a:extLst>
                </a:gridCol>
                <a:gridCol w="288000">
                  <a:extLst>
                    <a:ext uri="{9D8B030D-6E8A-4147-A177-3AD203B41FA5}">
                      <a16:colId xmlns:a16="http://schemas.microsoft.com/office/drawing/2014/main" val="2566395792"/>
                    </a:ext>
                  </a:extLst>
                </a:gridCol>
                <a:gridCol w="288000">
                  <a:extLst>
                    <a:ext uri="{9D8B030D-6E8A-4147-A177-3AD203B41FA5}">
                      <a16:colId xmlns:a16="http://schemas.microsoft.com/office/drawing/2014/main" val="3024037862"/>
                    </a:ext>
                  </a:extLst>
                </a:gridCol>
              </a:tblGrid>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773693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78252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781128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4296691"/>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17433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9379316"/>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5229600"/>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2176063"/>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212196"/>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7556098"/>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5470422"/>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3149250"/>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6376605"/>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974754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6180939"/>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3694601"/>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654954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92298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86339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0522418"/>
                  </a:ext>
                </a:extLst>
              </a:tr>
            </a:tbl>
          </a:graphicData>
        </a:graphic>
      </p:graphicFrame>
      <p:sp>
        <p:nvSpPr>
          <p:cNvPr id="17" name="TextBox 16">
            <a:extLst>
              <a:ext uri="{FF2B5EF4-FFF2-40B4-BE49-F238E27FC236}">
                <a16:creationId xmlns:a16="http://schemas.microsoft.com/office/drawing/2014/main" id="{01608179-7FE0-4323-9DB2-8F5180754E82}"/>
              </a:ext>
            </a:extLst>
          </p:cNvPr>
          <p:cNvSpPr txBox="1"/>
          <p:nvPr/>
        </p:nvSpPr>
        <p:spPr>
          <a:xfrm>
            <a:off x="9946433" y="2799184"/>
            <a:ext cx="2006081" cy="1477328"/>
          </a:xfrm>
          <a:prstGeom prst="rect">
            <a:avLst/>
          </a:prstGeom>
          <a:noFill/>
        </p:spPr>
        <p:txBody>
          <a:bodyPr wrap="square" rtlCol="0">
            <a:spAutoFit/>
          </a:bodyPr>
          <a:lstStyle/>
          <a:p>
            <a:r>
              <a:rPr lang="en-GB" dirty="0"/>
              <a:t>Player chooses to move to a square occupied by another ship in order to attack</a:t>
            </a:r>
          </a:p>
        </p:txBody>
      </p:sp>
      <p:grpSp>
        <p:nvGrpSpPr>
          <p:cNvPr id="3" name="Group 2">
            <a:extLst>
              <a:ext uri="{FF2B5EF4-FFF2-40B4-BE49-F238E27FC236}">
                <a16:creationId xmlns:a16="http://schemas.microsoft.com/office/drawing/2014/main" id="{65270959-22FB-4BA1-84B7-013D6A5E252A}"/>
              </a:ext>
            </a:extLst>
          </p:cNvPr>
          <p:cNvGrpSpPr/>
          <p:nvPr/>
        </p:nvGrpSpPr>
        <p:grpSpPr>
          <a:xfrm rot="5400000">
            <a:off x="5088139" y="3382412"/>
            <a:ext cx="248804" cy="367376"/>
            <a:chOff x="2715779" y="1883812"/>
            <a:chExt cx="512964" cy="783936"/>
          </a:xfrm>
        </p:grpSpPr>
        <p:sp>
          <p:nvSpPr>
            <p:cNvPr id="14" name="Oval 13">
              <a:extLst>
                <a:ext uri="{FF2B5EF4-FFF2-40B4-BE49-F238E27FC236}">
                  <a16:creationId xmlns:a16="http://schemas.microsoft.com/office/drawing/2014/main" id="{717DB200-44CF-4923-9183-9B1A6A70BEA6}"/>
                </a:ext>
              </a:extLst>
            </p:cNvPr>
            <p:cNvSpPr/>
            <p:nvPr/>
          </p:nvSpPr>
          <p:spPr>
            <a:xfrm>
              <a:off x="2715779" y="1883812"/>
              <a:ext cx="512964" cy="78393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row: Up 15">
              <a:extLst>
                <a:ext uri="{FF2B5EF4-FFF2-40B4-BE49-F238E27FC236}">
                  <a16:creationId xmlns:a16="http://schemas.microsoft.com/office/drawing/2014/main" id="{069DD622-8C1A-4CF0-ACC1-A53440083B47}"/>
                </a:ext>
              </a:extLst>
            </p:cNvPr>
            <p:cNvSpPr/>
            <p:nvPr/>
          </p:nvSpPr>
          <p:spPr>
            <a:xfrm>
              <a:off x="2816478" y="1975229"/>
              <a:ext cx="314960" cy="619760"/>
            </a:xfrm>
            <a:prstGeom prst="up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Arrow: Left 7">
            <a:extLst>
              <a:ext uri="{FF2B5EF4-FFF2-40B4-BE49-F238E27FC236}">
                <a16:creationId xmlns:a16="http://schemas.microsoft.com/office/drawing/2014/main" id="{4F1E26F2-8129-48DF-99E8-A14EFDD5EDC8}"/>
              </a:ext>
            </a:extLst>
          </p:cNvPr>
          <p:cNvSpPr/>
          <p:nvPr/>
        </p:nvSpPr>
        <p:spPr>
          <a:xfrm>
            <a:off x="5245461" y="3451653"/>
            <a:ext cx="457200" cy="228600"/>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a:extLst>
              <a:ext uri="{FF2B5EF4-FFF2-40B4-BE49-F238E27FC236}">
                <a16:creationId xmlns:a16="http://schemas.microsoft.com/office/drawing/2014/main" id="{E8C74C6B-B607-499C-9534-747223C1706B}"/>
              </a:ext>
            </a:extLst>
          </p:cNvPr>
          <p:cNvGrpSpPr/>
          <p:nvPr/>
        </p:nvGrpSpPr>
        <p:grpSpPr>
          <a:xfrm rot="-5400000">
            <a:off x="5661255" y="3387493"/>
            <a:ext cx="238644" cy="357216"/>
            <a:chOff x="2105255" y="1883813"/>
            <a:chExt cx="512964" cy="783936"/>
          </a:xfrm>
        </p:grpSpPr>
        <p:sp>
          <p:nvSpPr>
            <p:cNvPr id="19" name="Oval 18">
              <a:extLst>
                <a:ext uri="{FF2B5EF4-FFF2-40B4-BE49-F238E27FC236}">
                  <a16:creationId xmlns:a16="http://schemas.microsoft.com/office/drawing/2014/main" id="{8DEC872B-8441-498E-AB4E-91C7B2544B89}"/>
                </a:ext>
              </a:extLst>
            </p:cNvPr>
            <p:cNvSpPr/>
            <p:nvPr/>
          </p:nvSpPr>
          <p:spPr>
            <a:xfrm>
              <a:off x="2105255" y="1883813"/>
              <a:ext cx="512964" cy="78393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row: Up 19">
              <a:extLst>
                <a:ext uri="{FF2B5EF4-FFF2-40B4-BE49-F238E27FC236}">
                  <a16:creationId xmlns:a16="http://schemas.microsoft.com/office/drawing/2014/main" id="{C065B463-46AB-43C4-9724-84C67A386801}"/>
                </a:ext>
              </a:extLst>
            </p:cNvPr>
            <p:cNvSpPr/>
            <p:nvPr/>
          </p:nvSpPr>
          <p:spPr>
            <a:xfrm>
              <a:off x="2206880" y="1975229"/>
              <a:ext cx="314959" cy="619760"/>
            </a:xfrm>
            <a:prstGeom prst="up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a:extLst>
              <a:ext uri="{FF2B5EF4-FFF2-40B4-BE49-F238E27FC236}">
                <a16:creationId xmlns:a16="http://schemas.microsoft.com/office/drawing/2014/main" id="{63A50293-420E-4CE6-8628-CFBDC2F4E448}"/>
              </a:ext>
            </a:extLst>
          </p:cNvPr>
          <p:cNvCxnSpPr>
            <a:cxnSpLocks/>
          </p:cNvCxnSpPr>
          <p:nvPr/>
        </p:nvCxnSpPr>
        <p:spPr>
          <a:xfrm flipH="1">
            <a:off x="5943594" y="3125755"/>
            <a:ext cx="4023159" cy="399558"/>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2" name="TextBox 1">
            <a:extLst>
              <a:ext uri="{FF2B5EF4-FFF2-40B4-BE49-F238E27FC236}">
                <a16:creationId xmlns:a16="http://schemas.microsoft.com/office/drawing/2014/main" id="{C62F6270-8951-36D7-D19F-41C1A5C75938}"/>
              </a:ext>
            </a:extLst>
          </p:cNvPr>
          <p:cNvSpPr txBox="1"/>
          <p:nvPr/>
        </p:nvSpPr>
        <p:spPr>
          <a:xfrm>
            <a:off x="285750" y="655544"/>
            <a:ext cx="27432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cs typeface="Calibri"/>
              </a:rPr>
              <a:t>FR11, FR12</a:t>
            </a:r>
          </a:p>
          <a:p>
            <a:endParaRPr lang="en-US" b="1">
              <a:cs typeface="Calibri"/>
            </a:endParaRPr>
          </a:p>
        </p:txBody>
      </p:sp>
    </p:spTree>
    <p:extLst>
      <p:ext uri="{BB962C8B-B14F-4D97-AF65-F5344CB8AC3E}">
        <p14:creationId xmlns:p14="http://schemas.microsoft.com/office/powerpoint/2010/main" val="1481751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ter, wave, reef, ocean floor&#10;&#10;Description automatically generated">
            <a:extLst>
              <a:ext uri="{FF2B5EF4-FFF2-40B4-BE49-F238E27FC236}">
                <a16:creationId xmlns:a16="http://schemas.microsoft.com/office/drawing/2014/main" id="{067FDEA7-30CB-4F9B-A06B-0C5455E3D5C2}"/>
              </a:ext>
            </a:extLst>
          </p:cNvPr>
          <p:cNvPicPr>
            <a:picLocks noChangeAspect="1"/>
          </p:cNvPicPr>
          <p:nvPr/>
        </p:nvPicPr>
        <p:blipFill rotWithShape="1">
          <a:blip r:embed="rId2">
            <a:extLst>
              <a:ext uri="{28A0092B-C50C-407E-A947-70E740481C1C}">
                <a14:useLocalDpi xmlns:a14="http://schemas.microsoft.com/office/drawing/2010/main" val="0"/>
              </a:ext>
            </a:extLst>
          </a:blip>
          <a:srcRect l="21466" t="1430" r="23807" b="1430"/>
          <a:stretch/>
        </p:blipFill>
        <p:spPr>
          <a:xfrm>
            <a:off x="3345902" y="549000"/>
            <a:ext cx="5760000" cy="5760000"/>
          </a:xfrm>
          <a:prstGeom prst="rect">
            <a:avLst/>
          </a:prstGeom>
        </p:spPr>
      </p:pic>
      <p:sp>
        <p:nvSpPr>
          <p:cNvPr id="5" name="TextBox 4">
            <a:extLst>
              <a:ext uri="{FF2B5EF4-FFF2-40B4-BE49-F238E27FC236}">
                <a16:creationId xmlns:a16="http://schemas.microsoft.com/office/drawing/2014/main" id="{BE036B6E-D0F4-4417-B6D4-DFB69E40AF28}"/>
              </a:ext>
            </a:extLst>
          </p:cNvPr>
          <p:cNvSpPr txBox="1"/>
          <p:nvPr/>
        </p:nvSpPr>
        <p:spPr>
          <a:xfrm>
            <a:off x="0" y="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ATTACK A PLAYER (CHOICE)</a:t>
            </a:r>
          </a:p>
        </p:txBody>
      </p:sp>
      <p:graphicFrame>
        <p:nvGraphicFramePr>
          <p:cNvPr id="6" name="Table 10">
            <a:extLst>
              <a:ext uri="{FF2B5EF4-FFF2-40B4-BE49-F238E27FC236}">
                <a16:creationId xmlns:a16="http://schemas.microsoft.com/office/drawing/2014/main" id="{2F944CA5-61D2-4FAC-9391-770F430601D2}"/>
              </a:ext>
            </a:extLst>
          </p:cNvPr>
          <p:cNvGraphicFramePr>
            <a:graphicFrameLocks noGrp="1"/>
          </p:cNvGraphicFramePr>
          <p:nvPr>
            <p:extLst>
              <p:ext uri="{D42A27DB-BD31-4B8C-83A1-F6EECF244321}">
                <p14:modId xmlns:p14="http://schemas.microsoft.com/office/powerpoint/2010/main" val="661877339"/>
              </p:ext>
            </p:extLst>
          </p:nvPr>
        </p:nvGraphicFramePr>
        <p:xfrm>
          <a:off x="3337243" y="549000"/>
          <a:ext cx="5760000" cy="5760000"/>
        </p:xfrm>
        <a:graphic>
          <a:graphicData uri="http://schemas.openxmlformats.org/drawingml/2006/table">
            <a:tbl>
              <a:tblPr firstRow="1" bandRow="1">
                <a:tableStyleId>{5C22544A-7EE6-4342-B048-85BDC9FD1C3A}</a:tableStyleId>
              </a:tblPr>
              <a:tblGrid>
                <a:gridCol w="288000">
                  <a:extLst>
                    <a:ext uri="{9D8B030D-6E8A-4147-A177-3AD203B41FA5}">
                      <a16:colId xmlns:a16="http://schemas.microsoft.com/office/drawing/2014/main" val="2713805711"/>
                    </a:ext>
                  </a:extLst>
                </a:gridCol>
                <a:gridCol w="288000">
                  <a:extLst>
                    <a:ext uri="{9D8B030D-6E8A-4147-A177-3AD203B41FA5}">
                      <a16:colId xmlns:a16="http://schemas.microsoft.com/office/drawing/2014/main" val="1213276133"/>
                    </a:ext>
                  </a:extLst>
                </a:gridCol>
                <a:gridCol w="288000">
                  <a:extLst>
                    <a:ext uri="{9D8B030D-6E8A-4147-A177-3AD203B41FA5}">
                      <a16:colId xmlns:a16="http://schemas.microsoft.com/office/drawing/2014/main" val="1875364440"/>
                    </a:ext>
                  </a:extLst>
                </a:gridCol>
                <a:gridCol w="288000">
                  <a:extLst>
                    <a:ext uri="{9D8B030D-6E8A-4147-A177-3AD203B41FA5}">
                      <a16:colId xmlns:a16="http://schemas.microsoft.com/office/drawing/2014/main" val="2969236485"/>
                    </a:ext>
                  </a:extLst>
                </a:gridCol>
                <a:gridCol w="288000">
                  <a:extLst>
                    <a:ext uri="{9D8B030D-6E8A-4147-A177-3AD203B41FA5}">
                      <a16:colId xmlns:a16="http://schemas.microsoft.com/office/drawing/2014/main" val="1188357530"/>
                    </a:ext>
                  </a:extLst>
                </a:gridCol>
                <a:gridCol w="288000">
                  <a:extLst>
                    <a:ext uri="{9D8B030D-6E8A-4147-A177-3AD203B41FA5}">
                      <a16:colId xmlns:a16="http://schemas.microsoft.com/office/drawing/2014/main" val="2961171172"/>
                    </a:ext>
                  </a:extLst>
                </a:gridCol>
                <a:gridCol w="288000">
                  <a:extLst>
                    <a:ext uri="{9D8B030D-6E8A-4147-A177-3AD203B41FA5}">
                      <a16:colId xmlns:a16="http://schemas.microsoft.com/office/drawing/2014/main" val="518694313"/>
                    </a:ext>
                  </a:extLst>
                </a:gridCol>
                <a:gridCol w="288000">
                  <a:extLst>
                    <a:ext uri="{9D8B030D-6E8A-4147-A177-3AD203B41FA5}">
                      <a16:colId xmlns:a16="http://schemas.microsoft.com/office/drawing/2014/main" val="3763007246"/>
                    </a:ext>
                  </a:extLst>
                </a:gridCol>
                <a:gridCol w="288000">
                  <a:extLst>
                    <a:ext uri="{9D8B030D-6E8A-4147-A177-3AD203B41FA5}">
                      <a16:colId xmlns:a16="http://schemas.microsoft.com/office/drawing/2014/main" val="1828973329"/>
                    </a:ext>
                  </a:extLst>
                </a:gridCol>
                <a:gridCol w="288000">
                  <a:extLst>
                    <a:ext uri="{9D8B030D-6E8A-4147-A177-3AD203B41FA5}">
                      <a16:colId xmlns:a16="http://schemas.microsoft.com/office/drawing/2014/main" val="2062122414"/>
                    </a:ext>
                  </a:extLst>
                </a:gridCol>
                <a:gridCol w="288000">
                  <a:extLst>
                    <a:ext uri="{9D8B030D-6E8A-4147-A177-3AD203B41FA5}">
                      <a16:colId xmlns:a16="http://schemas.microsoft.com/office/drawing/2014/main" val="2158494540"/>
                    </a:ext>
                  </a:extLst>
                </a:gridCol>
                <a:gridCol w="288000">
                  <a:extLst>
                    <a:ext uri="{9D8B030D-6E8A-4147-A177-3AD203B41FA5}">
                      <a16:colId xmlns:a16="http://schemas.microsoft.com/office/drawing/2014/main" val="3251228745"/>
                    </a:ext>
                  </a:extLst>
                </a:gridCol>
                <a:gridCol w="288000">
                  <a:extLst>
                    <a:ext uri="{9D8B030D-6E8A-4147-A177-3AD203B41FA5}">
                      <a16:colId xmlns:a16="http://schemas.microsoft.com/office/drawing/2014/main" val="1161362687"/>
                    </a:ext>
                  </a:extLst>
                </a:gridCol>
                <a:gridCol w="288000">
                  <a:extLst>
                    <a:ext uri="{9D8B030D-6E8A-4147-A177-3AD203B41FA5}">
                      <a16:colId xmlns:a16="http://schemas.microsoft.com/office/drawing/2014/main" val="309491840"/>
                    </a:ext>
                  </a:extLst>
                </a:gridCol>
                <a:gridCol w="288000">
                  <a:extLst>
                    <a:ext uri="{9D8B030D-6E8A-4147-A177-3AD203B41FA5}">
                      <a16:colId xmlns:a16="http://schemas.microsoft.com/office/drawing/2014/main" val="1267238368"/>
                    </a:ext>
                  </a:extLst>
                </a:gridCol>
                <a:gridCol w="288000">
                  <a:extLst>
                    <a:ext uri="{9D8B030D-6E8A-4147-A177-3AD203B41FA5}">
                      <a16:colId xmlns:a16="http://schemas.microsoft.com/office/drawing/2014/main" val="1968784842"/>
                    </a:ext>
                  </a:extLst>
                </a:gridCol>
                <a:gridCol w="288000">
                  <a:extLst>
                    <a:ext uri="{9D8B030D-6E8A-4147-A177-3AD203B41FA5}">
                      <a16:colId xmlns:a16="http://schemas.microsoft.com/office/drawing/2014/main" val="3870387772"/>
                    </a:ext>
                  </a:extLst>
                </a:gridCol>
                <a:gridCol w="288000">
                  <a:extLst>
                    <a:ext uri="{9D8B030D-6E8A-4147-A177-3AD203B41FA5}">
                      <a16:colId xmlns:a16="http://schemas.microsoft.com/office/drawing/2014/main" val="1099962257"/>
                    </a:ext>
                  </a:extLst>
                </a:gridCol>
                <a:gridCol w="288000">
                  <a:extLst>
                    <a:ext uri="{9D8B030D-6E8A-4147-A177-3AD203B41FA5}">
                      <a16:colId xmlns:a16="http://schemas.microsoft.com/office/drawing/2014/main" val="2566395792"/>
                    </a:ext>
                  </a:extLst>
                </a:gridCol>
                <a:gridCol w="288000">
                  <a:extLst>
                    <a:ext uri="{9D8B030D-6E8A-4147-A177-3AD203B41FA5}">
                      <a16:colId xmlns:a16="http://schemas.microsoft.com/office/drawing/2014/main" val="3024037862"/>
                    </a:ext>
                  </a:extLst>
                </a:gridCol>
              </a:tblGrid>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773693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78252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781128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4296691"/>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17433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9379316"/>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5229600"/>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2176063"/>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212196"/>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7556098"/>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5470422"/>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3149250"/>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6376605"/>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974754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6180939"/>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3694601"/>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654954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92298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86339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0522418"/>
                  </a:ext>
                </a:extLst>
              </a:tr>
            </a:tbl>
          </a:graphicData>
        </a:graphic>
      </p:graphicFrame>
      <p:sp>
        <p:nvSpPr>
          <p:cNvPr id="8" name="Arrow: Left 7">
            <a:extLst>
              <a:ext uri="{FF2B5EF4-FFF2-40B4-BE49-F238E27FC236}">
                <a16:creationId xmlns:a16="http://schemas.microsoft.com/office/drawing/2014/main" id="{896F97A3-4A74-4D4E-A789-2486005D814E}"/>
              </a:ext>
            </a:extLst>
          </p:cNvPr>
          <p:cNvSpPr/>
          <p:nvPr/>
        </p:nvSpPr>
        <p:spPr>
          <a:xfrm rot="5400000">
            <a:off x="4661056" y="3424698"/>
            <a:ext cx="1112677" cy="202215"/>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DEAF58BF-59FD-406D-A8E7-25A017D7A841}"/>
              </a:ext>
            </a:extLst>
          </p:cNvPr>
          <p:cNvSpPr txBox="1"/>
          <p:nvPr/>
        </p:nvSpPr>
        <p:spPr>
          <a:xfrm>
            <a:off x="432675" y="2506397"/>
            <a:ext cx="1929305" cy="1754326"/>
          </a:xfrm>
          <a:prstGeom prst="rect">
            <a:avLst/>
          </a:prstGeom>
          <a:noFill/>
        </p:spPr>
        <p:txBody>
          <a:bodyPr wrap="square" rtlCol="0">
            <a:spAutoFit/>
          </a:bodyPr>
          <a:lstStyle/>
          <a:p>
            <a:r>
              <a:rPr lang="en-GB" dirty="0"/>
              <a:t>If a player moves past another ship, they will be presented with the option to attack.</a:t>
            </a:r>
          </a:p>
        </p:txBody>
      </p:sp>
      <p:sp>
        <p:nvSpPr>
          <p:cNvPr id="15" name="Speech Bubble: Rectangle with Corners Rounded 14">
            <a:extLst>
              <a:ext uri="{FF2B5EF4-FFF2-40B4-BE49-F238E27FC236}">
                <a16:creationId xmlns:a16="http://schemas.microsoft.com/office/drawing/2014/main" id="{4DFDB86D-EECE-4565-864E-A2FABFD52109}"/>
              </a:ext>
            </a:extLst>
          </p:cNvPr>
          <p:cNvSpPr/>
          <p:nvPr/>
        </p:nvSpPr>
        <p:spPr>
          <a:xfrm>
            <a:off x="5378194" y="1029868"/>
            <a:ext cx="3421385" cy="2113382"/>
          </a:xfrm>
          <a:prstGeom prst="wedgeRoundRectCallout">
            <a:avLst>
              <a:gd name="adj1" fmla="val -52567"/>
              <a:gd name="adj2" fmla="val 70758"/>
              <a:gd name="adj3" fmla="val 16667"/>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928BF6E3-EAED-44E9-958D-D9FF4AC823F6}"/>
              </a:ext>
            </a:extLst>
          </p:cNvPr>
          <p:cNvSpPr/>
          <p:nvPr/>
        </p:nvSpPr>
        <p:spPr>
          <a:xfrm>
            <a:off x="6179252" y="1259086"/>
            <a:ext cx="1819268" cy="980822"/>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Viner Hand ITC"/>
                <a:cs typeface="Calibri"/>
              </a:rPr>
              <a:t>Would you like to attack?</a:t>
            </a:r>
          </a:p>
        </p:txBody>
      </p:sp>
      <p:sp>
        <p:nvSpPr>
          <p:cNvPr id="17" name="Rectangle 16">
            <a:extLst>
              <a:ext uri="{FF2B5EF4-FFF2-40B4-BE49-F238E27FC236}">
                <a16:creationId xmlns:a16="http://schemas.microsoft.com/office/drawing/2014/main" id="{0F42795F-C3AF-4FA0-9B3F-F39501C8EA3F}"/>
              </a:ext>
            </a:extLst>
          </p:cNvPr>
          <p:cNvSpPr/>
          <p:nvPr/>
        </p:nvSpPr>
        <p:spPr>
          <a:xfrm>
            <a:off x="6107717" y="2522727"/>
            <a:ext cx="684067" cy="337704"/>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Viner Hand ITC"/>
                <a:cs typeface="Calibri"/>
              </a:rPr>
              <a:t>YES</a:t>
            </a:r>
            <a:endParaRPr lang="en-US">
              <a:latin typeface="Viner Hand ITC"/>
            </a:endParaRPr>
          </a:p>
        </p:txBody>
      </p:sp>
      <p:sp>
        <p:nvSpPr>
          <p:cNvPr id="18" name="Rectangle 17">
            <a:extLst>
              <a:ext uri="{FF2B5EF4-FFF2-40B4-BE49-F238E27FC236}">
                <a16:creationId xmlns:a16="http://schemas.microsoft.com/office/drawing/2014/main" id="{18FB05C1-F0F1-4DFC-99DF-626F8042BB54}"/>
              </a:ext>
            </a:extLst>
          </p:cNvPr>
          <p:cNvSpPr/>
          <p:nvPr/>
        </p:nvSpPr>
        <p:spPr>
          <a:xfrm>
            <a:off x="7484513" y="2522726"/>
            <a:ext cx="614795" cy="337704"/>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Viner Hand ITC"/>
                <a:cs typeface="Calibri"/>
              </a:rPr>
              <a:t>NO</a:t>
            </a:r>
            <a:endParaRPr lang="en-US">
              <a:latin typeface="Viner Hand ITC"/>
            </a:endParaRPr>
          </a:p>
        </p:txBody>
      </p:sp>
      <p:cxnSp>
        <p:nvCxnSpPr>
          <p:cNvPr id="22" name="Straight Arrow Connector 21">
            <a:extLst>
              <a:ext uri="{FF2B5EF4-FFF2-40B4-BE49-F238E27FC236}">
                <a16:creationId xmlns:a16="http://schemas.microsoft.com/office/drawing/2014/main" id="{57C05172-F03D-4FBA-A533-A13B366A191D}"/>
              </a:ext>
            </a:extLst>
          </p:cNvPr>
          <p:cNvCxnSpPr/>
          <p:nvPr/>
        </p:nvCxnSpPr>
        <p:spPr>
          <a:xfrm flipH="1" flipV="1">
            <a:off x="6791784" y="2860430"/>
            <a:ext cx="2874730" cy="1320443"/>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A5BB526-E5D6-429A-A883-FF7F7FABF806}"/>
              </a:ext>
            </a:extLst>
          </p:cNvPr>
          <p:cNvSpPr txBox="1"/>
          <p:nvPr/>
        </p:nvSpPr>
        <p:spPr>
          <a:xfrm>
            <a:off x="9666514" y="3774233"/>
            <a:ext cx="2267339" cy="1200329"/>
          </a:xfrm>
          <a:prstGeom prst="rect">
            <a:avLst/>
          </a:prstGeom>
          <a:noFill/>
        </p:spPr>
        <p:txBody>
          <a:bodyPr wrap="square" rtlCol="0">
            <a:spAutoFit/>
          </a:bodyPr>
          <a:lstStyle/>
          <a:p>
            <a:r>
              <a:rPr lang="en-GB" dirty="0"/>
              <a:t>If the player attacks, their ship will stop at the same square as the enemy.</a:t>
            </a:r>
          </a:p>
        </p:txBody>
      </p:sp>
      <p:pic>
        <p:nvPicPr>
          <p:cNvPr id="24" name="Graphic 23" descr="Cursor with solid fill">
            <a:extLst>
              <a:ext uri="{FF2B5EF4-FFF2-40B4-BE49-F238E27FC236}">
                <a16:creationId xmlns:a16="http://schemas.microsoft.com/office/drawing/2014/main" id="{E9380A29-5D8A-445A-8D0C-91683602FF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1348" y="2623099"/>
            <a:ext cx="464820" cy="464820"/>
          </a:xfrm>
          <a:prstGeom prst="rect">
            <a:avLst/>
          </a:prstGeom>
        </p:spPr>
      </p:pic>
      <p:grpSp>
        <p:nvGrpSpPr>
          <p:cNvPr id="3" name="Group 2">
            <a:extLst>
              <a:ext uri="{FF2B5EF4-FFF2-40B4-BE49-F238E27FC236}">
                <a16:creationId xmlns:a16="http://schemas.microsoft.com/office/drawing/2014/main" id="{E8A2A825-2CCF-42D7-A8ED-3063B97B0DC3}"/>
              </a:ext>
            </a:extLst>
          </p:cNvPr>
          <p:cNvGrpSpPr/>
          <p:nvPr/>
        </p:nvGrpSpPr>
        <p:grpSpPr>
          <a:xfrm rot="5400000">
            <a:off x="5088139" y="3382412"/>
            <a:ext cx="248804" cy="367376"/>
            <a:chOff x="2715779" y="1883812"/>
            <a:chExt cx="512964" cy="783936"/>
          </a:xfrm>
        </p:grpSpPr>
        <p:sp>
          <p:nvSpPr>
            <p:cNvPr id="26" name="Oval 25">
              <a:extLst>
                <a:ext uri="{FF2B5EF4-FFF2-40B4-BE49-F238E27FC236}">
                  <a16:creationId xmlns:a16="http://schemas.microsoft.com/office/drawing/2014/main" id="{4FF2832B-5B0C-4E0F-9E8D-8D500E03ECCF}"/>
                </a:ext>
              </a:extLst>
            </p:cNvPr>
            <p:cNvSpPr/>
            <p:nvPr/>
          </p:nvSpPr>
          <p:spPr>
            <a:xfrm>
              <a:off x="2715779" y="1883812"/>
              <a:ext cx="512964" cy="78393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Arrow: Up 26">
              <a:extLst>
                <a:ext uri="{FF2B5EF4-FFF2-40B4-BE49-F238E27FC236}">
                  <a16:creationId xmlns:a16="http://schemas.microsoft.com/office/drawing/2014/main" id="{27F9D14E-EEBE-4BA0-A516-9D4870F7698F}"/>
                </a:ext>
              </a:extLst>
            </p:cNvPr>
            <p:cNvSpPr/>
            <p:nvPr/>
          </p:nvSpPr>
          <p:spPr>
            <a:xfrm>
              <a:off x="2816478" y="1975229"/>
              <a:ext cx="314960" cy="619760"/>
            </a:xfrm>
            <a:prstGeom prst="up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A1B4978-8C99-403D-B8A8-1AD9285F3A3B}"/>
              </a:ext>
            </a:extLst>
          </p:cNvPr>
          <p:cNvGrpSpPr/>
          <p:nvPr/>
        </p:nvGrpSpPr>
        <p:grpSpPr>
          <a:xfrm>
            <a:off x="5092295" y="3946293"/>
            <a:ext cx="238644" cy="357216"/>
            <a:chOff x="2105255" y="1883813"/>
            <a:chExt cx="512964" cy="783936"/>
          </a:xfrm>
        </p:grpSpPr>
        <p:sp>
          <p:nvSpPr>
            <p:cNvPr id="32" name="Oval 31">
              <a:extLst>
                <a:ext uri="{FF2B5EF4-FFF2-40B4-BE49-F238E27FC236}">
                  <a16:creationId xmlns:a16="http://schemas.microsoft.com/office/drawing/2014/main" id="{80820CCC-A9C1-41B4-90F8-4FB0282C777D}"/>
                </a:ext>
              </a:extLst>
            </p:cNvPr>
            <p:cNvSpPr/>
            <p:nvPr/>
          </p:nvSpPr>
          <p:spPr>
            <a:xfrm>
              <a:off x="2105255" y="1883813"/>
              <a:ext cx="512964" cy="78393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Arrow: Up 32">
              <a:extLst>
                <a:ext uri="{FF2B5EF4-FFF2-40B4-BE49-F238E27FC236}">
                  <a16:creationId xmlns:a16="http://schemas.microsoft.com/office/drawing/2014/main" id="{E411AD2E-C939-4341-8360-80D9C7AF4BCD}"/>
                </a:ext>
              </a:extLst>
            </p:cNvPr>
            <p:cNvSpPr/>
            <p:nvPr/>
          </p:nvSpPr>
          <p:spPr>
            <a:xfrm>
              <a:off x="2206880" y="1975229"/>
              <a:ext cx="314959" cy="619760"/>
            </a:xfrm>
            <a:prstGeom prst="up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54A3D581-5BDF-4F99-AB13-2438BE32E4E8}"/>
              </a:ext>
            </a:extLst>
          </p:cNvPr>
          <p:cNvCxnSpPr>
            <a:cxnSpLocks/>
          </p:cNvCxnSpPr>
          <p:nvPr/>
        </p:nvCxnSpPr>
        <p:spPr>
          <a:xfrm>
            <a:off x="2090057" y="3355901"/>
            <a:ext cx="3014046" cy="764012"/>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2" name="TextBox 1">
            <a:extLst>
              <a:ext uri="{FF2B5EF4-FFF2-40B4-BE49-F238E27FC236}">
                <a16:creationId xmlns:a16="http://schemas.microsoft.com/office/drawing/2014/main" id="{79D9BBC3-E82B-B96E-022C-AEFCA9A30D0B}"/>
              </a:ext>
            </a:extLst>
          </p:cNvPr>
          <p:cNvSpPr txBox="1"/>
          <p:nvPr/>
        </p:nvSpPr>
        <p:spPr>
          <a:xfrm>
            <a:off x="285750" y="655544"/>
            <a:ext cx="27432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cs typeface="Calibri"/>
              </a:rPr>
              <a:t>FR11, FR12</a:t>
            </a:r>
          </a:p>
          <a:p>
            <a:endParaRPr lang="en-US" b="1">
              <a:cs typeface="Calibri"/>
            </a:endParaRPr>
          </a:p>
        </p:txBody>
      </p:sp>
    </p:spTree>
    <p:extLst>
      <p:ext uri="{BB962C8B-B14F-4D97-AF65-F5344CB8AC3E}">
        <p14:creationId xmlns:p14="http://schemas.microsoft.com/office/powerpoint/2010/main" val="153990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862D1A-DC23-4E4C-96AF-BB9E7C24009C}"/>
              </a:ext>
            </a:extLst>
          </p:cNvPr>
          <p:cNvSpPr>
            <a:spLocks noGrp="1"/>
          </p:cNvSpPr>
          <p:nvPr>
            <p:ph type="title"/>
          </p:nvPr>
        </p:nvSpPr>
        <p:spPr>
          <a:xfrm>
            <a:off x="0" y="0"/>
            <a:ext cx="3207328" cy="425018"/>
          </a:xfrm>
        </p:spPr>
        <p:txBody>
          <a:bodyPr>
            <a:normAutofit/>
          </a:bodyPr>
          <a:lstStyle/>
          <a:p>
            <a:r>
              <a:rPr lang="en-US" sz="1800" b="1" dirty="0">
                <a:latin typeface="+mn-lt"/>
                <a:ea typeface="+mn-ea"/>
                <a:cs typeface="+mn-cs"/>
              </a:rPr>
              <a:t>TREASURE ISLAND POP-UP</a:t>
            </a:r>
          </a:p>
        </p:txBody>
      </p:sp>
      <p:sp>
        <p:nvSpPr>
          <p:cNvPr id="7" name="Rectangle: Rounded Corners 6">
            <a:extLst>
              <a:ext uri="{FF2B5EF4-FFF2-40B4-BE49-F238E27FC236}">
                <a16:creationId xmlns:a16="http://schemas.microsoft.com/office/drawing/2014/main" id="{8D981D33-B69C-4C65-83C0-709F5D4E1520}"/>
              </a:ext>
            </a:extLst>
          </p:cNvPr>
          <p:cNvSpPr/>
          <p:nvPr/>
        </p:nvSpPr>
        <p:spPr>
          <a:xfrm>
            <a:off x="2357003" y="1118755"/>
            <a:ext cx="6823362" cy="4996294"/>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7" descr="Treasure">
            <a:extLst>
              <a:ext uri="{FF2B5EF4-FFF2-40B4-BE49-F238E27FC236}">
                <a16:creationId xmlns:a16="http://schemas.microsoft.com/office/drawing/2014/main" id="{C0FDE0F3-4BC6-4EBC-9DD2-6BCB8CAC1CE3}"/>
              </a:ext>
            </a:extLst>
          </p:cNvPr>
          <p:cNvPicPr>
            <a:picLocks noChangeAspect="1"/>
          </p:cNvPicPr>
          <p:nvPr/>
        </p:nvPicPr>
        <p:blipFill>
          <a:blip r:embed="rId2"/>
          <a:stretch>
            <a:fillRect/>
          </a:stretch>
        </p:blipFill>
        <p:spPr>
          <a:xfrm>
            <a:off x="4845627" y="4532294"/>
            <a:ext cx="1712769" cy="1551455"/>
          </a:xfrm>
          <a:prstGeom prst="rect">
            <a:avLst/>
          </a:prstGeom>
        </p:spPr>
      </p:pic>
      <p:sp>
        <p:nvSpPr>
          <p:cNvPr id="15" name="Rectangle 14">
            <a:extLst>
              <a:ext uri="{FF2B5EF4-FFF2-40B4-BE49-F238E27FC236}">
                <a16:creationId xmlns:a16="http://schemas.microsoft.com/office/drawing/2014/main" id="{5027BAC1-8305-4721-B47E-5E7FE48FE4B4}"/>
              </a:ext>
            </a:extLst>
          </p:cNvPr>
          <p:cNvSpPr/>
          <p:nvPr/>
        </p:nvSpPr>
        <p:spPr>
          <a:xfrm>
            <a:off x="4651663" y="3950277"/>
            <a:ext cx="684067" cy="337704"/>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Viner Hand ITC"/>
                <a:cs typeface="Calibri"/>
              </a:rPr>
              <a:t>YES</a:t>
            </a:r>
            <a:endParaRPr lang="en-US">
              <a:latin typeface="Viner Hand ITC"/>
            </a:endParaRPr>
          </a:p>
        </p:txBody>
      </p:sp>
      <p:sp>
        <p:nvSpPr>
          <p:cNvPr id="17" name="Rectangle 16">
            <a:extLst>
              <a:ext uri="{FF2B5EF4-FFF2-40B4-BE49-F238E27FC236}">
                <a16:creationId xmlns:a16="http://schemas.microsoft.com/office/drawing/2014/main" id="{80A8BFA2-F439-415E-8D56-660171A062E7}"/>
              </a:ext>
            </a:extLst>
          </p:cNvPr>
          <p:cNvSpPr/>
          <p:nvPr/>
        </p:nvSpPr>
        <p:spPr>
          <a:xfrm>
            <a:off x="6028459" y="3950276"/>
            <a:ext cx="614795" cy="337704"/>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Viner Hand ITC"/>
                <a:cs typeface="Calibri"/>
              </a:rPr>
              <a:t>NO</a:t>
            </a:r>
            <a:endParaRPr lang="en-US">
              <a:latin typeface="Viner Hand ITC"/>
            </a:endParaRPr>
          </a:p>
        </p:txBody>
      </p:sp>
      <p:sp>
        <p:nvSpPr>
          <p:cNvPr id="19" name="Rectangle 18">
            <a:extLst>
              <a:ext uri="{FF2B5EF4-FFF2-40B4-BE49-F238E27FC236}">
                <a16:creationId xmlns:a16="http://schemas.microsoft.com/office/drawing/2014/main" id="{DD49EBB8-CABA-43CC-B277-24180D388A04}"/>
              </a:ext>
            </a:extLst>
          </p:cNvPr>
          <p:cNvSpPr/>
          <p:nvPr/>
        </p:nvSpPr>
        <p:spPr>
          <a:xfrm>
            <a:off x="4647334" y="2699038"/>
            <a:ext cx="1991590" cy="1073726"/>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Viner Hand ITC"/>
                <a:cs typeface="Calibri"/>
              </a:rPr>
              <a:t>Would you like to take a chance card</a:t>
            </a:r>
          </a:p>
        </p:txBody>
      </p:sp>
      <p:sp>
        <p:nvSpPr>
          <p:cNvPr id="21" name="TextBox 20">
            <a:extLst>
              <a:ext uri="{FF2B5EF4-FFF2-40B4-BE49-F238E27FC236}">
                <a16:creationId xmlns:a16="http://schemas.microsoft.com/office/drawing/2014/main" id="{B0004E82-CCEB-42EE-92F3-43AA1EC9464A}"/>
              </a:ext>
            </a:extLst>
          </p:cNvPr>
          <p:cNvSpPr txBox="1"/>
          <p:nvPr/>
        </p:nvSpPr>
        <p:spPr>
          <a:xfrm>
            <a:off x="4975513" y="1295400"/>
            <a:ext cx="13404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lgerian"/>
                <a:cs typeface="Calibri"/>
              </a:rPr>
              <a:t>Treasure  island</a:t>
            </a:r>
          </a:p>
        </p:txBody>
      </p:sp>
      <p:pic>
        <p:nvPicPr>
          <p:cNvPr id="22" name="Picture 22" descr="Female pirate">
            <a:extLst>
              <a:ext uri="{FF2B5EF4-FFF2-40B4-BE49-F238E27FC236}">
                <a16:creationId xmlns:a16="http://schemas.microsoft.com/office/drawing/2014/main" id="{AC26752E-45ED-4AC3-940C-C33976CD0D46}"/>
              </a:ext>
            </a:extLst>
          </p:cNvPr>
          <p:cNvPicPr>
            <a:picLocks noChangeAspect="1"/>
          </p:cNvPicPr>
          <p:nvPr/>
        </p:nvPicPr>
        <p:blipFill>
          <a:blip r:embed="rId3"/>
          <a:stretch>
            <a:fillRect/>
          </a:stretch>
        </p:blipFill>
        <p:spPr>
          <a:xfrm>
            <a:off x="7493120" y="4454237"/>
            <a:ext cx="1059054" cy="1655617"/>
          </a:xfrm>
          <a:prstGeom prst="rect">
            <a:avLst/>
          </a:prstGeom>
        </p:spPr>
      </p:pic>
      <p:pic>
        <p:nvPicPr>
          <p:cNvPr id="23" name="Picture 23" descr="Pirate flag">
            <a:extLst>
              <a:ext uri="{FF2B5EF4-FFF2-40B4-BE49-F238E27FC236}">
                <a16:creationId xmlns:a16="http://schemas.microsoft.com/office/drawing/2014/main" id="{2D1082A5-63D3-406B-AC27-E919E3C62AAA}"/>
              </a:ext>
            </a:extLst>
          </p:cNvPr>
          <p:cNvPicPr>
            <a:picLocks noChangeAspect="1"/>
          </p:cNvPicPr>
          <p:nvPr/>
        </p:nvPicPr>
        <p:blipFill>
          <a:blip r:embed="rId4"/>
          <a:stretch>
            <a:fillRect/>
          </a:stretch>
        </p:blipFill>
        <p:spPr>
          <a:xfrm>
            <a:off x="7703127" y="1298398"/>
            <a:ext cx="1115290" cy="1446998"/>
          </a:xfrm>
          <a:prstGeom prst="rect">
            <a:avLst/>
          </a:prstGeom>
        </p:spPr>
      </p:pic>
      <p:pic>
        <p:nvPicPr>
          <p:cNvPr id="24" name="Picture 24" descr="Male pirate with monkey">
            <a:extLst>
              <a:ext uri="{FF2B5EF4-FFF2-40B4-BE49-F238E27FC236}">
                <a16:creationId xmlns:a16="http://schemas.microsoft.com/office/drawing/2014/main" id="{88777ECD-76DD-4AC7-9EFB-625034471AD7}"/>
              </a:ext>
            </a:extLst>
          </p:cNvPr>
          <p:cNvPicPr>
            <a:picLocks noChangeAspect="1"/>
          </p:cNvPicPr>
          <p:nvPr/>
        </p:nvPicPr>
        <p:blipFill>
          <a:blip r:embed="rId5"/>
          <a:stretch>
            <a:fillRect/>
          </a:stretch>
        </p:blipFill>
        <p:spPr>
          <a:xfrm>
            <a:off x="2672195" y="3927397"/>
            <a:ext cx="1539587" cy="2198412"/>
          </a:xfrm>
          <a:prstGeom prst="rect">
            <a:avLst/>
          </a:prstGeom>
        </p:spPr>
      </p:pic>
      <p:pic>
        <p:nvPicPr>
          <p:cNvPr id="25" name="Picture 23" descr="Pirate flag">
            <a:extLst>
              <a:ext uri="{FF2B5EF4-FFF2-40B4-BE49-F238E27FC236}">
                <a16:creationId xmlns:a16="http://schemas.microsoft.com/office/drawing/2014/main" id="{D03768DC-0B3D-424E-895B-42356001391C}"/>
              </a:ext>
            </a:extLst>
          </p:cNvPr>
          <p:cNvPicPr>
            <a:picLocks noChangeAspect="1"/>
          </p:cNvPicPr>
          <p:nvPr/>
        </p:nvPicPr>
        <p:blipFill>
          <a:blip r:embed="rId4"/>
          <a:stretch>
            <a:fillRect/>
          </a:stretch>
        </p:blipFill>
        <p:spPr>
          <a:xfrm>
            <a:off x="2750126" y="1298397"/>
            <a:ext cx="1115290" cy="1446998"/>
          </a:xfrm>
          <a:prstGeom prst="rect">
            <a:avLst/>
          </a:prstGeom>
        </p:spPr>
      </p:pic>
      <p:sp>
        <p:nvSpPr>
          <p:cNvPr id="29" name="TextBox 28">
            <a:extLst>
              <a:ext uri="{FF2B5EF4-FFF2-40B4-BE49-F238E27FC236}">
                <a16:creationId xmlns:a16="http://schemas.microsoft.com/office/drawing/2014/main" id="{44E00E81-355B-4977-8076-9EEB10C4CB48}"/>
              </a:ext>
            </a:extLst>
          </p:cNvPr>
          <p:cNvSpPr txBox="1"/>
          <p:nvPr/>
        </p:nvSpPr>
        <p:spPr>
          <a:xfrm>
            <a:off x="108259" y="291401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Gives the player the option to take a card</a:t>
            </a:r>
          </a:p>
        </p:txBody>
      </p:sp>
      <p:pic>
        <p:nvPicPr>
          <p:cNvPr id="16" name="Graphic 15" descr="Cursor with solid fill">
            <a:extLst>
              <a:ext uri="{FF2B5EF4-FFF2-40B4-BE49-F238E27FC236}">
                <a16:creationId xmlns:a16="http://schemas.microsoft.com/office/drawing/2014/main" id="{20E79D52-B0E3-4E42-A783-A9501F1405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44448" y="4109601"/>
            <a:ext cx="464820" cy="464820"/>
          </a:xfrm>
          <a:prstGeom prst="rect">
            <a:avLst/>
          </a:prstGeom>
        </p:spPr>
      </p:pic>
      <p:cxnSp>
        <p:nvCxnSpPr>
          <p:cNvPr id="18" name="Straight Arrow Connector 17">
            <a:extLst>
              <a:ext uri="{FF2B5EF4-FFF2-40B4-BE49-F238E27FC236}">
                <a16:creationId xmlns:a16="http://schemas.microsoft.com/office/drawing/2014/main" id="{28192332-045D-4B58-BCD7-BD9FE76621DF}"/>
              </a:ext>
            </a:extLst>
          </p:cNvPr>
          <p:cNvCxnSpPr>
            <a:cxnSpLocks/>
          </p:cNvCxnSpPr>
          <p:nvPr/>
        </p:nvCxnSpPr>
        <p:spPr>
          <a:xfrm>
            <a:off x="1675114" y="3334291"/>
            <a:ext cx="2972220" cy="784837"/>
          </a:xfrm>
          <a:prstGeom prst="straightConnector1">
            <a:avLst/>
          </a:prstGeom>
          <a:ln w="38100">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2" name="Title 1">
            <a:extLst>
              <a:ext uri="{FF2B5EF4-FFF2-40B4-BE49-F238E27FC236}">
                <a16:creationId xmlns:a16="http://schemas.microsoft.com/office/drawing/2014/main" id="{451AFD9F-7046-2D98-DF0D-5498B3450DA5}"/>
              </a:ext>
            </a:extLst>
          </p:cNvPr>
          <p:cNvSpPr txBox="1">
            <a:spLocks/>
          </p:cNvSpPr>
          <p:nvPr/>
        </p:nvSpPr>
        <p:spPr>
          <a:xfrm>
            <a:off x="1121" y="342900"/>
            <a:ext cx="3207328" cy="425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mn-lt"/>
                <a:ea typeface="+mn-ea"/>
                <a:cs typeface="Calibri"/>
              </a:rPr>
              <a:t>FR13, FR4</a:t>
            </a:r>
            <a:endParaRPr lang="en-US" sz="1800" b="1" dirty="0">
              <a:latin typeface="+mn-lt"/>
              <a:ea typeface="+mn-ea"/>
              <a:cs typeface="+mn-cs"/>
            </a:endParaRPr>
          </a:p>
        </p:txBody>
      </p:sp>
    </p:spTree>
    <p:extLst>
      <p:ext uri="{BB962C8B-B14F-4D97-AF65-F5344CB8AC3E}">
        <p14:creationId xmlns:p14="http://schemas.microsoft.com/office/powerpoint/2010/main" val="3743594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water, wave, reef, ocean floor&#10;&#10;Description automatically generated">
            <a:extLst>
              <a:ext uri="{FF2B5EF4-FFF2-40B4-BE49-F238E27FC236}">
                <a16:creationId xmlns:a16="http://schemas.microsoft.com/office/drawing/2014/main" id="{19504E7F-4B15-42C9-B3D3-44342F9B9F3E}"/>
              </a:ext>
            </a:extLst>
          </p:cNvPr>
          <p:cNvPicPr>
            <a:picLocks noChangeAspect="1"/>
          </p:cNvPicPr>
          <p:nvPr/>
        </p:nvPicPr>
        <p:blipFill rotWithShape="1">
          <a:blip r:embed="rId2">
            <a:extLst>
              <a:ext uri="{28A0092B-C50C-407E-A947-70E740481C1C}">
                <a14:useLocalDpi xmlns:a14="http://schemas.microsoft.com/office/drawing/2010/main" val="0"/>
              </a:ext>
            </a:extLst>
          </a:blip>
          <a:srcRect l="21466" t="1430" r="23807" b="1430"/>
          <a:stretch/>
        </p:blipFill>
        <p:spPr>
          <a:xfrm>
            <a:off x="4506220" y="375818"/>
            <a:ext cx="5760000" cy="5760000"/>
          </a:xfrm>
          <a:prstGeom prst="rect">
            <a:avLst/>
          </a:prstGeom>
        </p:spPr>
      </p:pic>
      <p:graphicFrame>
        <p:nvGraphicFramePr>
          <p:cNvPr id="8" name="Table 10">
            <a:extLst>
              <a:ext uri="{FF2B5EF4-FFF2-40B4-BE49-F238E27FC236}">
                <a16:creationId xmlns:a16="http://schemas.microsoft.com/office/drawing/2014/main" id="{7EB2C0AD-A7C3-47AE-B26C-64172A42DA2C}"/>
              </a:ext>
            </a:extLst>
          </p:cNvPr>
          <p:cNvGraphicFramePr>
            <a:graphicFrameLocks noGrp="1"/>
          </p:cNvGraphicFramePr>
          <p:nvPr>
            <p:extLst>
              <p:ext uri="{D42A27DB-BD31-4B8C-83A1-F6EECF244321}">
                <p14:modId xmlns:p14="http://schemas.microsoft.com/office/powerpoint/2010/main" val="3846273155"/>
              </p:ext>
            </p:extLst>
          </p:nvPr>
        </p:nvGraphicFramePr>
        <p:xfrm>
          <a:off x="4502727" y="372340"/>
          <a:ext cx="5759981" cy="5792968"/>
        </p:xfrm>
        <a:graphic>
          <a:graphicData uri="http://schemas.openxmlformats.org/drawingml/2006/table">
            <a:tbl>
              <a:tblPr firstRow="1" bandRow="1">
                <a:tableStyleId>{5C22544A-7EE6-4342-B048-85BDC9FD1C3A}</a:tableStyleId>
              </a:tblPr>
              <a:tblGrid>
                <a:gridCol w="311727">
                  <a:extLst>
                    <a:ext uri="{9D8B030D-6E8A-4147-A177-3AD203B41FA5}">
                      <a16:colId xmlns:a16="http://schemas.microsoft.com/office/drawing/2014/main" val="2713805711"/>
                    </a:ext>
                  </a:extLst>
                </a:gridCol>
                <a:gridCol w="264272">
                  <a:extLst>
                    <a:ext uri="{9D8B030D-6E8A-4147-A177-3AD203B41FA5}">
                      <a16:colId xmlns:a16="http://schemas.microsoft.com/office/drawing/2014/main" val="1213276133"/>
                    </a:ext>
                  </a:extLst>
                </a:gridCol>
                <a:gridCol w="287999">
                  <a:extLst>
                    <a:ext uri="{9D8B030D-6E8A-4147-A177-3AD203B41FA5}">
                      <a16:colId xmlns:a16="http://schemas.microsoft.com/office/drawing/2014/main" val="1875364440"/>
                    </a:ext>
                  </a:extLst>
                </a:gridCol>
                <a:gridCol w="287999">
                  <a:extLst>
                    <a:ext uri="{9D8B030D-6E8A-4147-A177-3AD203B41FA5}">
                      <a16:colId xmlns:a16="http://schemas.microsoft.com/office/drawing/2014/main" val="2969236485"/>
                    </a:ext>
                  </a:extLst>
                </a:gridCol>
                <a:gridCol w="287999">
                  <a:extLst>
                    <a:ext uri="{9D8B030D-6E8A-4147-A177-3AD203B41FA5}">
                      <a16:colId xmlns:a16="http://schemas.microsoft.com/office/drawing/2014/main" val="1188357530"/>
                    </a:ext>
                  </a:extLst>
                </a:gridCol>
                <a:gridCol w="287999">
                  <a:extLst>
                    <a:ext uri="{9D8B030D-6E8A-4147-A177-3AD203B41FA5}">
                      <a16:colId xmlns:a16="http://schemas.microsoft.com/office/drawing/2014/main" val="2961171172"/>
                    </a:ext>
                  </a:extLst>
                </a:gridCol>
                <a:gridCol w="287999">
                  <a:extLst>
                    <a:ext uri="{9D8B030D-6E8A-4147-A177-3AD203B41FA5}">
                      <a16:colId xmlns:a16="http://schemas.microsoft.com/office/drawing/2014/main" val="518694313"/>
                    </a:ext>
                  </a:extLst>
                </a:gridCol>
                <a:gridCol w="287999">
                  <a:extLst>
                    <a:ext uri="{9D8B030D-6E8A-4147-A177-3AD203B41FA5}">
                      <a16:colId xmlns:a16="http://schemas.microsoft.com/office/drawing/2014/main" val="3763007246"/>
                    </a:ext>
                  </a:extLst>
                </a:gridCol>
                <a:gridCol w="287999">
                  <a:extLst>
                    <a:ext uri="{9D8B030D-6E8A-4147-A177-3AD203B41FA5}">
                      <a16:colId xmlns:a16="http://schemas.microsoft.com/office/drawing/2014/main" val="1828973329"/>
                    </a:ext>
                  </a:extLst>
                </a:gridCol>
                <a:gridCol w="287999">
                  <a:extLst>
                    <a:ext uri="{9D8B030D-6E8A-4147-A177-3AD203B41FA5}">
                      <a16:colId xmlns:a16="http://schemas.microsoft.com/office/drawing/2014/main" val="2062122414"/>
                    </a:ext>
                  </a:extLst>
                </a:gridCol>
                <a:gridCol w="287999">
                  <a:extLst>
                    <a:ext uri="{9D8B030D-6E8A-4147-A177-3AD203B41FA5}">
                      <a16:colId xmlns:a16="http://schemas.microsoft.com/office/drawing/2014/main" val="2158494540"/>
                    </a:ext>
                  </a:extLst>
                </a:gridCol>
                <a:gridCol w="287999">
                  <a:extLst>
                    <a:ext uri="{9D8B030D-6E8A-4147-A177-3AD203B41FA5}">
                      <a16:colId xmlns:a16="http://schemas.microsoft.com/office/drawing/2014/main" val="3251228745"/>
                    </a:ext>
                  </a:extLst>
                </a:gridCol>
                <a:gridCol w="287999">
                  <a:extLst>
                    <a:ext uri="{9D8B030D-6E8A-4147-A177-3AD203B41FA5}">
                      <a16:colId xmlns:a16="http://schemas.microsoft.com/office/drawing/2014/main" val="1161362687"/>
                    </a:ext>
                  </a:extLst>
                </a:gridCol>
                <a:gridCol w="287999">
                  <a:extLst>
                    <a:ext uri="{9D8B030D-6E8A-4147-A177-3AD203B41FA5}">
                      <a16:colId xmlns:a16="http://schemas.microsoft.com/office/drawing/2014/main" val="309491840"/>
                    </a:ext>
                  </a:extLst>
                </a:gridCol>
                <a:gridCol w="287999">
                  <a:extLst>
                    <a:ext uri="{9D8B030D-6E8A-4147-A177-3AD203B41FA5}">
                      <a16:colId xmlns:a16="http://schemas.microsoft.com/office/drawing/2014/main" val="1267238368"/>
                    </a:ext>
                  </a:extLst>
                </a:gridCol>
                <a:gridCol w="287999">
                  <a:extLst>
                    <a:ext uri="{9D8B030D-6E8A-4147-A177-3AD203B41FA5}">
                      <a16:colId xmlns:a16="http://schemas.microsoft.com/office/drawing/2014/main" val="1968784842"/>
                    </a:ext>
                  </a:extLst>
                </a:gridCol>
                <a:gridCol w="287999">
                  <a:extLst>
                    <a:ext uri="{9D8B030D-6E8A-4147-A177-3AD203B41FA5}">
                      <a16:colId xmlns:a16="http://schemas.microsoft.com/office/drawing/2014/main" val="3870387772"/>
                    </a:ext>
                  </a:extLst>
                </a:gridCol>
                <a:gridCol w="287999">
                  <a:extLst>
                    <a:ext uri="{9D8B030D-6E8A-4147-A177-3AD203B41FA5}">
                      <a16:colId xmlns:a16="http://schemas.microsoft.com/office/drawing/2014/main" val="1099962257"/>
                    </a:ext>
                  </a:extLst>
                </a:gridCol>
                <a:gridCol w="287999">
                  <a:extLst>
                    <a:ext uri="{9D8B030D-6E8A-4147-A177-3AD203B41FA5}">
                      <a16:colId xmlns:a16="http://schemas.microsoft.com/office/drawing/2014/main" val="2566395792"/>
                    </a:ext>
                  </a:extLst>
                </a:gridCol>
                <a:gridCol w="287999">
                  <a:extLst>
                    <a:ext uri="{9D8B030D-6E8A-4147-A177-3AD203B41FA5}">
                      <a16:colId xmlns:a16="http://schemas.microsoft.com/office/drawing/2014/main" val="3024037862"/>
                    </a:ext>
                  </a:extLst>
                </a:gridCol>
              </a:tblGrid>
              <a:tr h="287039">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7736934"/>
                  </a:ext>
                </a:extLst>
              </a:tr>
              <a:tr h="287039">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782524"/>
                  </a:ext>
                </a:extLst>
              </a:tr>
              <a:tr h="295737">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7811285"/>
                  </a:ext>
                </a:extLst>
              </a:tr>
              <a:tr h="295737">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4296691"/>
                  </a:ext>
                </a:extLst>
              </a:tr>
              <a:tr h="287039">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174335"/>
                  </a:ext>
                </a:extLst>
              </a:tr>
              <a:tr h="287039">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9379316"/>
                  </a:ext>
                </a:extLst>
              </a:tr>
              <a:tr h="287039">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5229600"/>
                  </a:ext>
                </a:extLst>
              </a:tr>
              <a:tr h="287039">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2176063"/>
                  </a:ext>
                </a:extLst>
              </a:tr>
              <a:tr h="287039">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212196"/>
                  </a:ext>
                </a:extLst>
              </a:tr>
              <a:tr h="295737">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7556098"/>
                  </a:ext>
                </a:extLst>
              </a:tr>
              <a:tr h="295737">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5470422"/>
                  </a:ext>
                </a:extLst>
              </a:tr>
              <a:tr h="287039">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3149250"/>
                  </a:ext>
                </a:extLst>
              </a:tr>
              <a:tr h="287039">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6376605"/>
                  </a:ext>
                </a:extLst>
              </a:tr>
              <a:tr h="287039">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9747544"/>
                  </a:ext>
                </a:extLst>
              </a:tr>
              <a:tr h="287039">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6180939"/>
                  </a:ext>
                </a:extLst>
              </a:tr>
              <a:tr h="287039">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3694601"/>
                  </a:ext>
                </a:extLst>
              </a:tr>
              <a:tr h="295737">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6549544"/>
                  </a:ext>
                </a:extLst>
              </a:tr>
              <a:tr h="295737">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922985"/>
                  </a:ext>
                </a:extLst>
              </a:tr>
              <a:tr h="287039">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863394"/>
                  </a:ext>
                </a:extLst>
              </a:tr>
              <a:tr h="287039">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0522418"/>
                  </a:ext>
                </a:extLst>
              </a:tr>
            </a:tbl>
          </a:graphicData>
        </a:graphic>
      </p:graphicFrame>
      <p:sp>
        <p:nvSpPr>
          <p:cNvPr id="5" name="Title 1">
            <a:extLst>
              <a:ext uri="{FF2B5EF4-FFF2-40B4-BE49-F238E27FC236}">
                <a16:creationId xmlns:a16="http://schemas.microsoft.com/office/drawing/2014/main" id="{0E862D1A-DC23-4E4C-96AF-BB9E7C24009C}"/>
              </a:ext>
            </a:extLst>
          </p:cNvPr>
          <p:cNvSpPr>
            <a:spLocks noGrp="1"/>
          </p:cNvSpPr>
          <p:nvPr>
            <p:ph type="title"/>
          </p:nvPr>
        </p:nvSpPr>
        <p:spPr>
          <a:xfrm>
            <a:off x="138545" y="164523"/>
            <a:ext cx="3207328" cy="425018"/>
          </a:xfrm>
        </p:spPr>
        <p:txBody>
          <a:bodyPr>
            <a:normAutofit fontScale="90000"/>
          </a:bodyPr>
          <a:lstStyle/>
          <a:p>
            <a:r>
              <a:rPr lang="en-US" sz="1800" b="1">
                <a:latin typeface="+mn-lt"/>
                <a:ea typeface="+mn-ea"/>
                <a:cs typeface="+mn-cs"/>
              </a:rPr>
              <a:t>OBTAINING A CHANCE CARD FROM THE TREASURE ISLAND</a:t>
            </a:r>
          </a:p>
        </p:txBody>
      </p:sp>
      <p:grpSp>
        <p:nvGrpSpPr>
          <p:cNvPr id="41" name="Group 40">
            <a:extLst>
              <a:ext uri="{FF2B5EF4-FFF2-40B4-BE49-F238E27FC236}">
                <a16:creationId xmlns:a16="http://schemas.microsoft.com/office/drawing/2014/main" id="{61FA2009-4411-45CC-B060-6B6134CB45B3}"/>
              </a:ext>
            </a:extLst>
          </p:cNvPr>
          <p:cNvGrpSpPr/>
          <p:nvPr/>
        </p:nvGrpSpPr>
        <p:grpSpPr>
          <a:xfrm>
            <a:off x="5907230" y="1958686"/>
            <a:ext cx="3108612" cy="2158214"/>
            <a:chOff x="2357003" y="1127414"/>
            <a:chExt cx="6823362" cy="4998395"/>
          </a:xfrm>
        </p:grpSpPr>
        <p:sp>
          <p:nvSpPr>
            <p:cNvPr id="7" name="Rectangle: Rounded Corners 6">
              <a:extLst>
                <a:ext uri="{FF2B5EF4-FFF2-40B4-BE49-F238E27FC236}">
                  <a16:creationId xmlns:a16="http://schemas.microsoft.com/office/drawing/2014/main" id="{8D981D33-B69C-4C65-83C0-709F5D4E1520}"/>
                </a:ext>
              </a:extLst>
            </p:cNvPr>
            <p:cNvSpPr/>
            <p:nvPr/>
          </p:nvSpPr>
          <p:spPr>
            <a:xfrm>
              <a:off x="2357003" y="1127414"/>
              <a:ext cx="6823362" cy="4987635"/>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7" descr="Treasure">
              <a:extLst>
                <a:ext uri="{FF2B5EF4-FFF2-40B4-BE49-F238E27FC236}">
                  <a16:creationId xmlns:a16="http://schemas.microsoft.com/office/drawing/2014/main" id="{C0FDE0F3-4BC6-4EBC-9DD2-6BCB8CAC1CE3}"/>
                </a:ext>
              </a:extLst>
            </p:cNvPr>
            <p:cNvPicPr>
              <a:picLocks noChangeAspect="1"/>
            </p:cNvPicPr>
            <p:nvPr/>
          </p:nvPicPr>
          <p:blipFill>
            <a:blip r:embed="rId3"/>
            <a:stretch>
              <a:fillRect/>
            </a:stretch>
          </p:blipFill>
          <p:spPr>
            <a:xfrm>
              <a:off x="4845627" y="4532294"/>
              <a:ext cx="1712769" cy="1551455"/>
            </a:xfrm>
            <a:prstGeom prst="rect">
              <a:avLst/>
            </a:prstGeom>
          </p:spPr>
        </p:pic>
        <p:sp>
          <p:nvSpPr>
            <p:cNvPr id="19" name="Rectangle 18">
              <a:extLst>
                <a:ext uri="{FF2B5EF4-FFF2-40B4-BE49-F238E27FC236}">
                  <a16:creationId xmlns:a16="http://schemas.microsoft.com/office/drawing/2014/main" id="{DD49EBB8-CABA-43CC-B277-24180D388A04}"/>
                </a:ext>
              </a:extLst>
            </p:cNvPr>
            <p:cNvSpPr/>
            <p:nvPr/>
          </p:nvSpPr>
          <p:spPr>
            <a:xfrm>
              <a:off x="4274994" y="2421948"/>
              <a:ext cx="2563089" cy="189633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Viner Hand ITC"/>
                  <a:cs typeface="Calibri"/>
                </a:rPr>
                <a:t>"Chance card"</a:t>
              </a:r>
            </a:p>
          </p:txBody>
        </p:sp>
        <p:sp>
          <p:nvSpPr>
            <p:cNvPr id="21" name="TextBox 20">
              <a:extLst>
                <a:ext uri="{FF2B5EF4-FFF2-40B4-BE49-F238E27FC236}">
                  <a16:creationId xmlns:a16="http://schemas.microsoft.com/office/drawing/2014/main" id="{B0004E82-CCEB-42EE-92F3-43AA1EC9464A}"/>
                </a:ext>
              </a:extLst>
            </p:cNvPr>
            <p:cNvSpPr txBox="1"/>
            <p:nvPr/>
          </p:nvSpPr>
          <p:spPr>
            <a:xfrm>
              <a:off x="4834026" y="1315454"/>
              <a:ext cx="1889278" cy="1211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lgerian"/>
                  <a:cs typeface="Calibri"/>
                </a:rPr>
                <a:t>Chance card</a:t>
              </a:r>
            </a:p>
          </p:txBody>
        </p:sp>
        <p:pic>
          <p:nvPicPr>
            <p:cNvPr id="22" name="Picture 22" descr="Female pirate">
              <a:extLst>
                <a:ext uri="{FF2B5EF4-FFF2-40B4-BE49-F238E27FC236}">
                  <a16:creationId xmlns:a16="http://schemas.microsoft.com/office/drawing/2014/main" id="{AC26752E-45ED-4AC3-940C-C33976CD0D46}"/>
                </a:ext>
              </a:extLst>
            </p:cNvPr>
            <p:cNvPicPr>
              <a:picLocks noChangeAspect="1"/>
            </p:cNvPicPr>
            <p:nvPr/>
          </p:nvPicPr>
          <p:blipFill>
            <a:blip r:embed="rId4"/>
            <a:stretch>
              <a:fillRect/>
            </a:stretch>
          </p:blipFill>
          <p:spPr>
            <a:xfrm>
              <a:off x="7493120" y="4454237"/>
              <a:ext cx="1059054" cy="1655617"/>
            </a:xfrm>
            <a:prstGeom prst="rect">
              <a:avLst/>
            </a:prstGeom>
          </p:spPr>
        </p:pic>
        <p:pic>
          <p:nvPicPr>
            <p:cNvPr id="23" name="Picture 23" descr="Pirate flag">
              <a:extLst>
                <a:ext uri="{FF2B5EF4-FFF2-40B4-BE49-F238E27FC236}">
                  <a16:creationId xmlns:a16="http://schemas.microsoft.com/office/drawing/2014/main" id="{2D1082A5-63D3-406B-AC27-E919E3C62AAA}"/>
                </a:ext>
              </a:extLst>
            </p:cNvPr>
            <p:cNvPicPr>
              <a:picLocks noChangeAspect="1"/>
            </p:cNvPicPr>
            <p:nvPr/>
          </p:nvPicPr>
          <p:blipFill>
            <a:blip r:embed="rId5"/>
            <a:stretch>
              <a:fillRect/>
            </a:stretch>
          </p:blipFill>
          <p:spPr>
            <a:xfrm>
              <a:off x="7703127" y="1298398"/>
              <a:ext cx="1115290" cy="1446998"/>
            </a:xfrm>
            <a:prstGeom prst="rect">
              <a:avLst/>
            </a:prstGeom>
          </p:spPr>
        </p:pic>
        <p:pic>
          <p:nvPicPr>
            <p:cNvPr id="24" name="Picture 24" descr="Male pirate with monkey">
              <a:extLst>
                <a:ext uri="{FF2B5EF4-FFF2-40B4-BE49-F238E27FC236}">
                  <a16:creationId xmlns:a16="http://schemas.microsoft.com/office/drawing/2014/main" id="{88777ECD-76DD-4AC7-9EFB-625034471AD7}"/>
                </a:ext>
              </a:extLst>
            </p:cNvPr>
            <p:cNvPicPr>
              <a:picLocks noChangeAspect="1"/>
            </p:cNvPicPr>
            <p:nvPr/>
          </p:nvPicPr>
          <p:blipFill>
            <a:blip r:embed="rId6"/>
            <a:stretch>
              <a:fillRect/>
            </a:stretch>
          </p:blipFill>
          <p:spPr>
            <a:xfrm>
              <a:off x="2672195" y="3927397"/>
              <a:ext cx="1539587" cy="2198412"/>
            </a:xfrm>
            <a:prstGeom prst="rect">
              <a:avLst/>
            </a:prstGeom>
          </p:spPr>
        </p:pic>
        <p:pic>
          <p:nvPicPr>
            <p:cNvPr id="25" name="Picture 23" descr="Pirate flag">
              <a:extLst>
                <a:ext uri="{FF2B5EF4-FFF2-40B4-BE49-F238E27FC236}">
                  <a16:creationId xmlns:a16="http://schemas.microsoft.com/office/drawing/2014/main" id="{D03768DC-0B3D-424E-895B-42356001391C}"/>
                </a:ext>
              </a:extLst>
            </p:cNvPr>
            <p:cNvPicPr>
              <a:picLocks noChangeAspect="1"/>
            </p:cNvPicPr>
            <p:nvPr/>
          </p:nvPicPr>
          <p:blipFill>
            <a:blip r:embed="rId5"/>
            <a:stretch>
              <a:fillRect/>
            </a:stretch>
          </p:blipFill>
          <p:spPr>
            <a:xfrm>
              <a:off x="2750126" y="1298397"/>
              <a:ext cx="1115290" cy="1446998"/>
            </a:xfrm>
            <a:prstGeom prst="rect">
              <a:avLst/>
            </a:prstGeom>
          </p:spPr>
        </p:pic>
        <p:sp>
          <p:nvSpPr>
            <p:cNvPr id="4" name="Rectangle 3">
              <a:extLst>
                <a:ext uri="{FF2B5EF4-FFF2-40B4-BE49-F238E27FC236}">
                  <a16:creationId xmlns:a16="http://schemas.microsoft.com/office/drawing/2014/main" id="{9126D547-72BE-465C-BC5F-EFFAEC137462}"/>
                </a:ext>
              </a:extLst>
            </p:cNvPr>
            <p:cNvSpPr/>
            <p:nvPr/>
          </p:nvSpPr>
          <p:spPr>
            <a:xfrm>
              <a:off x="4551564" y="2614491"/>
              <a:ext cx="2009945" cy="1511251"/>
            </a:xfrm>
            <a:prstGeom prst="rect">
              <a:avLst/>
            </a:prstGeom>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p>
              <a:pPr algn="ctr"/>
              <a:r>
                <a:rPr lang="en-US" sz="700">
                  <a:ea typeface="+mn-lt"/>
                  <a:cs typeface="+mn-lt"/>
                </a:rPr>
                <a:t>Your most valuable treasure on board or if no treasure, the best crew card from your hand is washed overboard to Flat Island.</a:t>
              </a:r>
              <a:endParaRPr lang="en-US" sz="700">
                <a:cs typeface="Calibri" panose="020F0502020204030204"/>
              </a:endParaRPr>
            </a:p>
          </p:txBody>
        </p:sp>
      </p:grpSp>
      <p:sp>
        <p:nvSpPr>
          <p:cNvPr id="2" name="Title 1">
            <a:extLst>
              <a:ext uri="{FF2B5EF4-FFF2-40B4-BE49-F238E27FC236}">
                <a16:creationId xmlns:a16="http://schemas.microsoft.com/office/drawing/2014/main" id="{4C92F281-EACE-3502-B01B-89AF2A1188A8}"/>
              </a:ext>
            </a:extLst>
          </p:cNvPr>
          <p:cNvSpPr txBox="1">
            <a:spLocks/>
          </p:cNvSpPr>
          <p:nvPr/>
        </p:nvSpPr>
        <p:spPr>
          <a:xfrm>
            <a:off x="144895" y="644825"/>
            <a:ext cx="3207328" cy="425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a:latin typeface="+mn-lt"/>
                <a:ea typeface="+mn-ea"/>
                <a:cs typeface="Calibri"/>
              </a:rPr>
              <a:t>FR4</a:t>
            </a:r>
            <a:endParaRPr lang="en-US" sz="1800" b="1">
              <a:latin typeface="+mn-lt"/>
              <a:ea typeface="+mn-ea"/>
              <a:cs typeface="+mn-cs"/>
            </a:endParaRPr>
          </a:p>
        </p:txBody>
      </p:sp>
    </p:spTree>
    <p:extLst>
      <p:ext uri="{BB962C8B-B14F-4D97-AF65-F5344CB8AC3E}">
        <p14:creationId xmlns:p14="http://schemas.microsoft.com/office/powerpoint/2010/main" val="269123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862D1A-DC23-4E4C-96AF-BB9E7C24009C}"/>
              </a:ext>
            </a:extLst>
          </p:cNvPr>
          <p:cNvSpPr>
            <a:spLocks noGrp="1"/>
          </p:cNvSpPr>
          <p:nvPr>
            <p:ph type="title"/>
          </p:nvPr>
        </p:nvSpPr>
        <p:spPr>
          <a:xfrm>
            <a:off x="0" y="0"/>
            <a:ext cx="3207328" cy="425018"/>
          </a:xfrm>
        </p:spPr>
        <p:txBody>
          <a:bodyPr>
            <a:normAutofit fontScale="90000"/>
          </a:bodyPr>
          <a:lstStyle/>
          <a:p>
            <a:r>
              <a:rPr lang="en-US" sz="1800" b="1">
                <a:latin typeface="+mn-lt"/>
                <a:ea typeface="+mn-ea"/>
                <a:cs typeface="+mn-cs"/>
              </a:rPr>
              <a:t>OBTAINING A CHANCE CARD FROM THE TREASURE ISLAND</a:t>
            </a:r>
          </a:p>
        </p:txBody>
      </p:sp>
      <p:sp>
        <p:nvSpPr>
          <p:cNvPr id="7" name="Rectangle: Rounded Corners 6">
            <a:extLst>
              <a:ext uri="{FF2B5EF4-FFF2-40B4-BE49-F238E27FC236}">
                <a16:creationId xmlns:a16="http://schemas.microsoft.com/office/drawing/2014/main" id="{8D981D33-B69C-4C65-83C0-709F5D4E1520}"/>
              </a:ext>
            </a:extLst>
          </p:cNvPr>
          <p:cNvSpPr/>
          <p:nvPr/>
        </p:nvSpPr>
        <p:spPr>
          <a:xfrm>
            <a:off x="2357003" y="1118755"/>
            <a:ext cx="6823362" cy="4996294"/>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7" descr="Treasure">
            <a:extLst>
              <a:ext uri="{FF2B5EF4-FFF2-40B4-BE49-F238E27FC236}">
                <a16:creationId xmlns:a16="http://schemas.microsoft.com/office/drawing/2014/main" id="{C0FDE0F3-4BC6-4EBC-9DD2-6BCB8CAC1CE3}"/>
              </a:ext>
            </a:extLst>
          </p:cNvPr>
          <p:cNvPicPr>
            <a:picLocks noChangeAspect="1"/>
          </p:cNvPicPr>
          <p:nvPr/>
        </p:nvPicPr>
        <p:blipFill>
          <a:blip r:embed="rId2"/>
          <a:stretch>
            <a:fillRect/>
          </a:stretch>
        </p:blipFill>
        <p:spPr>
          <a:xfrm>
            <a:off x="4845627" y="4532294"/>
            <a:ext cx="1712769" cy="1551455"/>
          </a:xfrm>
          <a:prstGeom prst="rect">
            <a:avLst/>
          </a:prstGeom>
        </p:spPr>
      </p:pic>
      <p:sp>
        <p:nvSpPr>
          <p:cNvPr id="19" name="Rectangle 18">
            <a:extLst>
              <a:ext uri="{FF2B5EF4-FFF2-40B4-BE49-F238E27FC236}">
                <a16:creationId xmlns:a16="http://schemas.microsoft.com/office/drawing/2014/main" id="{DD49EBB8-CABA-43CC-B277-24180D388A04}"/>
              </a:ext>
            </a:extLst>
          </p:cNvPr>
          <p:cNvSpPr/>
          <p:nvPr/>
        </p:nvSpPr>
        <p:spPr>
          <a:xfrm>
            <a:off x="4274994" y="2421948"/>
            <a:ext cx="2563089" cy="189633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Viner Hand ITC"/>
                <a:cs typeface="Calibri"/>
              </a:rPr>
              <a:t>"Chance card"</a:t>
            </a:r>
          </a:p>
        </p:txBody>
      </p:sp>
      <p:sp>
        <p:nvSpPr>
          <p:cNvPr id="21" name="TextBox 20">
            <a:extLst>
              <a:ext uri="{FF2B5EF4-FFF2-40B4-BE49-F238E27FC236}">
                <a16:creationId xmlns:a16="http://schemas.microsoft.com/office/drawing/2014/main" id="{B0004E82-CCEB-42EE-92F3-43AA1EC9464A}"/>
              </a:ext>
            </a:extLst>
          </p:cNvPr>
          <p:cNvSpPr txBox="1"/>
          <p:nvPr/>
        </p:nvSpPr>
        <p:spPr>
          <a:xfrm>
            <a:off x="5062104" y="1295400"/>
            <a:ext cx="10719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gerian"/>
                <a:cs typeface="Calibri"/>
              </a:rPr>
              <a:t>Chance card</a:t>
            </a:r>
          </a:p>
        </p:txBody>
      </p:sp>
      <p:pic>
        <p:nvPicPr>
          <p:cNvPr id="22" name="Picture 22" descr="Female pirate">
            <a:extLst>
              <a:ext uri="{FF2B5EF4-FFF2-40B4-BE49-F238E27FC236}">
                <a16:creationId xmlns:a16="http://schemas.microsoft.com/office/drawing/2014/main" id="{AC26752E-45ED-4AC3-940C-C33976CD0D46}"/>
              </a:ext>
            </a:extLst>
          </p:cNvPr>
          <p:cNvPicPr>
            <a:picLocks noChangeAspect="1"/>
          </p:cNvPicPr>
          <p:nvPr/>
        </p:nvPicPr>
        <p:blipFill>
          <a:blip r:embed="rId3"/>
          <a:stretch>
            <a:fillRect/>
          </a:stretch>
        </p:blipFill>
        <p:spPr>
          <a:xfrm>
            <a:off x="7493120" y="4454237"/>
            <a:ext cx="1059054" cy="1655617"/>
          </a:xfrm>
          <a:prstGeom prst="rect">
            <a:avLst/>
          </a:prstGeom>
        </p:spPr>
      </p:pic>
      <p:pic>
        <p:nvPicPr>
          <p:cNvPr id="23" name="Picture 23" descr="Pirate flag">
            <a:extLst>
              <a:ext uri="{FF2B5EF4-FFF2-40B4-BE49-F238E27FC236}">
                <a16:creationId xmlns:a16="http://schemas.microsoft.com/office/drawing/2014/main" id="{2D1082A5-63D3-406B-AC27-E919E3C62AAA}"/>
              </a:ext>
            </a:extLst>
          </p:cNvPr>
          <p:cNvPicPr>
            <a:picLocks noChangeAspect="1"/>
          </p:cNvPicPr>
          <p:nvPr/>
        </p:nvPicPr>
        <p:blipFill>
          <a:blip r:embed="rId4"/>
          <a:stretch>
            <a:fillRect/>
          </a:stretch>
        </p:blipFill>
        <p:spPr>
          <a:xfrm>
            <a:off x="7703127" y="1298398"/>
            <a:ext cx="1115290" cy="1446998"/>
          </a:xfrm>
          <a:prstGeom prst="rect">
            <a:avLst/>
          </a:prstGeom>
        </p:spPr>
      </p:pic>
      <p:pic>
        <p:nvPicPr>
          <p:cNvPr id="24" name="Picture 24" descr="Male pirate with monkey">
            <a:extLst>
              <a:ext uri="{FF2B5EF4-FFF2-40B4-BE49-F238E27FC236}">
                <a16:creationId xmlns:a16="http://schemas.microsoft.com/office/drawing/2014/main" id="{88777ECD-76DD-4AC7-9EFB-625034471AD7}"/>
              </a:ext>
            </a:extLst>
          </p:cNvPr>
          <p:cNvPicPr>
            <a:picLocks noChangeAspect="1"/>
          </p:cNvPicPr>
          <p:nvPr/>
        </p:nvPicPr>
        <p:blipFill>
          <a:blip r:embed="rId5"/>
          <a:stretch>
            <a:fillRect/>
          </a:stretch>
        </p:blipFill>
        <p:spPr>
          <a:xfrm>
            <a:off x="2672195" y="3927397"/>
            <a:ext cx="1539587" cy="2198412"/>
          </a:xfrm>
          <a:prstGeom prst="rect">
            <a:avLst/>
          </a:prstGeom>
        </p:spPr>
      </p:pic>
      <p:pic>
        <p:nvPicPr>
          <p:cNvPr id="25" name="Picture 23" descr="Pirate flag">
            <a:extLst>
              <a:ext uri="{FF2B5EF4-FFF2-40B4-BE49-F238E27FC236}">
                <a16:creationId xmlns:a16="http://schemas.microsoft.com/office/drawing/2014/main" id="{D03768DC-0B3D-424E-895B-42356001391C}"/>
              </a:ext>
            </a:extLst>
          </p:cNvPr>
          <p:cNvPicPr>
            <a:picLocks noChangeAspect="1"/>
          </p:cNvPicPr>
          <p:nvPr/>
        </p:nvPicPr>
        <p:blipFill>
          <a:blip r:embed="rId4"/>
          <a:stretch>
            <a:fillRect/>
          </a:stretch>
        </p:blipFill>
        <p:spPr>
          <a:xfrm>
            <a:off x="2750126" y="1298397"/>
            <a:ext cx="1115290" cy="1446998"/>
          </a:xfrm>
          <a:prstGeom prst="rect">
            <a:avLst/>
          </a:prstGeom>
        </p:spPr>
      </p:pic>
      <p:sp>
        <p:nvSpPr>
          <p:cNvPr id="3" name="TextBox 2">
            <a:extLst>
              <a:ext uri="{FF2B5EF4-FFF2-40B4-BE49-F238E27FC236}">
                <a16:creationId xmlns:a16="http://schemas.microsoft.com/office/drawing/2014/main" id="{92E800FC-0FA0-44DE-A4AE-9D56E22CBEEF}"/>
              </a:ext>
            </a:extLst>
          </p:cNvPr>
          <p:cNvSpPr txBox="1"/>
          <p:nvPr/>
        </p:nvSpPr>
        <p:spPr>
          <a:xfrm>
            <a:off x="-4309" y="2974631"/>
            <a:ext cx="22570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Chance card displayed in the middle for a brief period </a:t>
            </a:r>
          </a:p>
        </p:txBody>
      </p:sp>
      <p:cxnSp>
        <p:nvCxnSpPr>
          <p:cNvPr id="18" name="Straight Arrow Connector 17">
            <a:extLst>
              <a:ext uri="{FF2B5EF4-FFF2-40B4-BE49-F238E27FC236}">
                <a16:creationId xmlns:a16="http://schemas.microsoft.com/office/drawing/2014/main" id="{684C4433-5812-4FBF-B25F-1BB5978616F6}"/>
              </a:ext>
            </a:extLst>
          </p:cNvPr>
          <p:cNvCxnSpPr>
            <a:cxnSpLocks/>
          </p:cNvCxnSpPr>
          <p:nvPr/>
        </p:nvCxnSpPr>
        <p:spPr>
          <a:xfrm>
            <a:off x="1632017" y="3343963"/>
            <a:ext cx="2938734" cy="257375"/>
          </a:xfrm>
          <a:prstGeom prst="straightConnector1">
            <a:avLst/>
          </a:prstGeom>
          <a:ln w="38100">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4" name="Rectangle 3">
            <a:extLst>
              <a:ext uri="{FF2B5EF4-FFF2-40B4-BE49-F238E27FC236}">
                <a16:creationId xmlns:a16="http://schemas.microsoft.com/office/drawing/2014/main" id="{9126D547-72BE-465C-BC5F-EFFAEC137462}"/>
              </a:ext>
            </a:extLst>
          </p:cNvPr>
          <p:cNvSpPr/>
          <p:nvPr/>
        </p:nvSpPr>
        <p:spPr>
          <a:xfrm>
            <a:off x="4703617" y="2694707"/>
            <a:ext cx="1705840" cy="1350817"/>
          </a:xfrm>
          <a:prstGeom prst="rect">
            <a:avLst/>
          </a:prstGeom>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p>
            <a:pPr algn="ctr"/>
            <a:r>
              <a:rPr lang="en-US" sz="1000">
                <a:ea typeface="+mn-lt"/>
                <a:cs typeface="+mn-lt"/>
              </a:rPr>
              <a:t>Your most valuable treasure on board or if no treasure, the best crew card from your hand is washed overboard to Flat Island.</a:t>
            </a:r>
            <a:endParaRPr lang="en-US"/>
          </a:p>
        </p:txBody>
      </p:sp>
      <p:sp>
        <p:nvSpPr>
          <p:cNvPr id="2" name="Title 1">
            <a:extLst>
              <a:ext uri="{FF2B5EF4-FFF2-40B4-BE49-F238E27FC236}">
                <a16:creationId xmlns:a16="http://schemas.microsoft.com/office/drawing/2014/main" id="{3F8C6BAE-E5D6-FBCD-7144-BF7332675416}"/>
              </a:ext>
            </a:extLst>
          </p:cNvPr>
          <p:cNvSpPr txBox="1">
            <a:spLocks/>
          </p:cNvSpPr>
          <p:nvPr/>
        </p:nvSpPr>
        <p:spPr>
          <a:xfrm>
            <a:off x="29876" y="544183"/>
            <a:ext cx="3207328" cy="425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mn-lt"/>
                <a:ea typeface="+mn-ea"/>
                <a:cs typeface="Calibri"/>
              </a:rPr>
              <a:t>FR4, FR13</a:t>
            </a:r>
            <a:endParaRPr lang="en-US" sz="1800" b="1" dirty="0">
              <a:latin typeface="+mn-lt"/>
              <a:ea typeface="+mn-ea"/>
              <a:cs typeface="+mn-cs"/>
            </a:endParaRPr>
          </a:p>
        </p:txBody>
      </p:sp>
    </p:spTree>
    <p:extLst>
      <p:ext uri="{BB962C8B-B14F-4D97-AF65-F5344CB8AC3E}">
        <p14:creationId xmlns:p14="http://schemas.microsoft.com/office/powerpoint/2010/main" val="1977451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529672-5213-45FD-B430-4B29855E3234}"/>
              </a:ext>
            </a:extLst>
          </p:cNvPr>
          <p:cNvSpPr/>
          <p:nvPr/>
        </p:nvSpPr>
        <p:spPr>
          <a:xfrm>
            <a:off x="2418576" y="2951357"/>
            <a:ext cx="1756315" cy="2759925"/>
          </a:xfrm>
          <a:prstGeom prst="rect">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Explosion: 8 Points 9">
            <a:extLst>
              <a:ext uri="{FF2B5EF4-FFF2-40B4-BE49-F238E27FC236}">
                <a16:creationId xmlns:a16="http://schemas.microsoft.com/office/drawing/2014/main" id="{6D7E2015-C769-42D0-B84C-8E48AD02522A}"/>
              </a:ext>
            </a:extLst>
          </p:cNvPr>
          <p:cNvSpPr/>
          <p:nvPr/>
        </p:nvSpPr>
        <p:spPr>
          <a:xfrm>
            <a:off x="2449938" y="3475231"/>
            <a:ext cx="1691266" cy="1709851"/>
          </a:xfrm>
          <a:prstGeom prst="irregularSeal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Treasure">
            <a:extLst>
              <a:ext uri="{FF2B5EF4-FFF2-40B4-BE49-F238E27FC236}">
                <a16:creationId xmlns:a16="http://schemas.microsoft.com/office/drawing/2014/main" id="{DDB39F85-7CE8-49E0-BC7A-41AE24863C6D}"/>
              </a:ext>
            </a:extLst>
          </p:cNvPr>
          <p:cNvPicPr>
            <a:picLocks noChangeAspect="1"/>
          </p:cNvPicPr>
          <p:nvPr/>
        </p:nvPicPr>
        <p:blipFill>
          <a:blip r:embed="rId2"/>
          <a:stretch>
            <a:fillRect/>
          </a:stretch>
        </p:blipFill>
        <p:spPr>
          <a:xfrm>
            <a:off x="2684346" y="3725776"/>
            <a:ext cx="1219201" cy="1094001"/>
          </a:xfrm>
          <a:prstGeom prst="rect">
            <a:avLst/>
          </a:prstGeom>
        </p:spPr>
      </p:pic>
      <p:sp>
        <p:nvSpPr>
          <p:cNvPr id="12" name="TextBox 11">
            <a:extLst>
              <a:ext uri="{FF2B5EF4-FFF2-40B4-BE49-F238E27FC236}">
                <a16:creationId xmlns:a16="http://schemas.microsoft.com/office/drawing/2014/main" id="{5E3F6F14-361D-499D-812E-CACCAB6AD8CC}"/>
              </a:ext>
            </a:extLst>
          </p:cNvPr>
          <p:cNvSpPr txBox="1"/>
          <p:nvPr/>
        </p:nvSpPr>
        <p:spPr>
          <a:xfrm>
            <a:off x="2028051" y="3136978"/>
            <a:ext cx="263168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Viner Hand ITC"/>
                <a:cs typeface="Calibri"/>
              </a:rPr>
              <a:t>Trade success!</a:t>
            </a:r>
          </a:p>
        </p:txBody>
      </p:sp>
      <p:sp>
        <p:nvSpPr>
          <p:cNvPr id="15" name="Rectangle 14">
            <a:extLst>
              <a:ext uri="{FF2B5EF4-FFF2-40B4-BE49-F238E27FC236}">
                <a16:creationId xmlns:a16="http://schemas.microsoft.com/office/drawing/2014/main" id="{7BE42081-E831-4BDA-8611-23E9FAEAFBE0}"/>
              </a:ext>
            </a:extLst>
          </p:cNvPr>
          <p:cNvSpPr/>
          <p:nvPr/>
        </p:nvSpPr>
        <p:spPr>
          <a:xfrm>
            <a:off x="5996259" y="2951357"/>
            <a:ext cx="1756315" cy="2759925"/>
          </a:xfrm>
          <a:prstGeom prst="rect">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6" name="Picture 16" descr="Skill and crossbones">
            <a:extLst>
              <a:ext uri="{FF2B5EF4-FFF2-40B4-BE49-F238E27FC236}">
                <a16:creationId xmlns:a16="http://schemas.microsoft.com/office/drawing/2014/main" id="{89577931-9743-438D-8BBB-310DDF603E96}"/>
              </a:ext>
            </a:extLst>
          </p:cNvPr>
          <p:cNvPicPr>
            <a:picLocks noChangeAspect="1"/>
          </p:cNvPicPr>
          <p:nvPr/>
        </p:nvPicPr>
        <p:blipFill>
          <a:blip r:embed="rId3"/>
          <a:stretch>
            <a:fillRect/>
          </a:stretch>
        </p:blipFill>
        <p:spPr>
          <a:xfrm>
            <a:off x="6196980" y="3602376"/>
            <a:ext cx="1349298" cy="1452313"/>
          </a:xfrm>
          <a:prstGeom prst="rect">
            <a:avLst/>
          </a:prstGeom>
        </p:spPr>
      </p:pic>
      <p:sp>
        <p:nvSpPr>
          <p:cNvPr id="17" name="TextBox 16">
            <a:extLst>
              <a:ext uri="{FF2B5EF4-FFF2-40B4-BE49-F238E27FC236}">
                <a16:creationId xmlns:a16="http://schemas.microsoft.com/office/drawing/2014/main" id="{E48A2FD0-8425-48D2-9F9E-348CC9E47536}"/>
              </a:ext>
            </a:extLst>
          </p:cNvPr>
          <p:cNvSpPr txBox="1"/>
          <p:nvPr/>
        </p:nvSpPr>
        <p:spPr>
          <a:xfrm>
            <a:off x="5559270" y="3071929"/>
            <a:ext cx="263168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Viner Hand ITC"/>
                <a:cs typeface="Calibri"/>
              </a:rPr>
              <a:t>Trade Ended!</a:t>
            </a:r>
          </a:p>
        </p:txBody>
      </p:sp>
      <p:sp>
        <p:nvSpPr>
          <p:cNvPr id="18" name="TextBox 17">
            <a:extLst>
              <a:ext uri="{FF2B5EF4-FFF2-40B4-BE49-F238E27FC236}">
                <a16:creationId xmlns:a16="http://schemas.microsoft.com/office/drawing/2014/main" id="{E0493EED-228C-445B-BFCE-4070C57CA599}"/>
              </a:ext>
            </a:extLst>
          </p:cNvPr>
          <p:cNvSpPr txBox="1"/>
          <p:nvPr/>
        </p:nvSpPr>
        <p:spPr>
          <a:xfrm>
            <a:off x="5763709" y="5181368"/>
            <a:ext cx="22971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600">
              <a:latin typeface="Viner Hand ITC"/>
              <a:cs typeface="Calibri"/>
            </a:endParaRPr>
          </a:p>
        </p:txBody>
      </p:sp>
      <p:sp>
        <p:nvSpPr>
          <p:cNvPr id="19" name="TextBox 18">
            <a:extLst>
              <a:ext uri="{FF2B5EF4-FFF2-40B4-BE49-F238E27FC236}">
                <a16:creationId xmlns:a16="http://schemas.microsoft.com/office/drawing/2014/main" id="{98826FE0-1E82-4BE2-ACB1-D6D9267E9442}"/>
              </a:ext>
            </a:extLst>
          </p:cNvPr>
          <p:cNvSpPr txBox="1"/>
          <p:nvPr/>
        </p:nvSpPr>
        <p:spPr>
          <a:xfrm>
            <a:off x="444809" y="159090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This will appear on the user's screen upon making a successful trade</a:t>
            </a:r>
          </a:p>
        </p:txBody>
      </p:sp>
      <p:cxnSp>
        <p:nvCxnSpPr>
          <p:cNvPr id="20" name="Straight Arrow Connector 19">
            <a:extLst>
              <a:ext uri="{FF2B5EF4-FFF2-40B4-BE49-F238E27FC236}">
                <a16:creationId xmlns:a16="http://schemas.microsoft.com/office/drawing/2014/main" id="{455D7555-E006-481F-83C7-BE7D0A3CF664}"/>
              </a:ext>
            </a:extLst>
          </p:cNvPr>
          <p:cNvCxnSpPr/>
          <p:nvPr/>
        </p:nvCxnSpPr>
        <p:spPr>
          <a:xfrm>
            <a:off x="1074621" y="2518085"/>
            <a:ext cx="1304692" cy="1295400"/>
          </a:xfrm>
          <a:prstGeom prst="straightConnector1">
            <a:avLst/>
          </a:prstGeom>
          <a:ln w="3810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7263597F-6F99-41A4-962E-DC265925BD16}"/>
              </a:ext>
            </a:extLst>
          </p:cNvPr>
          <p:cNvSpPr txBox="1"/>
          <p:nvPr/>
        </p:nvSpPr>
        <p:spPr>
          <a:xfrm>
            <a:off x="9328614" y="3021981"/>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This will appear on the user's screen if they </a:t>
            </a:r>
            <a:r>
              <a:rPr lang="en-US">
                <a:cs typeface="Calibri"/>
              </a:rPr>
              <a:t>back out of the trade</a:t>
            </a:r>
            <a:endParaRPr lang="en-US" dirty="0">
              <a:cs typeface="Calibri"/>
            </a:endParaRPr>
          </a:p>
        </p:txBody>
      </p:sp>
      <p:cxnSp>
        <p:nvCxnSpPr>
          <p:cNvPr id="22" name="Straight Arrow Connector 21">
            <a:extLst>
              <a:ext uri="{FF2B5EF4-FFF2-40B4-BE49-F238E27FC236}">
                <a16:creationId xmlns:a16="http://schemas.microsoft.com/office/drawing/2014/main" id="{93417110-12E7-44D4-BB55-CB30F505B237}"/>
              </a:ext>
            </a:extLst>
          </p:cNvPr>
          <p:cNvCxnSpPr>
            <a:cxnSpLocks/>
          </p:cNvCxnSpPr>
          <p:nvPr/>
        </p:nvCxnSpPr>
        <p:spPr>
          <a:xfrm flipH="1">
            <a:off x="7796947" y="3846938"/>
            <a:ext cx="1566747" cy="403303"/>
          </a:xfrm>
          <a:prstGeom prst="straightConnector1">
            <a:avLst/>
          </a:prstGeom>
          <a:ln w="3810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14" name="Title 1">
            <a:extLst>
              <a:ext uri="{FF2B5EF4-FFF2-40B4-BE49-F238E27FC236}">
                <a16:creationId xmlns:a16="http://schemas.microsoft.com/office/drawing/2014/main" id="{8FCD0198-795D-4678-AF9B-109BF1418D7E}"/>
              </a:ext>
            </a:extLst>
          </p:cNvPr>
          <p:cNvSpPr>
            <a:spLocks noGrp="1"/>
          </p:cNvSpPr>
          <p:nvPr>
            <p:ph type="title"/>
          </p:nvPr>
        </p:nvSpPr>
        <p:spPr>
          <a:xfrm>
            <a:off x="0" y="0"/>
            <a:ext cx="3207328" cy="425018"/>
          </a:xfrm>
        </p:spPr>
        <p:txBody>
          <a:bodyPr>
            <a:normAutofit/>
          </a:bodyPr>
          <a:lstStyle/>
          <a:p>
            <a:r>
              <a:rPr lang="en-US" sz="1600" b="1" dirty="0">
                <a:latin typeface="+mn-lt"/>
                <a:ea typeface="+mn-ea"/>
                <a:cs typeface="+mn-cs"/>
              </a:rPr>
              <a:t>TRADE OUTCOME POP-UPS</a:t>
            </a:r>
          </a:p>
        </p:txBody>
      </p:sp>
      <p:sp>
        <p:nvSpPr>
          <p:cNvPr id="2" name="Title 1">
            <a:extLst>
              <a:ext uri="{FF2B5EF4-FFF2-40B4-BE49-F238E27FC236}">
                <a16:creationId xmlns:a16="http://schemas.microsoft.com/office/drawing/2014/main" id="{AF93CA72-5421-ADBA-A7AB-3261314257C1}"/>
              </a:ext>
            </a:extLst>
          </p:cNvPr>
          <p:cNvSpPr txBox="1">
            <a:spLocks/>
          </p:cNvSpPr>
          <p:nvPr/>
        </p:nvSpPr>
        <p:spPr>
          <a:xfrm>
            <a:off x="1121" y="342900"/>
            <a:ext cx="3207328" cy="425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mn-lt"/>
                <a:ea typeface="+mn-ea"/>
                <a:cs typeface="Calibri"/>
              </a:rPr>
              <a:t>FR15</a:t>
            </a:r>
            <a:endParaRPr lang="en-US" sz="1800" b="1" dirty="0">
              <a:latin typeface="+mn-lt"/>
              <a:ea typeface="+mn-ea"/>
              <a:cs typeface="+mn-cs"/>
            </a:endParaRPr>
          </a:p>
        </p:txBody>
      </p:sp>
    </p:spTree>
    <p:extLst>
      <p:ext uri="{BB962C8B-B14F-4D97-AF65-F5344CB8AC3E}">
        <p14:creationId xmlns:p14="http://schemas.microsoft.com/office/powerpoint/2010/main" val="202048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3A57-043A-4EB5-ADF8-5FB5D6DD6C8D}"/>
              </a:ext>
            </a:extLst>
          </p:cNvPr>
          <p:cNvSpPr>
            <a:spLocks noGrp="1"/>
          </p:cNvSpPr>
          <p:nvPr>
            <p:ph type="title"/>
          </p:nvPr>
        </p:nvSpPr>
        <p:spPr>
          <a:xfrm>
            <a:off x="0" y="0"/>
            <a:ext cx="3207328" cy="425018"/>
          </a:xfrm>
        </p:spPr>
        <p:txBody>
          <a:bodyPr>
            <a:normAutofit/>
          </a:bodyPr>
          <a:lstStyle/>
          <a:p>
            <a:r>
              <a:rPr lang="en-US" sz="1600" b="1" dirty="0">
                <a:latin typeface="+mn-lt"/>
                <a:ea typeface="+mn-ea"/>
                <a:cs typeface="+mn-cs"/>
              </a:rPr>
              <a:t>DEPOSIT TREASURE SCREEN</a:t>
            </a:r>
          </a:p>
        </p:txBody>
      </p:sp>
      <p:pic>
        <p:nvPicPr>
          <p:cNvPr id="17" name="Picture 16" descr="A picture containing water, wave, reef, ocean floor&#10;&#10;Description automatically generated">
            <a:extLst>
              <a:ext uri="{FF2B5EF4-FFF2-40B4-BE49-F238E27FC236}">
                <a16:creationId xmlns:a16="http://schemas.microsoft.com/office/drawing/2014/main" id="{CDF19C24-13C7-4BBE-9298-A32073CBE35A}"/>
              </a:ext>
            </a:extLst>
          </p:cNvPr>
          <p:cNvPicPr>
            <a:picLocks noChangeAspect="1"/>
          </p:cNvPicPr>
          <p:nvPr/>
        </p:nvPicPr>
        <p:blipFill rotWithShape="1">
          <a:blip r:embed="rId2">
            <a:extLst>
              <a:ext uri="{28A0092B-C50C-407E-A947-70E740481C1C}">
                <a14:useLocalDpi xmlns:a14="http://schemas.microsoft.com/office/drawing/2010/main" val="0"/>
              </a:ext>
            </a:extLst>
          </a:blip>
          <a:srcRect l="21466" t="1430" r="23807" b="1430"/>
          <a:stretch/>
        </p:blipFill>
        <p:spPr>
          <a:xfrm>
            <a:off x="3345902" y="549000"/>
            <a:ext cx="5760000" cy="5760000"/>
          </a:xfrm>
          <a:prstGeom prst="rect">
            <a:avLst/>
          </a:prstGeom>
        </p:spPr>
      </p:pic>
      <p:graphicFrame>
        <p:nvGraphicFramePr>
          <p:cNvPr id="18" name="Table 10">
            <a:extLst>
              <a:ext uri="{FF2B5EF4-FFF2-40B4-BE49-F238E27FC236}">
                <a16:creationId xmlns:a16="http://schemas.microsoft.com/office/drawing/2014/main" id="{E9233AAA-D3A9-4E41-A12B-B1C58C5C8006}"/>
              </a:ext>
            </a:extLst>
          </p:cNvPr>
          <p:cNvGraphicFramePr>
            <a:graphicFrameLocks noGrp="1"/>
          </p:cNvGraphicFramePr>
          <p:nvPr>
            <p:extLst>
              <p:ext uri="{D42A27DB-BD31-4B8C-83A1-F6EECF244321}">
                <p14:modId xmlns:p14="http://schemas.microsoft.com/office/powerpoint/2010/main" val="2798983064"/>
              </p:ext>
            </p:extLst>
          </p:nvPr>
        </p:nvGraphicFramePr>
        <p:xfrm>
          <a:off x="3345902" y="549000"/>
          <a:ext cx="5760000" cy="5760000"/>
        </p:xfrm>
        <a:graphic>
          <a:graphicData uri="http://schemas.openxmlformats.org/drawingml/2006/table">
            <a:tbl>
              <a:tblPr firstRow="1" bandRow="1">
                <a:tableStyleId>{5C22544A-7EE6-4342-B048-85BDC9FD1C3A}</a:tableStyleId>
              </a:tblPr>
              <a:tblGrid>
                <a:gridCol w="288000">
                  <a:extLst>
                    <a:ext uri="{9D8B030D-6E8A-4147-A177-3AD203B41FA5}">
                      <a16:colId xmlns:a16="http://schemas.microsoft.com/office/drawing/2014/main" val="2713805711"/>
                    </a:ext>
                  </a:extLst>
                </a:gridCol>
                <a:gridCol w="288000">
                  <a:extLst>
                    <a:ext uri="{9D8B030D-6E8A-4147-A177-3AD203B41FA5}">
                      <a16:colId xmlns:a16="http://schemas.microsoft.com/office/drawing/2014/main" val="1213276133"/>
                    </a:ext>
                  </a:extLst>
                </a:gridCol>
                <a:gridCol w="288000">
                  <a:extLst>
                    <a:ext uri="{9D8B030D-6E8A-4147-A177-3AD203B41FA5}">
                      <a16:colId xmlns:a16="http://schemas.microsoft.com/office/drawing/2014/main" val="1875364440"/>
                    </a:ext>
                  </a:extLst>
                </a:gridCol>
                <a:gridCol w="288000">
                  <a:extLst>
                    <a:ext uri="{9D8B030D-6E8A-4147-A177-3AD203B41FA5}">
                      <a16:colId xmlns:a16="http://schemas.microsoft.com/office/drawing/2014/main" val="2969236485"/>
                    </a:ext>
                  </a:extLst>
                </a:gridCol>
                <a:gridCol w="288000">
                  <a:extLst>
                    <a:ext uri="{9D8B030D-6E8A-4147-A177-3AD203B41FA5}">
                      <a16:colId xmlns:a16="http://schemas.microsoft.com/office/drawing/2014/main" val="1188357530"/>
                    </a:ext>
                  </a:extLst>
                </a:gridCol>
                <a:gridCol w="288000">
                  <a:extLst>
                    <a:ext uri="{9D8B030D-6E8A-4147-A177-3AD203B41FA5}">
                      <a16:colId xmlns:a16="http://schemas.microsoft.com/office/drawing/2014/main" val="2961171172"/>
                    </a:ext>
                  </a:extLst>
                </a:gridCol>
                <a:gridCol w="288000">
                  <a:extLst>
                    <a:ext uri="{9D8B030D-6E8A-4147-A177-3AD203B41FA5}">
                      <a16:colId xmlns:a16="http://schemas.microsoft.com/office/drawing/2014/main" val="518694313"/>
                    </a:ext>
                  </a:extLst>
                </a:gridCol>
                <a:gridCol w="288000">
                  <a:extLst>
                    <a:ext uri="{9D8B030D-6E8A-4147-A177-3AD203B41FA5}">
                      <a16:colId xmlns:a16="http://schemas.microsoft.com/office/drawing/2014/main" val="3763007246"/>
                    </a:ext>
                  </a:extLst>
                </a:gridCol>
                <a:gridCol w="288000">
                  <a:extLst>
                    <a:ext uri="{9D8B030D-6E8A-4147-A177-3AD203B41FA5}">
                      <a16:colId xmlns:a16="http://schemas.microsoft.com/office/drawing/2014/main" val="1828973329"/>
                    </a:ext>
                  </a:extLst>
                </a:gridCol>
                <a:gridCol w="288000">
                  <a:extLst>
                    <a:ext uri="{9D8B030D-6E8A-4147-A177-3AD203B41FA5}">
                      <a16:colId xmlns:a16="http://schemas.microsoft.com/office/drawing/2014/main" val="2062122414"/>
                    </a:ext>
                  </a:extLst>
                </a:gridCol>
                <a:gridCol w="288000">
                  <a:extLst>
                    <a:ext uri="{9D8B030D-6E8A-4147-A177-3AD203B41FA5}">
                      <a16:colId xmlns:a16="http://schemas.microsoft.com/office/drawing/2014/main" val="2158494540"/>
                    </a:ext>
                  </a:extLst>
                </a:gridCol>
                <a:gridCol w="288000">
                  <a:extLst>
                    <a:ext uri="{9D8B030D-6E8A-4147-A177-3AD203B41FA5}">
                      <a16:colId xmlns:a16="http://schemas.microsoft.com/office/drawing/2014/main" val="3251228745"/>
                    </a:ext>
                  </a:extLst>
                </a:gridCol>
                <a:gridCol w="288000">
                  <a:extLst>
                    <a:ext uri="{9D8B030D-6E8A-4147-A177-3AD203B41FA5}">
                      <a16:colId xmlns:a16="http://schemas.microsoft.com/office/drawing/2014/main" val="1161362687"/>
                    </a:ext>
                  </a:extLst>
                </a:gridCol>
                <a:gridCol w="288000">
                  <a:extLst>
                    <a:ext uri="{9D8B030D-6E8A-4147-A177-3AD203B41FA5}">
                      <a16:colId xmlns:a16="http://schemas.microsoft.com/office/drawing/2014/main" val="309491840"/>
                    </a:ext>
                  </a:extLst>
                </a:gridCol>
                <a:gridCol w="288000">
                  <a:extLst>
                    <a:ext uri="{9D8B030D-6E8A-4147-A177-3AD203B41FA5}">
                      <a16:colId xmlns:a16="http://schemas.microsoft.com/office/drawing/2014/main" val="1267238368"/>
                    </a:ext>
                  </a:extLst>
                </a:gridCol>
                <a:gridCol w="288000">
                  <a:extLst>
                    <a:ext uri="{9D8B030D-6E8A-4147-A177-3AD203B41FA5}">
                      <a16:colId xmlns:a16="http://schemas.microsoft.com/office/drawing/2014/main" val="1968784842"/>
                    </a:ext>
                  </a:extLst>
                </a:gridCol>
                <a:gridCol w="288000">
                  <a:extLst>
                    <a:ext uri="{9D8B030D-6E8A-4147-A177-3AD203B41FA5}">
                      <a16:colId xmlns:a16="http://schemas.microsoft.com/office/drawing/2014/main" val="3870387772"/>
                    </a:ext>
                  </a:extLst>
                </a:gridCol>
                <a:gridCol w="288000">
                  <a:extLst>
                    <a:ext uri="{9D8B030D-6E8A-4147-A177-3AD203B41FA5}">
                      <a16:colId xmlns:a16="http://schemas.microsoft.com/office/drawing/2014/main" val="1099962257"/>
                    </a:ext>
                  </a:extLst>
                </a:gridCol>
                <a:gridCol w="288000">
                  <a:extLst>
                    <a:ext uri="{9D8B030D-6E8A-4147-A177-3AD203B41FA5}">
                      <a16:colId xmlns:a16="http://schemas.microsoft.com/office/drawing/2014/main" val="2566395792"/>
                    </a:ext>
                  </a:extLst>
                </a:gridCol>
                <a:gridCol w="288000">
                  <a:extLst>
                    <a:ext uri="{9D8B030D-6E8A-4147-A177-3AD203B41FA5}">
                      <a16:colId xmlns:a16="http://schemas.microsoft.com/office/drawing/2014/main" val="3024037862"/>
                    </a:ext>
                  </a:extLst>
                </a:gridCol>
              </a:tblGrid>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773693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78252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781128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4296691"/>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17433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9379316"/>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5229600"/>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2176063"/>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212196"/>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7556098"/>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5470422"/>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3149250"/>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6376605"/>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974754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6180939"/>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3694601"/>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654954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92298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86339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0522418"/>
                  </a:ext>
                </a:extLst>
              </a:tr>
            </a:tbl>
          </a:graphicData>
        </a:graphic>
      </p:graphicFrame>
      <p:sp>
        <p:nvSpPr>
          <p:cNvPr id="23" name="Rectangle: Rounded Corners 22">
            <a:extLst>
              <a:ext uri="{FF2B5EF4-FFF2-40B4-BE49-F238E27FC236}">
                <a16:creationId xmlns:a16="http://schemas.microsoft.com/office/drawing/2014/main" id="{FD93A160-9E54-4877-93DA-1C1B2E28CC09}"/>
              </a:ext>
            </a:extLst>
          </p:cNvPr>
          <p:cNvSpPr/>
          <p:nvPr/>
        </p:nvSpPr>
        <p:spPr>
          <a:xfrm>
            <a:off x="3345901" y="1987420"/>
            <a:ext cx="302367" cy="281162"/>
          </a:xfrm>
          <a:prstGeom prst="roundRect">
            <a:avLst/>
          </a:prstGeom>
          <a:solidFill>
            <a:schemeClr val="accent3">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dirty="0">
              <a:solidFill>
                <a:schemeClr val="tx1"/>
              </a:solidFill>
            </a:endParaRPr>
          </a:p>
        </p:txBody>
      </p:sp>
      <p:grpSp>
        <p:nvGrpSpPr>
          <p:cNvPr id="14" name="Group 13">
            <a:extLst>
              <a:ext uri="{FF2B5EF4-FFF2-40B4-BE49-F238E27FC236}">
                <a16:creationId xmlns:a16="http://schemas.microsoft.com/office/drawing/2014/main" id="{4A1898C5-4764-4329-B1B3-81F5B342CEDC}"/>
              </a:ext>
            </a:extLst>
          </p:cNvPr>
          <p:cNvGrpSpPr/>
          <p:nvPr/>
        </p:nvGrpSpPr>
        <p:grpSpPr>
          <a:xfrm>
            <a:off x="3822091" y="1803597"/>
            <a:ext cx="5166526" cy="2424915"/>
            <a:chOff x="2275191" y="1634761"/>
            <a:chExt cx="7385400" cy="3142364"/>
          </a:xfrm>
        </p:grpSpPr>
        <p:grpSp>
          <p:nvGrpSpPr>
            <p:cNvPr id="3" name="Group 2">
              <a:extLst>
                <a:ext uri="{FF2B5EF4-FFF2-40B4-BE49-F238E27FC236}">
                  <a16:creationId xmlns:a16="http://schemas.microsoft.com/office/drawing/2014/main" id="{919532AC-96FE-4275-A0C9-B70395106174}"/>
                </a:ext>
              </a:extLst>
            </p:cNvPr>
            <p:cNvGrpSpPr/>
            <p:nvPr/>
          </p:nvGrpSpPr>
          <p:grpSpPr>
            <a:xfrm>
              <a:off x="2275191" y="1634761"/>
              <a:ext cx="7385400" cy="3142364"/>
              <a:chOff x="2360469" y="1241340"/>
              <a:chExt cx="11827096" cy="5032233"/>
            </a:xfrm>
          </p:grpSpPr>
          <p:sp>
            <p:nvSpPr>
              <p:cNvPr id="4" name="Rectangle: Rounded Corners 3">
                <a:extLst>
                  <a:ext uri="{FF2B5EF4-FFF2-40B4-BE49-F238E27FC236}">
                    <a16:creationId xmlns:a16="http://schemas.microsoft.com/office/drawing/2014/main" id="{4ADE82BD-775C-4E25-A6D9-556991E83E28}"/>
                  </a:ext>
                </a:extLst>
              </p:cNvPr>
              <p:cNvSpPr/>
              <p:nvPr/>
            </p:nvSpPr>
            <p:spPr>
              <a:xfrm>
                <a:off x="2521123" y="1241340"/>
                <a:ext cx="11666442" cy="5032233"/>
              </a:xfrm>
              <a:prstGeom prst="wedgeRoundRectCallout">
                <a:avLst>
                  <a:gd name="adj1" fmla="val -56873"/>
                  <a:gd name="adj2" fmla="val -37875"/>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Pirate parrot">
                <a:extLst>
                  <a:ext uri="{FF2B5EF4-FFF2-40B4-BE49-F238E27FC236}">
                    <a16:creationId xmlns:a16="http://schemas.microsoft.com/office/drawing/2014/main" id="{00B2A4AC-0F98-4182-A1E5-EC52B0F1BED9}"/>
                  </a:ext>
                </a:extLst>
              </p:cNvPr>
              <p:cNvPicPr>
                <a:picLocks noChangeAspect="1"/>
              </p:cNvPicPr>
              <p:nvPr/>
            </p:nvPicPr>
            <p:blipFill>
              <a:blip r:embed="rId3"/>
              <a:stretch>
                <a:fillRect/>
              </a:stretch>
            </p:blipFill>
            <p:spPr>
              <a:xfrm>
                <a:off x="2360469" y="1391616"/>
                <a:ext cx="1764723" cy="2005244"/>
              </a:xfrm>
              <a:prstGeom prst="wedgeRoundRectCallout">
                <a:avLst/>
              </a:prstGeom>
            </p:spPr>
          </p:pic>
          <p:pic>
            <p:nvPicPr>
              <p:cNvPr id="6" name="Picture 6" descr="Pirate sword">
                <a:extLst>
                  <a:ext uri="{FF2B5EF4-FFF2-40B4-BE49-F238E27FC236}">
                    <a16:creationId xmlns:a16="http://schemas.microsoft.com/office/drawing/2014/main" id="{7842A543-47E9-4F42-940E-D7DFDE5B9130}"/>
                  </a:ext>
                </a:extLst>
              </p:cNvPr>
              <p:cNvPicPr>
                <a:picLocks noChangeAspect="1"/>
              </p:cNvPicPr>
              <p:nvPr/>
            </p:nvPicPr>
            <p:blipFill>
              <a:blip r:embed="rId4"/>
              <a:stretch>
                <a:fillRect/>
              </a:stretch>
            </p:blipFill>
            <p:spPr>
              <a:xfrm>
                <a:off x="6441534" y="4624429"/>
                <a:ext cx="1279814" cy="1470256"/>
              </a:xfrm>
              <a:prstGeom prst="wedgeRoundRectCallout">
                <a:avLst/>
              </a:prstGeom>
            </p:spPr>
          </p:pic>
          <p:pic>
            <p:nvPicPr>
              <p:cNvPr id="7" name="Picture 7" descr="Treasure">
                <a:extLst>
                  <a:ext uri="{FF2B5EF4-FFF2-40B4-BE49-F238E27FC236}">
                    <a16:creationId xmlns:a16="http://schemas.microsoft.com/office/drawing/2014/main" id="{4FCDC2FF-E342-4938-BCE5-51F33EA02FEF}"/>
                  </a:ext>
                </a:extLst>
              </p:cNvPr>
              <p:cNvPicPr>
                <a:picLocks noChangeAspect="1"/>
              </p:cNvPicPr>
              <p:nvPr/>
            </p:nvPicPr>
            <p:blipFill>
              <a:blip r:embed="rId5"/>
              <a:stretch>
                <a:fillRect/>
              </a:stretch>
            </p:blipFill>
            <p:spPr>
              <a:xfrm>
                <a:off x="2683798" y="4514976"/>
                <a:ext cx="1712769" cy="1551455"/>
              </a:xfrm>
              <a:prstGeom prst="wedgeRoundRectCallout">
                <a:avLst/>
              </a:prstGeom>
            </p:spPr>
          </p:pic>
          <p:sp>
            <p:nvSpPr>
              <p:cNvPr id="8" name="Rectangle 7">
                <a:extLst>
                  <a:ext uri="{FF2B5EF4-FFF2-40B4-BE49-F238E27FC236}">
                    <a16:creationId xmlns:a16="http://schemas.microsoft.com/office/drawing/2014/main" id="{652EBDC9-CF64-477C-A62A-1AC3CD5176DB}"/>
                  </a:ext>
                </a:extLst>
              </p:cNvPr>
              <p:cNvSpPr/>
              <p:nvPr/>
            </p:nvSpPr>
            <p:spPr>
              <a:xfrm>
                <a:off x="4515395" y="3950275"/>
                <a:ext cx="1137375" cy="446849"/>
              </a:xfrm>
              <a:prstGeom prst="flowChartAlternateProcess">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latin typeface="Viner Hand ITC"/>
                    <a:cs typeface="Calibri"/>
                  </a:rPr>
                  <a:t>YES</a:t>
                </a:r>
                <a:endParaRPr lang="en-US" sz="900">
                  <a:latin typeface="Viner Hand ITC"/>
                </a:endParaRPr>
              </a:p>
            </p:txBody>
          </p:sp>
          <p:sp>
            <p:nvSpPr>
              <p:cNvPr id="10" name="Rectangle 9">
                <a:extLst>
                  <a:ext uri="{FF2B5EF4-FFF2-40B4-BE49-F238E27FC236}">
                    <a16:creationId xmlns:a16="http://schemas.microsoft.com/office/drawing/2014/main" id="{CF580E33-923C-4F1F-ACD9-ACA78EF4ED64}"/>
                  </a:ext>
                </a:extLst>
              </p:cNvPr>
              <p:cNvSpPr/>
              <p:nvPr/>
            </p:nvSpPr>
            <p:spPr>
              <a:xfrm>
                <a:off x="4112270" y="2043291"/>
                <a:ext cx="3312827" cy="1786044"/>
              </a:xfrm>
              <a:prstGeom prst="flowChartAlternateProcess">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Viner Hand ITC"/>
                    <a:cs typeface="Calibri"/>
                  </a:rPr>
                  <a:t>Would you like to deposit your ships treasure in your safe zone</a:t>
                </a:r>
              </a:p>
            </p:txBody>
          </p:sp>
          <p:sp>
            <p:nvSpPr>
              <p:cNvPr id="11" name="TextBox 10">
                <a:extLst>
                  <a:ext uri="{FF2B5EF4-FFF2-40B4-BE49-F238E27FC236}">
                    <a16:creationId xmlns:a16="http://schemas.microsoft.com/office/drawing/2014/main" id="{B3B413BF-9D95-464B-A199-D1A1C966892C}"/>
                  </a:ext>
                </a:extLst>
              </p:cNvPr>
              <p:cNvSpPr txBox="1"/>
              <p:nvPr/>
            </p:nvSpPr>
            <p:spPr>
              <a:xfrm>
                <a:off x="5019832" y="1295402"/>
                <a:ext cx="1707547" cy="494656"/>
              </a:xfrm>
              <a:prstGeom prst="wedgeRoundRectCallou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Algerian"/>
                    <a:cs typeface="Calibri"/>
                  </a:rPr>
                  <a:t>Home  port</a:t>
                </a:r>
              </a:p>
            </p:txBody>
          </p:sp>
        </p:grpSp>
        <p:sp>
          <p:nvSpPr>
            <p:cNvPr id="13" name="Rectangle 12">
              <a:extLst>
                <a:ext uri="{FF2B5EF4-FFF2-40B4-BE49-F238E27FC236}">
                  <a16:creationId xmlns:a16="http://schemas.microsoft.com/office/drawing/2014/main" id="{473BBA25-612A-4D6B-A229-301BCC628E8F}"/>
                </a:ext>
              </a:extLst>
            </p:cNvPr>
            <p:cNvSpPr/>
            <p:nvPr/>
          </p:nvSpPr>
          <p:spPr>
            <a:xfrm>
              <a:off x="4600453" y="3348043"/>
              <a:ext cx="587954" cy="290255"/>
            </a:xfrm>
            <a:prstGeom prst="flowChartAlternateProcess">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latin typeface="Viner Hand ITC"/>
                  <a:cs typeface="Calibri"/>
                </a:rPr>
                <a:t>NO</a:t>
              </a:r>
              <a:endParaRPr lang="en-US" sz="900">
                <a:latin typeface="Viner Hand ITC"/>
              </a:endParaRPr>
            </a:p>
          </p:txBody>
        </p:sp>
      </p:grpSp>
      <p:pic>
        <p:nvPicPr>
          <p:cNvPr id="15" name="Graphic 14" descr="Cursor with solid fill">
            <a:extLst>
              <a:ext uri="{FF2B5EF4-FFF2-40B4-BE49-F238E27FC236}">
                <a16:creationId xmlns:a16="http://schemas.microsoft.com/office/drawing/2014/main" id="{82D15C68-981B-4E08-8928-D4CA8F90EE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96490" y="3182238"/>
            <a:ext cx="282788" cy="290256"/>
          </a:xfrm>
          <a:prstGeom prst="wedgeRoundRectCallout">
            <a:avLst/>
          </a:prstGeom>
        </p:spPr>
      </p:pic>
      <p:cxnSp>
        <p:nvCxnSpPr>
          <p:cNvPr id="24" name="Straight Arrow Connector 23">
            <a:extLst>
              <a:ext uri="{FF2B5EF4-FFF2-40B4-BE49-F238E27FC236}">
                <a16:creationId xmlns:a16="http://schemas.microsoft.com/office/drawing/2014/main" id="{021F8A7E-9776-4E3C-A2DC-CC106B996FB3}"/>
              </a:ext>
            </a:extLst>
          </p:cNvPr>
          <p:cNvCxnSpPr>
            <a:cxnSpLocks/>
          </p:cNvCxnSpPr>
          <p:nvPr/>
        </p:nvCxnSpPr>
        <p:spPr>
          <a:xfrm flipV="1">
            <a:off x="1742238" y="2128001"/>
            <a:ext cx="1578420" cy="670026"/>
          </a:xfrm>
          <a:prstGeom prst="straightConnector1">
            <a:avLst/>
          </a:prstGeom>
          <a:ln w="3810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2E7F47D6-BFC3-455E-AF05-503E2628F9B7}"/>
              </a:ext>
            </a:extLst>
          </p:cNvPr>
          <p:cNvSpPr txBox="1"/>
          <p:nvPr/>
        </p:nvSpPr>
        <p:spPr>
          <a:xfrm>
            <a:off x="138574" y="2842291"/>
            <a:ext cx="2282420" cy="646331"/>
          </a:xfrm>
          <a:prstGeom prst="rect">
            <a:avLst/>
          </a:prstGeom>
          <a:noFill/>
        </p:spPr>
        <p:txBody>
          <a:bodyPr wrap="square" rtlCol="0">
            <a:spAutoFit/>
          </a:bodyPr>
          <a:lstStyle/>
          <a:p>
            <a:r>
              <a:rPr lang="en-GB" dirty="0"/>
              <a:t>A home port of a player</a:t>
            </a:r>
          </a:p>
        </p:txBody>
      </p:sp>
      <p:sp>
        <p:nvSpPr>
          <p:cNvPr id="28" name="TextBox 27">
            <a:extLst>
              <a:ext uri="{FF2B5EF4-FFF2-40B4-BE49-F238E27FC236}">
                <a16:creationId xmlns:a16="http://schemas.microsoft.com/office/drawing/2014/main" id="{71957E81-64A3-4D59-83C9-6D5D6E5F996C}"/>
              </a:ext>
            </a:extLst>
          </p:cNvPr>
          <p:cNvSpPr txBox="1"/>
          <p:nvPr/>
        </p:nvSpPr>
        <p:spPr>
          <a:xfrm>
            <a:off x="363894" y="4450702"/>
            <a:ext cx="2057100" cy="2031325"/>
          </a:xfrm>
          <a:prstGeom prst="rect">
            <a:avLst/>
          </a:prstGeom>
          <a:noFill/>
        </p:spPr>
        <p:txBody>
          <a:bodyPr wrap="square" rtlCol="0">
            <a:spAutoFit/>
          </a:bodyPr>
          <a:lstStyle/>
          <a:p>
            <a:r>
              <a:rPr lang="en-GB" dirty="0"/>
              <a:t>Once a player arrives at their own port and then clicks it, they will be presented with the option to deposit their treasure</a:t>
            </a:r>
          </a:p>
        </p:txBody>
      </p:sp>
      <p:cxnSp>
        <p:nvCxnSpPr>
          <p:cNvPr id="29" name="Straight Arrow Connector 28">
            <a:extLst>
              <a:ext uri="{FF2B5EF4-FFF2-40B4-BE49-F238E27FC236}">
                <a16:creationId xmlns:a16="http://schemas.microsoft.com/office/drawing/2014/main" id="{0037AD2B-6D51-4B54-BDB9-F32323F55565}"/>
              </a:ext>
            </a:extLst>
          </p:cNvPr>
          <p:cNvCxnSpPr>
            <a:cxnSpLocks/>
          </p:cNvCxnSpPr>
          <p:nvPr/>
        </p:nvCxnSpPr>
        <p:spPr>
          <a:xfrm flipV="1">
            <a:off x="2042379" y="3050690"/>
            <a:ext cx="2485916" cy="1577294"/>
          </a:xfrm>
          <a:prstGeom prst="straightConnector1">
            <a:avLst/>
          </a:prstGeom>
          <a:ln w="3810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F8BDFE82-E877-408F-90C5-864A82708696}"/>
              </a:ext>
            </a:extLst>
          </p:cNvPr>
          <p:cNvCxnSpPr>
            <a:cxnSpLocks/>
          </p:cNvCxnSpPr>
          <p:nvPr/>
        </p:nvCxnSpPr>
        <p:spPr>
          <a:xfrm>
            <a:off x="2212689" y="1382765"/>
            <a:ext cx="2679698" cy="764469"/>
          </a:xfrm>
          <a:prstGeom prst="straightConnector1">
            <a:avLst/>
          </a:prstGeom>
          <a:ln w="3810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CEC552F9-27DA-4B34-B394-26BD3B101A39}"/>
              </a:ext>
            </a:extLst>
          </p:cNvPr>
          <p:cNvSpPr txBox="1"/>
          <p:nvPr/>
        </p:nvSpPr>
        <p:spPr>
          <a:xfrm>
            <a:off x="593287" y="645872"/>
            <a:ext cx="2021633" cy="1754326"/>
          </a:xfrm>
          <a:prstGeom prst="rect">
            <a:avLst/>
          </a:prstGeom>
          <a:noFill/>
        </p:spPr>
        <p:txBody>
          <a:bodyPr wrap="square" rtlCol="0">
            <a:spAutoFit/>
          </a:bodyPr>
          <a:lstStyle/>
          <a:p>
            <a:r>
              <a:rPr lang="en-GB" dirty="0"/>
              <a:t>The player has a choice between depositing the treasure and keeping it on their ship</a:t>
            </a:r>
          </a:p>
        </p:txBody>
      </p:sp>
      <p:pic>
        <p:nvPicPr>
          <p:cNvPr id="19" name="Graphic 18" descr="Sailboat with solid fill">
            <a:extLst>
              <a:ext uri="{FF2B5EF4-FFF2-40B4-BE49-F238E27FC236}">
                <a16:creationId xmlns:a16="http://schemas.microsoft.com/office/drawing/2014/main" id="{2FDB1CCE-0E71-4CAB-A8D9-A9BF45583A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68484" y="1901951"/>
            <a:ext cx="457200" cy="457200"/>
          </a:xfrm>
          <a:prstGeom prst="rect">
            <a:avLst/>
          </a:prstGeom>
        </p:spPr>
      </p:pic>
      <p:sp>
        <p:nvSpPr>
          <p:cNvPr id="9" name="Rectangle 9">
            <a:extLst>
              <a:ext uri="{FF2B5EF4-FFF2-40B4-BE49-F238E27FC236}">
                <a16:creationId xmlns:a16="http://schemas.microsoft.com/office/drawing/2014/main" id="{2FBCF485-0495-4C67-9EC2-D4ECF2670C65}"/>
              </a:ext>
            </a:extLst>
          </p:cNvPr>
          <p:cNvSpPr/>
          <p:nvPr/>
        </p:nvSpPr>
        <p:spPr>
          <a:xfrm>
            <a:off x="6134595" y="2212552"/>
            <a:ext cx="2218278" cy="1700584"/>
          </a:xfrm>
          <a:prstGeom prst="flowChartAlternateProcess">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a:latin typeface="Viner Hand ITC"/>
              <a:cs typeface="Calibri"/>
            </a:endParaRPr>
          </a:p>
        </p:txBody>
      </p:sp>
      <p:grpSp>
        <p:nvGrpSpPr>
          <p:cNvPr id="20" name="Group 19">
            <a:extLst>
              <a:ext uri="{FF2B5EF4-FFF2-40B4-BE49-F238E27FC236}">
                <a16:creationId xmlns:a16="http://schemas.microsoft.com/office/drawing/2014/main" id="{A8AEC663-FCE1-4692-9BBA-EFC2C2FED865}"/>
              </a:ext>
            </a:extLst>
          </p:cNvPr>
          <p:cNvGrpSpPr/>
          <p:nvPr/>
        </p:nvGrpSpPr>
        <p:grpSpPr>
          <a:xfrm>
            <a:off x="6276559" y="2299634"/>
            <a:ext cx="1926650" cy="232644"/>
            <a:chOff x="6276559" y="2299634"/>
            <a:chExt cx="1926650" cy="232644"/>
          </a:xfrm>
        </p:grpSpPr>
        <p:sp>
          <p:nvSpPr>
            <p:cNvPr id="12" name="Rectangle 12">
              <a:extLst>
                <a:ext uri="{FF2B5EF4-FFF2-40B4-BE49-F238E27FC236}">
                  <a16:creationId xmlns:a16="http://schemas.microsoft.com/office/drawing/2014/main" id="{7305A788-7B52-40D2-A06D-8812815209ED}"/>
                </a:ext>
              </a:extLst>
            </p:cNvPr>
            <p:cNvSpPr/>
            <p:nvPr/>
          </p:nvSpPr>
          <p:spPr>
            <a:xfrm>
              <a:off x="7791900" y="2299634"/>
              <a:ext cx="411309"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latin typeface="Viner Hand ITC"/>
                  <a:cs typeface="Calibri"/>
                </a:rPr>
                <a:t>+</a:t>
              </a:r>
            </a:p>
          </p:txBody>
        </p:sp>
        <p:sp>
          <p:nvSpPr>
            <p:cNvPr id="31" name="Rectangle 12">
              <a:extLst>
                <a:ext uri="{FF2B5EF4-FFF2-40B4-BE49-F238E27FC236}">
                  <a16:creationId xmlns:a16="http://schemas.microsoft.com/office/drawing/2014/main" id="{A99A62F4-23FA-481C-80CD-58247BFD72ED}"/>
                </a:ext>
              </a:extLst>
            </p:cNvPr>
            <p:cNvSpPr/>
            <p:nvPr/>
          </p:nvSpPr>
          <p:spPr>
            <a:xfrm>
              <a:off x="6276559" y="2308292"/>
              <a:ext cx="411309"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latin typeface="Viner Hand ITC"/>
                  <a:cs typeface="Calibri"/>
                </a:rPr>
                <a:t>-</a:t>
              </a:r>
            </a:p>
          </p:txBody>
        </p:sp>
        <p:sp>
          <p:nvSpPr>
            <p:cNvPr id="33" name="Rectangle 12">
              <a:extLst>
                <a:ext uri="{FF2B5EF4-FFF2-40B4-BE49-F238E27FC236}">
                  <a16:creationId xmlns:a16="http://schemas.microsoft.com/office/drawing/2014/main" id="{5F0673BD-1467-4CB2-98A8-41FA8B5EBBDF}"/>
                </a:ext>
              </a:extLst>
            </p:cNvPr>
            <p:cNvSpPr/>
            <p:nvPr/>
          </p:nvSpPr>
          <p:spPr>
            <a:xfrm>
              <a:off x="6718172" y="2308293"/>
              <a:ext cx="627785"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latin typeface="Viner Hand ITC"/>
                  <a:cs typeface="Calibri"/>
                </a:rPr>
                <a:t>gold</a:t>
              </a:r>
            </a:p>
          </p:txBody>
        </p:sp>
        <p:sp>
          <p:nvSpPr>
            <p:cNvPr id="34" name="Rectangle 12">
              <a:extLst>
                <a:ext uri="{FF2B5EF4-FFF2-40B4-BE49-F238E27FC236}">
                  <a16:creationId xmlns:a16="http://schemas.microsoft.com/office/drawing/2014/main" id="{423B8086-6AF8-4EFB-9D27-0D32BF73C48F}"/>
                </a:ext>
              </a:extLst>
            </p:cNvPr>
            <p:cNvSpPr/>
            <p:nvPr/>
          </p:nvSpPr>
          <p:spPr>
            <a:xfrm>
              <a:off x="7367604" y="2316952"/>
              <a:ext cx="419967" cy="206667"/>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a:latin typeface="Viner Hand ITC"/>
                  <a:cs typeface="Calibri"/>
                </a:rPr>
                <a:t>"3"</a:t>
              </a:r>
            </a:p>
          </p:txBody>
        </p:sp>
      </p:grpSp>
      <p:grpSp>
        <p:nvGrpSpPr>
          <p:cNvPr id="38" name="Group 37">
            <a:extLst>
              <a:ext uri="{FF2B5EF4-FFF2-40B4-BE49-F238E27FC236}">
                <a16:creationId xmlns:a16="http://schemas.microsoft.com/office/drawing/2014/main" id="{6564064D-EC3E-483D-9E42-D90E184F4A6E}"/>
              </a:ext>
            </a:extLst>
          </p:cNvPr>
          <p:cNvGrpSpPr/>
          <p:nvPr/>
        </p:nvGrpSpPr>
        <p:grpSpPr>
          <a:xfrm>
            <a:off x="6276558" y="2559406"/>
            <a:ext cx="1926650" cy="232644"/>
            <a:chOff x="6276559" y="2299634"/>
            <a:chExt cx="1926650" cy="232644"/>
          </a:xfrm>
        </p:grpSpPr>
        <p:sp>
          <p:nvSpPr>
            <p:cNvPr id="39" name="Rectangle 12">
              <a:extLst>
                <a:ext uri="{FF2B5EF4-FFF2-40B4-BE49-F238E27FC236}">
                  <a16:creationId xmlns:a16="http://schemas.microsoft.com/office/drawing/2014/main" id="{7C872A07-F69A-4282-995C-EA9289F70ABA}"/>
                </a:ext>
              </a:extLst>
            </p:cNvPr>
            <p:cNvSpPr/>
            <p:nvPr/>
          </p:nvSpPr>
          <p:spPr>
            <a:xfrm>
              <a:off x="7791900" y="2299634"/>
              <a:ext cx="411309"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latin typeface="Viner Hand ITC"/>
                  <a:cs typeface="Calibri"/>
                </a:rPr>
                <a:t>+</a:t>
              </a:r>
            </a:p>
          </p:txBody>
        </p:sp>
        <p:sp>
          <p:nvSpPr>
            <p:cNvPr id="40" name="Rectangle 12">
              <a:extLst>
                <a:ext uri="{FF2B5EF4-FFF2-40B4-BE49-F238E27FC236}">
                  <a16:creationId xmlns:a16="http://schemas.microsoft.com/office/drawing/2014/main" id="{FA26F00C-51BA-4D07-A61B-391DAC3D4DD1}"/>
                </a:ext>
              </a:extLst>
            </p:cNvPr>
            <p:cNvSpPr/>
            <p:nvPr/>
          </p:nvSpPr>
          <p:spPr>
            <a:xfrm>
              <a:off x="6276559" y="2308292"/>
              <a:ext cx="411309"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latin typeface="Viner Hand ITC"/>
                  <a:cs typeface="Calibri"/>
                </a:rPr>
                <a:t>-</a:t>
              </a:r>
            </a:p>
          </p:txBody>
        </p:sp>
        <p:sp>
          <p:nvSpPr>
            <p:cNvPr id="41" name="Rectangle 12">
              <a:extLst>
                <a:ext uri="{FF2B5EF4-FFF2-40B4-BE49-F238E27FC236}">
                  <a16:creationId xmlns:a16="http://schemas.microsoft.com/office/drawing/2014/main" id="{CBDDA1A8-B996-4703-B777-3E2B5D20091B}"/>
                </a:ext>
              </a:extLst>
            </p:cNvPr>
            <p:cNvSpPr/>
            <p:nvPr/>
          </p:nvSpPr>
          <p:spPr>
            <a:xfrm>
              <a:off x="6718172" y="2308293"/>
              <a:ext cx="627785"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latin typeface="Viner Hand ITC"/>
                  <a:cs typeface="Calibri"/>
                </a:rPr>
                <a:t>diamonds</a:t>
              </a:r>
            </a:p>
          </p:txBody>
        </p:sp>
        <p:sp>
          <p:nvSpPr>
            <p:cNvPr id="42" name="Rectangle 12">
              <a:extLst>
                <a:ext uri="{FF2B5EF4-FFF2-40B4-BE49-F238E27FC236}">
                  <a16:creationId xmlns:a16="http://schemas.microsoft.com/office/drawing/2014/main" id="{CA5FA193-6A89-422D-B902-9B1F3ABCC70C}"/>
                </a:ext>
              </a:extLst>
            </p:cNvPr>
            <p:cNvSpPr/>
            <p:nvPr/>
          </p:nvSpPr>
          <p:spPr>
            <a:xfrm>
              <a:off x="7367604" y="2316952"/>
              <a:ext cx="419967" cy="206667"/>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a:latin typeface="Viner Hand ITC"/>
                  <a:cs typeface="Calibri"/>
                </a:rPr>
                <a:t>"3"</a:t>
              </a:r>
            </a:p>
          </p:txBody>
        </p:sp>
      </p:grpSp>
      <p:grpSp>
        <p:nvGrpSpPr>
          <p:cNvPr id="43" name="Group 42">
            <a:extLst>
              <a:ext uri="{FF2B5EF4-FFF2-40B4-BE49-F238E27FC236}">
                <a16:creationId xmlns:a16="http://schemas.microsoft.com/office/drawing/2014/main" id="{623CBDEB-E9BD-4CED-9C7C-470B99872BC8}"/>
              </a:ext>
            </a:extLst>
          </p:cNvPr>
          <p:cNvGrpSpPr/>
          <p:nvPr/>
        </p:nvGrpSpPr>
        <p:grpSpPr>
          <a:xfrm>
            <a:off x="6276559" y="2845157"/>
            <a:ext cx="1926650" cy="232644"/>
            <a:chOff x="6276559" y="2299634"/>
            <a:chExt cx="1926650" cy="232644"/>
          </a:xfrm>
        </p:grpSpPr>
        <p:sp>
          <p:nvSpPr>
            <p:cNvPr id="44" name="Rectangle 12">
              <a:extLst>
                <a:ext uri="{FF2B5EF4-FFF2-40B4-BE49-F238E27FC236}">
                  <a16:creationId xmlns:a16="http://schemas.microsoft.com/office/drawing/2014/main" id="{40B55902-B952-4C52-B773-A20B6A408B9B}"/>
                </a:ext>
              </a:extLst>
            </p:cNvPr>
            <p:cNvSpPr/>
            <p:nvPr/>
          </p:nvSpPr>
          <p:spPr>
            <a:xfrm>
              <a:off x="7791900" y="2299634"/>
              <a:ext cx="411309"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latin typeface="Viner Hand ITC"/>
                  <a:cs typeface="Calibri"/>
                </a:rPr>
                <a:t>+</a:t>
              </a:r>
            </a:p>
          </p:txBody>
        </p:sp>
        <p:sp>
          <p:nvSpPr>
            <p:cNvPr id="45" name="Rectangle 12">
              <a:extLst>
                <a:ext uri="{FF2B5EF4-FFF2-40B4-BE49-F238E27FC236}">
                  <a16:creationId xmlns:a16="http://schemas.microsoft.com/office/drawing/2014/main" id="{AA1F3DC9-03A9-49DB-809E-B8C72B6162EC}"/>
                </a:ext>
              </a:extLst>
            </p:cNvPr>
            <p:cNvSpPr/>
            <p:nvPr/>
          </p:nvSpPr>
          <p:spPr>
            <a:xfrm>
              <a:off x="6276559" y="2308292"/>
              <a:ext cx="411309"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latin typeface="Viner Hand ITC"/>
                  <a:cs typeface="Calibri"/>
                </a:rPr>
                <a:t>-</a:t>
              </a:r>
            </a:p>
          </p:txBody>
        </p:sp>
        <p:sp>
          <p:nvSpPr>
            <p:cNvPr id="46" name="Rectangle 12">
              <a:extLst>
                <a:ext uri="{FF2B5EF4-FFF2-40B4-BE49-F238E27FC236}">
                  <a16:creationId xmlns:a16="http://schemas.microsoft.com/office/drawing/2014/main" id="{F14C8776-1ED8-4B6E-8956-571472C2854C}"/>
                </a:ext>
              </a:extLst>
            </p:cNvPr>
            <p:cNvSpPr/>
            <p:nvPr/>
          </p:nvSpPr>
          <p:spPr>
            <a:xfrm>
              <a:off x="6718172" y="2308293"/>
              <a:ext cx="627785"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err="1">
                  <a:latin typeface="Viner Hand ITC"/>
                  <a:cs typeface="Calibri"/>
                </a:rPr>
                <a:t>rubys</a:t>
              </a:r>
            </a:p>
          </p:txBody>
        </p:sp>
        <p:sp>
          <p:nvSpPr>
            <p:cNvPr id="47" name="Rectangle 12">
              <a:extLst>
                <a:ext uri="{FF2B5EF4-FFF2-40B4-BE49-F238E27FC236}">
                  <a16:creationId xmlns:a16="http://schemas.microsoft.com/office/drawing/2014/main" id="{7B43E949-82C7-4065-A74C-8B3748B9F889}"/>
                </a:ext>
              </a:extLst>
            </p:cNvPr>
            <p:cNvSpPr/>
            <p:nvPr/>
          </p:nvSpPr>
          <p:spPr>
            <a:xfrm>
              <a:off x="7367604" y="2316952"/>
              <a:ext cx="419967" cy="206667"/>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a:latin typeface="Viner Hand ITC"/>
                  <a:cs typeface="Calibri"/>
                </a:rPr>
                <a:t>"3"</a:t>
              </a:r>
            </a:p>
          </p:txBody>
        </p:sp>
      </p:grpSp>
      <p:grpSp>
        <p:nvGrpSpPr>
          <p:cNvPr id="48" name="Group 47">
            <a:extLst>
              <a:ext uri="{FF2B5EF4-FFF2-40B4-BE49-F238E27FC236}">
                <a16:creationId xmlns:a16="http://schemas.microsoft.com/office/drawing/2014/main" id="{A4061473-903F-4285-B2C6-471BB0336B86}"/>
              </a:ext>
            </a:extLst>
          </p:cNvPr>
          <p:cNvGrpSpPr/>
          <p:nvPr/>
        </p:nvGrpSpPr>
        <p:grpSpPr>
          <a:xfrm>
            <a:off x="6276558" y="3130906"/>
            <a:ext cx="1926650" cy="232644"/>
            <a:chOff x="6276559" y="2299634"/>
            <a:chExt cx="1926650" cy="232644"/>
          </a:xfrm>
        </p:grpSpPr>
        <p:sp>
          <p:nvSpPr>
            <p:cNvPr id="49" name="Rectangle 12">
              <a:extLst>
                <a:ext uri="{FF2B5EF4-FFF2-40B4-BE49-F238E27FC236}">
                  <a16:creationId xmlns:a16="http://schemas.microsoft.com/office/drawing/2014/main" id="{09DEE938-A720-475D-B328-6E32C5273EA1}"/>
                </a:ext>
              </a:extLst>
            </p:cNvPr>
            <p:cNvSpPr/>
            <p:nvPr/>
          </p:nvSpPr>
          <p:spPr>
            <a:xfrm>
              <a:off x="7791900" y="2299634"/>
              <a:ext cx="411309"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latin typeface="Viner Hand ITC"/>
                  <a:cs typeface="Calibri"/>
                </a:rPr>
                <a:t>+</a:t>
              </a:r>
            </a:p>
          </p:txBody>
        </p:sp>
        <p:sp>
          <p:nvSpPr>
            <p:cNvPr id="50" name="Rectangle 12">
              <a:extLst>
                <a:ext uri="{FF2B5EF4-FFF2-40B4-BE49-F238E27FC236}">
                  <a16:creationId xmlns:a16="http://schemas.microsoft.com/office/drawing/2014/main" id="{69B90AC9-44C9-4D44-B068-992C99B5727A}"/>
                </a:ext>
              </a:extLst>
            </p:cNvPr>
            <p:cNvSpPr/>
            <p:nvPr/>
          </p:nvSpPr>
          <p:spPr>
            <a:xfrm>
              <a:off x="6276559" y="2308292"/>
              <a:ext cx="411309"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latin typeface="Viner Hand ITC"/>
                  <a:cs typeface="Calibri"/>
                </a:rPr>
                <a:t>-</a:t>
              </a:r>
            </a:p>
          </p:txBody>
        </p:sp>
        <p:sp>
          <p:nvSpPr>
            <p:cNvPr id="51" name="Rectangle 12">
              <a:extLst>
                <a:ext uri="{FF2B5EF4-FFF2-40B4-BE49-F238E27FC236}">
                  <a16:creationId xmlns:a16="http://schemas.microsoft.com/office/drawing/2014/main" id="{19E8171C-E922-4F1F-889D-EEE99D409F42}"/>
                </a:ext>
              </a:extLst>
            </p:cNvPr>
            <p:cNvSpPr/>
            <p:nvPr/>
          </p:nvSpPr>
          <p:spPr>
            <a:xfrm>
              <a:off x="6718172" y="2308293"/>
              <a:ext cx="627785"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err="1">
                  <a:latin typeface="Viner Hand ITC"/>
                  <a:cs typeface="Calibri"/>
                </a:rPr>
                <a:t>perals</a:t>
              </a:r>
            </a:p>
          </p:txBody>
        </p:sp>
        <p:sp>
          <p:nvSpPr>
            <p:cNvPr id="52" name="Rectangle 12">
              <a:extLst>
                <a:ext uri="{FF2B5EF4-FFF2-40B4-BE49-F238E27FC236}">
                  <a16:creationId xmlns:a16="http://schemas.microsoft.com/office/drawing/2014/main" id="{F54DF739-BE5B-4430-ACC0-1708630D2BE2}"/>
                </a:ext>
              </a:extLst>
            </p:cNvPr>
            <p:cNvSpPr/>
            <p:nvPr/>
          </p:nvSpPr>
          <p:spPr>
            <a:xfrm>
              <a:off x="7367604" y="2316952"/>
              <a:ext cx="419967" cy="206667"/>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a:latin typeface="Viner Hand ITC"/>
                  <a:cs typeface="Calibri"/>
                </a:rPr>
                <a:t>"3"</a:t>
              </a:r>
            </a:p>
          </p:txBody>
        </p:sp>
      </p:grpSp>
      <p:grpSp>
        <p:nvGrpSpPr>
          <p:cNvPr id="53" name="Group 52">
            <a:extLst>
              <a:ext uri="{FF2B5EF4-FFF2-40B4-BE49-F238E27FC236}">
                <a16:creationId xmlns:a16="http://schemas.microsoft.com/office/drawing/2014/main" id="{8D87297C-243D-4D9C-898E-FE48CB23E0AB}"/>
              </a:ext>
            </a:extLst>
          </p:cNvPr>
          <p:cNvGrpSpPr/>
          <p:nvPr/>
        </p:nvGrpSpPr>
        <p:grpSpPr>
          <a:xfrm>
            <a:off x="6276559" y="3382020"/>
            <a:ext cx="1926650" cy="232644"/>
            <a:chOff x="6276559" y="2299634"/>
            <a:chExt cx="1926650" cy="232644"/>
          </a:xfrm>
        </p:grpSpPr>
        <p:sp>
          <p:nvSpPr>
            <p:cNvPr id="54" name="Rectangle 12">
              <a:extLst>
                <a:ext uri="{FF2B5EF4-FFF2-40B4-BE49-F238E27FC236}">
                  <a16:creationId xmlns:a16="http://schemas.microsoft.com/office/drawing/2014/main" id="{69102868-96C5-4341-BE29-F5AF0E00BCFE}"/>
                </a:ext>
              </a:extLst>
            </p:cNvPr>
            <p:cNvSpPr/>
            <p:nvPr/>
          </p:nvSpPr>
          <p:spPr>
            <a:xfrm>
              <a:off x="7791900" y="2299634"/>
              <a:ext cx="411309"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latin typeface="Viner Hand ITC"/>
                  <a:cs typeface="Calibri"/>
                </a:rPr>
                <a:t>+</a:t>
              </a:r>
            </a:p>
          </p:txBody>
        </p:sp>
        <p:sp>
          <p:nvSpPr>
            <p:cNvPr id="55" name="Rectangle 12">
              <a:extLst>
                <a:ext uri="{FF2B5EF4-FFF2-40B4-BE49-F238E27FC236}">
                  <a16:creationId xmlns:a16="http://schemas.microsoft.com/office/drawing/2014/main" id="{F64CCBAB-F864-4D1A-BA80-F5E1A85CFF5D}"/>
                </a:ext>
              </a:extLst>
            </p:cNvPr>
            <p:cNvSpPr/>
            <p:nvPr/>
          </p:nvSpPr>
          <p:spPr>
            <a:xfrm>
              <a:off x="6276559" y="2308292"/>
              <a:ext cx="411309"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latin typeface="Viner Hand ITC"/>
                  <a:cs typeface="Calibri"/>
                </a:rPr>
                <a:t>-</a:t>
              </a:r>
            </a:p>
          </p:txBody>
        </p:sp>
        <p:sp>
          <p:nvSpPr>
            <p:cNvPr id="56" name="Rectangle 12">
              <a:extLst>
                <a:ext uri="{FF2B5EF4-FFF2-40B4-BE49-F238E27FC236}">
                  <a16:creationId xmlns:a16="http://schemas.microsoft.com/office/drawing/2014/main" id="{7FD14DBF-8200-45BB-ACEE-075FCE80A1FF}"/>
                </a:ext>
              </a:extLst>
            </p:cNvPr>
            <p:cNvSpPr/>
            <p:nvPr/>
          </p:nvSpPr>
          <p:spPr>
            <a:xfrm>
              <a:off x="6718172" y="2308293"/>
              <a:ext cx="627785" cy="223985"/>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latin typeface="Viner Hand ITC"/>
                  <a:cs typeface="Calibri"/>
                </a:rPr>
                <a:t>rum</a:t>
              </a:r>
            </a:p>
          </p:txBody>
        </p:sp>
        <p:sp>
          <p:nvSpPr>
            <p:cNvPr id="57" name="Rectangle 12">
              <a:extLst>
                <a:ext uri="{FF2B5EF4-FFF2-40B4-BE49-F238E27FC236}">
                  <a16:creationId xmlns:a16="http://schemas.microsoft.com/office/drawing/2014/main" id="{54EBB209-399C-4EFD-93DD-C8F1B80970C4}"/>
                </a:ext>
              </a:extLst>
            </p:cNvPr>
            <p:cNvSpPr/>
            <p:nvPr/>
          </p:nvSpPr>
          <p:spPr>
            <a:xfrm>
              <a:off x="7367604" y="2316952"/>
              <a:ext cx="419967" cy="206667"/>
            </a:xfrm>
            <a:prstGeom prst="flowChartAlternate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a:latin typeface="Viner Hand ITC"/>
                  <a:cs typeface="Calibri"/>
                </a:rPr>
                <a:t>"3"</a:t>
              </a:r>
            </a:p>
          </p:txBody>
        </p:sp>
      </p:grpSp>
      <p:cxnSp>
        <p:nvCxnSpPr>
          <p:cNvPr id="58" name="Straight Arrow Connector 57">
            <a:extLst>
              <a:ext uri="{FF2B5EF4-FFF2-40B4-BE49-F238E27FC236}">
                <a16:creationId xmlns:a16="http://schemas.microsoft.com/office/drawing/2014/main" id="{CF136843-234D-4345-AC02-FD24C21DBF6A}"/>
              </a:ext>
            </a:extLst>
          </p:cNvPr>
          <p:cNvCxnSpPr>
            <a:cxnSpLocks/>
          </p:cNvCxnSpPr>
          <p:nvPr/>
        </p:nvCxnSpPr>
        <p:spPr>
          <a:xfrm flipH="1">
            <a:off x="8373341" y="1642537"/>
            <a:ext cx="1147620" cy="885696"/>
          </a:xfrm>
          <a:prstGeom prst="straightConnector1">
            <a:avLst/>
          </a:prstGeom>
          <a:ln w="3810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59" name="TextBox 58">
            <a:extLst>
              <a:ext uri="{FF2B5EF4-FFF2-40B4-BE49-F238E27FC236}">
                <a16:creationId xmlns:a16="http://schemas.microsoft.com/office/drawing/2014/main" id="{4CEEE9BE-E2FF-49C0-BBDF-70E068FDEA89}"/>
              </a:ext>
            </a:extLst>
          </p:cNvPr>
          <p:cNvSpPr txBox="1"/>
          <p:nvPr/>
        </p:nvSpPr>
        <p:spPr>
          <a:xfrm>
            <a:off x="9590082" y="464031"/>
            <a:ext cx="2021633" cy="1477328"/>
          </a:xfrm>
          <a:prstGeom prst="rect">
            <a:avLst/>
          </a:prstGeom>
          <a:noFill/>
        </p:spPr>
        <p:txBody>
          <a:bodyPr wrap="square" lIns="91440" tIns="45720" rIns="91440" bIns="45720" rtlCol="0" anchor="t">
            <a:spAutoFit/>
          </a:bodyPr>
          <a:lstStyle/>
          <a:p>
            <a:r>
              <a:rPr lang="en-GB">
                <a:cs typeface="Calibri"/>
              </a:rPr>
              <a:t>Allows the player to choose how much of each loot to deposit in their sets.</a:t>
            </a:r>
          </a:p>
        </p:txBody>
      </p:sp>
      <p:sp>
        <p:nvSpPr>
          <p:cNvPr id="16" name="Title 1">
            <a:extLst>
              <a:ext uri="{FF2B5EF4-FFF2-40B4-BE49-F238E27FC236}">
                <a16:creationId xmlns:a16="http://schemas.microsoft.com/office/drawing/2014/main" id="{DF9C68BE-3244-4639-3B50-5713B1DB35DB}"/>
              </a:ext>
            </a:extLst>
          </p:cNvPr>
          <p:cNvSpPr txBox="1">
            <a:spLocks/>
          </p:cNvSpPr>
          <p:nvPr/>
        </p:nvSpPr>
        <p:spPr>
          <a:xfrm>
            <a:off x="-4482" y="337297"/>
            <a:ext cx="3207328" cy="425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Calibri"/>
              </a:rPr>
              <a:t>FR7</a:t>
            </a:r>
            <a:endParaRPr lang="en-US" sz="1600" b="1">
              <a:latin typeface="+mn-lt"/>
              <a:ea typeface="+mn-ea"/>
              <a:cs typeface="+mn-cs"/>
            </a:endParaRPr>
          </a:p>
        </p:txBody>
      </p:sp>
    </p:spTree>
    <p:extLst>
      <p:ext uri="{BB962C8B-B14F-4D97-AF65-F5344CB8AC3E}">
        <p14:creationId xmlns:p14="http://schemas.microsoft.com/office/powerpoint/2010/main" val="3851212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2045764-FE35-432F-9728-DD1F7483F000}"/>
              </a:ext>
            </a:extLst>
          </p:cNvPr>
          <p:cNvSpPr/>
          <p:nvPr/>
        </p:nvSpPr>
        <p:spPr>
          <a:xfrm>
            <a:off x="2357003" y="1118755"/>
            <a:ext cx="6823362" cy="4996294"/>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26DCA95-2746-459B-A538-535D9EC75702}"/>
              </a:ext>
            </a:extLst>
          </p:cNvPr>
          <p:cNvSpPr txBox="1"/>
          <p:nvPr/>
        </p:nvSpPr>
        <p:spPr>
          <a:xfrm>
            <a:off x="3491959" y="1373227"/>
            <a:ext cx="45459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Viner Hand ITC"/>
                <a:cs typeface="Calibri"/>
              </a:rPr>
              <a:t>Welcome to </a:t>
            </a:r>
            <a:r>
              <a:rPr lang="en-US" sz="2800" b="1" dirty="0">
                <a:cs typeface="Calibri"/>
              </a:rPr>
              <a:t>X</a:t>
            </a:r>
            <a:r>
              <a:rPr lang="en-US" sz="2800" dirty="0">
                <a:latin typeface="Viner Hand ITC"/>
                <a:cs typeface="Calibri"/>
              </a:rPr>
              <a:t> harbour!</a:t>
            </a:r>
          </a:p>
        </p:txBody>
      </p:sp>
      <p:sp>
        <p:nvSpPr>
          <p:cNvPr id="9" name="TextBox 8">
            <a:extLst>
              <a:ext uri="{FF2B5EF4-FFF2-40B4-BE49-F238E27FC236}">
                <a16:creationId xmlns:a16="http://schemas.microsoft.com/office/drawing/2014/main" id="{F4D7D21E-104F-4303-A663-5C4E84A86A92}"/>
              </a:ext>
            </a:extLst>
          </p:cNvPr>
          <p:cNvSpPr txBox="1"/>
          <p:nvPr/>
        </p:nvSpPr>
        <p:spPr>
          <a:xfrm>
            <a:off x="4724399" y="7805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harbour's name will appear here.</a:t>
            </a:r>
            <a:endParaRPr lang="en-US" dirty="0"/>
          </a:p>
        </p:txBody>
      </p:sp>
      <p:cxnSp>
        <p:nvCxnSpPr>
          <p:cNvPr id="11" name="Straight Arrow Connector 10">
            <a:extLst>
              <a:ext uri="{FF2B5EF4-FFF2-40B4-BE49-F238E27FC236}">
                <a16:creationId xmlns:a16="http://schemas.microsoft.com/office/drawing/2014/main" id="{F5FEA6EB-521B-45E7-9A10-FFFAE3913055}"/>
              </a:ext>
            </a:extLst>
          </p:cNvPr>
          <p:cNvCxnSpPr/>
          <p:nvPr/>
        </p:nvCxnSpPr>
        <p:spPr>
          <a:xfrm flipH="1">
            <a:off x="6017708" y="466261"/>
            <a:ext cx="210015" cy="886522"/>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graphicFrame>
        <p:nvGraphicFramePr>
          <p:cNvPr id="12" name="Table 12">
            <a:extLst>
              <a:ext uri="{FF2B5EF4-FFF2-40B4-BE49-F238E27FC236}">
                <a16:creationId xmlns:a16="http://schemas.microsoft.com/office/drawing/2014/main" id="{4ECD3B14-6BB5-4EFC-98C5-8CCC85C34ACB}"/>
              </a:ext>
            </a:extLst>
          </p:cNvPr>
          <p:cNvGraphicFramePr>
            <a:graphicFrameLocks noGrp="1"/>
          </p:cNvGraphicFramePr>
          <p:nvPr>
            <p:extLst>
              <p:ext uri="{D42A27DB-BD31-4B8C-83A1-F6EECF244321}">
                <p14:modId xmlns:p14="http://schemas.microsoft.com/office/powerpoint/2010/main" val="645713118"/>
              </p:ext>
            </p:extLst>
          </p:nvPr>
        </p:nvGraphicFramePr>
        <p:xfrm>
          <a:off x="2574072" y="2258121"/>
          <a:ext cx="6440182" cy="3103904"/>
        </p:xfrm>
        <a:graphic>
          <a:graphicData uri="http://schemas.openxmlformats.org/drawingml/2006/table">
            <a:tbl>
              <a:tblPr firstRow="1" bandRow="1">
                <a:tableStyleId>{5C22544A-7EE6-4342-B048-85BDC9FD1C3A}</a:tableStyleId>
              </a:tblPr>
              <a:tblGrid>
                <a:gridCol w="3220091">
                  <a:extLst>
                    <a:ext uri="{9D8B030D-6E8A-4147-A177-3AD203B41FA5}">
                      <a16:colId xmlns:a16="http://schemas.microsoft.com/office/drawing/2014/main" val="2806485169"/>
                    </a:ext>
                  </a:extLst>
                </a:gridCol>
                <a:gridCol w="3220091">
                  <a:extLst>
                    <a:ext uri="{9D8B030D-6E8A-4147-A177-3AD203B41FA5}">
                      <a16:colId xmlns:a16="http://schemas.microsoft.com/office/drawing/2014/main" val="2857093255"/>
                    </a:ext>
                  </a:extLst>
                </a:gridCol>
              </a:tblGrid>
              <a:tr h="559261">
                <a:tc>
                  <a:txBody>
                    <a:bodyPr/>
                    <a:lstStyle/>
                    <a:p>
                      <a:pPr lvl="0" algn="ctr">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627163611"/>
                  </a:ext>
                </a:extLst>
              </a:tr>
              <a:tr h="2544643">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924740503"/>
                  </a:ext>
                </a:extLst>
              </a:tr>
            </a:tbl>
          </a:graphicData>
        </a:graphic>
      </p:graphicFrame>
      <p:sp>
        <p:nvSpPr>
          <p:cNvPr id="15" name="TextBox 14">
            <a:extLst>
              <a:ext uri="{FF2B5EF4-FFF2-40B4-BE49-F238E27FC236}">
                <a16:creationId xmlns:a16="http://schemas.microsoft.com/office/drawing/2014/main" id="{743D0B2B-B09F-4BC5-8081-2E6187AAB5E9}"/>
              </a:ext>
            </a:extLst>
          </p:cNvPr>
          <p:cNvSpPr txBox="1"/>
          <p:nvPr/>
        </p:nvSpPr>
        <p:spPr>
          <a:xfrm>
            <a:off x="1995837" y="2283910"/>
            <a:ext cx="45459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Viner Hand ITC"/>
                <a:cs typeface="Calibri"/>
              </a:rPr>
              <a:t>Your resources</a:t>
            </a:r>
          </a:p>
        </p:txBody>
      </p:sp>
      <p:sp>
        <p:nvSpPr>
          <p:cNvPr id="16" name="TextBox 15">
            <a:extLst>
              <a:ext uri="{FF2B5EF4-FFF2-40B4-BE49-F238E27FC236}">
                <a16:creationId xmlns:a16="http://schemas.microsoft.com/office/drawing/2014/main" id="{699D1A74-462F-4846-A52A-7195B811B590}"/>
              </a:ext>
            </a:extLst>
          </p:cNvPr>
          <p:cNvSpPr txBox="1"/>
          <p:nvPr/>
        </p:nvSpPr>
        <p:spPr>
          <a:xfrm>
            <a:off x="5127471" y="2321081"/>
            <a:ext cx="45459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Viner Hand ITC"/>
                <a:cs typeface="Calibri"/>
              </a:rPr>
              <a:t>Harbour resources</a:t>
            </a:r>
          </a:p>
        </p:txBody>
      </p:sp>
      <p:sp>
        <p:nvSpPr>
          <p:cNvPr id="19" name="TextBox 18">
            <a:extLst>
              <a:ext uri="{FF2B5EF4-FFF2-40B4-BE49-F238E27FC236}">
                <a16:creationId xmlns:a16="http://schemas.microsoft.com/office/drawing/2014/main" id="{D2539CA9-28DD-416B-B858-2CA58895B517}"/>
              </a:ext>
            </a:extLst>
          </p:cNvPr>
          <p:cNvSpPr txBox="1"/>
          <p:nvPr/>
        </p:nvSpPr>
        <p:spPr>
          <a:xfrm>
            <a:off x="9380033" y="221537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harbour's tradable resources will be displayed here.</a:t>
            </a:r>
          </a:p>
        </p:txBody>
      </p:sp>
      <p:cxnSp>
        <p:nvCxnSpPr>
          <p:cNvPr id="20" name="Straight Arrow Connector 19">
            <a:extLst>
              <a:ext uri="{FF2B5EF4-FFF2-40B4-BE49-F238E27FC236}">
                <a16:creationId xmlns:a16="http://schemas.microsoft.com/office/drawing/2014/main" id="{A9038636-EE31-42FA-B3E8-01BF48FBC6CA}"/>
              </a:ext>
            </a:extLst>
          </p:cNvPr>
          <p:cNvCxnSpPr>
            <a:cxnSpLocks/>
          </p:cNvCxnSpPr>
          <p:nvPr/>
        </p:nvCxnSpPr>
        <p:spPr>
          <a:xfrm flipH="1">
            <a:off x="8350171" y="3096089"/>
            <a:ext cx="1148576" cy="691377"/>
          </a:xfrm>
          <a:prstGeom prst="straightConnector1">
            <a:avLst/>
          </a:prstGeom>
          <a:ln w="3810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F2F85627-5B86-4779-B4EA-691B27712F6E}"/>
              </a:ext>
            </a:extLst>
          </p:cNvPr>
          <p:cNvSpPr txBox="1"/>
          <p:nvPr/>
        </p:nvSpPr>
        <p:spPr>
          <a:xfrm>
            <a:off x="3716" y="1629937"/>
            <a:ext cx="2250688" cy="941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The user's tradable resources will be displayed here.</a:t>
            </a:r>
          </a:p>
        </p:txBody>
      </p:sp>
      <p:cxnSp>
        <p:nvCxnSpPr>
          <p:cNvPr id="22" name="Straight Arrow Connector 21">
            <a:extLst>
              <a:ext uri="{FF2B5EF4-FFF2-40B4-BE49-F238E27FC236}">
                <a16:creationId xmlns:a16="http://schemas.microsoft.com/office/drawing/2014/main" id="{6F5CFB25-77DB-443F-8E73-AC89EB912D0C}"/>
              </a:ext>
            </a:extLst>
          </p:cNvPr>
          <p:cNvCxnSpPr>
            <a:cxnSpLocks/>
          </p:cNvCxnSpPr>
          <p:nvPr/>
        </p:nvCxnSpPr>
        <p:spPr>
          <a:xfrm>
            <a:off x="1153918" y="2492064"/>
            <a:ext cx="2187496" cy="998035"/>
          </a:xfrm>
          <a:prstGeom prst="straightConnector1">
            <a:avLst/>
          </a:prstGeom>
          <a:ln w="3810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37B5ED2-F507-435F-BC59-99D7372E28EC}"/>
              </a:ext>
            </a:extLst>
          </p:cNvPr>
          <p:cNvSpPr txBox="1"/>
          <p:nvPr/>
        </p:nvSpPr>
        <p:spPr>
          <a:xfrm>
            <a:off x="106315" y="4207863"/>
            <a:ext cx="225068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Once the user has selected the resource they want, and the one they want to trade, this button will become green and be able to be clicked. Confirming the trade.</a:t>
            </a:r>
          </a:p>
        </p:txBody>
      </p:sp>
      <p:cxnSp>
        <p:nvCxnSpPr>
          <p:cNvPr id="24" name="Straight Arrow Connector 23">
            <a:extLst>
              <a:ext uri="{FF2B5EF4-FFF2-40B4-BE49-F238E27FC236}">
                <a16:creationId xmlns:a16="http://schemas.microsoft.com/office/drawing/2014/main" id="{745B0615-C20B-4481-AEA2-02A89FBDFD75}"/>
              </a:ext>
            </a:extLst>
          </p:cNvPr>
          <p:cNvCxnSpPr>
            <a:cxnSpLocks/>
          </p:cNvCxnSpPr>
          <p:nvPr/>
        </p:nvCxnSpPr>
        <p:spPr>
          <a:xfrm flipV="1">
            <a:off x="2259747" y="5794685"/>
            <a:ext cx="2503446" cy="33452"/>
          </a:xfrm>
          <a:prstGeom prst="straightConnector1">
            <a:avLst/>
          </a:prstGeom>
          <a:ln w="3810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25" name="Title 1">
            <a:extLst>
              <a:ext uri="{FF2B5EF4-FFF2-40B4-BE49-F238E27FC236}">
                <a16:creationId xmlns:a16="http://schemas.microsoft.com/office/drawing/2014/main" id="{55F984DC-B1E1-4F47-B488-207F65F5BF36}"/>
              </a:ext>
            </a:extLst>
          </p:cNvPr>
          <p:cNvSpPr>
            <a:spLocks noGrp="1"/>
          </p:cNvSpPr>
          <p:nvPr>
            <p:ph type="title"/>
          </p:nvPr>
        </p:nvSpPr>
        <p:spPr>
          <a:xfrm>
            <a:off x="0" y="0"/>
            <a:ext cx="3207328" cy="425018"/>
          </a:xfrm>
        </p:spPr>
        <p:txBody>
          <a:bodyPr>
            <a:normAutofit/>
          </a:bodyPr>
          <a:lstStyle/>
          <a:p>
            <a:r>
              <a:rPr lang="en-US" sz="1600" b="1" dirty="0">
                <a:latin typeface="+mn-lt"/>
                <a:ea typeface="+mn-ea"/>
                <a:cs typeface="+mn-cs"/>
              </a:rPr>
              <a:t>TRADING SCREEN POP-UP</a:t>
            </a:r>
          </a:p>
        </p:txBody>
      </p:sp>
      <p:sp>
        <p:nvSpPr>
          <p:cNvPr id="2" name="Rectangle 1">
            <a:extLst>
              <a:ext uri="{FF2B5EF4-FFF2-40B4-BE49-F238E27FC236}">
                <a16:creationId xmlns:a16="http://schemas.microsoft.com/office/drawing/2014/main" id="{B3858699-93D9-4ECD-B869-D06506C0D76E}"/>
              </a:ext>
            </a:extLst>
          </p:cNvPr>
          <p:cNvSpPr/>
          <p:nvPr/>
        </p:nvSpPr>
        <p:spPr>
          <a:xfrm>
            <a:off x="4818932" y="5604375"/>
            <a:ext cx="807427" cy="337704"/>
          </a:xfrm>
          <a:prstGeom prst="rect">
            <a:avLst/>
          </a:prstGeom>
          <a:solidFill>
            <a:srgbClr val="7F6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1B0FBC5-BFB7-4633-A8D3-4CA50F48C660}"/>
              </a:ext>
            </a:extLst>
          </p:cNvPr>
          <p:cNvSpPr/>
          <p:nvPr/>
        </p:nvSpPr>
        <p:spPr>
          <a:xfrm>
            <a:off x="5634132" y="5604375"/>
            <a:ext cx="807428" cy="33770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788BA86-23B1-4134-9E24-A68C108D6095}"/>
              </a:ext>
            </a:extLst>
          </p:cNvPr>
          <p:cNvSpPr/>
          <p:nvPr/>
        </p:nvSpPr>
        <p:spPr>
          <a:xfrm>
            <a:off x="4818932" y="5604375"/>
            <a:ext cx="1622627" cy="337704"/>
          </a:xfrm>
          <a:prstGeom prst="rect">
            <a:avLst/>
          </a:prstGeom>
          <a:noFill/>
          <a:ln w="12700">
            <a:noFill/>
            <a:extLst>
              <a:ext uri="{C807C97D-BFC1-408E-A445-0C87EB9F89A2}">
                <ask:lineSketchStyleProps xmlns:ask="http://schemas.microsoft.com/office/drawing/2018/sketchyshapes" sd="1219033472">
                  <a:custGeom>
                    <a:avLst/>
                    <a:gdLst>
                      <a:gd name="connsiteX0" fmla="*/ 0 w 1622627"/>
                      <a:gd name="connsiteY0" fmla="*/ 0 h 337704"/>
                      <a:gd name="connsiteX1" fmla="*/ 1622627 w 1622627"/>
                      <a:gd name="connsiteY1" fmla="*/ 0 h 337704"/>
                      <a:gd name="connsiteX2" fmla="*/ 1622627 w 1622627"/>
                      <a:gd name="connsiteY2" fmla="*/ 337704 h 337704"/>
                      <a:gd name="connsiteX3" fmla="*/ 0 w 1622627"/>
                      <a:gd name="connsiteY3" fmla="*/ 337704 h 337704"/>
                      <a:gd name="connsiteX4" fmla="*/ 0 w 1622627"/>
                      <a:gd name="connsiteY4" fmla="*/ 0 h 337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627" h="337704" fill="none" extrusionOk="0">
                        <a:moveTo>
                          <a:pt x="0" y="0"/>
                        </a:moveTo>
                        <a:cubicBezTo>
                          <a:pt x="300756" y="32914"/>
                          <a:pt x="838170" y="-37121"/>
                          <a:pt x="1622627" y="0"/>
                        </a:cubicBezTo>
                        <a:cubicBezTo>
                          <a:pt x="1618667" y="65223"/>
                          <a:pt x="1639426" y="289386"/>
                          <a:pt x="1622627" y="337704"/>
                        </a:cubicBezTo>
                        <a:cubicBezTo>
                          <a:pt x="844954" y="298763"/>
                          <a:pt x="602523" y="434357"/>
                          <a:pt x="0" y="337704"/>
                        </a:cubicBezTo>
                        <a:cubicBezTo>
                          <a:pt x="-15359" y="179085"/>
                          <a:pt x="-6378" y="93278"/>
                          <a:pt x="0" y="0"/>
                        </a:cubicBezTo>
                        <a:close/>
                      </a:path>
                      <a:path w="1622627" h="337704" stroke="0" extrusionOk="0">
                        <a:moveTo>
                          <a:pt x="0" y="0"/>
                        </a:moveTo>
                        <a:cubicBezTo>
                          <a:pt x="708919" y="-132649"/>
                          <a:pt x="1140500" y="116331"/>
                          <a:pt x="1622627" y="0"/>
                        </a:cubicBezTo>
                        <a:cubicBezTo>
                          <a:pt x="1610004" y="106588"/>
                          <a:pt x="1618694" y="250188"/>
                          <a:pt x="1622627" y="337704"/>
                        </a:cubicBezTo>
                        <a:cubicBezTo>
                          <a:pt x="1385535" y="230127"/>
                          <a:pt x="391807" y="399758"/>
                          <a:pt x="0" y="337704"/>
                        </a:cubicBezTo>
                        <a:cubicBezTo>
                          <a:pt x="21744" y="278805"/>
                          <a:pt x="8657" y="9186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Viner Hand ITC"/>
                <a:cs typeface="Calibri"/>
              </a:rPr>
              <a:t>Trade!</a:t>
            </a:r>
          </a:p>
        </p:txBody>
      </p:sp>
      <p:pic>
        <p:nvPicPr>
          <p:cNvPr id="3" name="Graphic 114" descr="Oyster With Pearl outline">
            <a:extLst>
              <a:ext uri="{FF2B5EF4-FFF2-40B4-BE49-F238E27FC236}">
                <a16:creationId xmlns:a16="http://schemas.microsoft.com/office/drawing/2014/main" id="{A2B6E23E-FBCE-4EBD-A92C-0A0CE59710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29150" y="2894908"/>
            <a:ext cx="455354" cy="464013"/>
          </a:xfrm>
          <a:prstGeom prst="rect">
            <a:avLst/>
          </a:prstGeom>
        </p:spPr>
      </p:pic>
      <p:pic>
        <p:nvPicPr>
          <p:cNvPr id="4" name="Graphic 115" descr="Gold bars outline">
            <a:extLst>
              <a:ext uri="{FF2B5EF4-FFF2-40B4-BE49-F238E27FC236}">
                <a16:creationId xmlns:a16="http://schemas.microsoft.com/office/drawing/2014/main" id="{4B48A533-7B60-4AB8-B562-92EDF0713E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99824" y="3566273"/>
            <a:ext cx="502460" cy="498304"/>
          </a:xfrm>
          <a:prstGeom prst="rect">
            <a:avLst/>
          </a:prstGeom>
        </p:spPr>
      </p:pic>
      <p:pic>
        <p:nvPicPr>
          <p:cNvPr id="30" name="Graphic 115" descr="Gold bars outline">
            <a:extLst>
              <a:ext uri="{FF2B5EF4-FFF2-40B4-BE49-F238E27FC236}">
                <a16:creationId xmlns:a16="http://schemas.microsoft.com/office/drawing/2014/main" id="{366302BF-E729-4DB9-A582-6EE9C2EB5D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46983" y="3566272"/>
            <a:ext cx="502460" cy="498304"/>
          </a:xfrm>
          <a:prstGeom prst="rect">
            <a:avLst/>
          </a:prstGeom>
        </p:spPr>
      </p:pic>
      <p:pic>
        <p:nvPicPr>
          <p:cNvPr id="8" name="Graphic 113" descr="Diamond with solid fill">
            <a:extLst>
              <a:ext uri="{FF2B5EF4-FFF2-40B4-BE49-F238E27FC236}">
                <a16:creationId xmlns:a16="http://schemas.microsoft.com/office/drawing/2014/main" id="{F215D6EE-C351-463C-96DD-E968B1C703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67186" y="2906106"/>
            <a:ext cx="464012" cy="464012"/>
          </a:xfrm>
          <a:prstGeom prst="rect">
            <a:avLst/>
          </a:prstGeom>
        </p:spPr>
      </p:pic>
      <p:sp>
        <p:nvSpPr>
          <p:cNvPr id="10" name="Rectangle 9">
            <a:extLst>
              <a:ext uri="{FF2B5EF4-FFF2-40B4-BE49-F238E27FC236}">
                <a16:creationId xmlns:a16="http://schemas.microsoft.com/office/drawing/2014/main" id="{EE346D49-E066-45D8-94B7-E0415F11EFF4}"/>
              </a:ext>
            </a:extLst>
          </p:cNvPr>
          <p:cNvSpPr/>
          <p:nvPr/>
        </p:nvSpPr>
        <p:spPr>
          <a:xfrm>
            <a:off x="3915640" y="3612572"/>
            <a:ext cx="467591" cy="424295"/>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9F7C547A-3E1E-435C-83B9-C7E5D997B7B9}"/>
              </a:ext>
            </a:extLst>
          </p:cNvPr>
          <p:cNvSpPr/>
          <p:nvPr/>
        </p:nvSpPr>
        <p:spPr>
          <a:xfrm>
            <a:off x="7162799" y="3603912"/>
            <a:ext cx="467591" cy="424295"/>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3DF8F9FC-D3F7-450E-9862-10AE19B78679}"/>
              </a:ext>
            </a:extLst>
          </p:cNvPr>
          <p:cNvSpPr/>
          <p:nvPr/>
        </p:nvSpPr>
        <p:spPr>
          <a:xfrm>
            <a:off x="2937164" y="4885458"/>
            <a:ext cx="614795" cy="251114"/>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Viner Hand ITC"/>
                <a:cs typeface="Calibri"/>
              </a:rPr>
              <a:t>&lt;</a:t>
            </a:r>
          </a:p>
        </p:txBody>
      </p:sp>
      <p:sp>
        <p:nvSpPr>
          <p:cNvPr id="34" name="Rectangle 33">
            <a:extLst>
              <a:ext uri="{FF2B5EF4-FFF2-40B4-BE49-F238E27FC236}">
                <a16:creationId xmlns:a16="http://schemas.microsoft.com/office/drawing/2014/main" id="{13801C99-4A3E-4459-883F-CCEB61A11658}"/>
              </a:ext>
            </a:extLst>
          </p:cNvPr>
          <p:cNvSpPr/>
          <p:nvPr/>
        </p:nvSpPr>
        <p:spPr>
          <a:xfrm>
            <a:off x="3785754" y="4885457"/>
            <a:ext cx="614795" cy="251114"/>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Viner Hand ITC"/>
                <a:cs typeface="Calibri"/>
              </a:rPr>
              <a:t>x</a:t>
            </a:r>
          </a:p>
        </p:txBody>
      </p:sp>
      <p:sp>
        <p:nvSpPr>
          <p:cNvPr id="35" name="Rectangle 34">
            <a:extLst>
              <a:ext uri="{FF2B5EF4-FFF2-40B4-BE49-F238E27FC236}">
                <a16:creationId xmlns:a16="http://schemas.microsoft.com/office/drawing/2014/main" id="{073E200E-E6F5-424E-B5F7-7C8CEF8AA911}"/>
              </a:ext>
            </a:extLst>
          </p:cNvPr>
          <p:cNvSpPr/>
          <p:nvPr/>
        </p:nvSpPr>
        <p:spPr>
          <a:xfrm>
            <a:off x="4720937" y="4885458"/>
            <a:ext cx="614795" cy="251114"/>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Viner Hand ITC"/>
                <a:cs typeface="Calibri"/>
              </a:rPr>
              <a:t>&gt;</a:t>
            </a:r>
          </a:p>
        </p:txBody>
      </p:sp>
      <p:sp>
        <p:nvSpPr>
          <p:cNvPr id="36" name="Rectangle 35">
            <a:extLst>
              <a:ext uri="{FF2B5EF4-FFF2-40B4-BE49-F238E27FC236}">
                <a16:creationId xmlns:a16="http://schemas.microsoft.com/office/drawing/2014/main" id="{70CCA3C3-68E1-43E1-9C93-F6ECEE8D0846}"/>
              </a:ext>
            </a:extLst>
          </p:cNvPr>
          <p:cNvSpPr/>
          <p:nvPr/>
        </p:nvSpPr>
        <p:spPr>
          <a:xfrm>
            <a:off x="6089072" y="4885457"/>
            <a:ext cx="614795" cy="251114"/>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Viner Hand ITC"/>
                <a:cs typeface="Calibri"/>
              </a:rPr>
              <a:t>&lt;</a:t>
            </a:r>
          </a:p>
        </p:txBody>
      </p:sp>
      <p:sp>
        <p:nvSpPr>
          <p:cNvPr id="37" name="Rectangle 36">
            <a:extLst>
              <a:ext uri="{FF2B5EF4-FFF2-40B4-BE49-F238E27FC236}">
                <a16:creationId xmlns:a16="http://schemas.microsoft.com/office/drawing/2014/main" id="{F9AC9D5B-DDC2-4DF3-982C-87EB88C64306}"/>
              </a:ext>
            </a:extLst>
          </p:cNvPr>
          <p:cNvSpPr/>
          <p:nvPr/>
        </p:nvSpPr>
        <p:spPr>
          <a:xfrm>
            <a:off x="7093526" y="4885456"/>
            <a:ext cx="614795" cy="251114"/>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Viner Hand ITC"/>
                <a:cs typeface="Calibri"/>
              </a:rPr>
              <a:t>x</a:t>
            </a:r>
          </a:p>
        </p:txBody>
      </p:sp>
      <p:sp>
        <p:nvSpPr>
          <p:cNvPr id="38" name="Rectangle 37">
            <a:extLst>
              <a:ext uri="{FF2B5EF4-FFF2-40B4-BE49-F238E27FC236}">
                <a16:creationId xmlns:a16="http://schemas.microsoft.com/office/drawing/2014/main" id="{FE47DB8B-20A9-4B65-A869-5498C337199D}"/>
              </a:ext>
            </a:extLst>
          </p:cNvPr>
          <p:cNvSpPr/>
          <p:nvPr/>
        </p:nvSpPr>
        <p:spPr>
          <a:xfrm>
            <a:off x="8072005" y="4885457"/>
            <a:ext cx="614795" cy="251114"/>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Viner Hand ITC"/>
                <a:cs typeface="Calibri"/>
              </a:rPr>
              <a:t>&gt;</a:t>
            </a:r>
          </a:p>
        </p:txBody>
      </p:sp>
      <p:sp>
        <p:nvSpPr>
          <p:cNvPr id="39" name="TextBox 38">
            <a:extLst>
              <a:ext uri="{FF2B5EF4-FFF2-40B4-BE49-F238E27FC236}">
                <a16:creationId xmlns:a16="http://schemas.microsoft.com/office/drawing/2014/main" id="{72AC07CC-7C53-4061-94BF-4153F888D36E}"/>
              </a:ext>
            </a:extLst>
          </p:cNvPr>
          <p:cNvSpPr txBox="1"/>
          <p:nvPr/>
        </p:nvSpPr>
        <p:spPr>
          <a:xfrm>
            <a:off x="4382788" y="2987831"/>
            <a:ext cx="3376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Viner Hand ITC"/>
                <a:cs typeface="Calibri"/>
              </a:rPr>
              <a:t>x1</a:t>
            </a:r>
          </a:p>
        </p:txBody>
      </p:sp>
      <p:sp>
        <p:nvSpPr>
          <p:cNvPr id="40" name="TextBox 39">
            <a:extLst>
              <a:ext uri="{FF2B5EF4-FFF2-40B4-BE49-F238E27FC236}">
                <a16:creationId xmlns:a16="http://schemas.microsoft.com/office/drawing/2014/main" id="{197A62C1-1B6C-4AB8-AFB6-32A1BEC5E61D}"/>
              </a:ext>
            </a:extLst>
          </p:cNvPr>
          <p:cNvSpPr txBox="1"/>
          <p:nvPr/>
        </p:nvSpPr>
        <p:spPr>
          <a:xfrm>
            <a:off x="4382787" y="3671899"/>
            <a:ext cx="3376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Viner Hand ITC"/>
                <a:cs typeface="Calibri"/>
              </a:rPr>
              <a:t>x1</a:t>
            </a:r>
          </a:p>
        </p:txBody>
      </p:sp>
      <p:sp>
        <p:nvSpPr>
          <p:cNvPr id="41" name="TextBox 40">
            <a:extLst>
              <a:ext uri="{FF2B5EF4-FFF2-40B4-BE49-F238E27FC236}">
                <a16:creationId xmlns:a16="http://schemas.microsoft.com/office/drawing/2014/main" id="{1524F374-BD4A-48CF-B411-F7DBC54A5B14}"/>
              </a:ext>
            </a:extLst>
          </p:cNvPr>
          <p:cNvSpPr txBox="1"/>
          <p:nvPr/>
        </p:nvSpPr>
        <p:spPr>
          <a:xfrm>
            <a:off x="7647264" y="2987830"/>
            <a:ext cx="3376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Viner Hand ITC"/>
                <a:cs typeface="Calibri"/>
              </a:rPr>
              <a:t>x1</a:t>
            </a:r>
          </a:p>
        </p:txBody>
      </p:sp>
      <p:sp>
        <p:nvSpPr>
          <p:cNvPr id="42" name="TextBox 41">
            <a:extLst>
              <a:ext uri="{FF2B5EF4-FFF2-40B4-BE49-F238E27FC236}">
                <a16:creationId xmlns:a16="http://schemas.microsoft.com/office/drawing/2014/main" id="{60D15A3E-8F67-4F25-8E81-A5A9C0C99E28}"/>
              </a:ext>
            </a:extLst>
          </p:cNvPr>
          <p:cNvSpPr txBox="1"/>
          <p:nvPr/>
        </p:nvSpPr>
        <p:spPr>
          <a:xfrm>
            <a:off x="7647264" y="3715194"/>
            <a:ext cx="4242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Viner Hand ITC"/>
                <a:cs typeface="Calibri"/>
              </a:rPr>
              <a:t>x2</a:t>
            </a:r>
          </a:p>
        </p:txBody>
      </p:sp>
      <p:sp>
        <p:nvSpPr>
          <p:cNvPr id="44" name="TextBox 43">
            <a:extLst>
              <a:ext uri="{FF2B5EF4-FFF2-40B4-BE49-F238E27FC236}">
                <a16:creationId xmlns:a16="http://schemas.microsoft.com/office/drawing/2014/main" id="{47562369-4BAF-47C0-ADFF-89C5250B5201}"/>
              </a:ext>
            </a:extLst>
          </p:cNvPr>
          <p:cNvSpPr txBox="1"/>
          <p:nvPr/>
        </p:nvSpPr>
        <p:spPr>
          <a:xfrm>
            <a:off x="9279080" y="4563468"/>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Player can select how much they would like to trade and of which loot piece. </a:t>
            </a:r>
          </a:p>
        </p:txBody>
      </p:sp>
      <p:cxnSp>
        <p:nvCxnSpPr>
          <p:cNvPr id="45" name="Straight Arrow Connector 44">
            <a:extLst>
              <a:ext uri="{FF2B5EF4-FFF2-40B4-BE49-F238E27FC236}">
                <a16:creationId xmlns:a16="http://schemas.microsoft.com/office/drawing/2014/main" id="{7957E58F-8E72-4C07-A69A-B7CE4072A552}"/>
              </a:ext>
            </a:extLst>
          </p:cNvPr>
          <p:cNvCxnSpPr>
            <a:cxnSpLocks/>
          </p:cNvCxnSpPr>
          <p:nvPr/>
        </p:nvCxnSpPr>
        <p:spPr>
          <a:xfrm flipH="1" flipV="1">
            <a:off x="8485549" y="5050215"/>
            <a:ext cx="850787" cy="117932"/>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46" name="Straight Arrow Connector 45">
            <a:extLst>
              <a:ext uri="{FF2B5EF4-FFF2-40B4-BE49-F238E27FC236}">
                <a16:creationId xmlns:a16="http://schemas.microsoft.com/office/drawing/2014/main" id="{45176797-B350-4935-8FF0-DAC1987C0AB7}"/>
              </a:ext>
            </a:extLst>
          </p:cNvPr>
          <p:cNvCxnSpPr>
            <a:cxnSpLocks/>
          </p:cNvCxnSpPr>
          <p:nvPr/>
        </p:nvCxnSpPr>
        <p:spPr>
          <a:xfrm flipH="1" flipV="1">
            <a:off x="7645617" y="4063078"/>
            <a:ext cx="1716696" cy="637477"/>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6" name="Title 1">
            <a:extLst>
              <a:ext uri="{FF2B5EF4-FFF2-40B4-BE49-F238E27FC236}">
                <a16:creationId xmlns:a16="http://schemas.microsoft.com/office/drawing/2014/main" id="{321D3EF4-8134-BB21-1D1D-A4B04E87940D}"/>
              </a:ext>
            </a:extLst>
          </p:cNvPr>
          <p:cNvSpPr txBox="1">
            <a:spLocks/>
          </p:cNvSpPr>
          <p:nvPr/>
        </p:nvSpPr>
        <p:spPr>
          <a:xfrm>
            <a:off x="-4482" y="298076"/>
            <a:ext cx="3207328" cy="425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Calibri"/>
              </a:rPr>
              <a:t>FR15</a:t>
            </a:r>
            <a:endParaRPr lang="en-US" sz="1600" b="1">
              <a:latin typeface="+mn-lt"/>
              <a:ea typeface="+mn-ea"/>
              <a:cs typeface="+mn-cs"/>
            </a:endParaRPr>
          </a:p>
        </p:txBody>
      </p:sp>
    </p:spTree>
    <p:extLst>
      <p:ext uri="{BB962C8B-B14F-4D97-AF65-F5344CB8AC3E}">
        <p14:creationId xmlns:p14="http://schemas.microsoft.com/office/powerpoint/2010/main" val="1634018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ter, wave, reef, ocean floor&#10;&#10;Description automatically generated">
            <a:extLst>
              <a:ext uri="{FF2B5EF4-FFF2-40B4-BE49-F238E27FC236}">
                <a16:creationId xmlns:a16="http://schemas.microsoft.com/office/drawing/2014/main" id="{53E42921-90A9-4F6F-9706-2ED70D42399C}"/>
              </a:ext>
            </a:extLst>
          </p:cNvPr>
          <p:cNvPicPr>
            <a:picLocks noChangeAspect="1"/>
          </p:cNvPicPr>
          <p:nvPr/>
        </p:nvPicPr>
        <p:blipFill rotWithShape="1">
          <a:blip r:embed="rId2">
            <a:extLst>
              <a:ext uri="{28A0092B-C50C-407E-A947-70E740481C1C}">
                <a14:useLocalDpi xmlns:a14="http://schemas.microsoft.com/office/drawing/2010/main" val="0"/>
              </a:ext>
            </a:extLst>
          </a:blip>
          <a:srcRect l="21466" t="1430" r="23807" b="1430"/>
          <a:stretch/>
        </p:blipFill>
        <p:spPr>
          <a:xfrm>
            <a:off x="3135085" y="522514"/>
            <a:ext cx="5850296" cy="5812971"/>
          </a:xfrm>
          <a:prstGeom prst="rect">
            <a:avLst/>
          </a:prstGeom>
        </p:spPr>
      </p:pic>
      <p:graphicFrame>
        <p:nvGraphicFramePr>
          <p:cNvPr id="12" name="Table 11">
            <a:extLst>
              <a:ext uri="{FF2B5EF4-FFF2-40B4-BE49-F238E27FC236}">
                <a16:creationId xmlns:a16="http://schemas.microsoft.com/office/drawing/2014/main" id="{149DE529-41BA-4558-AF25-89B3DCE60585}"/>
              </a:ext>
            </a:extLst>
          </p:cNvPr>
          <p:cNvGraphicFramePr>
            <a:graphicFrameLocks noGrp="1"/>
          </p:cNvGraphicFramePr>
          <p:nvPr>
            <p:extLst>
              <p:ext uri="{D42A27DB-BD31-4B8C-83A1-F6EECF244321}">
                <p14:modId xmlns:p14="http://schemas.microsoft.com/office/powerpoint/2010/main" val="3742575769"/>
              </p:ext>
            </p:extLst>
          </p:nvPr>
        </p:nvGraphicFramePr>
        <p:xfrm>
          <a:off x="2727341" y="35690"/>
          <a:ext cx="6720000" cy="6786617"/>
        </p:xfrm>
        <a:graphic>
          <a:graphicData uri="http://schemas.openxmlformats.org/drawingml/2006/table">
            <a:tbl>
              <a:tblPr bandRow="1"/>
              <a:tblGrid>
                <a:gridCol w="240000">
                  <a:extLst>
                    <a:ext uri="{9D8B030D-6E8A-4147-A177-3AD203B41FA5}">
                      <a16:colId xmlns:a16="http://schemas.microsoft.com/office/drawing/2014/main" val="2068770922"/>
                    </a:ext>
                  </a:extLst>
                </a:gridCol>
                <a:gridCol w="240000">
                  <a:extLst>
                    <a:ext uri="{9D8B030D-6E8A-4147-A177-3AD203B41FA5}">
                      <a16:colId xmlns:a16="http://schemas.microsoft.com/office/drawing/2014/main" val="2795455044"/>
                    </a:ext>
                  </a:extLst>
                </a:gridCol>
                <a:gridCol w="288000">
                  <a:extLst>
                    <a:ext uri="{9D8B030D-6E8A-4147-A177-3AD203B41FA5}">
                      <a16:colId xmlns:a16="http://schemas.microsoft.com/office/drawing/2014/main" val="4023789714"/>
                    </a:ext>
                  </a:extLst>
                </a:gridCol>
                <a:gridCol w="288000">
                  <a:extLst>
                    <a:ext uri="{9D8B030D-6E8A-4147-A177-3AD203B41FA5}">
                      <a16:colId xmlns:a16="http://schemas.microsoft.com/office/drawing/2014/main" val="3360757404"/>
                    </a:ext>
                  </a:extLst>
                </a:gridCol>
                <a:gridCol w="288000">
                  <a:extLst>
                    <a:ext uri="{9D8B030D-6E8A-4147-A177-3AD203B41FA5}">
                      <a16:colId xmlns:a16="http://schemas.microsoft.com/office/drawing/2014/main" val="2367310914"/>
                    </a:ext>
                  </a:extLst>
                </a:gridCol>
                <a:gridCol w="288000">
                  <a:extLst>
                    <a:ext uri="{9D8B030D-6E8A-4147-A177-3AD203B41FA5}">
                      <a16:colId xmlns:a16="http://schemas.microsoft.com/office/drawing/2014/main" val="890988423"/>
                    </a:ext>
                  </a:extLst>
                </a:gridCol>
                <a:gridCol w="288000">
                  <a:extLst>
                    <a:ext uri="{9D8B030D-6E8A-4147-A177-3AD203B41FA5}">
                      <a16:colId xmlns:a16="http://schemas.microsoft.com/office/drawing/2014/main" val="1825892414"/>
                    </a:ext>
                  </a:extLst>
                </a:gridCol>
                <a:gridCol w="288000">
                  <a:extLst>
                    <a:ext uri="{9D8B030D-6E8A-4147-A177-3AD203B41FA5}">
                      <a16:colId xmlns:a16="http://schemas.microsoft.com/office/drawing/2014/main" val="807103542"/>
                    </a:ext>
                  </a:extLst>
                </a:gridCol>
                <a:gridCol w="288000">
                  <a:extLst>
                    <a:ext uri="{9D8B030D-6E8A-4147-A177-3AD203B41FA5}">
                      <a16:colId xmlns:a16="http://schemas.microsoft.com/office/drawing/2014/main" val="2191342267"/>
                    </a:ext>
                  </a:extLst>
                </a:gridCol>
                <a:gridCol w="288000">
                  <a:extLst>
                    <a:ext uri="{9D8B030D-6E8A-4147-A177-3AD203B41FA5}">
                      <a16:colId xmlns:a16="http://schemas.microsoft.com/office/drawing/2014/main" val="312893880"/>
                    </a:ext>
                  </a:extLst>
                </a:gridCol>
                <a:gridCol w="288000">
                  <a:extLst>
                    <a:ext uri="{9D8B030D-6E8A-4147-A177-3AD203B41FA5}">
                      <a16:colId xmlns:a16="http://schemas.microsoft.com/office/drawing/2014/main" val="1166132144"/>
                    </a:ext>
                  </a:extLst>
                </a:gridCol>
                <a:gridCol w="288000">
                  <a:extLst>
                    <a:ext uri="{9D8B030D-6E8A-4147-A177-3AD203B41FA5}">
                      <a16:colId xmlns:a16="http://schemas.microsoft.com/office/drawing/2014/main" val="2938675321"/>
                    </a:ext>
                  </a:extLst>
                </a:gridCol>
                <a:gridCol w="288000">
                  <a:extLst>
                    <a:ext uri="{9D8B030D-6E8A-4147-A177-3AD203B41FA5}">
                      <a16:colId xmlns:a16="http://schemas.microsoft.com/office/drawing/2014/main" val="761808199"/>
                    </a:ext>
                  </a:extLst>
                </a:gridCol>
                <a:gridCol w="288000">
                  <a:extLst>
                    <a:ext uri="{9D8B030D-6E8A-4147-A177-3AD203B41FA5}">
                      <a16:colId xmlns:a16="http://schemas.microsoft.com/office/drawing/2014/main" val="3869798219"/>
                    </a:ext>
                  </a:extLst>
                </a:gridCol>
                <a:gridCol w="288000">
                  <a:extLst>
                    <a:ext uri="{9D8B030D-6E8A-4147-A177-3AD203B41FA5}">
                      <a16:colId xmlns:a16="http://schemas.microsoft.com/office/drawing/2014/main" val="427098247"/>
                    </a:ext>
                  </a:extLst>
                </a:gridCol>
                <a:gridCol w="288000">
                  <a:extLst>
                    <a:ext uri="{9D8B030D-6E8A-4147-A177-3AD203B41FA5}">
                      <a16:colId xmlns:a16="http://schemas.microsoft.com/office/drawing/2014/main" val="3696919578"/>
                    </a:ext>
                  </a:extLst>
                </a:gridCol>
                <a:gridCol w="288000">
                  <a:extLst>
                    <a:ext uri="{9D8B030D-6E8A-4147-A177-3AD203B41FA5}">
                      <a16:colId xmlns:a16="http://schemas.microsoft.com/office/drawing/2014/main" val="2716570309"/>
                    </a:ext>
                  </a:extLst>
                </a:gridCol>
                <a:gridCol w="288000">
                  <a:extLst>
                    <a:ext uri="{9D8B030D-6E8A-4147-A177-3AD203B41FA5}">
                      <a16:colId xmlns:a16="http://schemas.microsoft.com/office/drawing/2014/main" val="2727265460"/>
                    </a:ext>
                  </a:extLst>
                </a:gridCol>
                <a:gridCol w="288000">
                  <a:extLst>
                    <a:ext uri="{9D8B030D-6E8A-4147-A177-3AD203B41FA5}">
                      <a16:colId xmlns:a16="http://schemas.microsoft.com/office/drawing/2014/main" val="3594066183"/>
                    </a:ext>
                  </a:extLst>
                </a:gridCol>
                <a:gridCol w="288000">
                  <a:extLst>
                    <a:ext uri="{9D8B030D-6E8A-4147-A177-3AD203B41FA5}">
                      <a16:colId xmlns:a16="http://schemas.microsoft.com/office/drawing/2014/main" val="2589492805"/>
                    </a:ext>
                  </a:extLst>
                </a:gridCol>
                <a:gridCol w="288000">
                  <a:extLst>
                    <a:ext uri="{9D8B030D-6E8A-4147-A177-3AD203B41FA5}">
                      <a16:colId xmlns:a16="http://schemas.microsoft.com/office/drawing/2014/main" val="2406270238"/>
                    </a:ext>
                  </a:extLst>
                </a:gridCol>
                <a:gridCol w="288000">
                  <a:extLst>
                    <a:ext uri="{9D8B030D-6E8A-4147-A177-3AD203B41FA5}">
                      <a16:colId xmlns:a16="http://schemas.microsoft.com/office/drawing/2014/main" val="2640529416"/>
                    </a:ext>
                  </a:extLst>
                </a:gridCol>
                <a:gridCol w="240000">
                  <a:extLst>
                    <a:ext uri="{9D8B030D-6E8A-4147-A177-3AD203B41FA5}">
                      <a16:colId xmlns:a16="http://schemas.microsoft.com/office/drawing/2014/main" val="4270082829"/>
                    </a:ext>
                  </a:extLst>
                </a:gridCol>
                <a:gridCol w="240000">
                  <a:extLst>
                    <a:ext uri="{9D8B030D-6E8A-4147-A177-3AD203B41FA5}">
                      <a16:colId xmlns:a16="http://schemas.microsoft.com/office/drawing/2014/main" val="1314891711"/>
                    </a:ext>
                  </a:extLst>
                </a:gridCol>
              </a:tblGrid>
              <a:tr h="280398">
                <a:tc rowSpan="2" gridSpan="2">
                  <a:txBody>
                    <a:bodyPr/>
                    <a:lstStyle/>
                    <a:p>
                      <a:pPr algn="ctr" fontAlgn="t"/>
                      <a:r>
                        <a:rPr lang="en-GB" sz="1050" b="1" i="0" u="none" strike="noStrike">
                          <a:solidFill>
                            <a:srgbClr val="000000"/>
                          </a:solidFill>
                          <a:effectLst/>
                          <a:latin typeface="Arial" panose="020B0604020202020204" pitchFamily="34" charset="0"/>
                        </a:rPr>
                        <a:t>Anchor Bay</a:t>
                      </a:r>
                    </a:p>
                  </a:txBody>
                  <a:tcPr marL="5579" marR="5579" marT="557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rowSpan="2" h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4">
                  <a:txBody>
                    <a:bodyPr/>
                    <a:lstStyle/>
                    <a:p>
                      <a:pPr algn="ctr" fontAlgn="t"/>
                      <a:r>
                        <a:rPr lang="en-GB" sz="1600" b="1" i="0" u="none" strike="noStrike" kern="1200">
                          <a:solidFill>
                            <a:srgbClr val="000000"/>
                          </a:solidFill>
                          <a:effectLst/>
                          <a:latin typeface="Arial" panose="020B0604020202020204" pitchFamily="34" charset="0"/>
                          <a:ea typeface="+mn-ea"/>
                          <a:cs typeface="+mn-cs"/>
                        </a:rPr>
                        <a:t>Port of</a:t>
                      </a:r>
                    </a:p>
                    <a:p>
                      <a:pPr algn="ctr" fontAlgn="t"/>
                      <a:r>
                        <a:rPr lang="en-GB" sz="1600" b="1" i="0" u="none" strike="noStrike" kern="1200">
                          <a:solidFill>
                            <a:srgbClr val="000000"/>
                          </a:solidFill>
                          <a:effectLst/>
                          <a:latin typeface="Arial" panose="020B0604020202020204" pitchFamily="34" charset="0"/>
                          <a:ea typeface="+mn-ea"/>
                          <a:cs typeface="+mn-cs"/>
                        </a:rPr>
                        <a:t>Marseilles</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4">
                  <a:txBody>
                    <a:bodyPr/>
                    <a:lstStyle/>
                    <a:p>
                      <a:pPr algn="ctr" fontAlgn="t"/>
                      <a:r>
                        <a:rPr lang="en-GB" sz="1600" b="1" i="0" u="none" strike="noStrike" kern="1200">
                          <a:solidFill>
                            <a:srgbClr val="000000"/>
                          </a:solidFill>
                          <a:effectLst/>
                          <a:latin typeface="Arial" panose="020B0604020202020204" pitchFamily="34" charset="0"/>
                          <a:ea typeface="+mn-ea"/>
                          <a:cs typeface="+mn-cs"/>
                        </a:rPr>
                        <a:t>Port of</a:t>
                      </a:r>
                    </a:p>
                    <a:p>
                      <a:pPr algn="ctr" fontAlgn="t"/>
                      <a:r>
                        <a:rPr lang="en-GB" sz="1600" b="1" i="0" u="none" strike="noStrike" kern="1200">
                          <a:solidFill>
                            <a:srgbClr val="000000"/>
                          </a:solidFill>
                          <a:effectLst/>
                          <a:latin typeface="Arial" panose="020B0604020202020204" pitchFamily="34" charset="0"/>
                          <a:ea typeface="+mn-ea"/>
                          <a:cs typeface="+mn-cs"/>
                        </a:rPr>
                        <a:t>Amsterdam</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2">
                  <a:txBody>
                    <a:bodyPr/>
                    <a:lstStyle/>
                    <a:p>
                      <a:pPr algn="ctr" fontAlgn="t"/>
                      <a:r>
                        <a:rPr lang="en-GB" sz="1300" b="1" i="0" u="none" strike="noStrike">
                          <a:solidFill>
                            <a:srgbClr val="000000"/>
                          </a:solidFill>
                          <a:effectLst/>
                          <a:latin typeface="Arial" panose="020B0604020202020204" pitchFamily="34" charset="0"/>
                        </a:rPr>
                        <a:t>Cliff Creek</a:t>
                      </a:r>
                    </a:p>
                  </a:txBody>
                  <a:tcPr marL="5579" marR="5579" marT="557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rowSpan="2" h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694563108"/>
                  </a:ext>
                </a:extLst>
              </a:tr>
              <a:tr h="248400">
                <a:tc gridSpan="2"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4"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4"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2"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589837470"/>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F600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67171"/>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67171"/>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F6000"/>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718764451"/>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356860112"/>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90480937"/>
                  </a:ext>
                </a:extLst>
              </a:tr>
              <a:tr h="288000">
                <a:tc>
                  <a:txBody>
                    <a:bodyPr/>
                    <a:lstStyle/>
                    <a:p>
                      <a:pPr algn="l"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344319870"/>
                  </a:ext>
                </a:extLst>
              </a:tr>
              <a:tr h="288000">
                <a:tc>
                  <a:txBody>
                    <a:bodyPr/>
                    <a:lstStyle/>
                    <a:p>
                      <a:pPr algn="l"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4115946138"/>
                  </a:ext>
                </a:extLst>
              </a:tr>
              <a:tr h="288000">
                <a:tc>
                  <a:txBody>
                    <a:bodyPr/>
                    <a:lstStyle/>
                    <a:p>
                      <a:pPr algn="l"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265525207"/>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67171"/>
                    </a:solidFill>
                  </a:tcPr>
                </a:tc>
                <a:tc rowSpan="3" gridSpan="2">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600" b="1" i="0" u="none" strike="noStrike" kern="1200">
                          <a:solidFill>
                            <a:srgbClr val="000000"/>
                          </a:solidFill>
                          <a:effectLst/>
                          <a:latin typeface="Arial" panose="020B0604020202020204" pitchFamily="34" charset="0"/>
                          <a:ea typeface="+mn-ea"/>
                          <a:cs typeface="+mn-cs"/>
                        </a:rPr>
                        <a:t>Port of Cadiz</a:t>
                      </a:r>
                    </a:p>
                    <a:p>
                      <a:pPr algn="ctr" fontAlgn="t"/>
                      <a:endParaRPr lang="en-GB" sz="1300" b="0" i="0" u="none" strike="noStrike">
                        <a:solidFill>
                          <a:srgbClr val="000000"/>
                        </a:solidFill>
                        <a:effectLst/>
                        <a:latin typeface="Arial" panose="020B0604020202020204" pitchFamily="34" charset="0"/>
                      </a:endParaRPr>
                    </a:p>
                  </a:txBody>
                  <a:tcPr marL="5579" marR="5579" marT="5579" marB="0" vert="vert">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rowSpan="3" h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834613620"/>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978738245"/>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378189054"/>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511753263"/>
                  </a:ext>
                </a:extLst>
              </a:tr>
              <a:tr h="288000">
                <a:tc>
                  <a:txBody>
                    <a:bodyPr/>
                    <a:lstStyle/>
                    <a:p>
                      <a:pPr algn="ctr" fontAlgn="t"/>
                      <a:endParaRPr lang="en-GB" sz="1600" b="1" i="0" u="none" strike="noStrike">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endParaRPr lang="en-GB" sz="1600" b="1" i="0" u="none" strike="noStrike">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4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4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735918484"/>
                  </a:ext>
                </a:extLst>
              </a:tr>
              <a:tr h="288000">
                <a:tc rowSpan="3" gridSpan="2">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600" b="1" i="0" u="none" strike="noStrike">
                          <a:solidFill>
                            <a:srgbClr val="000000"/>
                          </a:solidFill>
                          <a:effectLst/>
                          <a:latin typeface="Arial" panose="020B0604020202020204" pitchFamily="34" charset="0"/>
                        </a:rPr>
                        <a:t>Port of Genoa</a:t>
                      </a:r>
                    </a:p>
                    <a:p>
                      <a:pPr algn="ctr" fontAlgn="t"/>
                      <a:endParaRPr lang="en-GB" sz="1600" b="1" i="0" u="none" strike="noStrike">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3" hMerge="1">
                  <a:txBody>
                    <a:bodyPr/>
                    <a:lstStyle/>
                    <a:p>
                      <a:pPr algn="ctr" fontAlgn="t"/>
                      <a:endParaRPr lang="en-GB" sz="1600" b="1" i="0" u="none" strike="noStrike">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74741088"/>
                  </a:ext>
                </a:extLst>
              </a:tr>
              <a:tr h="288000">
                <a:tc gridSpan="2" vMerge="1">
                  <a:txBody>
                    <a:bodyPr/>
                    <a:lstStyle/>
                    <a:p>
                      <a:pPr algn="ctr" fontAlgn="t"/>
                      <a:endParaRPr lang="en-GB" sz="1600" b="1" i="0" u="none" strike="noStrike">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022214139"/>
                  </a:ext>
                </a:extLst>
              </a:tr>
              <a:tr h="288000">
                <a:tc gridSpan="2"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548235"/>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50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845615442"/>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598016093"/>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06973673"/>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4176657669"/>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503190186"/>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263704208"/>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7F600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767171"/>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767171"/>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436960252"/>
                  </a:ext>
                </a:extLst>
              </a:tr>
              <a:tr h="239400">
                <a:tc rowSpan="2" gridSpan="2">
                  <a:txBody>
                    <a:bodyPr/>
                    <a:lstStyle/>
                    <a:p>
                      <a:pPr algn="ctr" fontAlgn="t"/>
                      <a:r>
                        <a:rPr lang="en-GB" sz="1300" b="1" i="0" u="none" strike="noStrike">
                          <a:solidFill>
                            <a:srgbClr val="000000"/>
                          </a:solidFill>
                          <a:effectLst/>
                          <a:latin typeface="Arial" panose="020B0604020202020204" pitchFamily="34" charset="0"/>
                        </a:rPr>
                        <a:t>Mud Bay</a:t>
                      </a:r>
                    </a:p>
                  </a:txBody>
                  <a:tcPr marL="5579" marR="5579" marT="557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rowSpan="2" h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3">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600" b="1" i="0" u="none" strike="noStrike" kern="1200">
                          <a:solidFill>
                            <a:srgbClr val="000000"/>
                          </a:solidFill>
                          <a:effectLst/>
                          <a:latin typeface="Arial" panose="020B0604020202020204" pitchFamily="34" charset="0"/>
                          <a:ea typeface="+mn-ea"/>
                          <a:cs typeface="+mn-cs"/>
                        </a:rPr>
                        <a:t>Port of Venice</a:t>
                      </a: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TlToBr w="12700" cmpd="sng">
                      <a:noFill/>
                      <a:prstDash val="solid"/>
                    </a:lnTlToBr>
                    <a:lnBlToTr w="12700" cmpd="sng">
                      <a:noFill/>
                      <a:prstDash val="solid"/>
                    </a:lnBlToTr>
                    <a:solidFill>
                      <a:srgbClr val="548235"/>
                    </a:solidFill>
                  </a:tcPr>
                </a:tc>
                <a:tc rowSpan="2" hMerge="1">
                  <a:txBody>
                    <a:bodyPr/>
                    <a:lstStyle/>
                    <a:p>
                      <a:pPr algn="ctr" fontAlgn="t"/>
                      <a:r>
                        <a:rPr lang="en-GB" sz="1600" b="1" i="0" u="none" strike="noStrike" kern="1200">
                          <a:solidFill>
                            <a:srgbClr val="000000"/>
                          </a:solidFill>
                          <a:effectLst/>
                          <a:latin typeface="Arial" panose="020B0604020202020204" pitchFamily="34" charset="0"/>
                          <a:ea typeface="+mn-ea"/>
                          <a:cs typeface="+mn-cs"/>
                        </a:rPr>
                        <a:t>Port of Venice</a:t>
                      </a: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3">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400" b="1" i="0" u="none" strike="noStrike" kern="1200">
                          <a:solidFill>
                            <a:srgbClr val="000000"/>
                          </a:solidFill>
                          <a:effectLst/>
                          <a:latin typeface="Arial" panose="020B0604020202020204" pitchFamily="34" charset="0"/>
                          <a:ea typeface="+mn-ea"/>
                          <a:cs typeface="+mn-cs"/>
                        </a:rPr>
                        <a:t>Port of London</a:t>
                      </a: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rowSpan="2" h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384307474"/>
                  </a:ext>
                </a:extLst>
              </a:tr>
              <a:tr h="248400">
                <a:tc gridSpan="2"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3"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3"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16874240"/>
                  </a:ext>
                </a:extLst>
              </a:tr>
            </a:tbl>
          </a:graphicData>
        </a:graphic>
      </p:graphicFrame>
      <p:sp>
        <p:nvSpPr>
          <p:cNvPr id="15" name="TextBox 14">
            <a:extLst>
              <a:ext uri="{FF2B5EF4-FFF2-40B4-BE49-F238E27FC236}">
                <a16:creationId xmlns:a16="http://schemas.microsoft.com/office/drawing/2014/main" id="{553A9417-5536-46B0-BE52-BDDF0EA4ED86}"/>
              </a:ext>
            </a:extLst>
          </p:cNvPr>
          <p:cNvSpPr txBox="1"/>
          <p:nvPr/>
        </p:nvSpPr>
        <p:spPr>
          <a:xfrm>
            <a:off x="3135082" y="6291216"/>
            <a:ext cx="53184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(1,1)</a:t>
            </a:r>
          </a:p>
        </p:txBody>
      </p:sp>
      <p:sp>
        <p:nvSpPr>
          <p:cNvPr id="17" name="Rectangle: Rounded Corners 16">
            <a:extLst>
              <a:ext uri="{FF2B5EF4-FFF2-40B4-BE49-F238E27FC236}">
                <a16:creationId xmlns:a16="http://schemas.microsoft.com/office/drawing/2014/main" id="{1C2B349E-B0EE-456F-94FA-C78DF5761E78}"/>
              </a:ext>
            </a:extLst>
          </p:cNvPr>
          <p:cNvSpPr/>
          <p:nvPr/>
        </p:nvSpPr>
        <p:spPr>
          <a:xfrm>
            <a:off x="7576458" y="5220015"/>
            <a:ext cx="1073020" cy="77444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Flat Island</a:t>
            </a:r>
          </a:p>
        </p:txBody>
      </p:sp>
      <p:sp>
        <p:nvSpPr>
          <p:cNvPr id="19" name="Rectangle: Rounded Corners 18">
            <a:extLst>
              <a:ext uri="{FF2B5EF4-FFF2-40B4-BE49-F238E27FC236}">
                <a16:creationId xmlns:a16="http://schemas.microsoft.com/office/drawing/2014/main" id="{049ED670-0AED-4EA7-91F0-0FA52A30D8B8}"/>
              </a:ext>
            </a:extLst>
          </p:cNvPr>
          <p:cNvSpPr/>
          <p:nvPr/>
        </p:nvSpPr>
        <p:spPr>
          <a:xfrm>
            <a:off x="5556738" y="2898128"/>
            <a:ext cx="1065126" cy="1075174"/>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GB" b="1">
                <a:solidFill>
                  <a:schemeClr val="tx1"/>
                </a:solidFill>
              </a:rPr>
              <a:t>Treasure Island</a:t>
            </a:r>
          </a:p>
        </p:txBody>
      </p:sp>
      <p:sp>
        <p:nvSpPr>
          <p:cNvPr id="18" name="Rectangle: Rounded Corners 17">
            <a:extLst>
              <a:ext uri="{FF2B5EF4-FFF2-40B4-BE49-F238E27FC236}">
                <a16:creationId xmlns:a16="http://schemas.microsoft.com/office/drawing/2014/main" id="{28CAB35F-8CFE-4201-9B94-5D1BC3246DED}"/>
              </a:ext>
            </a:extLst>
          </p:cNvPr>
          <p:cNvSpPr/>
          <p:nvPr/>
        </p:nvSpPr>
        <p:spPr>
          <a:xfrm>
            <a:off x="3549520" y="887670"/>
            <a:ext cx="1073020" cy="77444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Pirate Island</a:t>
            </a:r>
          </a:p>
        </p:txBody>
      </p:sp>
      <p:sp>
        <p:nvSpPr>
          <p:cNvPr id="16" name="TextBox 15">
            <a:extLst>
              <a:ext uri="{FF2B5EF4-FFF2-40B4-BE49-F238E27FC236}">
                <a16:creationId xmlns:a16="http://schemas.microsoft.com/office/drawing/2014/main" id="{A16CB1B4-A3D8-41CC-BFA2-7677CE8432DD}"/>
              </a:ext>
            </a:extLst>
          </p:cNvPr>
          <p:cNvSpPr txBox="1"/>
          <p:nvPr/>
        </p:nvSpPr>
        <p:spPr>
          <a:xfrm>
            <a:off x="8899671" y="522514"/>
            <a:ext cx="150813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(20,20)</a:t>
            </a:r>
          </a:p>
        </p:txBody>
      </p:sp>
      <p:pic>
        <p:nvPicPr>
          <p:cNvPr id="2" name="Graphic 1" descr="Cursor with solid fill">
            <a:extLst>
              <a:ext uri="{FF2B5EF4-FFF2-40B4-BE49-F238E27FC236}">
                <a16:creationId xmlns:a16="http://schemas.microsoft.com/office/drawing/2014/main" id="{26CFCD98-EADD-4D63-9FC2-C522A44922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5280" y="3047394"/>
            <a:ext cx="464820" cy="464820"/>
          </a:xfrm>
          <a:prstGeom prst="rect">
            <a:avLst/>
          </a:prstGeom>
        </p:spPr>
      </p:pic>
      <p:sp>
        <p:nvSpPr>
          <p:cNvPr id="8" name="Speech Bubble: Oval 7">
            <a:extLst>
              <a:ext uri="{FF2B5EF4-FFF2-40B4-BE49-F238E27FC236}">
                <a16:creationId xmlns:a16="http://schemas.microsoft.com/office/drawing/2014/main" id="{2556300A-8C58-4321-947D-1EFEB42043C8}"/>
              </a:ext>
            </a:extLst>
          </p:cNvPr>
          <p:cNvSpPr/>
          <p:nvPr/>
        </p:nvSpPr>
        <p:spPr>
          <a:xfrm>
            <a:off x="6058765" y="1421164"/>
            <a:ext cx="2329293" cy="1480703"/>
          </a:xfrm>
          <a:prstGeom prst="wedgeEllipse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cs typeface="Calibri"/>
              </a:rPr>
              <a:t>Treasure island: you can sail here to receive crew/chance cards. It currently contains</a:t>
            </a:r>
          </a:p>
          <a:p>
            <a:pPr algn="ctr"/>
            <a:r>
              <a:rPr lang="en-US" sz="800">
                <a:solidFill>
                  <a:schemeClr val="tx1"/>
                </a:solidFill>
                <a:cs typeface="Calibri"/>
              </a:rPr>
              <a:t>Strength 3 x 6</a:t>
            </a:r>
          </a:p>
          <a:p>
            <a:pPr algn="ctr"/>
            <a:r>
              <a:rPr lang="en-US" sz="800">
                <a:solidFill>
                  <a:schemeClr val="tx1"/>
                </a:solidFill>
                <a:cs typeface="Calibri"/>
              </a:rPr>
              <a:t>Strength 2 x 6</a:t>
            </a:r>
          </a:p>
          <a:p>
            <a:pPr algn="ctr"/>
            <a:r>
              <a:rPr lang="en-US" sz="800">
                <a:solidFill>
                  <a:schemeClr val="tx1"/>
                </a:solidFill>
                <a:cs typeface="Calibri"/>
              </a:rPr>
              <a:t>Strength 1 x 6</a:t>
            </a:r>
          </a:p>
          <a:p>
            <a:pPr algn="ctr"/>
            <a:r>
              <a:rPr lang="en-US" sz="800">
                <a:solidFill>
                  <a:schemeClr val="tx1"/>
                </a:solidFill>
                <a:cs typeface="Calibri"/>
              </a:rPr>
              <a:t>Gold x 6</a:t>
            </a:r>
          </a:p>
          <a:p>
            <a:pPr algn="ctr"/>
            <a:r>
              <a:rPr lang="en-US" sz="800">
                <a:solidFill>
                  <a:schemeClr val="tx1"/>
                </a:solidFill>
                <a:cs typeface="Calibri"/>
              </a:rPr>
              <a:t>Silver x 6</a:t>
            </a:r>
          </a:p>
          <a:p>
            <a:pPr algn="ctr"/>
            <a:r>
              <a:rPr lang="en-US" sz="800">
                <a:solidFill>
                  <a:schemeClr val="tx1"/>
                </a:solidFill>
                <a:cs typeface="Calibri"/>
              </a:rPr>
              <a:t>Ruby x 6</a:t>
            </a:r>
          </a:p>
          <a:p>
            <a:pPr algn="ctr"/>
            <a:r>
              <a:rPr lang="en-US" sz="800">
                <a:solidFill>
                  <a:schemeClr val="tx1"/>
                </a:solidFill>
                <a:cs typeface="Calibri"/>
              </a:rPr>
              <a:t>Diamonds x 6</a:t>
            </a:r>
          </a:p>
        </p:txBody>
      </p:sp>
      <p:sp>
        <p:nvSpPr>
          <p:cNvPr id="9" name="Title 1">
            <a:extLst>
              <a:ext uri="{FF2B5EF4-FFF2-40B4-BE49-F238E27FC236}">
                <a16:creationId xmlns:a16="http://schemas.microsoft.com/office/drawing/2014/main" id="{658EA9C2-0944-425E-8856-17D438263E88}"/>
              </a:ext>
            </a:extLst>
          </p:cNvPr>
          <p:cNvSpPr>
            <a:spLocks noGrp="1"/>
          </p:cNvSpPr>
          <p:nvPr>
            <p:ph type="title"/>
          </p:nvPr>
        </p:nvSpPr>
        <p:spPr>
          <a:xfrm>
            <a:off x="0" y="0"/>
            <a:ext cx="3207328" cy="425018"/>
          </a:xfrm>
        </p:spPr>
        <p:txBody>
          <a:bodyPr>
            <a:normAutofit/>
          </a:bodyPr>
          <a:lstStyle/>
          <a:p>
            <a:r>
              <a:rPr lang="en-US" sz="1600" b="1" dirty="0">
                <a:latin typeface="+mn-lt"/>
                <a:ea typeface="+mn-ea"/>
                <a:cs typeface="+mn-cs"/>
              </a:rPr>
              <a:t>ISLAND HELP TIPS</a:t>
            </a:r>
            <a:endParaRPr lang="en-US" dirty="0">
              <a:ea typeface="+mn-ea"/>
              <a:cs typeface="+mn-cs"/>
            </a:endParaRPr>
          </a:p>
        </p:txBody>
      </p:sp>
      <p:cxnSp>
        <p:nvCxnSpPr>
          <p:cNvPr id="10" name="Straight Arrow Connector 9">
            <a:extLst>
              <a:ext uri="{FF2B5EF4-FFF2-40B4-BE49-F238E27FC236}">
                <a16:creationId xmlns:a16="http://schemas.microsoft.com/office/drawing/2014/main" id="{5F0C3C76-59DC-4758-B25A-9E4E94751322}"/>
              </a:ext>
            </a:extLst>
          </p:cNvPr>
          <p:cNvCxnSpPr>
            <a:cxnSpLocks/>
          </p:cNvCxnSpPr>
          <p:nvPr/>
        </p:nvCxnSpPr>
        <p:spPr>
          <a:xfrm flipH="1" flipV="1">
            <a:off x="6773655" y="3314850"/>
            <a:ext cx="3081764" cy="83774"/>
          </a:xfrm>
          <a:prstGeom prst="straightConnector1">
            <a:avLst/>
          </a:prstGeom>
          <a:ln w="38100">
            <a:solidFill>
              <a:srgbClr val="CACACA"/>
            </a:solidFill>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7B8C93EE-1488-420C-BE9A-31C9EEC4BB88}"/>
              </a:ext>
            </a:extLst>
          </p:cNvPr>
          <p:cNvSpPr txBox="1"/>
          <p:nvPr/>
        </p:nvSpPr>
        <p:spPr>
          <a:xfrm>
            <a:off x="9855200" y="3180080"/>
            <a:ext cx="21234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player can click on an island to display some information about it</a:t>
            </a:r>
          </a:p>
        </p:txBody>
      </p:sp>
      <p:sp>
        <p:nvSpPr>
          <p:cNvPr id="3" name="Title 1">
            <a:extLst>
              <a:ext uri="{FF2B5EF4-FFF2-40B4-BE49-F238E27FC236}">
                <a16:creationId xmlns:a16="http://schemas.microsoft.com/office/drawing/2014/main" id="{F8EA45C3-CE8F-4103-3A3D-A910A547ACFE}"/>
              </a:ext>
            </a:extLst>
          </p:cNvPr>
          <p:cNvSpPr txBox="1">
            <a:spLocks/>
          </p:cNvSpPr>
          <p:nvPr/>
        </p:nvSpPr>
        <p:spPr>
          <a:xfrm>
            <a:off x="1121" y="342900"/>
            <a:ext cx="3207328" cy="425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mn-lt"/>
                <a:ea typeface="+mn-ea"/>
                <a:cs typeface="Calibri"/>
              </a:rPr>
              <a:t>FR13, FR4, FR14</a:t>
            </a:r>
            <a:endParaRPr lang="en-US" sz="1800" b="1" dirty="0">
              <a:latin typeface="+mn-lt"/>
              <a:ea typeface="+mn-ea"/>
              <a:cs typeface="+mn-cs"/>
            </a:endParaRPr>
          </a:p>
        </p:txBody>
      </p:sp>
    </p:spTree>
    <p:extLst>
      <p:ext uri="{BB962C8B-B14F-4D97-AF65-F5344CB8AC3E}">
        <p14:creationId xmlns:p14="http://schemas.microsoft.com/office/powerpoint/2010/main" val="3196791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ter, wave, reef, ocean floor&#10;&#10;Description automatically generated">
            <a:extLst>
              <a:ext uri="{FF2B5EF4-FFF2-40B4-BE49-F238E27FC236}">
                <a16:creationId xmlns:a16="http://schemas.microsoft.com/office/drawing/2014/main" id="{53E42921-90A9-4F6F-9706-2ED70D42399C}"/>
              </a:ext>
            </a:extLst>
          </p:cNvPr>
          <p:cNvPicPr>
            <a:picLocks noChangeAspect="1"/>
          </p:cNvPicPr>
          <p:nvPr/>
        </p:nvPicPr>
        <p:blipFill rotWithShape="1">
          <a:blip r:embed="rId2">
            <a:extLst>
              <a:ext uri="{28A0092B-C50C-407E-A947-70E740481C1C}">
                <a14:useLocalDpi xmlns:a14="http://schemas.microsoft.com/office/drawing/2010/main" val="0"/>
              </a:ext>
            </a:extLst>
          </a:blip>
          <a:srcRect l="21466" t="1430" r="23807" b="1430"/>
          <a:stretch/>
        </p:blipFill>
        <p:spPr>
          <a:xfrm>
            <a:off x="3135085" y="522514"/>
            <a:ext cx="5850296" cy="5812971"/>
          </a:xfrm>
          <a:prstGeom prst="rect">
            <a:avLst/>
          </a:prstGeom>
        </p:spPr>
      </p:pic>
      <p:graphicFrame>
        <p:nvGraphicFramePr>
          <p:cNvPr id="12" name="Table 11">
            <a:extLst>
              <a:ext uri="{FF2B5EF4-FFF2-40B4-BE49-F238E27FC236}">
                <a16:creationId xmlns:a16="http://schemas.microsoft.com/office/drawing/2014/main" id="{149DE529-41BA-4558-AF25-89B3DCE60585}"/>
              </a:ext>
            </a:extLst>
          </p:cNvPr>
          <p:cNvGraphicFramePr>
            <a:graphicFrameLocks noGrp="1"/>
          </p:cNvGraphicFramePr>
          <p:nvPr/>
        </p:nvGraphicFramePr>
        <p:xfrm>
          <a:off x="2727341" y="35690"/>
          <a:ext cx="6720000" cy="6786617"/>
        </p:xfrm>
        <a:graphic>
          <a:graphicData uri="http://schemas.openxmlformats.org/drawingml/2006/table">
            <a:tbl>
              <a:tblPr bandRow="1"/>
              <a:tblGrid>
                <a:gridCol w="240000">
                  <a:extLst>
                    <a:ext uri="{9D8B030D-6E8A-4147-A177-3AD203B41FA5}">
                      <a16:colId xmlns:a16="http://schemas.microsoft.com/office/drawing/2014/main" val="2068770922"/>
                    </a:ext>
                  </a:extLst>
                </a:gridCol>
                <a:gridCol w="240000">
                  <a:extLst>
                    <a:ext uri="{9D8B030D-6E8A-4147-A177-3AD203B41FA5}">
                      <a16:colId xmlns:a16="http://schemas.microsoft.com/office/drawing/2014/main" val="2795455044"/>
                    </a:ext>
                  </a:extLst>
                </a:gridCol>
                <a:gridCol w="288000">
                  <a:extLst>
                    <a:ext uri="{9D8B030D-6E8A-4147-A177-3AD203B41FA5}">
                      <a16:colId xmlns:a16="http://schemas.microsoft.com/office/drawing/2014/main" val="4023789714"/>
                    </a:ext>
                  </a:extLst>
                </a:gridCol>
                <a:gridCol w="288000">
                  <a:extLst>
                    <a:ext uri="{9D8B030D-6E8A-4147-A177-3AD203B41FA5}">
                      <a16:colId xmlns:a16="http://schemas.microsoft.com/office/drawing/2014/main" val="3360757404"/>
                    </a:ext>
                  </a:extLst>
                </a:gridCol>
                <a:gridCol w="288000">
                  <a:extLst>
                    <a:ext uri="{9D8B030D-6E8A-4147-A177-3AD203B41FA5}">
                      <a16:colId xmlns:a16="http://schemas.microsoft.com/office/drawing/2014/main" val="2367310914"/>
                    </a:ext>
                  </a:extLst>
                </a:gridCol>
                <a:gridCol w="288000">
                  <a:extLst>
                    <a:ext uri="{9D8B030D-6E8A-4147-A177-3AD203B41FA5}">
                      <a16:colId xmlns:a16="http://schemas.microsoft.com/office/drawing/2014/main" val="890988423"/>
                    </a:ext>
                  </a:extLst>
                </a:gridCol>
                <a:gridCol w="288000">
                  <a:extLst>
                    <a:ext uri="{9D8B030D-6E8A-4147-A177-3AD203B41FA5}">
                      <a16:colId xmlns:a16="http://schemas.microsoft.com/office/drawing/2014/main" val="1825892414"/>
                    </a:ext>
                  </a:extLst>
                </a:gridCol>
                <a:gridCol w="288000">
                  <a:extLst>
                    <a:ext uri="{9D8B030D-6E8A-4147-A177-3AD203B41FA5}">
                      <a16:colId xmlns:a16="http://schemas.microsoft.com/office/drawing/2014/main" val="807103542"/>
                    </a:ext>
                  </a:extLst>
                </a:gridCol>
                <a:gridCol w="288000">
                  <a:extLst>
                    <a:ext uri="{9D8B030D-6E8A-4147-A177-3AD203B41FA5}">
                      <a16:colId xmlns:a16="http://schemas.microsoft.com/office/drawing/2014/main" val="2191342267"/>
                    </a:ext>
                  </a:extLst>
                </a:gridCol>
                <a:gridCol w="288000">
                  <a:extLst>
                    <a:ext uri="{9D8B030D-6E8A-4147-A177-3AD203B41FA5}">
                      <a16:colId xmlns:a16="http://schemas.microsoft.com/office/drawing/2014/main" val="312893880"/>
                    </a:ext>
                  </a:extLst>
                </a:gridCol>
                <a:gridCol w="288000">
                  <a:extLst>
                    <a:ext uri="{9D8B030D-6E8A-4147-A177-3AD203B41FA5}">
                      <a16:colId xmlns:a16="http://schemas.microsoft.com/office/drawing/2014/main" val="1166132144"/>
                    </a:ext>
                  </a:extLst>
                </a:gridCol>
                <a:gridCol w="288000">
                  <a:extLst>
                    <a:ext uri="{9D8B030D-6E8A-4147-A177-3AD203B41FA5}">
                      <a16:colId xmlns:a16="http://schemas.microsoft.com/office/drawing/2014/main" val="2938675321"/>
                    </a:ext>
                  </a:extLst>
                </a:gridCol>
                <a:gridCol w="288000">
                  <a:extLst>
                    <a:ext uri="{9D8B030D-6E8A-4147-A177-3AD203B41FA5}">
                      <a16:colId xmlns:a16="http://schemas.microsoft.com/office/drawing/2014/main" val="761808199"/>
                    </a:ext>
                  </a:extLst>
                </a:gridCol>
                <a:gridCol w="288000">
                  <a:extLst>
                    <a:ext uri="{9D8B030D-6E8A-4147-A177-3AD203B41FA5}">
                      <a16:colId xmlns:a16="http://schemas.microsoft.com/office/drawing/2014/main" val="3869798219"/>
                    </a:ext>
                  </a:extLst>
                </a:gridCol>
                <a:gridCol w="288000">
                  <a:extLst>
                    <a:ext uri="{9D8B030D-6E8A-4147-A177-3AD203B41FA5}">
                      <a16:colId xmlns:a16="http://schemas.microsoft.com/office/drawing/2014/main" val="427098247"/>
                    </a:ext>
                  </a:extLst>
                </a:gridCol>
                <a:gridCol w="288000">
                  <a:extLst>
                    <a:ext uri="{9D8B030D-6E8A-4147-A177-3AD203B41FA5}">
                      <a16:colId xmlns:a16="http://schemas.microsoft.com/office/drawing/2014/main" val="3696919578"/>
                    </a:ext>
                  </a:extLst>
                </a:gridCol>
                <a:gridCol w="288000">
                  <a:extLst>
                    <a:ext uri="{9D8B030D-6E8A-4147-A177-3AD203B41FA5}">
                      <a16:colId xmlns:a16="http://schemas.microsoft.com/office/drawing/2014/main" val="2716570309"/>
                    </a:ext>
                  </a:extLst>
                </a:gridCol>
                <a:gridCol w="288000">
                  <a:extLst>
                    <a:ext uri="{9D8B030D-6E8A-4147-A177-3AD203B41FA5}">
                      <a16:colId xmlns:a16="http://schemas.microsoft.com/office/drawing/2014/main" val="2727265460"/>
                    </a:ext>
                  </a:extLst>
                </a:gridCol>
                <a:gridCol w="288000">
                  <a:extLst>
                    <a:ext uri="{9D8B030D-6E8A-4147-A177-3AD203B41FA5}">
                      <a16:colId xmlns:a16="http://schemas.microsoft.com/office/drawing/2014/main" val="3594066183"/>
                    </a:ext>
                  </a:extLst>
                </a:gridCol>
                <a:gridCol w="288000">
                  <a:extLst>
                    <a:ext uri="{9D8B030D-6E8A-4147-A177-3AD203B41FA5}">
                      <a16:colId xmlns:a16="http://schemas.microsoft.com/office/drawing/2014/main" val="2589492805"/>
                    </a:ext>
                  </a:extLst>
                </a:gridCol>
                <a:gridCol w="288000">
                  <a:extLst>
                    <a:ext uri="{9D8B030D-6E8A-4147-A177-3AD203B41FA5}">
                      <a16:colId xmlns:a16="http://schemas.microsoft.com/office/drawing/2014/main" val="2406270238"/>
                    </a:ext>
                  </a:extLst>
                </a:gridCol>
                <a:gridCol w="288000">
                  <a:extLst>
                    <a:ext uri="{9D8B030D-6E8A-4147-A177-3AD203B41FA5}">
                      <a16:colId xmlns:a16="http://schemas.microsoft.com/office/drawing/2014/main" val="2640529416"/>
                    </a:ext>
                  </a:extLst>
                </a:gridCol>
                <a:gridCol w="240000">
                  <a:extLst>
                    <a:ext uri="{9D8B030D-6E8A-4147-A177-3AD203B41FA5}">
                      <a16:colId xmlns:a16="http://schemas.microsoft.com/office/drawing/2014/main" val="4270082829"/>
                    </a:ext>
                  </a:extLst>
                </a:gridCol>
                <a:gridCol w="240000">
                  <a:extLst>
                    <a:ext uri="{9D8B030D-6E8A-4147-A177-3AD203B41FA5}">
                      <a16:colId xmlns:a16="http://schemas.microsoft.com/office/drawing/2014/main" val="1314891711"/>
                    </a:ext>
                  </a:extLst>
                </a:gridCol>
              </a:tblGrid>
              <a:tr h="280398">
                <a:tc rowSpan="2" gridSpan="2">
                  <a:txBody>
                    <a:bodyPr/>
                    <a:lstStyle/>
                    <a:p>
                      <a:pPr algn="ctr" fontAlgn="t"/>
                      <a:r>
                        <a:rPr lang="en-GB" sz="1050" b="1" i="0" u="none" strike="noStrike">
                          <a:solidFill>
                            <a:srgbClr val="000000"/>
                          </a:solidFill>
                          <a:effectLst/>
                          <a:latin typeface="Arial" panose="020B0604020202020204" pitchFamily="34" charset="0"/>
                        </a:rPr>
                        <a:t>Anchor Bay</a:t>
                      </a:r>
                    </a:p>
                  </a:txBody>
                  <a:tcPr marL="5579" marR="5579" marT="557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rowSpan="2" h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4">
                  <a:txBody>
                    <a:bodyPr/>
                    <a:lstStyle/>
                    <a:p>
                      <a:pPr algn="ctr" fontAlgn="t"/>
                      <a:r>
                        <a:rPr lang="en-GB" sz="1600" b="1" i="0" u="none" strike="noStrike" kern="1200">
                          <a:solidFill>
                            <a:srgbClr val="000000"/>
                          </a:solidFill>
                          <a:effectLst/>
                          <a:latin typeface="Arial" panose="020B0604020202020204" pitchFamily="34" charset="0"/>
                          <a:ea typeface="+mn-ea"/>
                          <a:cs typeface="+mn-cs"/>
                        </a:rPr>
                        <a:t>Port of</a:t>
                      </a:r>
                    </a:p>
                    <a:p>
                      <a:pPr algn="ctr" fontAlgn="t"/>
                      <a:r>
                        <a:rPr lang="en-GB" sz="1600" b="1" i="0" u="none" strike="noStrike" kern="1200">
                          <a:solidFill>
                            <a:srgbClr val="000000"/>
                          </a:solidFill>
                          <a:effectLst/>
                          <a:latin typeface="Arial" panose="020B0604020202020204" pitchFamily="34" charset="0"/>
                          <a:ea typeface="+mn-ea"/>
                          <a:cs typeface="+mn-cs"/>
                        </a:rPr>
                        <a:t>Marseilles</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4">
                  <a:txBody>
                    <a:bodyPr/>
                    <a:lstStyle/>
                    <a:p>
                      <a:pPr algn="ctr" fontAlgn="t"/>
                      <a:r>
                        <a:rPr lang="en-GB" sz="1600" b="1" i="0" u="none" strike="noStrike" kern="1200">
                          <a:solidFill>
                            <a:srgbClr val="000000"/>
                          </a:solidFill>
                          <a:effectLst/>
                          <a:latin typeface="Arial" panose="020B0604020202020204" pitchFamily="34" charset="0"/>
                          <a:ea typeface="+mn-ea"/>
                          <a:cs typeface="+mn-cs"/>
                        </a:rPr>
                        <a:t>Port of</a:t>
                      </a:r>
                    </a:p>
                    <a:p>
                      <a:pPr algn="ctr" fontAlgn="t"/>
                      <a:r>
                        <a:rPr lang="en-GB" sz="1600" b="1" i="0" u="none" strike="noStrike" kern="1200">
                          <a:solidFill>
                            <a:srgbClr val="000000"/>
                          </a:solidFill>
                          <a:effectLst/>
                          <a:latin typeface="Arial" panose="020B0604020202020204" pitchFamily="34" charset="0"/>
                          <a:ea typeface="+mn-ea"/>
                          <a:cs typeface="+mn-cs"/>
                        </a:rPr>
                        <a:t>Amsterdam</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2">
                  <a:txBody>
                    <a:bodyPr/>
                    <a:lstStyle/>
                    <a:p>
                      <a:pPr algn="ctr" fontAlgn="t"/>
                      <a:r>
                        <a:rPr lang="en-GB" sz="1300" b="1" i="0" u="none" strike="noStrike">
                          <a:solidFill>
                            <a:srgbClr val="000000"/>
                          </a:solidFill>
                          <a:effectLst/>
                          <a:latin typeface="Arial" panose="020B0604020202020204" pitchFamily="34" charset="0"/>
                        </a:rPr>
                        <a:t>Cliff Creek</a:t>
                      </a:r>
                    </a:p>
                  </a:txBody>
                  <a:tcPr marL="5579" marR="5579" marT="557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rowSpan="2" h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694563108"/>
                  </a:ext>
                </a:extLst>
              </a:tr>
              <a:tr h="248400">
                <a:tc gridSpan="2"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4"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4"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2"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589837470"/>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F600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67171"/>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67171"/>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F6000"/>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718764451"/>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356860112"/>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90480937"/>
                  </a:ext>
                </a:extLst>
              </a:tr>
              <a:tr h="288000">
                <a:tc>
                  <a:txBody>
                    <a:bodyPr/>
                    <a:lstStyle/>
                    <a:p>
                      <a:pPr algn="l"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344319870"/>
                  </a:ext>
                </a:extLst>
              </a:tr>
              <a:tr h="288000">
                <a:tc>
                  <a:txBody>
                    <a:bodyPr/>
                    <a:lstStyle/>
                    <a:p>
                      <a:pPr algn="l"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4115946138"/>
                  </a:ext>
                </a:extLst>
              </a:tr>
              <a:tr h="288000">
                <a:tc>
                  <a:txBody>
                    <a:bodyPr/>
                    <a:lstStyle/>
                    <a:p>
                      <a:pPr algn="l"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265525207"/>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67171"/>
                    </a:solidFill>
                  </a:tcPr>
                </a:tc>
                <a:tc rowSpan="3" gridSpan="2">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600" b="1" i="0" u="none" strike="noStrike" kern="1200">
                          <a:solidFill>
                            <a:srgbClr val="000000"/>
                          </a:solidFill>
                          <a:effectLst/>
                          <a:latin typeface="Arial" panose="020B0604020202020204" pitchFamily="34" charset="0"/>
                          <a:ea typeface="+mn-ea"/>
                          <a:cs typeface="+mn-cs"/>
                        </a:rPr>
                        <a:t>Port of Cadiz</a:t>
                      </a:r>
                    </a:p>
                    <a:p>
                      <a:pPr algn="ctr" fontAlgn="t"/>
                      <a:endParaRPr lang="en-GB" sz="1300" b="0" i="0" u="none" strike="noStrike">
                        <a:solidFill>
                          <a:srgbClr val="000000"/>
                        </a:solidFill>
                        <a:effectLst/>
                        <a:latin typeface="Arial" panose="020B0604020202020204" pitchFamily="34" charset="0"/>
                      </a:endParaRPr>
                    </a:p>
                  </a:txBody>
                  <a:tcPr marL="5579" marR="5579" marT="5579" marB="0" vert="vert">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rowSpan="3" h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834613620"/>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978738245"/>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378189054"/>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511753263"/>
                  </a:ext>
                </a:extLst>
              </a:tr>
              <a:tr h="288000">
                <a:tc>
                  <a:txBody>
                    <a:bodyPr/>
                    <a:lstStyle/>
                    <a:p>
                      <a:pPr algn="ctr" fontAlgn="t"/>
                      <a:endParaRPr lang="en-GB" sz="1600" b="1" i="0" u="none" strike="noStrike">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endParaRPr lang="en-GB" sz="1600" b="1" i="0" u="none" strike="noStrike">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4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400" b="1" i="0" u="none" strike="noStrike" kern="120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735918484"/>
                  </a:ext>
                </a:extLst>
              </a:tr>
              <a:tr h="288000">
                <a:tc rowSpan="3" gridSpan="2">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600" b="1" i="0" u="none" strike="noStrike">
                          <a:solidFill>
                            <a:srgbClr val="000000"/>
                          </a:solidFill>
                          <a:effectLst/>
                          <a:latin typeface="Arial" panose="020B0604020202020204" pitchFamily="34" charset="0"/>
                        </a:rPr>
                        <a:t>Port of Genoa</a:t>
                      </a:r>
                    </a:p>
                    <a:p>
                      <a:pPr algn="ctr" fontAlgn="t"/>
                      <a:endParaRPr lang="en-GB" sz="1600" b="1" i="0" u="none" strike="noStrike">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3" hMerge="1">
                  <a:txBody>
                    <a:bodyPr/>
                    <a:lstStyle/>
                    <a:p>
                      <a:pPr algn="ctr" fontAlgn="t"/>
                      <a:endParaRPr lang="en-GB" sz="1600" b="1" i="0" u="none" strike="noStrike">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74741088"/>
                  </a:ext>
                </a:extLst>
              </a:tr>
              <a:tr h="288000">
                <a:tc gridSpan="2" vMerge="1">
                  <a:txBody>
                    <a:bodyPr/>
                    <a:lstStyle/>
                    <a:p>
                      <a:pPr algn="ctr" fontAlgn="t"/>
                      <a:endParaRPr lang="en-GB" sz="1600" b="1" i="0" u="none" strike="noStrike">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022214139"/>
                  </a:ext>
                </a:extLst>
              </a:tr>
              <a:tr h="288000">
                <a:tc gridSpan="2"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548235"/>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50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845615442"/>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598016093"/>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06973673"/>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4176657669"/>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503190186"/>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263704208"/>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7F600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767171"/>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767171"/>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436960252"/>
                  </a:ext>
                </a:extLst>
              </a:tr>
              <a:tr h="239400">
                <a:tc rowSpan="2" gridSpan="2">
                  <a:txBody>
                    <a:bodyPr/>
                    <a:lstStyle/>
                    <a:p>
                      <a:pPr algn="ctr" fontAlgn="t"/>
                      <a:r>
                        <a:rPr lang="en-GB" sz="1300" b="1" i="0" u="none" strike="noStrike">
                          <a:solidFill>
                            <a:srgbClr val="000000"/>
                          </a:solidFill>
                          <a:effectLst/>
                          <a:latin typeface="Arial" panose="020B0604020202020204" pitchFamily="34" charset="0"/>
                        </a:rPr>
                        <a:t>Mud Bay</a:t>
                      </a:r>
                    </a:p>
                  </a:txBody>
                  <a:tcPr marL="5579" marR="5579" marT="557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rowSpan="2" h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3">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600" b="1" i="0" u="none" strike="noStrike" kern="1200">
                          <a:solidFill>
                            <a:srgbClr val="000000"/>
                          </a:solidFill>
                          <a:effectLst/>
                          <a:latin typeface="Arial" panose="020B0604020202020204" pitchFamily="34" charset="0"/>
                          <a:ea typeface="+mn-ea"/>
                          <a:cs typeface="+mn-cs"/>
                        </a:rPr>
                        <a:t>Port of Venice</a:t>
                      </a: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TlToBr w="12700" cmpd="sng">
                      <a:noFill/>
                      <a:prstDash val="solid"/>
                    </a:lnTlToBr>
                    <a:lnBlToTr w="12700" cmpd="sng">
                      <a:noFill/>
                      <a:prstDash val="solid"/>
                    </a:lnBlToTr>
                    <a:solidFill>
                      <a:srgbClr val="548235"/>
                    </a:solidFill>
                  </a:tcPr>
                </a:tc>
                <a:tc rowSpan="2" hMerge="1">
                  <a:txBody>
                    <a:bodyPr/>
                    <a:lstStyle/>
                    <a:p>
                      <a:pPr algn="ctr" fontAlgn="t"/>
                      <a:r>
                        <a:rPr lang="en-GB" sz="1600" b="1" i="0" u="none" strike="noStrike" kern="1200">
                          <a:solidFill>
                            <a:srgbClr val="000000"/>
                          </a:solidFill>
                          <a:effectLst/>
                          <a:latin typeface="Arial" panose="020B0604020202020204" pitchFamily="34" charset="0"/>
                          <a:ea typeface="+mn-ea"/>
                          <a:cs typeface="+mn-cs"/>
                        </a:rPr>
                        <a:t>Port of Venice</a:t>
                      </a: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ctr" fontAlgn="t"/>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3">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400" b="1" i="0" u="none" strike="noStrike" kern="1200">
                          <a:solidFill>
                            <a:srgbClr val="000000"/>
                          </a:solidFill>
                          <a:effectLst/>
                          <a:latin typeface="Arial" panose="020B0604020202020204" pitchFamily="34" charset="0"/>
                          <a:ea typeface="+mn-ea"/>
                          <a:cs typeface="+mn-cs"/>
                        </a:rPr>
                        <a:t>Port of London</a:t>
                      </a: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rowSpan="2" h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384307474"/>
                  </a:ext>
                </a:extLst>
              </a:tr>
              <a:tr h="248400">
                <a:tc gridSpan="2"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3"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3"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16874240"/>
                  </a:ext>
                </a:extLst>
              </a:tr>
            </a:tbl>
          </a:graphicData>
        </a:graphic>
      </p:graphicFrame>
      <p:sp>
        <p:nvSpPr>
          <p:cNvPr id="15" name="TextBox 14">
            <a:extLst>
              <a:ext uri="{FF2B5EF4-FFF2-40B4-BE49-F238E27FC236}">
                <a16:creationId xmlns:a16="http://schemas.microsoft.com/office/drawing/2014/main" id="{553A9417-5536-46B0-BE52-BDDF0EA4ED86}"/>
              </a:ext>
            </a:extLst>
          </p:cNvPr>
          <p:cNvSpPr txBox="1"/>
          <p:nvPr/>
        </p:nvSpPr>
        <p:spPr>
          <a:xfrm>
            <a:off x="3135082" y="6291216"/>
            <a:ext cx="53184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(1,1)</a:t>
            </a:r>
          </a:p>
        </p:txBody>
      </p:sp>
      <p:sp>
        <p:nvSpPr>
          <p:cNvPr id="17" name="Rectangle: Rounded Corners 16">
            <a:extLst>
              <a:ext uri="{FF2B5EF4-FFF2-40B4-BE49-F238E27FC236}">
                <a16:creationId xmlns:a16="http://schemas.microsoft.com/office/drawing/2014/main" id="{1C2B349E-B0EE-456F-94FA-C78DF5761E78}"/>
              </a:ext>
            </a:extLst>
          </p:cNvPr>
          <p:cNvSpPr/>
          <p:nvPr/>
        </p:nvSpPr>
        <p:spPr>
          <a:xfrm>
            <a:off x="7576458" y="5220015"/>
            <a:ext cx="1073020" cy="77444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Flat Island</a:t>
            </a:r>
          </a:p>
        </p:txBody>
      </p:sp>
      <p:sp>
        <p:nvSpPr>
          <p:cNvPr id="19" name="Rectangle: Rounded Corners 18">
            <a:extLst>
              <a:ext uri="{FF2B5EF4-FFF2-40B4-BE49-F238E27FC236}">
                <a16:creationId xmlns:a16="http://schemas.microsoft.com/office/drawing/2014/main" id="{049ED670-0AED-4EA7-91F0-0FA52A30D8B8}"/>
              </a:ext>
            </a:extLst>
          </p:cNvPr>
          <p:cNvSpPr/>
          <p:nvPr/>
        </p:nvSpPr>
        <p:spPr>
          <a:xfrm>
            <a:off x="5556738" y="2898128"/>
            <a:ext cx="1065126" cy="1075174"/>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GB" b="1">
                <a:solidFill>
                  <a:schemeClr val="tx1"/>
                </a:solidFill>
              </a:rPr>
              <a:t>Treasure Island</a:t>
            </a:r>
          </a:p>
        </p:txBody>
      </p:sp>
      <p:sp>
        <p:nvSpPr>
          <p:cNvPr id="18" name="Rectangle: Rounded Corners 17">
            <a:extLst>
              <a:ext uri="{FF2B5EF4-FFF2-40B4-BE49-F238E27FC236}">
                <a16:creationId xmlns:a16="http://schemas.microsoft.com/office/drawing/2014/main" id="{28CAB35F-8CFE-4201-9B94-5D1BC3246DED}"/>
              </a:ext>
            </a:extLst>
          </p:cNvPr>
          <p:cNvSpPr/>
          <p:nvPr/>
        </p:nvSpPr>
        <p:spPr>
          <a:xfrm>
            <a:off x="3549520" y="887670"/>
            <a:ext cx="1073020" cy="77444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Pirate Island</a:t>
            </a:r>
          </a:p>
        </p:txBody>
      </p:sp>
      <p:sp>
        <p:nvSpPr>
          <p:cNvPr id="16" name="TextBox 15">
            <a:extLst>
              <a:ext uri="{FF2B5EF4-FFF2-40B4-BE49-F238E27FC236}">
                <a16:creationId xmlns:a16="http://schemas.microsoft.com/office/drawing/2014/main" id="{A16CB1B4-A3D8-41CC-BFA2-7677CE8432DD}"/>
              </a:ext>
            </a:extLst>
          </p:cNvPr>
          <p:cNvSpPr txBox="1"/>
          <p:nvPr/>
        </p:nvSpPr>
        <p:spPr>
          <a:xfrm>
            <a:off x="8899671" y="522514"/>
            <a:ext cx="150813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(20,20)</a:t>
            </a:r>
          </a:p>
        </p:txBody>
      </p:sp>
      <p:pic>
        <p:nvPicPr>
          <p:cNvPr id="2" name="Graphic 1" descr="Cursor with solid fill">
            <a:extLst>
              <a:ext uri="{FF2B5EF4-FFF2-40B4-BE49-F238E27FC236}">
                <a16:creationId xmlns:a16="http://schemas.microsoft.com/office/drawing/2014/main" id="{26CFCD98-EADD-4D63-9FC2-C522A44922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5280" y="3047394"/>
            <a:ext cx="464820" cy="464820"/>
          </a:xfrm>
          <a:prstGeom prst="rect">
            <a:avLst/>
          </a:prstGeom>
        </p:spPr>
      </p:pic>
      <p:sp>
        <p:nvSpPr>
          <p:cNvPr id="9" name="Title 1">
            <a:extLst>
              <a:ext uri="{FF2B5EF4-FFF2-40B4-BE49-F238E27FC236}">
                <a16:creationId xmlns:a16="http://schemas.microsoft.com/office/drawing/2014/main" id="{658EA9C2-0944-425E-8856-17D438263E88}"/>
              </a:ext>
            </a:extLst>
          </p:cNvPr>
          <p:cNvSpPr>
            <a:spLocks noGrp="1"/>
          </p:cNvSpPr>
          <p:nvPr>
            <p:ph type="title"/>
          </p:nvPr>
        </p:nvSpPr>
        <p:spPr>
          <a:xfrm>
            <a:off x="0" y="0"/>
            <a:ext cx="3207328" cy="425018"/>
          </a:xfrm>
        </p:spPr>
        <p:txBody>
          <a:bodyPr>
            <a:normAutofit/>
          </a:bodyPr>
          <a:lstStyle/>
          <a:p>
            <a:r>
              <a:rPr lang="en-US" sz="1600" b="1" dirty="0">
                <a:latin typeface="Calibri"/>
                <a:ea typeface="+mn-ea"/>
                <a:cs typeface="Calibri"/>
              </a:rPr>
              <a:t>PLAYER STATISTICS</a:t>
            </a:r>
          </a:p>
        </p:txBody>
      </p:sp>
      <p:sp>
        <p:nvSpPr>
          <p:cNvPr id="5" name="TextBox 4">
            <a:extLst>
              <a:ext uri="{FF2B5EF4-FFF2-40B4-BE49-F238E27FC236}">
                <a16:creationId xmlns:a16="http://schemas.microsoft.com/office/drawing/2014/main" id="{2465759C-B5A0-4FB3-8FC9-10335A458B53}"/>
              </a:ext>
            </a:extLst>
          </p:cNvPr>
          <p:cNvSpPr txBox="1"/>
          <p:nvPr/>
        </p:nvSpPr>
        <p:spPr>
          <a:xfrm>
            <a:off x="0" y="51816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Move distance: 2</a:t>
            </a:r>
          </a:p>
          <a:p>
            <a:r>
              <a:rPr lang="en-US" dirty="0">
                <a:cs typeface="Calibri"/>
              </a:rPr>
              <a:t>Location: (3, 12)</a:t>
            </a:r>
          </a:p>
          <a:p>
            <a:r>
              <a:rPr lang="en-US" dirty="0">
                <a:cs typeface="Calibri"/>
              </a:rPr>
              <a:t>Bearing: S</a:t>
            </a:r>
          </a:p>
          <a:p>
            <a:r>
              <a:rPr lang="en-US" dirty="0">
                <a:cs typeface="Calibri"/>
              </a:rPr>
              <a:t>Home Port: Port of London</a:t>
            </a:r>
          </a:p>
          <a:p>
            <a:r>
              <a:rPr lang="en-US" dirty="0">
                <a:cs typeface="Calibri"/>
              </a:rPr>
              <a:t>Chance Cards: </a:t>
            </a:r>
          </a:p>
        </p:txBody>
      </p:sp>
      <p:sp>
        <p:nvSpPr>
          <p:cNvPr id="7" name="Rectangle 6">
            <a:extLst>
              <a:ext uri="{FF2B5EF4-FFF2-40B4-BE49-F238E27FC236}">
                <a16:creationId xmlns:a16="http://schemas.microsoft.com/office/drawing/2014/main" id="{FBBF455E-39A1-48EE-851E-D63289D74968}"/>
              </a:ext>
            </a:extLst>
          </p:cNvPr>
          <p:cNvSpPr/>
          <p:nvPr/>
        </p:nvSpPr>
        <p:spPr>
          <a:xfrm>
            <a:off x="152399" y="2070906"/>
            <a:ext cx="1380720" cy="109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Present this card to any player who must then give you 3 crew cards. This card must be used at once then returned to the Chance card pack.</a:t>
            </a:r>
            <a:endParaRPr lang="en-US"/>
          </a:p>
        </p:txBody>
      </p:sp>
      <p:sp>
        <p:nvSpPr>
          <p:cNvPr id="3" name="Rectangle 9">
            <a:extLst>
              <a:ext uri="{FF2B5EF4-FFF2-40B4-BE49-F238E27FC236}">
                <a16:creationId xmlns:a16="http://schemas.microsoft.com/office/drawing/2014/main" id="{C16B9517-1A92-42B4-8D03-827DA0E3125F}"/>
              </a:ext>
            </a:extLst>
          </p:cNvPr>
          <p:cNvSpPr/>
          <p:nvPr/>
        </p:nvSpPr>
        <p:spPr>
          <a:xfrm>
            <a:off x="750800" y="2069175"/>
            <a:ext cx="1380720" cy="109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ea typeface="+mn-lt"/>
                <a:cs typeface="+mn-lt"/>
              </a:rPr>
              <a:t> your crew total is 3 or less, take 4 crew cards from Pirate Island. If the square you are blown to is already occupied, move one square further)</a:t>
            </a:r>
            <a:endParaRPr lang="en-US" sz="1000" dirty="0">
              <a:cs typeface="Calibri"/>
            </a:endParaRPr>
          </a:p>
        </p:txBody>
      </p:sp>
      <p:sp>
        <p:nvSpPr>
          <p:cNvPr id="10" name="Rectangle 9">
            <a:extLst>
              <a:ext uri="{FF2B5EF4-FFF2-40B4-BE49-F238E27FC236}">
                <a16:creationId xmlns:a16="http://schemas.microsoft.com/office/drawing/2014/main" id="{3CA876C8-7EAF-4F42-8801-F47DBEE9249C}"/>
              </a:ext>
            </a:extLst>
          </p:cNvPr>
          <p:cNvSpPr/>
          <p:nvPr/>
        </p:nvSpPr>
        <p:spPr>
          <a:xfrm>
            <a:off x="1285700" y="2070099"/>
            <a:ext cx="1334655" cy="11023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Take 2 crew cards from Pirate Island</a:t>
            </a:r>
            <a:endParaRPr lang="en-US"/>
          </a:p>
        </p:txBody>
      </p:sp>
      <p:sp>
        <p:nvSpPr>
          <p:cNvPr id="13" name="TextBox 12">
            <a:extLst>
              <a:ext uri="{FF2B5EF4-FFF2-40B4-BE49-F238E27FC236}">
                <a16:creationId xmlns:a16="http://schemas.microsoft.com/office/drawing/2014/main" id="{6B8FE3FE-00AC-4309-AFC6-A0088721BF68}"/>
              </a:ext>
            </a:extLst>
          </p:cNvPr>
          <p:cNvSpPr txBox="1"/>
          <p:nvPr/>
        </p:nvSpPr>
        <p:spPr>
          <a:xfrm>
            <a:off x="44450" y="5119716"/>
            <a:ext cx="21234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These will expand once clicked on</a:t>
            </a:r>
          </a:p>
        </p:txBody>
      </p:sp>
      <p:pic>
        <p:nvPicPr>
          <p:cNvPr id="14" name="Graphic 13" descr="Cursor with solid fill">
            <a:extLst>
              <a:ext uri="{FF2B5EF4-FFF2-40B4-BE49-F238E27FC236}">
                <a16:creationId xmlns:a16="http://schemas.microsoft.com/office/drawing/2014/main" id="{4A934C02-6133-4ECD-AB65-52DA2605D0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5280" y="2894994"/>
            <a:ext cx="464820" cy="464820"/>
          </a:xfrm>
          <a:prstGeom prst="rect">
            <a:avLst/>
          </a:prstGeom>
        </p:spPr>
      </p:pic>
      <p:cxnSp>
        <p:nvCxnSpPr>
          <p:cNvPr id="24" name="Straight Arrow Connector 23">
            <a:extLst>
              <a:ext uri="{FF2B5EF4-FFF2-40B4-BE49-F238E27FC236}">
                <a16:creationId xmlns:a16="http://schemas.microsoft.com/office/drawing/2014/main" id="{64874317-B8F5-41EF-91A1-25358BF5525A}"/>
              </a:ext>
            </a:extLst>
          </p:cNvPr>
          <p:cNvCxnSpPr>
            <a:cxnSpLocks/>
          </p:cNvCxnSpPr>
          <p:nvPr/>
        </p:nvCxnSpPr>
        <p:spPr>
          <a:xfrm flipV="1">
            <a:off x="1173597" y="3584643"/>
            <a:ext cx="116607" cy="1573485"/>
          </a:xfrm>
          <a:prstGeom prst="straightConnector1">
            <a:avLst/>
          </a:prstGeom>
          <a:ln w="3810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B029222B-28A1-4D8D-B390-B6ED28CD4203}"/>
              </a:ext>
            </a:extLst>
          </p:cNvPr>
          <p:cNvSpPr/>
          <p:nvPr/>
        </p:nvSpPr>
        <p:spPr>
          <a:xfrm>
            <a:off x="3413758" y="2710985"/>
            <a:ext cx="1675360" cy="13304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Present this card to any player who must then give you 3 crew cards. This card must be used at once then returned to the Chance card pack.</a:t>
            </a:r>
            <a:endParaRPr lang="en-US"/>
          </a:p>
        </p:txBody>
      </p:sp>
      <p:sp>
        <p:nvSpPr>
          <p:cNvPr id="26" name="Rectangle 9">
            <a:extLst>
              <a:ext uri="{FF2B5EF4-FFF2-40B4-BE49-F238E27FC236}">
                <a16:creationId xmlns:a16="http://schemas.microsoft.com/office/drawing/2014/main" id="{C85C7A3D-7EED-4DDC-92EA-46902520A0A3}"/>
              </a:ext>
            </a:extLst>
          </p:cNvPr>
          <p:cNvSpPr/>
          <p:nvPr/>
        </p:nvSpPr>
        <p:spPr>
          <a:xfrm>
            <a:off x="5302480" y="2709255"/>
            <a:ext cx="1665200" cy="13304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ea typeface="+mn-lt"/>
                <a:cs typeface="+mn-lt"/>
              </a:rPr>
              <a:t>Your ship is blown 5 leagues (5 squares) off the coast of Treasure Island. If your crew total is 3 or less, take 4 crew cards from Pirate Island. If the square you are blown to is already occupied, move one square further)</a:t>
            </a:r>
            <a:endParaRPr lang="en-US" sz="1000">
              <a:cs typeface="Calibri"/>
            </a:endParaRPr>
          </a:p>
        </p:txBody>
      </p:sp>
      <p:sp>
        <p:nvSpPr>
          <p:cNvPr id="27" name="Rectangle 26">
            <a:extLst>
              <a:ext uri="{FF2B5EF4-FFF2-40B4-BE49-F238E27FC236}">
                <a16:creationId xmlns:a16="http://schemas.microsoft.com/office/drawing/2014/main" id="{80C702A8-735A-45D1-9109-9BB620E74367}"/>
              </a:ext>
            </a:extLst>
          </p:cNvPr>
          <p:cNvSpPr/>
          <p:nvPr/>
        </p:nvSpPr>
        <p:spPr>
          <a:xfrm>
            <a:off x="7137860" y="2710178"/>
            <a:ext cx="1588655" cy="132588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Take 2 crew cards from Pirate Island</a:t>
            </a:r>
            <a:endParaRPr lang="en-US"/>
          </a:p>
        </p:txBody>
      </p:sp>
      <p:sp>
        <p:nvSpPr>
          <p:cNvPr id="6" name="Title 1">
            <a:extLst>
              <a:ext uri="{FF2B5EF4-FFF2-40B4-BE49-F238E27FC236}">
                <a16:creationId xmlns:a16="http://schemas.microsoft.com/office/drawing/2014/main" id="{CE602E09-8A6A-DCDC-24F8-A38D5D2CA5AD}"/>
              </a:ext>
            </a:extLst>
          </p:cNvPr>
          <p:cNvSpPr txBox="1">
            <a:spLocks/>
          </p:cNvSpPr>
          <p:nvPr/>
        </p:nvSpPr>
        <p:spPr>
          <a:xfrm>
            <a:off x="-4482" y="236444"/>
            <a:ext cx="3207328" cy="425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Calibri"/>
                <a:ea typeface="+mn-ea"/>
                <a:cs typeface="Calibri"/>
              </a:rPr>
              <a:t>FR6, FR4</a:t>
            </a:r>
          </a:p>
        </p:txBody>
      </p:sp>
    </p:spTree>
    <p:extLst>
      <p:ext uri="{BB962C8B-B14F-4D97-AF65-F5344CB8AC3E}">
        <p14:creationId xmlns:p14="http://schemas.microsoft.com/office/powerpoint/2010/main" val="102333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a:extLst>
              <a:ext uri="{FF2B5EF4-FFF2-40B4-BE49-F238E27FC236}">
                <a16:creationId xmlns:a16="http://schemas.microsoft.com/office/drawing/2014/main" id="{07F2C567-BEDA-4A58-BE52-6C2D98B8B784}"/>
              </a:ext>
            </a:extLst>
          </p:cNvPr>
          <p:cNvGraphicFramePr>
            <a:graphicFrameLocks noGrp="1"/>
          </p:cNvGraphicFramePr>
          <p:nvPr>
            <p:extLst>
              <p:ext uri="{D42A27DB-BD31-4B8C-83A1-F6EECF244321}">
                <p14:modId xmlns:p14="http://schemas.microsoft.com/office/powerpoint/2010/main" val="3689930808"/>
              </p:ext>
            </p:extLst>
          </p:nvPr>
        </p:nvGraphicFramePr>
        <p:xfrm>
          <a:off x="2736000" y="70200"/>
          <a:ext cx="6720000" cy="6786617"/>
        </p:xfrm>
        <a:graphic>
          <a:graphicData uri="http://schemas.openxmlformats.org/drawingml/2006/table">
            <a:tbl>
              <a:tblPr bandRow="1"/>
              <a:tblGrid>
                <a:gridCol w="240000">
                  <a:extLst>
                    <a:ext uri="{9D8B030D-6E8A-4147-A177-3AD203B41FA5}">
                      <a16:colId xmlns:a16="http://schemas.microsoft.com/office/drawing/2014/main" val="2068770922"/>
                    </a:ext>
                  </a:extLst>
                </a:gridCol>
                <a:gridCol w="240000">
                  <a:extLst>
                    <a:ext uri="{9D8B030D-6E8A-4147-A177-3AD203B41FA5}">
                      <a16:colId xmlns:a16="http://schemas.microsoft.com/office/drawing/2014/main" val="2795455044"/>
                    </a:ext>
                  </a:extLst>
                </a:gridCol>
                <a:gridCol w="288000">
                  <a:extLst>
                    <a:ext uri="{9D8B030D-6E8A-4147-A177-3AD203B41FA5}">
                      <a16:colId xmlns:a16="http://schemas.microsoft.com/office/drawing/2014/main" val="4023789714"/>
                    </a:ext>
                  </a:extLst>
                </a:gridCol>
                <a:gridCol w="288000">
                  <a:extLst>
                    <a:ext uri="{9D8B030D-6E8A-4147-A177-3AD203B41FA5}">
                      <a16:colId xmlns:a16="http://schemas.microsoft.com/office/drawing/2014/main" val="3360757404"/>
                    </a:ext>
                  </a:extLst>
                </a:gridCol>
                <a:gridCol w="288000">
                  <a:extLst>
                    <a:ext uri="{9D8B030D-6E8A-4147-A177-3AD203B41FA5}">
                      <a16:colId xmlns:a16="http://schemas.microsoft.com/office/drawing/2014/main" val="2367310914"/>
                    </a:ext>
                  </a:extLst>
                </a:gridCol>
                <a:gridCol w="288000">
                  <a:extLst>
                    <a:ext uri="{9D8B030D-6E8A-4147-A177-3AD203B41FA5}">
                      <a16:colId xmlns:a16="http://schemas.microsoft.com/office/drawing/2014/main" val="890988423"/>
                    </a:ext>
                  </a:extLst>
                </a:gridCol>
                <a:gridCol w="288000">
                  <a:extLst>
                    <a:ext uri="{9D8B030D-6E8A-4147-A177-3AD203B41FA5}">
                      <a16:colId xmlns:a16="http://schemas.microsoft.com/office/drawing/2014/main" val="1825892414"/>
                    </a:ext>
                  </a:extLst>
                </a:gridCol>
                <a:gridCol w="288000">
                  <a:extLst>
                    <a:ext uri="{9D8B030D-6E8A-4147-A177-3AD203B41FA5}">
                      <a16:colId xmlns:a16="http://schemas.microsoft.com/office/drawing/2014/main" val="807103542"/>
                    </a:ext>
                  </a:extLst>
                </a:gridCol>
                <a:gridCol w="288000">
                  <a:extLst>
                    <a:ext uri="{9D8B030D-6E8A-4147-A177-3AD203B41FA5}">
                      <a16:colId xmlns:a16="http://schemas.microsoft.com/office/drawing/2014/main" val="2191342267"/>
                    </a:ext>
                  </a:extLst>
                </a:gridCol>
                <a:gridCol w="288000">
                  <a:extLst>
                    <a:ext uri="{9D8B030D-6E8A-4147-A177-3AD203B41FA5}">
                      <a16:colId xmlns:a16="http://schemas.microsoft.com/office/drawing/2014/main" val="312893880"/>
                    </a:ext>
                  </a:extLst>
                </a:gridCol>
                <a:gridCol w="288000">
                  <a:extLst>
                    <a:ext uri="{9D8B030D-6E8A-4147-A177-3AD203B41FA5}">
                      <a16:colId xmlns:a16="http://schemas.microsoft.com/office/drawing/2014/main" val="1166132144"/>
                    </a:ext>
                  </a:extLst>
                </a:gridCol>
                <a:gridCol w="288000">
                  <a:extLst>
                    <a:ext uri="{9D8B030D-6E8A-4147-A177-3AD203B41FA5}">
                      <a16:colId xmlns:a16="http://schemas.microsoft.com/office/drawing/2014/main" val="2938675321"/>
                    </a:ext>
                  </a:extLst>
                </a:gridCol>
                <a:gridCol w="288000">
                  <a:extLst>
                    <a:ext uri="{9D8B030D-6E8A-4147-A177-3AD203B41FA5}">
                      <a16:colId xmlns:a16="http://schemas.microsoft.com/office/drawing/2014/main" val="761808199"/>
                    </a:ext>
                  </a:extLst>
                </a:gridCol>
                <a:gridCol w="288000">
                  <a:extLst>
                    <a:ext uri="{9D8B030D-6E8A-4147-A177-3AD203B41FA5}">
                      <a16:colId xmlns:a16="http://schemas.microsoft.com/office/drawing/2014/main" val="3869798219"/>
                    </a:ext>
                  </a:extLst>
                </a:gridCol>
                <a:gridCol w="288000">
                  <a:extLst>
                    <a:ext uri="{9D8B030D-6E8A-4147-A177-3AD203B41FA5}">
                      <a16:colId xmlns:a16="http://schemas.microsoft.com/office/drawing/2014/main" val="427098247"/>
                    </a:ext>
                  </a:extLst>
                </a:gridCol>
                <a:gridCol w="288000">
                  <a:extLst>
                    <a:ext uri="{9D8B030D-6E8A-4147-A177-3AD203B41FA5}">
                      <a16:colId xmlns:a16="http://schemas.microsoft.com/office/drawing/2014/main" val="3696919578"/>
                    </a:ext>
                  </a:extLst>
                </a:gridCol>
                <a:gridCol w="288000">
                  <a:extLst>
                    <a:ext uri="{9D8B030D-6E8A-4147-A177-3AD203B41FA5}">
                      <a16:colId xmlns:a16="http://schemas.microsoft.com/office/drawing/2014/main" val="2716570309"/>
                    </a:ext>
                  </a:extLst>
                </a:gridCol>
                <a:gridCol w="288000">
                  <a:extLst>
                    <a:ext uri="{9D8B030D-6E8A-4147-A177-3AD203B41FA5}">
                      <a16:colId xmlns:a16="http://schemas.microsoft.com/office/drawing/2014/main" val="2727265460"/>
                    </a:ext>
                  </a:extLst>
                </a:gridCol>
                <a:gridCol w="288000">
                  <a:extLst>
                    <a:ext uri="{9D8B030D-6E8A-4147-A177-3AD203B41FA5}">
                      <a16:colId xmlns:a16="http://schemas.microsoft.com/office/drawing/2014/main" val="3594066183"/>
                    </a:ext>
                  </a:extLst>
                </a:gridCol>
                <a:gridCol w="288000">
                  <a:extLst>
                    <a:ext uri="{9D8B030D-6E8A-4147-A177-3AD203B41FA5}">
                      <a16:colId xmlns:a16="http://schemas.microsoft.com/office/drawing/2014/main" val="2589492805"/>
                    </a:ext>
                  </a:extLst>
                </a:gridCol>
                <a:gridCol w="288000">
                  <a:extLst>
                    <a:ext uri="{9D8B030D-6E8A-4147-A177-3AD203B41FA5}">
                      <a16:colId xmlns:a16="http://schemas.microsoft.com/office/drawing/2014/main" val="2406270238"/>
                    </a:ext>
                  </a:extLst>
                </a:gridCol>
                <a:gridCol w="288000">
                  <a:extLst>
                    <a:ext uri="{9D8B030D-6E8A-4147-A177-3AD203B41FA5}">
                      <a16:colId xmlns:a16="http://schemas.microsoft.com/office/drawing/2014/main" val="2640529416"/>
                    </a:ext>
                  </a:extLst>
                </a:gridCol>
                <a:gridCol w="240000">
                  <a:extLst>
                    <a:ext uri="{9D8B030D-6E8A-4147-A177-3AD203B41FA5}">
                      <a16:colId xmlns:a16="http://schemas.microsoft.com/office/drawing/2014/main" val="4270082829"/>
                    </a:ext>
                  </a:extLst>
                </a:gridCol>
                <a:gridCol w="240000">
                  <a:extLst>
                    <a:ext uri="{9D8B030D-6E8A-4147-A177-3AD203B41FA5}">
                      <a16:colId xmlns:a16="http://schemas.microsoft.com/office/drawing/2014/main" val="1314891711"/>
                    </a:ext>
                  </a:extLst>
                </a:gridCol>
              </a:tblGrid>
              <a:tr h="280398">
                <a:tc rowSpan="2" gridSpan="2">
                  <a:txBody>
                    <a:bodyPr/>
                    <a:lstStyle/>
                    <a:p>
                      <a:pPr algn="ctr" fontAlgn="t"/>
                      <a:r>
                        <a:rPr lang="en-GB" sz="1050" b="1" i="0" u="none" strike="noStrike" dirty="0">
                          <a:solidFill>
                            <a:srgbClr val="000000"/>
                          </a:solidFill>
                          <a:effectLst/>
                          <a:latin typeface="Arial" panose="020B0604020202020204" pitchFamily="34" charset="0"/>
                        </a:rPr>
                        <a:t>Anchor Bay</a:t>
                      </a:r>
                    </a:p>
                  </a:txBody>
                  <a:tcPr marL="5579" marR="5579" marT="557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rowSpan="2" h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4">
                  <a:txBody>
                    <a:bodyPr/>
                    <a:lstStyle/>
                    <a:p>
                      <a:pPr algn="ctr" fontAlgn="t"/>
                      <a:r>
                        <a:rPr lang="en-GB" sz="1600" b="1" i="0" u="none" strike="noStrike" kern="1200" dirty="0">
                          <a:solidFill>
                            <a:srgbClr val="000000"/>
                          </a:solidFill>
                          <a:effectLst/>
                          <a:latin typeface="Arial" panose="020B0604020202020204" pitchFamily="34" charset="0"/>
                          <a:ea typeface="+mn-ea"/>
                          <a:cs typeface="+mn-cs"/>
                        </a:rPr>
                        <a:t>Port of</a:t>
                      </a:r>
                    </a:p>
                    <a:p>
                      <a:pPr algn="ctr" fontAlgn="t"/>
                      <a:r>
                        <a:rPr lang="en-GB" sz="1600" b="1" i="0" u="none" strike="noStrike" kern="1200" dirty="0">
                          <a:solidFill>
                            <a:srgbClr val="000000"/>
                          </a:solidFill>
                          <a:effectLst/>
                          <a:latin typeface="Arial" panose="020B0604020202020204" pitchFamily="34" charset="0"/>
                          <a:ea typeface="+mn-ea"/>
                          <a:cs typeface="+mn-cs"/>
                        </a:rPr>
                        <a:t>Marseilles</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4">
                  <a:txBody>
                    <a:bodyPr/>
                    <a:lstStyle/>
                    <a:p>
                      <a:pPr algn="ctr" fontAlgn="t"/>
                      <a:r>
                        <a:rPr lang="en-GB" sz="1600" b="1" i="0" u="none" strike="noStrike" kern="1200" dirty="0">
                          <a:solidFill>
                            <a:srgbClr val="000000"/>
                          </a:solidFill>
                          <a:effectLst/>
                          <a:latin typeface="Arial" panose="020B0604020202020204" pitchFamily="34" charset="0"/>
                          <a:ea typeface="+mn-ea"/>
                          <a:cs typeface="+mn-cs"/>
                        </a:rPr>
                        <a:t>Port of</a:t>
                      </a:r>
                    </a:p>
                    <a:p>
                      <a:pPr algn="ctr" fontAlgn="t"/>
                      <a:r>
                        <a:rPr lang="en-GB" sz="1600" b="1" i="0" u="none" strike="noStrike" kern="1200" dirty="0">
                          <a:solidFill>
                            <a:srgbClr val="000000"/>
                          </a:solidFill>
                          <a:effectLst/>
                          <a:latin typeface="Arial" panose="020B0604020202020204" pitchFamily="34" charset="0"/>
                          <a:ea typeface="+mn-ea"/>
                          <a:cs typeface="+mn-cs"/>
                        </a:rPr>
                        <a:t>Amsterdam</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2">
                  <a:txBody>
                    <a:bodyPr/>
                    <a:lstStyle/>
                    <a:p>
                      <a:pPr algn="ctr" fontAlgn="t"/>
                      <a:r>
                        <a:rPr lang="en-GB" sz="1300" b="1" i="0" u="none" strike="noStrike" dirty="0">
                          <a:solidFill>
                            <a:srgbClr val="000000"/>
                          </a:solidFill>
                          <a:effectLst/>
                          <a:latin typeface="Arial" panose="020B0604020202020204" pitchFamily="34" charset="0"/>
                        </a:rPr>
                        <a:t>Cliff Creek</a:t>
                      </a:r>
                    </a:p>
                  </a:txBody>
                  <a:tcPr marL="5579" marR="5579" marT="557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rowSpan="2" h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694563108"/>
                  </a:ext>
                </a:extLst>
              </a:tr>
              <a:tr h="248400">
                <a:tc gridSpan="2"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4"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4"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2"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589837470"/>
                  </a:ext>
                </a:extLst>
              </a:tr>
              <a:tr h="288000">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F600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67171"/>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67171"/>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F6000"/>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718764451"/>
                  </a:ext>
                </a:extLst>
              </a:tr>
              <a:tr h="288000">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356860112"/>
                  </a:ext>
                </a:extLst>
              </a:tr>
              <a:tr h="288000">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90480937"/>
                  </a:ext>
                </a:extLst>
              </a:tr>
              <a:tr h="288000">
                <a:tc>
                  <a:txBody>
                    <a:bodyPr/>
                    <a:lstStyle/>
                    <a:p>
                      <a:pPr algn="l"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344319870"/>
                  </a:ext>
                </a:extLst>
              </a:tr>
              <a:tr h="288000">
                <a:tc>
                  <a:txBody>
                    <a:bodyPr/>
                    <a:lstStyle/>
                    <a:p>
                      <a:pPr algn="l"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4115946138"/>
                  </a:ext>
                </a:extLst>
              </a:tr>
              <a:tr h="288000">
                <a:tc>
                  <a:txBody>
                    <a:bodyPr/>
                    <a:lstStyle/>
                    <a:p>
                      <a:pPr algn="l"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70C0"/>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265525207"/>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67171"/>
                    </a:solidFill>
                  </a:tcPr>
                </a:tc>
                <a:tc rowSpan="3" gridSpan="2">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600" b="1" i="0" u="none" strike="noStrike" kern="1200" dirty="0">
                          <a:solidFill>
                            <a:srgbClr val="000000"/>
                          </a:solidFill>
                          <a:effectLst/>
                          <a:latin typeface="Arial" panose="020B0604020202020204" pitchFamily="34" charset="0"/>
                          <a:ea typeface="+mn-ea"/>
                          <a:cs typeface="+mn-cs"/>
                        </a:rPr>
                        <a:t>Port of Cadiz</a:t>
                      </a:r>
                    </a:p>
                    <a:p>
                      <a:pPr algn="ctr" fontAlgn="t"/>
                      <a:endParaRPr lang="en-GB" sz="1300" b="0" i="0" u="none" strike="noStrike" dirty="0">
                        <a:solidFill>
                          <a:srgbClr val="000000"/>
                        </a:solidFill>
                        <a:effectLst/>
                        <a:latin typeface="Arial" panose="020B0604020202020204" pitchFamily="34" charset="0"/>
                      </a:endParaRPr>
                    </a:p>
                  </a:txBody>
                  <a:tcPr marL="5579" marR="5579" marT="5579" marB="0" vert="vert">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rowSpan="3" h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834613620"/>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978738245"/>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378189054"/>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511753263"/>
                  </a:ext>
                </a:extLst>
              </a:tr>
              <a:tr h="288000">
                <a:tc>
                  <a:txBody>
                    <a:bodyPr/>
                    <a:lstStyle/>
                    <a:p>
                      <a:pPr algn="ctr" fontAlgn="t"/>
                      <a:endParaRPr lang="en-GB" sz="1600" b="1" i="0" u="none" strike="noStrike" dirty="0">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endParaRPr lang="en-GB" sz="1600" b="1" i="0" u="none" strike="noStrike" dirty="0">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GB" sz="14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4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735918484"/>
                  </a:ext>
                </a:extLst>
              </a:tr>
              <a:tr h="288000">
                <a:tc rowSpan="3" gridSpan="2">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600" b="1" i="0" u="none" strike="noStrike" dirty="0">
                          <a:solidFill>
                            <a:srgbClr val="000000"/>
                          </a:solidFill>
                          <a:effectLst/>
                          <a:latin typeface="Arial" panose="020B0604020202020204" pitchFamily="34" charset="0"/>
                        </a:rPr>
                        <a:t>Port of Genoa</a:t>
                      </a:r>
                    </a:p>
                    <a:p>
                      <a:pPr algn="ctr" fontAlgn="t"/>
                      <a:endParaRPr lang="en-GB" sz="1600" b="1" i="0" u="none" strike="noStrike" dirty="0">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3" hMerge="1">
                  <a:txBody>
                    <a:bodyPr/>
                    <a:lstStyle/>
                    <a:p>
                      <a:pPr algn="ctr" fontAlgn="t"/>
                      <a:endParaRPr lang="en-GB" sz="1600" b="1" i="0" u="none" strike="noStrike" dirty="0">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74741088"/>
                  </a:ext>
                </a:extLst>
              </a:tr>
              <a:tr h="288000">
                <a:tc gridSpan="2" vMerge="1">
                  <a:txBody>
                    <a:bodyPr/>
                    <a:lstStyle/>
                    <a:p>
                      <a:pPr algn="ctr" fontAlgn="t"/>
                      <a:endParaRPr lang="en-GB" sz="1600" b="1" i="0" u="none" strike="noStrike" dirty="0">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022214139"/>
                  </a:ext>
                </a:extLst>
              </a:tr>
              <a:tr h="288000">
                <a:tc gridSpan="2"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548235"/>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50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845615442"/>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598016093"/>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06973673"/>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4176657669"/>
                  </a:ext>
                </a:extLst>
              </a:tr>
              <a:tr h="288000">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503190186"/>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263704208"/>
                  </a:ext>
                </a:extLst>
              </a:tr>
              <a:tr h="288000">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7F600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767171"/>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767171"/>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436960252"/>
                  </a:ext>
                </a:extLst>
              </a:tr>
              <a:tr h="239400">
                <a:tc rowSpan="2" gridSpan="2">
                  <a:txBody>
                    <a:bodyPr/>
                    <a:lstStyle/>
                    <a:p>
                      <a:pPr algn="ctr" fontAlgn="t"/>
                      <a:r>
                        <a:rPr lang="en-GB" sz="1300" b="1" i="0" u="none" strike="noStrike" dirty="0">
                          <a:solidFill>
                            <a:srgbClr val="000000"/>
                          </a:solidFill>
                          <a:effectLst/>
                          <a:latin typeface="Arial" panose="020B0604020202020204" pitchFamily="34" charset="0"/>
                        </a:rPr>
                        <a:t>Mud Bay</a:t>
                      </a:r>
                    </a:p>
                  </a:txBody>
                  <a:tcPr marL="5579" marR="5579" marT="557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rowSpan="2" h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3">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600" b="1" i="0" u="none" strike="noStrike" kern="1200" dirty="0">
                          <a:solidFill>
                            <a:srgbClr val="000000"/>
                          </a:solidFill>
                          <a:effectLst/>
                          <a:latin typeface="Arial" panose="020B0604020202020204" pitchFamily="34" charset="0"/>
                          <a:ea typeface="+mn-ea"/>
                          <a:cs typeface="+mn-cs"/>
                        </a:rPr>
                        <a:t>Port of Venice</a:t>
                      </a: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TlToBr w="12700" cmpd="sng">
                      <a:noFill/>
                      <a:prstDash val="solid"/>
                    </a:lnTlToBr>
                    <a:lnBlToTr w="12700" cmpd="sng">
                      <a:noFill/>
                      <a:prstDash val="solid"/>
                    </a:lnBlToTr>
                    <a:solidFill>
                      <a:srgbClr val="548235"/>
                    </a:solidFill>
                  </a:tcPr>
                </a:tc>
                <a:tc rowSpan="2" hMerge="1">
                  <a:txBody>
                    <a:bodyPr/>
                    <a:lstStyle/>
                    <a:p>
                      <a:pPr algn="ctr" fontAlgn="t"/>
                      <a:r>
                        <a:rPr lang="en-GB" sz="1600" b="1" i="0" u="none" strike="noStrike" kern="1200" dirty="0">
                          <a:solidFill>
                            <a:srgbClr val="000000"/>
                          </a:solidFill>
                          <a:effectLst/>
                          <a:latin typeface="Arial" panose="020B0604020202020204" pitchFamily="34" charset="0"/>
                          <a:ea typeface="+mn-ea"/>
                          <a:cs typeface="+mn-cs"/>
                        </a:rPr>
                        <a:t>Port of Venice</a:t>
                      </a: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3">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400" b="1" i="0" u="none" strike="noStrike" kern="1200" dirty="0">
                          <a:solidFill>
                            <a:srgbClr val="000000"/>
                          </a:solidFill>
                          <a:effectLst/>
                          <a:latin typeface="Arial" panose="020B0604020202020204" pitchFamily="34" charset="0"/>
                          <a:ea typeface="+mn-ea"/>
                          <a:cs typeface="+mn-cs"/>
                        </a:rPr>
                        <a:t>Port of London</a:t>
                      </a: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rowSpan="2" h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384307474"/>
                  </a:ext>
                </a:extLst>
              </a:tr>
              <a:tr h="248400">
                <a:tc gridSpan="2"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3"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3"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16874240"/>
                  </a:ext>
                </a:extLst>
              </a:tr>
            </a:tbl>
          </a:graphicData>
        </a:graphic>
      </p:graphicFrame>
      <p:sp>
        <p:nvSpPr>
          <p:cNvPr id="25" name="TextBox 24">
            <a:extLst>
              <a:ext uri="{FF2B5EF4-FFF2-40B4-BE49-F238E27FC236}">
                <a16:creationId xmlns:a16="http://schemas.microsoft.com/office/drawing/2014/main" id="{17808CEE-0D6F-4750-A8FF-40F259A310DD}"/>
              </a:ext>
            </a:extLst>
          </p:cNvPr>
          <p:cNvSpPr txBox="1"/>
          <p:nvPr/>
        </p:nvSpPr>
        <p:spPr>
          <a:xfrm>
            <a:off x="0" y="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PLAYING BOARD</a:t>
            </a:r>
          </a:p>
        </p:txBody>
      </p:sp>
      <p:sp>
        <p:nvSpPr>
          <p:cNvPr id="26" name="TextBox 25">
            <a:extLst>
              <a:ext uri="{FF2B5EF4-FFF2-40B4-BE49-F238E27FC236}">
                <a16:creationId xmlns:a16="http://schemas.microsoft.com/office/drawing/2014/main" id="{C7C84291-544E-4829-9F78-AA3E31038B8D}"/>
              </a:ext>
            </a:extLst>
          </p:cNvPr>
          <p:cNvSpPr txBox="1"/>
          <p:nvPr/>
        </p:nvSpPr>
        <p:spPr>
          <a:xfrm>
            <a:off x="289073" y="790943"/>
            <a:ext cx="15081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Play area – 20x20 cells</a:t>
            </a:r>
          </a:p>
        </p:txBody>
      </p:sp>
      <p:cxnSp>
        <p:nvCxnSpPr>
          <p:cNvPr id="27" name="Straight Arrow Connector 26">
            <a:extLst>
              <a:ext uri="{FF2B5EF4-FFF2-40B4-BE49-F238E27FC236}">
                <a16:creationId xmlns:a16="http://schemas.microsoft.com/office/drawing/2014/main" id="{3247BC6B-5BFF-4CF6-A1BC-1768B738096B}"/>
              </a:ext>
            </a:extLst>
          </p:cNvPr>
          <p:cNvCxnSpPr>
            <a:cxnSpLocks/>
          </p:cNvCxnSpPr>
          <p:nvPr/>
        </p:nvCxnSpPr>
        <p:spPr>
          <a:xfrm>
            <a:off x="1455576" y="1114108"/>
            <a:ext cx="1763485" cy="1268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B5F87CE-4FFE-410F-9F6D-C59D1436D1E6}"/>
              </a:ext>
            </a:extLst>
          </p:cNvPr>
          <p:cNvSpPr txBox="1"/>
          <p:nvPr/>
        </p:nvSpPr>
        <p:spPr>
          <a:xfrm>
            <a:off x="3135082" y="6305675"/>
            <a:ext cx="53184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(1,1)</a:t>
            </a:r>
          </a:p>
        </p:txBody>
      </p:sp>
      <p:sp>
        <p:nvSpPr>
          <p:cNvPr id="30" name="TextBox 29">
            <a:extLst>
              <a:ext uri="{FF2B5EF4-FFF2-40B4-BE49-F238E27FC236}">
                <a16:creationId xmlns:a16="http://schemas.microsoft.com/office/drawing/2014/main" id="{4B4B286E-F543-4B86-9570-56244FF6042C}"/>
              </a:ext>
            </a:extLst>
          </p:cNvPr>
          <p:cNvSpPr txBox="1"/>
          <p:nvPr/>
        </p:nvSpPr>
        <p:spPr>
          <a:xfrm>
            <a:off x="8886651" y="513944"/>
            <a:ext cx="150813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(20,20)</a:t>
            </a:r>
          </a:p>
        </p:txBody>
      </p:sp>
      <p:sp>
        <p:nvSpPr>
          <p:cNvPr id="34" name="Rectangle: Rounded Corners 33">
            <a:extLst>
              <a:ext uri="{FF2B5EF4-FFF2-40B4-BE49-F238E27FC236}">
                <a16:creationId xmlns:a16="http://schemas.microsoft.com/office/drawing/2014/main" id="{78272184-4C48-489A-BFCA-05768B6B16C4}"/>
              </a:ext>
            </a:extLst>
          </p:cNvPr>
          <p:cNvSpPr/>
          <p:nvPr/>
        </p:nvSpPr>
        <p:spPr>
          <a:xfrm>
            <a:off x="7567127" y="5215812"/>
            <a:ext cx="1073020" cy="77444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Flat Island</a:t>
            </a:r>
          </a:p>
        </p:txBody>
      </p:sp>
      <p:sp>
        <p:nvSpPr>
          <p:cNvPr id="38" name="Rectangle: Rounded Corners 37">
            <a:extLst>
              <a:ext uri="{FF2B5EF4-FFF2-40B4-BE49-F238E27FC236}">
                <a16:creationId xmlns:a16="http://schemas.microsoft.com/office/drawing/2014/main" id="{E4B6A495-5C52-4DFD-AF61-0E275B22A8F2}"/>
              </a:ext>
            </a:extLst>
          </p:cNvPr>
          <p:cNvSpPr/>
          <p:nvPr/>
        </p:nvSpPr>
        <p:spPr>
          <a:xfrm>
            <a:off x="3542400" y="892800"/>
            <a:ext cx="1073020" cy="77444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Pirate Island</a:t>
            </a:r>
          </a:p>
        </p:txBody>
      </p:sp>
      <p:sp>
        <p:nvSpPr>
          <p:cNvPr id="39" name="Rectangle: Rounded Corners 38">
            <a:extLst>
              <a:ext uri="{FF2B5EF4-FFF2-40B4-BE49-F238E27FC236}">
                <a16:creationId xmlns:a16="http://schemas.microsoft.com/office/drawing/2014/main" id="{2FDB7198-F9A1-4C4B-91A4-6C8F586278E0}"/>
              </a:ext>
            </a:extLst>
          </p:cNvPr>
          <p:cNvSpPr/>
          <p:nvPr/>
        </p:nvSpPr>
        <p:spPr>
          <a:xfrm>
            <a:off x="5556738" y="2893925"/>
            <a:ext cx="1065126" cy="1075174"/>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GB" b="1" dirty="0">
                <a:solidFill>
                  <a:schemeClr val="tx1"/>
                </a:solidFill>
              </a:rPr>
              <a:t>Treasure Island</a:t>
            </a:r>
          </a:p>
        </p:txBody>
      </p:sp>
    </p:spTree>
    <p:extLst>
      <p:ext uri="{BB962C8B-B14F-4D97-AF65-F5344CB8AC3E}">
        <p14:creationId xmlns:p14="http://schemas.microsoft.com/office/powerpoint/2010/main" val="1316324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9144CF-37C5-453D-A5E0-07B1C9B99AB1}"/>
              </a:ext>
            </a:extLst>
          </p:cNvPr>
          <p:cNvSpPr/>
          <p:nvPr/>
        </p:nvSpPr>
        <p:spPr>
          <a:xfrm>
            <a:off x="486640" y="910935"/>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ea typeface="+mn-lt"/>
                <a:cs typeface="+mn-lt"/>
              </a:rPr>
              <a:t>Your ship is blown 5 leagues (5 squares) off the coast of Treasure Island. If your crew total is 3 or less, take 4 crew cards from Pirate Island. If the square you are blown to is already occupied, move one square further)</a:t>
            </a:r>
            <a:endParaRPr lang="en-US" sz="1000">
              <a:cs typeface="Calibri"/>
            </a:endParaRPr>
          </a:p>
        </p:txBody>
      </p:sp>
      <p:sp>
        <p:nvSpPr>
          <p:cNvPr id="5" name="Rectangle 4">
            <a:extLst>
              <a:ext uri="{FF2B5EF4-FFF2-40B4-BE49-F238E27FC236}">
                <a16:creationId xmlns:a16="http://schemas.microsoft.com/office/drawing/2014/main" id="{229C7900-AC89-494E-B396-B03E73C55349}"/>
              </a:ext>
            </a:extLst>
          </p:cNvPr>
          <p:cNvSpPr/>
          <p:nvPr/>
        </p:nvSpPr>
        <p:spPr>
          <a:xfrm>
            <a:off x="2253094" y="910934"/>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Present this card to any player who must then give you 3 crew cards. This card must be used at once then returned to the Chance card pack.</a:t>
            </a:r>
            <a:endParaRPr lang="en-US"/>
          </a:p>
        </p:txBody>
      </p:sp>
      <p:sp>
        <p:nvSpPr>
          <p:cNvPr id="6" name="Rectangle 5">
            <a:extLst>
              <a:ext uri="{FF2B5EF4-FFF2-40B4-BE49-F238E27FC236}">
                <a16:creationId xmlns:a16="http://schemas.microsoft.com/office/drawing/2014/main" id="{1FD180B2-049C-44DF-88E9-A9E4530691EA}"/>
              </a:ext>
            </a:extLst>
          </p:cNvPr>
          <p:cNvSpPr/>
          <p:nvPr/>
        </p:nvSpPr>
        <p:spPr>
          <a:xfrm>
            <a:off x="4071504" y="910935"/>
            <a:ext cx="1705840" cy="135081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You are blown to Mud Bay. If your crew total is 3 or less, take 4 crew cards from Pirate Island.</a:t>
            </a:r>
            <a:endParaRPr lang="en-US"/>
          </a:p>
        </p:txBody>
      </p:sp>
      <p:sp>
        <p:nvSpPr>
          <p:cNvPr id="7" name="Rectangle 6">
            <a:extLst>
              <a:ext uri="{FF2B5EF4-FFF2-40B4-BE49-F238E27FC236}">
                <a16:creationId xmlns:a16="http://schemas.microsoft.com/office/drawing/2014/main" id="{453ACE20-CC51-46BA-866C-A17E73E0DC10}"/>
              </a:ext>
            </a:extLst>
          </p:cNvPr>
          <p:cNvSpPr/>
          <p:nvPr/>
        </p:nvSpPr>
        <p:spPr>
          <a:xfrm>
            <a:off x="5915889" y="910934"/>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You are blown to Cliff Creek. If your crew total is 3 or less, take 4 crew cards from Pirate Island</a:t>
            </a:r>
            <a:endParaRPr lang="en-US"/>
          </a:p>
        </p:txBody>
      </p:sp>
      <p:sp>
        <p:nvSpPr>
          <p:cNvPr id="8" name="Rectangle 7">
            <a:extLst>
              <a:ext uri="{FF2B5EF4-FFF2-40B4-BE49-F238E27FC236}">
                <a16:creationId xmlns:a16="http://schemas.microsoft.com/office/drawing/2014/main" id="{684D6B89-D194-42E7-B62A-07398F7915B9}"/>
              </a:ext>
            </a:extLst>
          </p:cNvPr>
          <p:cNvSpPr/>
          <p:nvPr/>
        </p:nvSpPr>
        <p:spPr>
          <a:xfrm>
            <a:off x="7725640" y="910935"/>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You are blown to your Home Port. If your crew total is 3 or less, take 4 crew cards from Pirate Island</a:t>
            </a:r>
            <a:endParaRPr lang="en-US"/>
          </a:p>
        </p:txBody>
      </p:sp>
      <p:sp>
        <p:nvSpPr>
          <p:cNvPr id="9" name="Rectangle 8">
            <a:extLst>
              <a:ext uri="{FF2B5EF4-FFF2-40B4-BE49-F238E27FC236}">
                <a16:creationId xmlns:a16="http://schemas.microsoft.com/office/drawing/2014/main" id="{AFD695C1-1DDC-44AA-9796-44BFFD1DBE15}"/>
              </a:ext>
            </a:extLst>
          </p:cNvPr>
          <p:cNvSpPr/>
          <p:nvPr/>
        </p:nvSpPr>
        <p:spPr>
          <a:xfrm>
            <a:off x="9526730" y="910934"/>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You are blown to the nearest port in the direction you are heading. If your crew total is 3 or less, take 4 crew cards from Pirate Island.</a:t>
            </a:r>
            <a:endParaRPr lang="en-US"/>
          </a:p>
        </p:txBody>
      </p:sp>
      <p:sp>
        <p:nvSpPr>
          <p:cNvPr id="10" name="Rectangle 9">
            <a:extLst>
              <a:ext uri="{FF2B5EF4-FFF2-40B4-BE49-F238E27FC236}">
                <a16:creationId xmlns:a16="http://schemas.microsoft.com/office/drawing/2014/main" id="{0EAD575F-C70B-4F0A-A284-AE659D666D8B}"/>
              </a:ext>
            </a:extLst>
          </p:cNvPr>
          <p:cNvSpPr/>
          <p:nvPr/>
        </p:nvSpPr>
        <p:spPr>
          <a:xfrm>
            <a:off x="486640" y="2382980"/>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One treasure from your ship or 2 crew cards from your hand are lost and washed overboard to the nearest ship. If 2 ships are equidistant from yours you may ignore this instruction.</a:t>
            </a:r>
            <a:endParaRPr lang="en-US"/>
          </a:p>
        </p:txBody>
      </p:sp>
      <p:sp>
        <p:nvSpPr>
          <p:cNvPr id="11" name="Rectangle 10">
            <a:extLst>
              <a:ext uri="{FF2B5EF4-FFF2-40B4-BE49-F238E27FC236}">
                <a16:creationId xmlns:a16="http://schemas.microsoft.com/office/drawing/2014/main" id="{58F7BCC6-902C-41D7-BC72-FE783700A013}"/>
              </a:ext>
            </a:extLst>
          </p:cNvPr>
          <p:cNvSpPr/>
          <p:nvPr/>
        </p:nvSpPr>
        <p:spPr>
          <a:xfrm>
            <a:off x="2253094" y="2382980"/>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One treasure from your ship or 2 crew cards from your hand are lost and washed overboard to Flat Island.</a:t>
            </a:r>
            <a:endParaRPr lang="en-US"/>
          </a:p>
        </p:txBody>
      </p:sp>
      <p:sp>
        <p:nvSpPr>
          <p:cNvPr id="12" name="Rectangle 11">
            <a:extLst>
              <a:ext uri="{FF2B5EF4-FFF2-40B4-BE49-F238E27FC236}">
                <a16:creationId xmlns:a16="http://schemas.microsoft.com/office/drawing/2014/main" id="{DDA55880-A943-4CEF-8FF3-2A74CDBBC537}"/>
              </a:ext>
            </a:extLst>
          </p:cNvPr>
          <p:cNvSpPr/>
          <p:nvPr/>
        </p:nvSpPr>
        <p:spPr>
          <a:xfrm>
            <a:off x="4071503" y="2382980"/>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Your most valuable treasure on board or if no treasure, the best crew card from your hand is washed overboard to Flat Island.</a:t>
            </a:r>
            <a:endParaRPr lang="en-US"/>
          </a:p>
        </p:txBody>
      </p:sp>
      <p:sp>
        <p:nvSpPr>
          <p:cNvPr id="13" name="Rectangle 12">
            <a:extLst>
              <a:ext uri="{FF2B5EF4-FFF2-40B4-BE49-F238E27FC236}">
                <a16:creationId xmlns:a16="http://schemas.microsoft.com/office/drawing/2014/main" id="{4313552F-2B21-4C94-BCE3-1A68D98FF5C4}"/>
              </a:ext>
            </a:extLst>
          </p:cNvPr>
          <p:cNvSpPr/>
          <p:nvPr/>
        </p:nvSpPr>
        <p:spPr>
          <a:xfrm>
            <a:off x="5915889" y="2382980"/>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The best crew card in your hand deserts for Pirate Island. The card must be placed there immediately.</a:t>
            </a:r>
            <a:endParaRPr lang="en-US"/>
          </a:p>
        </p:txBody>
      </p:sp>
      <p:sp>
        <p:nvSpPr>
          <p:cNvPr id="14" name="Rectangle 13">
            <a:extLst>
              <a:ext uri="{FF2B5EF4-FFF2-40B4-BE49-F238E27FC236}">
                <a16:creationId xmlns:a16="http://schemas.microsoft.com/office/drawing/2014/main" id="{DC4999C4-6005-4901-A53F-341E217D5217}"/>
              </a:ext>
            </a:extLst>
          </p:cNvPr>
          <p:cNvSpPr/>
          <p:nvPr/>
        </p:nvSpPr>
        <p:spPr>
          <a:xfrm>
            <a:off x="7725640" y="2382980"/>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Take treasure up to 5 in total value, or 2 crew cards from Pirate Island.</a:t>
            </a:r>
            <a:endParaRPr lang="en-US"/>
          </a:p>
        </p:txBody>
      </p:sp>
      <p:sp>
        <p:nvSpPr>
          <p:cNvPr id="15" name="Rectangle 14">
            <a:extLst>
              <a:ext uri="{FF2B5EF4-FFF2-40B4-BE49-F238E27FC236}">
                <a16:creationId xmlns:a16="http://schemas.microsoft.com/office/drawing/2014/main" id="{B865973B-351C-460E-BFD7-3C39F6088CF8}"/>
              </a:ext>
            </a:extLst>
          </p:cNvPr>
          <p:cNvSpPr/>
          <p:nvPr/>
        </p:nvSpPr>
        <p:spPr>
          <a:xfrm>
            <a:off x="9570025" y="2382979"/>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Take treasure up to 4 in total value, or 2 crew cards from Pirate Island</a:t>
            </a:r>
            <a:endParaRPr lang="en-US"/>
          </a:p>
        </p:txBody>
      </p:sp>
      <p:sp>
        <p:nvSpPr>
          <p:cNvPr id="16" name="Rectangle 15">
            <a:extLst>
              <a:ext uri="{FF2B5EF4-FFF2-40B4-BE49-F238E27FC236}">
                <a16:creationId xmlns:a16="http://schemas.microsoft.com/office/drawing/2014/main" id="{B1C82061-C59A-4C48-910D-92E066DC68CC}"/>
              </a:ext>
            </a:extLst>
          </p:cNvPr>
          <p:cNvSpPr/>
          <p:nvPr/>
        </p:nvSpPr>
        <p:spPr>
          <a:xfrm>
            <a:off x="486639" y="3829048"/>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Take treasure up to 5 in total value, or 2 crew cards from Pirate Island</a:t>
            </a:r>
            <a:endParaRPr lang="en-US"/>
          </a:p>
        </p:txBody>
      </p:sp>
      <p:sp>
        <p:nvSpPr>
          <p:cNvPr id="17" name="Rectangle 16">
            <a:extLst>
              <a:ext uri="{FF2B5EF4-FFF2-40B4-BE49-F238E27FC236}">
                <a16:creationId xmlns:a16="http://schemas.microsoft.com/office/drawing/2014/main" id="{62DAC68A-3C4E-4246-9594-6B4759DDF344}"/>
              </a:ext>
            </a:extLst>
          </p:cNvPr>
          <p:cNvSpPr/>
          <p:nvPr/>
        </p:nvSpPr>
        <p:spPr>
          <a:xfrm>
            <a:off x="2253094" y="3803071"/>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Take treasure up to 7 in total value, or 3 crew cards from Pirate Island.</a:t>
            </a:r>
            <a:endParaRPr lang="en-US"/>
          </a:p>
        </p:txBody>
      </p:sp>
      <p:sp>
        <p:nvSpPr>
          <p:cNvPr id="18" name="Rectangle 17">
            <a:extLst>
              <a:ext uri="{FF2B5EF4-FFF2-40B4-BE49-F238E27FC236}">
                <a16:creationId xmlns:a16="http://schemas.microsoft.com/office/drawing/2014/main" id="{9CC07CAE-BDFC-4867-9E68-E29083C11EAE}"/>
              </a:ext>
            </a:extLst>
          </p:cNvPr>
          <p:cNvSpPr/>
          <p:nvPr/>
        </p:nvSpPr>
        <p:spPr>
          <a:xfrm>
            <a:off x="4071503" y="3829048"/>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Take 2 crew cards from Pirate Island</a:t>
            </a:r>
            <a:endParaRPr lang="en-US"/>
          </a:p>
        </p:txBody>
      </p:sp>
      <p:sp>
        <p:nvSpPr>
          <p:cNvPr id="19" name="Rectangle 18">
            <a:extLst>
              <a:ext uri="{FF2B5EF4-FFF2-40B4-BE49-F238E27FC236}">
                <a16:creationId xmlns:a16="http://schemas.microsoft.com/office/drawing/2014/main" id="{EBF3D4CC-0135-4AF3-8D7F-C3E8733DCA0E}"/>
              </a:ext>
            </a:extLst>
          </p:cNvPr>
          <p:cNvSpPr/>
          <p:nvPr/>
        </p:nvSpPr>
        <p:spPr>
          <a:xfrm>
            <a:off x="5915890" y="3829049"/>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Take treasure up to 7 in total value and reduce your ship's crew to 10, by taking crew cards from your hand and placing them on Pirate Island.</a:t>
            </a:r>
            <a:endParaRPr lang="en-US"/>
          </a:p>
        </p:txBody>
      </p:sp>
      <p:sp>
        <p:nvSpPr>
          <p:cNvPr id="20" name="Rectangle 19">
            <a:extLst>
              <a:ext uri="{FF2B5EF4-FFF2-40B4-BE49-F238E27FC236}">
                <a16:creationId xmlns:a16="http://schemas.microsoft.com/office/drawing/2014/main" id="{C0590EDC-B6E2-4EEC-9844-FEC9747241CC}"/>
              </a:ext>
            </a:extLst>
          </p:cNvPr>
          <p:cNvSpPr/>
          <p:nvPr/>
        </p:nvSpPr>
        <p:spPr>
          <a:xfrm>
            <a:off x="7725639" y="3855026"/>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Take treasure up to 6 in total value and reduce your ship's crew to 11, by taking crew cards from your hand and placing them on Pirate Island.</a:t>
            </a:r>
            <a:endParaRPr lang="en-US"/>
          </a:p>
        </p:txBody>
      </p:sp>
      <p:sp>
        <p:nvSpPr>
          <p:cNvPr id="21" name="Rectangle 20">
            <a:extLst>
              <a:ext uri="{FF2B5EF4-FFF2-40B4-BE49-F238E27FC236}">
                <a16:creationId xmlns:a16="http://schemas.microsoft.com/office/drawing/2014/main" id="{E2C29785-57B0-4501-9059-CF6910F3974C}"/>
              </a:ext>
            </a:extLst>
          </p:cNvPr>
          <p:cNvSpPr/>
          <p:nvPr/>
        </p:nvSpPr>
        <p:spPr>
          <a:xfrm>
            <a:off x="9570025" y="3855025"/>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Take treasure up to 4 in total value, and if your crew total is 7 or less, take 2 crew cards from Pirate Island.</a:t>
            </a:r>
            <a:endParaRPr lang="en-US"/>
          </a:p>
        </p:txBody>
      </p:sp>
      <p:sp>
        <p:nvSpPr>
          <p:cNvPr id="22" name="Rectangle 21">
            <a:extLst>
              <a:ext uri="{FF2B5EF4-FFF2-40B4-BE49-F238E27FC236}">
                <a16:creationId xmlns:a16="http://schemas.microsoft.com/office/drawing/2014/main" id="{99884318-FD8D-4117-93F8-2FA22B40AFF6}"/>
              </a:ext>
            </a:extLst>
          </p:cNvPr>
          <p:cNvSpPr/>
          <p:nvPr/>
        </p:nvSpPr>
        <p:spPr>
          <a:xfrm>
            <a:off x="486639" y="5266458"/>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Exchange all crew cards in your hand as far as possible for the same number of crew cards from Pirate Island.</a:t>
            </a:r>
            <a:endParaRPr lang="en-US"/>
          </a:p>
        </p:txBody>
      </p:sp>
      <p:sp>
        <p:nvSpPr>
          <p:cNvPr id="23" name="Rectangle 22">
            <a:extLst>
              <a:ext uri="{FF2B5EF4-FFF2-40B4-BE49-F238E27FC236}">
                <a16:creationId xmlns:a16="http://schemas.microsoft.com/office/drawing/2014/main" id="{DACE0786-7890-4C84-A597-9A63D266B9FA}"/>
              </a:ext>
            </a:extLst>
          </p:cNvPr>
          <p:cNvSpPr/>
          <p:nvPr/>
        </p:nvSpPr>
        <p:spPr>
          <a:xfrm>
            <a:off x="2253093" y="5266457"/>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ea typeface="+mn-lt"/>
                <a:cs typeface="+mn-lt"/>
              </a:rPr>
              <a:t>If the ship of another player is anchored at Treasure Island, exchange 2 of your crew cards with that player. Both turn your cards face down and take 2 cards from each others hands without looking at them. If there is no other player at Treasure Island, place 2 of your crew</a:t>
            </a:r>
            <a:r>
              <a:rPr lang="en-US" sz="900">
                <a:ea typeface="+mn-lt"/>
                <a:cs typeface="+mn-lt"/>
              </a:rPr>
              <a:t> cards on Pirate Island.</a:t>
            </a:r>
            <a:endParaRPr lang="en-US" sz="900"/>
          </a:p>
        </p:txBody>
      </p:sp>
      <p:sp>
        <p:nvSpPr>
          <p:cNvPr id="24" name="Rectangle 23">
            <a:extLst>
              <a:ext uri="{FF2B5EF4-FFF2-40B4-BE49-F238E27FC236}">
                <a16:creationId xmlns:a16="http://schemas.microsoft.com/office/drawing/2014/main" id="{C252C34B-94E2-4607-9A6E-1E4251AB28AF}"/>
              </a:ext>
            </a:extLst>
          </p:cNvPr>
          <p:cNvSpPr/>
          <p:nvPr/>
        </p:nvSpPr>
        <p:spPr>
          <a:xfrm>
            <a:off x="4071502" y="5266458"/>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ea typeface="+mn-lt"/>
                <a:cs typeface="+mn-lt"/>
              </a:rPr>
              <a:t>Long John Silver (Keep this card). When you arrive at a port where there are crew for sale, you may exchange Long John for up to 5 crew in value. If you land at a Port where Long John has been left, you may take him on payment of one treasure to the Port. Once Long John has been played, he is not returned to the pack</a:t>
            </a:r>
            <a:endParaRPr lang="en-US" sz="800"/>
          </a:p>
        </p:txBody>
      </p:sp>
      <p:sp>
        <p:nvSpPr>
          <p:cNvPr id="25" name="Rectangle 24">
            <a:extLst>
              <a:ext uri="{FF2B5EF4-FFF2-40B4-BE49-F238E27FC236}">
                <a16:creationId xmlns:a16="http://schemas.microsoft.com/office/drawing/2014/main" id="{EFE12BE2-11B8-4896-89AD-38A8FB77FAE3}"/>
              </a:ext>
            </a:extLst>
          </p:cNvPr>
          <p:cNvSpPr/>
          <p:nvPr/>
        </p:nvSpPr>
        <p:spPr>
          <a:xfrm>
            <a:off x="5915888" y="5266457"/>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Yellow fever! An epidemic of yellow fever strikes all ships and reduces the number of crew. Every player with more than 7 crew cards in their hand must bury the surplus </a:t>
            </a:r>
            <a:endParaRPr lang="en-US"/>
          </a:p>
        </p:txBody>
      </p:sp>
      <p:sp>
        <p:nvSpPr>
          <p:cNvPr id="26" name="Rectangle 25">
            <a:extLst>
              <a:ext uri="{FF2B5EF4-FFF2-40B4-BE49-F238E27FC236}">
                <a16:creationId xmlns:a16="http://schemas.microsoft.com/office/drawing/2014/main" id="{2DA54A8B-448C-473B-8C75-229C43B60F6E}"/>
              </a:ext>
            </a:extLst>
          </p:cNvPr>
          <p:cNvSpPr/>
          <p:nvPr/>
        </p:nvSpPr>
        <p:spPr>
          <a:xfrm>
            <a:off x="7725639" y="5266458"/>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crew cards at once on Pirate Island. Players are at liberty to choose which cards to bury.</a:t>
            </a:r>
            <a:endParaRPr lang="en-US"/>
          </a:p>
        </p:txBody>
      </p:sp>
      <p:sp>
        <p:nvSpPr>
          <p:cNvPr id="27" name="Rectangle 26">
            <a:extLst>
              <a:ext uri="{FF2B5EF4-FFF2-40B4-BE49-F238E27FC236}">
                <a16:creationId xmlns:a16="http://schemas.microsoft.com/office/drawing/2014/main" id="{1F1778F5-96E7-4FE4-8D72-0A7B3518EDCD}"/>
              </a:ext>
            </a:extLst>
          </p:cNvPr>
          <p:cNvSpPr/>
          <p:nvPr/>
        </p:nvSpPr>
        <p:spPr>
          <a:xfrm>
            <a:off x="9570025" y="5266458"/>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Doubloons (Keep this card). This card may be traded for crew or treasure up to value 5 in any port you visit.</a:t>
            </a:r>
            <a:endParaRPr lang="en-US"/>
          </a:p>
        </p:txBody>
      </p:sp>
      <p:sp>
        <p:nvSpPr>
          <p:cNvPr id="29" name="TextBox 28">
            <a:extLst>
              <a:ext uri="{FF2B5EF4-FFF2-40B4-BE49-F238E27FC236}">
                <a16:creationId xmlns:a16="http://schemas.microsoft.com/office/drawing/2014/main" id="{17F45C85-AB4B-4A4A-82D9-E3A80278D14E}"/>
              </a:ext>
            </a:extLst>
          </p:cNvPr>
          <p:cNvSpPr txBox="1"/>
          <p:nvPr/>
        </p:nvSpPr>
        <p:spPr>
          <a:xfrm>
            <a:off x="490105" y="27362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Chance/Wild cards</a:t>
            </a:r>
          </a:p>
        </p:txBody>
      </p:sp>
    </p:spTree>
    <p:extLst>
      <p:ext uri="{BB962C8B-B14F-4D97-AF65-F5344CB8AC3E}">
        <p14:creationId xmlns:p14="http://schemas.microsoft.com/office/powerpoint/2010/main" val="971391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E76055-69EF-4FAD-9E24-E598B93DB313}"/>
              </a:ext>
            </a:extLst>
          </p:cNvPr>
          <p:cNvSpPr/>
          <p:nvPr/>
        </p:nvSpPr>
        <p:spPr>
          <a:xfrm>
            <a:off x="443343" y="1179367"/>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Pieces of eight (Keep this card). This card may be traded for crew or treasure up to value 4 in any port you visit.</a:t>
            </a:r>
            <a:endParaRPr lang="en-US">
              <a:ea typeface="+mn-lt"/>
              <a:cs typeface="+mn-lt"/>
            </a:endParaRPr>
          </a:p>
        </p:txBody>
      </p:sp>
      <p:sp>
        <p:nvSpPr>
          <p:cNvPr id="7" name="Rectangle 6">
            <a:extLst>
              <a:ext uri="{FF2B5EF4-FFF2-40B4-BE49-F238E27FC236}">
                <a16:creationId xmlns:a16="http://schemas.microsoft.com/office/drawing/2014/main" id="{8A932853-10E4-4761-81B5-95AC2229DAEC}"/>
              </a:ext>
            </a:extLst>
          </p:cNvPr>
          <p:cNvSpPr/>
          <p:nvPr/>
        </p:nvSpPr>
        <p:spPr>
          <a:xfrm>
            <a:off x="2408957" y="1205345"/>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Kidd's chart (Keep this card). You may sail to the far side of Pirate Island, on to the square marked with an anchor. Land this chart there, and take treasure up to 7 in total value from Treasure Island.</a:t>
            </a:r>
            <a:endParaRPr lang="en-US">
              <a:ea typeface="+mn-lt"/>
              <a:cs typeface="+mn-lt"/>
            </a:endParaRPr>
          </a:p>
        </p:txBody>
      </p:sp>
      <p:sp>
        <p:nvSpPr>
          <p:cNvPr id="9" name="Rectangle 8">
            <a:extLst>
              <a:ext uri="{FF2B5EF4-FFF2-40B4-BE49-F238E27FC236}">
                <a16:creationId xmlns:a16="http://schemas.microsoft.com/office/drawing/2014/main" id="{15AAE217-27CB-4FC1-81F3-B5277E4EABAF}"/>
              </a:ext>
            </a:extLst>
          </p:cNvPr>
          <p:cNvSpPr/>
          <p:nvPr/>
        </p:nvSpPr>
        <p:spPr>
          <a:xfrm>
            <a:off x="8097980" y="1179367"/>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Take 2 crew cards from Pirate Island.</a:t>
            </a:r>
            <a:endParaRPr lang="en-US">
              <a:ea typeface="+mn-lt"/>
              <a:cs typeface="+mn-lt"/>
            </a:endParaRPr>
          </a:p>
        </p:txBody>
      </p:sp>
      <p:sp>
        <p:nvSpPr>
          <p:cNvPr id="11" name="Rectangle 10">
            <a:extLst>
              <a:ext uri="{FF2B5EF4-FFF2-40B4-BE49-F238E27FC236}">
                <a16:creationId xmlns:a16="http://schemas.microsoft.com/office/drawing/2014/main" id="{71872D18-1D38-432B-B202-D1DF4965DF8A}"/>
              </a:ext>
            </a:extLst>
          </p:cNvPr>
          <p:cNvSpPr/>
          <p:nvPr/>
        </p:nvSpPr>
        <p:spPr>
          <a:xfrm>
            <a:off x="6146221" y="1175904"/>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Take treasure up to 5 in total value, or 3 crew cards from Pirate Island.</a:t>
            </a:r>
            <a:endParaRPr lang="en-US">
              <a:ea typeface="+mn-lt"/>
              <a:cs typeface="+mn-lt"/>
            </a:endParaRPr>
          </a:p>
        </p:txBody>
      </p:sp>
      <p:sp>
        <p:nvSpPr>
          <p:cNvPr id="13" name="Rectangle 12">
            <a:extLst>
              <a:ext uri="{FF2B5EF4-FFF2-40B4-BE49-F238E27FC236}">
                <a16:creationId xmlns:a16="http://schemas.microsoft.com/office/drawing/2014/main" id="{AC789059-48A1-40C0-9E2F-CC15D2BBCD9D}"/>
              </a:ext>
            </a:extLst>
          </p:cNvPr>
          <p:cNvSpPr/>
          <p:nvPr/>
        </p:nvSpPr>
        <p:spPr>
          <a:xfrm>
            <a:off x="4246416" y="1181099"/>
            <a:ext cx="1705840" cy="1350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ea typeface="+mn-lt"/>
                <a:cs typeface="+mn-lt"/>
              </a:rPr>
              <a:t>Kidd's chart (Keep this card). You may sail to the far side of Pirate Island, on to the square marked with an anchor. Land this chart there, and take treasure up to 7 in total value from Treasure Island.</a:t>
            </a:r>
            <a:endParaRPr lang="en-US">
              <a:ea typeface="+mn-lt"/>
              <a:cs typeface="+mn-lt"/>
            </a:endParaRPr>
          </a:p>
        </p:txBody>
      </p:sp>
      <p:sp>
        <p:nvSpPr>
          <p:cNvPr id="15" name="TextBox 14">
            <a:extLst>
              <a:ext uri="{FF2B5EF4-FFF2-40B4-BE49-F238E27FC236}">
                <a16:creationId xmlns:a16="http://schemas.microsoft.com/office/drawing/2014/main" id="{5E220586-B3A3-4D95-8BD8-63CCBB691D08}"/>
              </a:ext>
            </a:extLst>
          </p:cNvPr>
          <p:cNvSpPr txBox="1"/>
          <p:nvPr/>
        </p:nvSpPr>
        <p:spPr>
          <a:xfrm>
            <a:off x="490105" y="44680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Chance/Wild cards</a:t>
            </a:r>
          </a:p>
        </p:txBody>
      </p:sp>
    </p:spTree>
    <p:extLst>
      <p:ext uri="{BB962C8B-B14F-4D97-AF65-F5344CB8AC3E}">
        <p14:creationId xmlns:p14="http://schemas.microsoft.com/office/powerpoint/2010/main" val="1589922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Male pirate with monkey">
            <a:extLst>
              <a:ext uri="{FF2B5EF4-FFF2-40B4-BE49-F238E27FC236}">
                <a16:creationId xmlns:a16="http://schemas.microsoft.com/office/drawing/2014/main" id="{37B8A43F-D9C3-4050-9E71-0E28C30C4AC2}"/>
              </a:ext>
            </a:extLst>
          </p:cNvPr>
          <p:cNvPicPr>
            <a:picLocks noChangeAspect="1"/>
          </p:cNvPicPr>
          <p:nvPr/>
        </p:nvPicPr>
        <p:blipFill>
          <a:blip r:embed="rId2"/>
          <a:stretch>
            <a:fillRect/>
          </a:stretch>
        </p:blipFill>
        <p:spPr>
          <a:xfrm>
            <a:off x="6632863" y="3111763"/>
            <a:ext cx="777587" cy="1072730"/>
          </a:xfrm>
          <a:prstGeom prst="rect">
            <a:avLst/>
          </a:prstGeom>
        </p:spPr>
      </p:pic>
      <p:sp>
        <p:nvSpPr>
          <p:cNvPr id="44" name="Title 1">
            <a:extLst>
              <a:ext uri="{FF2B5EF4-FFF2-40B4-BE49-F238E27FC236}">
                <a16:creationId xmlns:a16="http://schemas.microsoft.com/office/drawing/2014/main" id="{72DD4247-F6A7-47C6-ABE0-4271E98B5F2D}"/>
              </a:ext>
            </a:extLst>
          </p:cNvPr>
          <p:cNvSpPr>
            <a:spLocks noGrp="1"/>
          </p:cNvSpPr>
          <p:nvPr>
            <p:ph type="title"/>
          </p:nvPr>
        </p:nvSpPr>
        <p:spPr>
          <a:xfrm>
            <a:off x="0" y="0"/>
            <a:ext cx="3207328" cy="425018"/>
          </a:xfrm>
        </p:spPr>
        <p:txBody>
          <a:bodyPr>
            <a:normAutofit/>
          </a:bodyPr>
          <a:lstStyle/>
          <a:p>
            <a:r>
              <a:rPr lang="en-US" sz="1600" b="1" dirty="0">
                <a:latin typeface="+mn-lt"/>
                <a:ea typeface="+mn-ea"/>
                <a:cs typeface="Calibri"/>
              </a:rPr>
              <a:t>CREW STRENGTH CARDS</a:t>
            </a:r>
            <a:endParaRPr lang="en-US" sz="1600" b="1" dirty="0">
              <a:latin typeface="+mn-lt"/>
              <a:ea typeface="+mn-ea"/>
              <a:cs typeface="+mn-cs"/>
            </a:endParaRPr>
          </a:p>
        </p:txBody>
      </p:sp>
      <p:pic>
        <p:nvPicPr>
          <p:cNvPr id="48" name="Picture 47" descr="Male pirate with monkey">
            <a:extLst>
              <a:ext uri="{FF2B5EF4-FFF2-40B4-BE49-F238E27FC236}">
                <a16:creationId xmlns:a16="http://schemas.microsoft.com/office/drawing/2014/main" id="{8B28F877-F1AD-497C-9B47-CBCA478EFF46}"/>
              </a:ext>
            </a:extLst>
          </p:cNvPr>
          <p:cNvPicPr>
            <a:picLocks noChangeAspect="1"/>
          </p:cNvPicPr>
          <p:nvPr/>
        </p:nvPicPr>
        <p:blipFill>
          <a:blip r:embed="rId2"/>
          <a:stretch>
            <a:fillRect/>
          </a:stretch>
        </p:blipFill>
        <p:spPr>
          <a:xfrm>
            <a:off x="8052955" y="3111761"/>
            <a:ext cx="777587" cy="1072730"/>
          </a:xfrm>
          <a:prstGeom prst="rect">
            <a:avLst/>
          </a:prstGeom>
        </p:spPr>
      </p:pic>
      <p:sp>
        <p:nvSpPr>
          <p:cNvPr id="49" name="Rectangle 48">
            <a:extLst>
              <a:ext uri="{FF2B5EF4-FFF2-40B4-BE49-F238E27FC236}">
                <a16:creationId xmlns:a16="http://schemas.microsoft.com/office/drawing/2014/main" id="{45A64953-BE20-45B5-944D-AF261F9C0692}"/>
              </a:ext>
            </a:extLst>
          </p:cNvPr>
          <p:cNvSpPr/>
          <p:nvPr/>
        </p:nvSpPr>
        <p:spPr>
          <a:xfrm>
            <a:off x="6504709" y="2845430"/>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433395E-8599-4DB9-9CF7-979AD8CF8879}"/>
              </a:ext>
            </a:extLst>
          </p:cNvPr>
          <p:cNvSpPr txBox="1"/>
          <p:nvPr/>
        </p:nvSpPr>
        <p:spPr>
          <a:xfrm>
            <a:off x="7001742" y="2796940"/>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p>
        </p:txBody>
      </p:sp>
      <p:pic>
        <p:nvPicPr>
          <p:cNvPr id="51" name="Picture 50" descr="Male pirate with monkey">
            <a:extLst>
              <a:ext uri="{FF2B5EF4-FFF2-40B4-BE49-F238E27FC236}">
                <a16:creationId xmlns:a16="http://schemas.microsoft.com/office/drawing/2014/main" id="{A75F5C0F-0DA5-4549-BD52-B90FF2E6FF76}"/>
              </a:ext>
            </a:extLst>
          </p:cNvPr>
          <p:cNvPicPr>
            <a:picLocks noChangeAspect="1"/>
          </p:cNvPicPr>
          <p:nvPr/>
        </p:nvPicPr>
        <p:blipFill>
          <a:blip r:embed="rId2"/>
          <a:stretch>
            <a:fillRect/>
          </a:stretch>
        </p:blipFill>
        <p:spPr>
          <a:xfrm>
            <a:off x="6785263" y="3264163"/>
            <a:ext cx="777587" cy="1072730"/>
          </a:xfrm>
          <a:prstGeom prst="rect">
            <a:avLst/>
          </a:prstGeom>
        </p:spPr>
      </p:pic>
      <p:sp>
        <p:nvSpPr>
          <p:cNvPr id="52" name="Rectangle 51">
            <a:extLst>
              <a:ext uri="{FF2B5EF4-FFF2-40B4-BE49-F238E27FC236}">
                <a16:creationId xmlns:a16="http://schemas.microsoft.com/office/drawing/2014/main" id="{810F5A33-8B40-48B9-B894-3A1836B6E7EA}"/>
              </a:ext>
            </a:extLst>
          </p:cNvPr>
          <p:cNvSpPr/>
          <p:nvPr/>
        </p:nvSpPr>
        <p:spPr>
          <a:xfrm>
            <a:off x="7924801" y="2845428"/>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0B52FA17-79B1-47E8-A8CA-6F4172C355AA}"/>
              </a:ext>
            </a:extLst>
          </p:cNvPr>
          <p:cNvSpPr txBox="1"/>
          <p:nvPr/>
        </p:nvSpPr>
        <p:spPr>
          <a:xfrm>
            <a:off x="8421834" y="2796938"/>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p>
        </p:txBody>
      </p:sp>
      <p:pic>
        <p:nvPicPr>
          <p:cNvPr id="54" name="Picture 53" descr="Male pirate with monkey">
            <a:extLst>
              <a:ext uri="{FF2B5EF4-FFF2-40B4-BE49-F238E27FC236}">
                <a16:creationId xmlns:a16="http://schemas.microsoft.com/office/drawing/2014/main" id="{6C1F4134-2437-455E-9A24-AE7D86A37720}"/>
              </a:ext>
            </a:extLst>
          </p:cNvPr>
          <p:cNvPicPr>
            <a:picLocks noChangeAspect="1"/>
          </p:cNvPicPr>
          <p:nvPr/>
        </p:nvPicPr>
        <p:blipFill>
          <a:blip r:embed="rId2"/>
          <a:stretch>
            <a:fillRect/>
          </a:stretch>
        </p:blipFill>
        <p:spPr>
          <a:xfrm>
            <a:off x="8205355" y="3264161"/>
            <a:ext cx="777587" cy="1072730"/>
          </a:xfrm>
          <a:prstGeom prst="rect">
            <a:avLst/>
          </a:prstGeom>
        </p:spPr>
      </p:pic>
      <p:sp>
        <p:nvSpPr>
          <p:cNvPr id="55" name="Rectangle 54">
            <a:extLst>
              <a:ext uri="{FF2B5EF4-FFF2-40B4-BE49-F238E27FC236}">
                <a16:creationId xmlns:a16="http://schemas.microsoft.com/office/drawing/2014/main" id="{C969F7F8-E5E6-4D20-B0E8-49D209C51112}"/>
              </a:ext>
            </a:extLst>
          </p:cNvPr>
          <p:cNvSpPr/>
          <p:nvPr/>
        </p:nvSpPr>
        <p:spPr>
          <a:xfrm>
            <a:off x="3664525" y="2834700"/>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0762C632-3E28-4A23-A4B4-2C2C1B66B24B}"/>
              </a:ext>
            </a:extLst>
          </p:cNvPr>
          <p:cNvSpPr txBox="1"/>
          <p:nvPr/>
        </p:nvSpPr>
        <p:spPr>
          <a:xfrm>
            <a:off x="4161558" y="2786210"/>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p>
        </p:txBody>
      </p:sp>
      <p:pic>
        <p:nvPicPr>
          <p:cNvPr id="57" name="Picture 56" descr="Male pirate with monkey">
            <a:extLst>
              <a:ext uri="{FF2B5EF4-FFF2-40B4-BE49-F238E27FC236}">
                <a16:creationId xmlns:a16="http://schemas.microsoft.com/office/drawing/2014/main" id="{7E532A8C-94E9-4D62-A985-6201BEBDD04E}"/>
              </a:ext>
            </a:extLst>
          </p:cNvPr>
          <p:cNvPicPr>
            <a:picLocks noChangeAspect="1"/>
          </p:cNvPicPr>
          <p:nvPr/>
        </p:nvPicPr>
        <p:blipFill>
          <a:blip r:embed="rId2"/>
          <a:stretch>
            <a:fillRect/>
          </a:stretch>
        </p:blipFill>
        <p:spPr>
          <a:xfrm>
            <a:off x="3945079" y="3253433"/>
            <a:ext cx="777587" cy="1072730"/>
          </a:xfrm>
          <a:prstGeom prst="rect">
            <a:avLst/>
          </a:prstGeom>
        </p:spPr>
      </p:pic>
      <p:sp>
        <p:nvSpPr>
          <p:cNvPr id="58" name="Rectangle 57">
            <a:extLst>
              <a:ext uri="{FF2B5EF4-FFF2-40B4-BE49-F238E27FC236}">
                <a16:creationId xmlns:a16="http://schemas.microsoft.com/office/drawing/2014/main" id="{68150F00-5009-44A0-88A0-1ED7A90674F4}"/>
              </a:ext>
            </a:extLst>
          </p:cNvPr>
          <p:cNvSpPr/>
          <p:nvPr/>
        </p:nvSpPr>
        <p:spPr>
          <a:xfrm>
            <a:off x="5084617" y="2834698"/>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8FEC3EAB-F18D-49D1-9C8C-CC5300995A67}"/>
              </a:ext>
            </a:extLst>
          </p:cNvPr>
          <p:cNvSpPr txBox="1"/>
          <p:nvPr/>
        </p:nvSpPr>
        <p:spPr>
          <a:xfrm>
            <a:off x="5581650" y="2786208"/>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p>
        </p:txBody>
      </p:sp>
      <p:pic>
        <p:nvPicPr>
          <p:cNvPr id="60" name="Picture 59" descr="Male pirate with monkey">
            <a:extLst>
              <a:ext uri="{FF2B5EF4-FFF2-40B4-BE49-F238E27FC236}">
                <a16:creationId xmlns:a16="http://schemas.microsoft.com/office/drawing/2014/main" id="{19BB24B3-8EC0-49C2-8837-916764348CAA}"/>
              </a:ext>
            </a:extLst>
          </p:cNvPr>
          <p:cNvPicPr>
            <a:picLocks noChangeAspect="1"/>
          </p:cNvPicPr>
          <p:nvPr/>
        </p:nvPicPr>
        <p:blipFill>
          <a:blip r:embed="rId2"/>
          <a:stretch>
            <a:fillRect/>
          </a:stretch>
        </p:blipFill>
        <p:spPr>
          <a:xfrm>
            <a:off x="5365171" y="3253431"/>
            <a:ext cx="777587" cy="1072730"/>
          </a:xfrm>
          <a:prstGeom prst="rect">
            <a:avLst/>
          </a:prstGeom>
        </p:spPr>
      </p:pic>
      <p:sp>
        <p:nvSpPr>
          <p:cNvPr id="61" name="Rectangle 60">
            <a:extLst>
              <a:ext uri="{FF2B5EF4-FFF2-40B4-BE49-F238E27FC236}">
                <a16:creationId xmlns:a16="http://schemas.microsoft.com/office/drawing/2014/main" id="{B4B648D4-047E-44DB-9CF3-B35E20D47947}"/>
              </a:ext>
            </a:extLst>
          </p:cNvPr>
          <p:cNvSpPr/>
          <p:nvPr/>
        </p:nvSpPr>
        <p:spPr>
          <a:xfrm>
            <a:off x="841661" y="2841718"/>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61F1D9F-B4DA-4886-900E-C80FD75AEB70}"/>
              </a:ext>
            </a:extLst>
          </p:cNvPr>
          <p:cNvSpPr txBox="1"/>
          <p:nvPr/>
        </p:nvSpPr>
        <p:spPr>
          <a:xfrm>
            <a:off x="1330036" y="2767445"/>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p>
        </p:txBody>
      </p:sp>
      <p:pic>
        <p:nvPicPr>
          <p:cNvPr id="63" name="Picture 62" descr="Male pirate with monkey">
            <a:extLst>
              <a:ext uri="{FF2B5EF4-FFF2-40B4-BE49-F238E27FC236}">
                <a16:creationId xmlns:a16="http://schemas.microsoft.com/office/drawing/2014/main" id="{8EA893E9-DA76-4ECD-BBF6-AE0E0777E3B8}"/>
              </a:ext>
            </a:extLst>
          </p:cNvPr>
          <p:cNvPicPr>
            <a:picLocks noChangeAspect="1"/>
          </p:cNvPicPr>
          <p:nvPr/>
        </p:nvPicPr>
        <p:blipFill>
          <a:blip r:embed="rId2"/>
          <a:stretch>
            <a:fillRect/>
          </a:stretch>
        </p:blipFill>
        <p:spPr>
          <a:xfrm>
            <a:off x="1122215" y="3260451"/>
            <a:ext cx="777587" cy="1072730"/>
          </a:xfrm>
          <a:prstGeom prst="rect">
            <a:avLst/>
          </a:prstGeom>
        </p:spPr>
      </p:pic>
      <p:sp>
        <p:nvSpPr>
          <p:cNvPr id="64" name="Rectangle 63">
            <a:extLst>
              <a:ext uri="{FF2B5EF4-FFF2-40B4-BE49-F238E27FC236}">
                <a16:creationId xmlns:a16="http://schemas.microsoft.com/office/drawing/2014/main" id="{3E44F4F5-DF66-4773-828C-2A63737A1216}"/>
              </a:ext>
            </a:extLst>
          </p:cNvPr>
          <p:cNvSpPr/>
          <p:nvPr/>
        </p:nvSpPr>
        <p:spPr>
          <a:xfrm>
            <a:off x="2261753" y="2841716"/>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0F300A09-EC74-403F-8169-E33827E42864}"/>
              </a:ext>
            </a:extLst>
          </p:cNvPr>
          <p:cNvSpPr txBox="1"/>
          <p:nvPr/>
        </p:nvSpPr>
        <p:spPr>
          <a:xfrm>
            <a:off x="2750128" y="2767443"/>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p>
        </p:txBody>
      </p:sp>
      <p:pic>
        <p:nvPicPr>
          <p:cNvPr id="66" name="Picture 65" descr="Male pirate with monkey">
            <a:extLst>
              <a:ext uri="{FF2B5EF4-FFF2-40B4-BE49-F238E27FC236}">
                <a16:creationId xmlns:a16="http://schemas.microsoft.com/office/drawing/2014/main" id="{68300AF8-2FE6-4167-9F24-EBB898FE03BB}"/>
              </a:ext>
            </a:extLst>
          </p:cNvPr>
          <p:cNvPicPr>
            <a:picLocks noChangeAspect="1"/>
          </p:cNvPicPr>
          <p:nvPr/>
        </p:nvPicPr>
        <p:blipFill>
          <a:blip r:embed="rId2"/>
          <a:stretch>
            <a:fillRect/>
          </a:stretch>
        </p:blipFill>
        <p:spPr>
          <a:xfrm>
            <a:off x="2542307" y="3260449"/>
            <a:ext cx="777587" cy="1072730"/>
          </a:xfrm>
          <a:prstGeom prst="rect">
            <a:avLst/>
          </a:prstGeom>
        </p:spPr>
      </p:pic>
      <p:pic>
        <p:nvPicPr>
          <p:cNvPr id="67" name="Picture 66" descr="Male pirate with monkey">
            <a:extLst>
              <a:ext uri="{FF2B5EF4-FFF2-40B4-BE49-F238E27FC236}">
                <a16:creationId xmlns:a16="http://schemas.microsoft.com/office/drawing/2014/main" id="{232BE768-7DE2-4724-BD5D-248A61953A97}"/>
              </a:ext>
            </a:extLst>
          </p:cNvPr>
          <p:cNvPicPr>
            <a:picLocks noChangeAspect="1"/>
          </p:cNvPicPr>
          <p:nvPr/>
        </p:nvPicPr>
        <p:blipFill>
          <a:blip r:embed="rId2"/>
          <a:stretch>
            <a:fillRect/>
          </a:stretch>
        </p:blipFill>
        <p:spPr>
          <a:xfrm>
            <a:off x="6632863" y="1298289"/>
            <a:ext cx="777587" cy="1072730"/>
          </a:xfrm>
          <a:prstGeom prst="rect">
            <a:avLst/>
          </a:prstGeom>
        </p:spPr>
      </p:pic>
      <p:pic>
        <p:nvPicPr>
          <p:cNvPr id="68" name="Picture 67" descr="Male pirate with monkey">
            <a:extLst>
              <a:ext uri="{FF2B5EF4-FFF2-40B4-BE49-F238E27FC236}">
                <a16:creationId xmlns:a16="http://schemas.microsoft.com/office/drawing/2014/main" id="{D5237E2E-00A0-455B-A9A0-E85EFBC3D05F}"/>
              </a:ext>
            </a:extLst>
          </p:cNvPr>
          <p:cNvPicPr>
            <a:picLocks noChangeAspect="1"/>
          </p:cNvPicPr>
          <p:nvPr/>
        </p:nvPicPr>
        <p:blipFill>
          <a:blip r:embed="rId2"/>
          <a:stretch>
            <a:fillRect/>
          </a:stretch>
        </p:blipFill>
        <p:spPr>
          <a:xfrm>
            <a:off x="8052955" y="1298287"/>
            <a:ext cx="777587" cy="1072730"/>
          </a:xfrm>
          <a:prstGeom prst="rect">
            <a:avLst/>
          </a:prstGeom>
        </p:spPr>
      </p:pic>
      <p:sp>
        <p:nvSpPr>
          <p:cNvPr id="69" name="Rectangle 68">
            <a:extLst>
              <a:ext uri="{FF2B5EF4-FFF2-40B4-BE49-F238E27FC236}">
                <a16:creationId xmlns:a16="http://schemas.microsoft.com/office/drawing/2014/main" id="{535DAA9C-1C0C-4BEC-88BA-BF629AA21FC3}"/>
              </a:ext>
            </a:extLst>
          </p:cNvPr>
          <p:cNvSpPr/>
          <p:nvPr/>
        </p:nvSpPr>
        <p:spPr>
          <a:xfrm>
            <a:off x="6504709" y="1031956"/>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781FAAE5-C456-4CD9-8B0B-65F7BEBB8DB2}"/>
              </a:ext>
            </a:extLst>
          </p:cNvPr>
          <p:cNvSpPr txBox="1"/>
          <p:nvPr/>
        </p:nvSpPr>
        <p:spPr>
          <a:xfrm>
            <a:off x="7001742" y="983466"/>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p>
        </p:txBody>
      </p:sp>
      <p:pic>
        <p:nvPicPr>
          <p:cNvPr id="71" name="Picture 70" descr="Male pirate with monkey">
            <a:extLst>
              <a:ext uri="{FF2B5EF4-FFF2-40B4-BE49-F238E27FC236}">
                <a16:creationId xmlns:a16="http://schemas.microsoft.com/office/drawing/2014/main" id="{7F0B2C63-3E82-480F-92D3-DED45ECA3CF9}"/>
              </a:ext>
            </a:extLst>
          </p:cNvPr>
          <p:cNvPicPr>
            <a:picLocks noChangeAspect="1"/>
          </p:cNvPicPr>
          <p:nvPr/>
        </p:nvPicPr>
        <p:blipFill>
          <a:blip r:embed="rId2"/>
          <a:stretch>
            <a:fillRect/>
          </a:stretch>
        </p:blipFill>
        <p:spPr>
          <a:xfrm>
            <a:off x="6785263" y="1450689"/>
            <a:ext cx="777587" cy="1072730"/>
          </a:xfrm>
          <a:prstGeom prst="rect">
            <a:avLst/>
          </a:prstGeom>
        </p:spPr>
      </p:pic>
      <p:sp>
        <p:nvSpPr>
          <p:cNvPr id="72" name="Rectangle 71">
            <a:extLst>
              <a:ext uri="{FF2B5EF4-FFF2-40B4-BE49-F238E27FC236}">
                <a16:creationId xmlns:a16="http://schemas.microsoft.com/office/drawing/2014/main" id="{87DAFFA5-5314-43C0-BD7B-E6AFC0E3DC2D}"/>
              </a:ext>
            </a:extLst>
          </p:cNvPr>
          <p:cNvSpPr/>
          <p:nvPr/>
        </p:nvSpPr>
        <p:spPr>
          <a:xfrm>
            <a:off x="7924801" y="1031954"/>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17E99F30-3F50-4F45-91B4-BF9502D1B579}"/>
              </a:ext>
            </a:extLst>
          </p:cNvPr>
          <p:cNvSpPr txBox="1"/>
          <p:nvPr/>
        </p:nvSpPr>
        <p:spPr>
          <a:xfrm>
            <a:off x="8421834" y="983464"/>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p>
        </p:txBody>
      </p:sp>
      <p:pic>
        <p:nvPicPr>
          <p:cNvPr id="74" name="Picture 73" descr="Male pirate with monkey">
            <a:extLst>
              <a:ext uri="{FF2B5EF4-FFF2-40B4-BE49-F238E27FC236}">
                <a16:creationId xmlns:a16="http://schemas.microsoft.com/office/drawing/2014/main" id="{5A53FD46-9329-4CB6-953E-CAD34E8AAB37}"/>
              </a:ext>
            </a:extLst>
          </p:cNvPr>
          <p:cNvPicPr>
            <a:picLocks noChangeAspect="1"/>
          </p:cNvPicPr>
          <p:nvPr/>
        </p:nvPicPr>
        <p:blipFill>
          <a:blip r:embed="rId2"/>
          <a:stretch>
            <a:fillRect/>
          </a:stretch>
        </p:blipFill>
        <p:spPr>
          <a:xfrm>
            <a:off x="8205355" y="1450687"/>
            <a:ext cx="777587" cy="1072730"/>
          </a:xfrm>
          <a:prstGeom prst="rect">
            <a:avLst/>
          </a:prstGeom>
        </p:spPr>
      </p:pic>
      <p:sp>
        <p:nvSpPr>
          <p:cNvPr id="75" name="Rectangle 74">
            <a:extLst>
              <a:ext uri="{FF2B5EF4-FFF2-40B4-BE49-F238E27FC236}">
                <a16:creationId xmlns:a16="http://schemas.microsoft.com/office/drawing/2014/main" id="{9C8E3BA5-704A-43A6-9F35-2D316607BD72}"/>
              </a:ext>
            </a:extLst>
          </p:cNvPr>
          <p:cNvSpPr/>
          <p:nvPr/>
        </p:nvSpPr>
        <p:spPr>
          <a:xfrm>
            <a:off x="3664525" y="1021226"/>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10231FC-DA63-4157-8ED7-8EF9A25F9BE9}"/>
              </a:ext>
            </a:extLst>
          </p:cNvPr>
          <p:cNvSpPr txBox="1"/>
          <p:nvPr/>
        </p:nvSpPr>
        <p:spPr>
          <a:xfrm>
            <a:off x="4161558" y="972736"/>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p>
        </p:txBody>
      </p:sp>
      <p:pic>
        <p:nvPicPr>
          <p:cNvPr id="77" name="Picture 76" descr="Male pirate with monkey">
            <a:extLst>
              <a:ext uri="{FF2B5EF4-FFF2-40B4-BE49-F238E27FC236}">
                <a16:creationId xmlns:a16="http://schemas.microsoft.com/office/drawing/2014/main" id="{AD65A580-AD80-4419-A0D5-81A3BB98D7E3}"/>
              </a:ext>
            </a:extLst>
          </p:cNvPr>
          <p:cNvPicPr>
            <a:picLocks noChangeAspect="1"/>
          </p:cNvPicPr>
          <p:nvPr/>
        </p:nvPicPr>
        <p:blipFill>
          <a:blip r:embed="rId2"/>
          <a:stretch>
            <a:fillRect/>
          </a:stretch>
        </p:blipFill>
        <p:spPr>
          <a:xfrm>
            <a:off x="3945079" y="1439959"/>
            <a:ext cx="777587" cy="1072730"/>
          </a:xfrm>
          <a:prstGeom prst="rect">
            <a:avLst/>
          </a:prstGeom>
        </p:spPr>
      </p:pic>
      <p:sp>
        <p:nvSpPr>
          <p:cNvPr id="78" name="Rectangle 77">
            <a:extLst>
              <a:ext uri="{FF2B5EF4-FFF2-40B4-BE49-F238E27FC236}">
                <a16:creationId xmlns:a16="http://schemas.microsoft.com/office/drawing/2014/main" id="{5C8CB1A2-F4C2-42E3-99A0-E6947CE8BCB7}"/>
              </a:ext>
            </a:extLst>
          </p:cNvPr>
          <p:cNvSpPr/>
          <p:nvPr/>
        </p:nvSpPr>
        <p:spPr>
          <a:xfrm>
            <a:off x="5084617" y="1021224"/>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F89DA060-2036-450D-B8E9-1A4E4D0DBB22}"/>
              </a:ext>
            </a:extLst>
          </p:cNvPr>
          <p:cNvSpPr txBox="1"/>
          <p:nvPr/>
        </p:nvSpPr>
        <p:spPr>
          <a:xfrm>
            <a:off x="5581650" y="972734"/>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p>
        </p:txBody>
      </p:sp>
      <p:pic>
        <p:nvPicPr>
          <p:cNvPr id="80" name="Picture 79" descr="Male pirate with monkey">
            <a:extLst>
              <a:ext uri="{FF2B5EF4-FFF2-40B4-BE49-F238E27FC236}">
                <a16:creationId xmlns:a16="http://schemas.microsoft.com/office/drawing/2014/main" id="{84DB9E47-92E6-4D63-8290-6667181BC3A6}"/>
              </a:ext>
            </a:extLst>
          </p:cNvPr>
          <p:cNvPicPr>
            <a:picLocks noChangeAspect="1"/>
          </p:cNvPicPr>
          <p:nvPr/>
        </p:nvPicPr>
        <p:blipFill>
          <a:blip r:embed="rId2"/>
          <a:stretch>
            <a:fillRect/>
          </a:stretch>
        </p:blipFill>
        <p:spPr>
          <a:xfrm>
            <a:off x="5365171" y="1439957"/>
            <a:ext cx="777587" cy="1072730"/>
          </a:xfrm>
          <a:prstGeom prst="rect">
            <a:avLst/>
          </a:prstGeom>
        </p:spPr>
      </p:pic>
      <p:sp>
        <p:nvSpPr>
          <p:cNvPr id="81" name="Rectangle 80">
            <a:extLst>
              <a:ext uri="{FF2B5EF4-FFF2-40B4-BE49-F238E27FC236}">
                <a16:creationId xmlns:a16="http://schemas.microsoft.com/office/drawing/2014/main" id="{E056CC30-5A79-4597-A3AF-6AC04E6FB124}"/>
              </a:ext>
            </a:extLst>
          </p:cNvPr>
          <p:cNvSpPr/>
          <p:nvPr/>
        </p:nvSpPr>
        <p:spPr>
          <a:xfrm>
            <a:off x="841661" y="1028244"/>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E18F2995-D4E3-4202-8E67-B11D1E084432}"/>
              </a:ext>
            </a:extLst>
          </p:cNvPr>
          <p:cNvSpPr txBox="1"/>
          <p:nvPr/>
        </p:nvSpPr>
        <p:spPr>
          <a:xfrm>
            <a:off x="1330036" y="953971"/>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p>
        </p:txBody>
      </p:sp>
      <p:pic>
        <p:nvPicPr>
          <p:cNvPr id="83" name="Picture 82" descr="Male pirate with monkey">
            <a:extLst>
              <a:ext uri="{FF2B5EF4-FFF2-40B4-BE49-F238E27FC236}">
                <a16:creationId xmlns:a16="http://schemas.microsoft.com/office/drawing/2014/main" id="{399C4D21-E108-4E89-9CF6-7A03190BC1D6}"/>
              </a:ext>
            </a:extLst>
          </p:cNvPr>
          <p:cNvPicPr>
            <a:picLocks noChangeAspect="1"/>
          </p:cNvPicPr>
          <p:nvPr/>
        </p:nvPicPr>
        <p:blipFill>
          <a:blip r:embed="rId2"/>
          <a:stretch>
            <a:fillRect/>
          </a:stretch>
        </p:blipFill>
        <p:spPr>
          <a:xfrm>
            <a:off x="1122215" y="1446977"/>
            <a:ext cx="777587" cy="1072730"/>
          </a:xfrm>
          <a:prstGeom prst="rect">
            <a:avLst/>
          </a:prstGeom>
        </p:spPr>
      </p:pic>
      <p:sp>
        <p:nvSpPr>
          <p:cNvPr id="84" name="Rectangle 83">
            <a:extLst>
              <a:ext uri="{FF2B5EF4-FFF2-40B4-BE49-F238E27FC236}">
                <a16:creationId xmlns:a16="http://schemas.microsoft.com/office/drawing/2014/main" id="{95B6B6CE-605F-4856-AD46-78729572987F}"/>
              </a:ext>
            </a:extLst>
          </p:cNvPr>
          <p:cNvSpPr/>
          <p:nvPr/>
        </p:nvSpPr>
        <p:spPr>
          <a:xfrm>
            <a:off x="2261753" y="1028242"/>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5EF7D329-8485-428C-A0F8-4DE31CD693C8}"/>
              </a:ext>
            </a:extLst>
          </p:cNvPr>
          <p:cNvSpPr txBox="1"/>
          <p:nvPr/>
        </p:nvSpPr>
        <p:spPr>
          <a:xfrm>
            <a:off x="2750128" y="953969"/>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p>
        </p:txBody>
      </p:sp>
      <p:pic>
        <p:nvPicPr>
          <p:cNvPr id="86" name="Picture 85" descr="Male pirate with monkey">
            <a:extLst>
              <a:ext uri="{FF2B5EF4-FFF2-40B4-BE49-F238E27FC236}">
                <a16:creationId xmlns:a16="http://schemas.microsoft.com/office/drawing/2014/main" id="{97EBE0DC-B9E7-4424-8DD7-76B2DB85D153}"/>
              </a:ext>
            </a:extLst>
          </p:cNvPr>
          <p:cNvPicPr>
            <a:picLocks noChangeAspect="1"/>
          </p:cNvPicPr>
          <p:nvPr/>
        </p:nvPicPr>
        <p:blipFill>
          <a:blip r:embed="rId2"/>
          <a:stretch>
            <a:fillRect/>
          </a:stretch>
        </p:blipFill>
        <p:spPr>
          <a:xfrm>
            <a:off x="2542307" y="1446975"/>
            <a:ext cx="777587" cy="1072730"/>
          </a:xfrm>
          <a:prstGeom prst="rect">
            <a:avLst/>
          </a:prstGeom>
        </p:spPr>
      </p:pic>
    </p:spTree>
    <p:extLst>
      <p:ext uri="{BB962C8B-B14F-4D97-AF65-F5344CB8AC3E}">
        <p14:creationId xmlns:p14="http://schemas.microsoft.com/office/powerpoint/2010/main" val="1622195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EED17A-4702-45E5-A3D1-391E9A7C9DA6}"/>
              </a:ext>
            </a:extLst>
          </p:cNvPr>
          <p:cNvSpPr/>
          <p:nvPr/>
        </p:nvSpPr>
        <p:spPr>
          <a:xfrm>
            <a:off x="833004" y="945572"/>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2E2306-8EE4-4C9B-87AD-7B309C4415DB}"/>
              </a:ext>
            </a:extLst>
          </p:cNvPr>
          <p:cNvSpPr txBox="1"/>
          <p:nvPr/>
        </p:nvSpPr>
        <p:spPr>
          <a:xfrm>
            <a:off x="1330036" y="949036"/>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a:t>
            </a:r>
          </a:p>
        </p:txBody>
      </p:sp>
      <p:pic>
        <p:nvPicPr>
          <p:cNvPr id="18" name="Picture 18" descr="Female pirate">
            <a:extLst>
              <a:ext uri="{FF2B5EF4-FFF2-40B4-BE49-F238E27FC236}">
                <a16:creationId xmlns:a16="http://schemas.microsoft.com/office/drawing/2014/main" id="{77302203-2192-4148-99C9-EB5A82DF3AA0}"/>
              </a:ext>
            </a:extLst>
          </p:cNvPr>
          <p:cNvPicPr>
            <a:picLocks noChangeAspect="1"/>
          </p:cNvPicPr>
          <p:nvPr/>
        </p:nvPicPr>
        <p:blipFill>
          <a:blip r:embed="rId2"/>
          <a:stretch>
            <a:fillRect/>
          </a:stretch>
        </p:blipFill>
        <p:spPr>
          <a:xfrm>
            <a:off x="1085393" y="1354282"/>
            <a:ext cx="773305" cy="1205344"/>
          </a:xfrm>
          <a:prstGeom prst="rect">
            <a:avLst/>
          </a:prstGeom>
        </p:spPr>
      </p:pic>
      <p:sp>
        <p:nvSpPr>
          <p:cNvPr id="51" name="Title 1">
            <a:extLst>
              <a:ext uri="{FF2B5EF4-FFF2-40B4-BE49-F238E27FC236}">
                <a16:creationId xmlns:a16="http://schemas.microsoft.com/office/drawing/2014/main" id="{FC74CB6E-11D4-4433-AB1B-AD21052099BB}"/>
              </a:ext>
            </a:extLst>
          </p:cNvPr>
          <p:cNvSpPr>
            <a:spLocks noGrp="1"/>
          </p:cNvSpPr>
          <p:nvPr>
            <p:ph type="title"/>
          </p:nvPr>
        </p:nvSpPr>
        <p:spPr>
          <a:xfrm>
            <a:off x="0" y="0"/>
            <a:ext cx="3207328" cy="425018"/>
          </a:xfrm>
        </p:spPr>
        <p:txBody>
          <a:bodyPr>
            <a:normAutofit/>
          </a:bodyPr>
          <a:lstStyle/>
          <a:p>
            <a:r>
              <a:rPr lang="en-US" sz="1600" b="1" dirty="0">
                <a:latin typeface="+mn-lt"/>
                <a:ea typeface="+mn-ea"/>
                <a:cs typeface="Calibri"/>
              </a:rPr>
              <a:t>CREW STRENGTH CARDS</a:t>
            </a:r>
            <a:endParaRPr lang="en-US" sz="1600" b="1" dirty="0">
              <a:latin typeface="+mn-lt"/>
              <a:ea typeface="+mn-ea"/>
              <a:cs typeface="+mn-cs"/>
            </a:endParaRPr>
          </a:p>
        </p:txBody>
      </p:sp>
      <p:sp>
        <p:nvSpPr>
          <p:cNvPr id="53" name="Rectangle 52">
            <a:extLst>
              <a:ext uri="{FF2B5EF4-FFF2-40B4-BE49-F238E27FC236}">
                <a16:creationId xmlns:a16="http://schemas.microsoft.com/office/drawing/2014/main" id="{078609B4-CCBE-4606-B378-2018139F20C1}"/>
              </a:ext>
            </a:extLst>
          </p:cNvPr>
          <p:cNvSpPr/>
          <p:nvPr/>
        </p:nvSpPr>
        <p:spPr>
          <a:xfrm>
            <a:off x="2227116" y="945572"/>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E0A9A465-9017-483C-B926-0C2A17B4C779}"/>
              </a:ext>
            </a:extLst>
          </p:cNvPr>
          <p:cNvSpPr txBox="1"/>
          <p:nvPr/>
        </p:nvSpPr>
        <p:spPr>
          <a:xfrm>
            <a:off x="2724148" y="949036"/>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a:t>
            </a:r>
          </a:p>
        </p:txBody>
      </p:sp>
      <p:pic>
        <p:nvPicPr>
          <p:cNvPr id="55" name="Picture 18" descr="Female pirate">
            <a:extLst>
              <a:ext uri="{FF2B5EF4-FFF2-40B4-BE49-F238E27FC236}">
                <a16:creationId xmlns:a16="http://schemas.microsoft.com/office/drawing/2014/main" id="{AE037119-2A0B-4607-8229-148F479BAAF2}"/>
              </a:ext>
            </a:extLst>
          </p:cNvPr>
          <p:cNvPicPr>
            <a:picLocks noChangeAspect="1"/>
          </p:cNvPicPr>
          <p:nvPr/>
        </p:nvPicPr>
        <p:blipFill>
          <a:blip r:embed="rId2"/>
          <a:stretch>
            <a:fillRect/>
          </a:stretch>
        </p:blipFill>
        <p:spPr>
          <a:xfrm>
            <a:off x="2479505" y="1354282"/>
            <a:ext cx="773305" cy="1205344"/>
          </a:xfrm>
          <a:prstGeom prst="rect">
            <a:avLst/>
          </a:prstGeom>
        </p:spPr>
      </p:pic>
      <p:sp>
        <p:nvSpPr>
          <p:cNvPr id="59" name="Rectangle 58">
            <a:extLst>
              <a:ext uri="{FF2B5EF4-FFF2-40B4-BE49-F238E27FC236}">
                <a16:creationId xmlns:a16="http://schemas.microsoft.com/office/drawing/2014/main" id="{6D12204A-12E3-48EA-98A3-B4B13176AC82}"/>
              </a:ext>
            </a:extLst>
          </p:cNvPr>
          <p:cNvSpPr/>
          <p:nvPr/>
        </p:nvSpPr>
        <p:spPr>
          <a:xfrm>
            <a:off x="3612247" y="948324"/>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3BF36CC8-CFB2-43FD-AB3F-F560158B2F3E}"/>
              </a:ext>
            </a:extLst>
          </p:cNvPr>
          <p:cNvSpPr txBox="1"/>
          <p:nvPr/>
        </p:nvSpPr>
        <p:spPr>
          <a:xfrm>
            <a:off x="4109279" y="951788"/>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a:t>
            </a:r>
          </a:p>
        </p:txBody>
      </p:sp>
      <p:pic>
        <p:nvPicPr>
          <p:cNvPr id="61" name="Picture 18" descr="Female pirate">
            <a:extLst>
              <a:ext uri="{FF2B5EF4-FFF2-40B4-BE49-F238E27FC236}">
                <a16:creationId xmlns:a16="http://schemas.microsoft.com/office/drawing/2014/main" id="{F7B64EA5-32D6-4846-9291-9E9E9B7D4296}"/>
              </a:ext>
            </a:extLst>
          </p:cNvPr>
          <p:cNvPicPr>
            <a:picLocks noChangeAspect="1"/>
          </p:cNvPicPr>
          <p:nvPr/>
        </p:nvPicPr>
        <p:blipFill>
          <a:blip r:embed="rId2"/>
          <a:stretch>
            <a:fillRect/>
          </a:stretch>
        </p:blipFill>
        <p:spPr>
          <a:xfrm>
            <a:off x="3864636" y="1357034"/>
            <a:ext cx="773305" cy="1205344"/>
          </a:xfrm>
          <a:prstGeom prst="rect">
            <a:avLst/>
          </a:prstGeom>
        </p:spPr>
      </p:pic>
      <p:sp>
        <p:nvSpPr>
          <p:cNvPr id="62" name="Rectangle 61">
            <a:extLst>
              <a:ext uri="{FF2B5EF4-FFF2-40B4-BE49-F238E27FC236}">
                <a16:creationId xmlns:a16="http://schemas.microsoft.com/office/drawing/2014/main" id="{7A299739-2829-4144-A841-B4834CAD9AD1}"/>
              </a:ext>
            </a:extLst>
          </p:cNvPr>
          <p:cNvSpPr/>
          <p:nvPr/>
        </p:nvSpPr>
        <p:spPr>
          <a:xfrm>
            <a:off x="5006359" y="948324"/>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342267E4-ADA0-4D00-8019-738BCFD6CBF2}"/>
              </a:ext>
            </a:extLst>
          </p:cNvPr>
          <p:cNvSpPr txBox="1"/>
          <p:nvPr/>
        </p:nvSpPr>
        <p:spPr>
          <a:xfrm>
            <a:off x="5503391" y="951788"/>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a:t>
            </a:r>
          </a:p>
        </p:txBody>
      </p:sp>
      <p:pic>
        <p:nvPicPr>
          <p:cNvPr id="64" name="Picture 18" descr="Female pirate">
            <a:extLst>
              <a:ext uri="{FF2B5EF4-FFF2-40B4-BE49-F238E27FC236}">
                <a16:creationId xmlns:a16="http://schemas.microsoft.com/office/drawing/2014/main" id="{F5FBC6D9-525D-42AA-96B3-1A936779B317}"/>
              </a:ext>
            </a:extLst>
          </p:cNvPr>
          <p:cNvPicPr>
            <a:picLocks noChangeAspect="1"/>
          </p:cNvPicPr>
          <p:nvPr/>
        </p:nvPicPr>
        <p:blipFill>
          <a:blip r:embed="rId2"/>
          <a:stretch>
            <a:fillRect/>
          </a:stretch>
        </p:blipFill>
        <p:spPr>
          <a:xfrm>
            <a:off x="5258748" y="1357034"/>
            <a:ext cx="773305" cy="1205344"/>
          </a:xfrm>
          <a:prstGeom prst="rect">
            <a:avLst/>
          </a:prstGeom>
        </p:spPr>
      </p:pic>
      <p:sp>
        <p:nvSpPr>
          <p:cNvPr id="65" name="Rectangle 64">
            <a:extLst>
              <a:ext uri="{FF2B5EF4-FFF2-40B4-BE49-F238E27FC236}">
                <a16:creationId xmlns:a16="http://schemas.microsoft.com/office/drawing/2014/main" id="{54C9F813-B97E-4D8F-8797-51A7BBC3F232}"/>
              </a:ext>
            </a:extLst>
          </p:cNvPr>
          <p:cNvSpPr/>
          <p:nvPr/>
        </p:nvSpPr>
        <p:spPr>
          <a:xfrm>
            <a:off x="6397175" y="956246"/>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A3916EC-5F31-459A-9519-1917DE5FBB91}"/>
              </a:ext>
            </a:extLst>
          </p:cNvPr>
          <p:cNvSpPr txBox="1"/>
          <p:nvPr/>
        </p:nvSpPr>
        <p:spPr>
          <a:xfrm>
            <a:off x="6894207" y="959710"/>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a:t>
            </a:r>
          </a:p>
        </p:txBody>
      </p:sp>
      <p:pic>
        <p:nvPicPr>
          <p:cNvPr id="67" name="Picture 18" descr="Female pirate">
            <a:extLst>
              <a:ext uri="{FF2B5EF4-FFF2-40B4-BE49-F238E27FC236}">
                <a16:creationId xmlns:a16="http://schemas.microsoft.com/office/drawing/2014/main" id="{59F66730-D531-4B56-BF89-1B2DC39454F4}"/>
              </a:ext>
            </a:extLst>
          </p:cNvPr>
          <p:cNvPicPr>
            <a:picLocks noChangeAspect="1"/>
          </p:cNvPicPr>
          <p:nvPr/>
        </p:nvPicPr>
        <p:blipFill>
          <a:blip r:embed="rId2"/>
          <a:stretch>
            <a:fillRect/>
          </a:stretch>
        </p:blipFill>
        <p:spPr>
          <a:xfrm>
            <a:off x="6649564" y="1364956"/>
            <a:ext cx="773305" cy="1205344"/>
          </a:xfrm>
          <a:prstGeom prst="rect">
            <a:avLst/>
          </a:prstGeom>
        </p:spPr>
      </p:pic>
      <p:sp>
        <p:nvSpPr>
          <p:cNvPr id="68" name="Rectangle 67">
            <a:extLst>
              <a:ext uri="{FF2B5EF4-FFF2-40B4-BE49-F238E27FC236}">
                <a16:creationId xmlns:a16="http://schemas.microsoft.com/office/drawing/2014/main" id="{8C354723-75DF-4F20-B8B7-8A201CFE403F}"/>
              </a:ext>
            </a:extLst>
          </p:cNvPr>
          <p:cNvSpPr/>
          <p:nvPr/>
        </p:nvSpPr>
        <p:spPr>
          <a:xfrm>
            <a:off x="7791287" y="956246"/>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959E0BA6-4FDB-45D5-B3A1-52C7E3CB4C37}"/>
              </a:ext>
            </a:extLst>
          </p:cNvPr>
          <p:cNvSpPr txBox="1"/>
          <p:nvPr/>
        </p:nvSpPr>
        <p:spPr>
          <a:xfrm>
            <a:off x="8288319" y="959710"/>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a:t>
            </a:r>
          </a:p>
        </p:txBody>
      </p:sp>
      <p:pic>
        <p:nvPicPr>
          <p:cNvPr id="70" name="Picture 18" descr="Female pirate">
            <a:extLst>
              <a:ext uri="{FF2B5EF4-FFF2-40B4-BE49-F238E27FC236}">
                <a16:creationId xmlns:a16="http://schemas.microsoft.com/office/drawing/2014/main" id="{859F812B-2321-4AB3-9099-A8409CE82622}"/>
              </a:ext>
            </a:extLst>
          </p:cNvPr>
          <p:cNvPicPr>
            <a:picLocks noChangeAspect="1"/>
          </p:cNvPicPr>
          <p:nvPr/>
        </p:nvPicPr>
        <p:blipFill>
          <a:blip r:embed="rId2"/>
          <a:stretch>
            <a:fillRect/>
          </a:stretch>
        </p:blipFill>
        <p:spPr>
          <a:xfrm>
            <a:off x="8043676" y="1364956"/>
            <a:ext cx="773305" cy="1205344"/>
          </a:xfrm>
          <a:prstGeom prst="rect">
            <a:avLst/>
          </a:prstGeom>
        </p:spPr>
      </p:pic>
      <p:sp>
        <p:nvSpPr>
          <p:cNvPr id="71" name="Rectangle 70">
            <a:extLst>
              <a:ext uri="{FF2B5EF4-FFF2-40B4-BE49-F238E27FC236}">
                <a16:creationId xmlns:a16="http://schemas.microsoft.com/office/drawing/2014/main" id="{00DD629F-C22C-4DC2-BA71-0A093BFAB159}"/>
              </a:ext>
            </a:extLst>
          </p:cNvPr>
          <p:cNvSpPr/>
          <p:nvPr/>
        </p:nvSpPr>
        <p:spPr>
          <a:xfrm>
            <a:off x="833004" y="2796143"/>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2EAB8DD7-2FD5-4091-8079-7BF79038B5AB}"/>
              </a:ext>
            </a:extLst>
          </p:cNvPr>
          <p:cNvSpPr txBox="1"/>
          <p:nvPr/>
        </p:nvSpPr>
        <p:spPr>
          <a:xfrm>
            <a:off x="1330036" y="2799607"/>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a:t>
            </a:r>
          </a:p>
        </p:txBody>
      </p:sp>
      <p:pic>
        <p:nvPicPr>
          <p:cNvPr id="73" name="Picture 18" descr="Female pirate">
            <a:extLst>
              <a:ext uri="{FF2B5EF4-FFF2-40B4-BE49-F238E27FC236}">
                <a16:creationId xmlns:a16="http://schemas.microsoft.com/office/drawing/2014/main" id="{23937723-A16A-427E-8F7A-961CD85D03FC}"/>
              </a:ext>
            </a:extLst>
          </p:cNvPr>
          <p:cNvPicPr>
            <a:picLocks noChangeAspect="1"/>
          </p:cNvPicPr>
          <p:nvPr/>
        </p:nvPicPr>
        <p:blipFill>
          <a:blip r:embed="rId2"/>
          <a:stretch>
            <a:fillRect/>
          </a:stretch>
        </p:blipFill>
        <p:spPr>
          <a:xfrm>
            <a:off x="1085393" y="3204853"/>
            <a:ext cx="773305" cy="1205344"/>
          </a:xfrm>
          <a:prstGeom prst="rect">
            <a:avLst/>
          </a:prstGeom>
        </p:spPr>
      </p:pic>
      <p:sp>
        <p:nvSpPr>
          <p:cNvPr id="74" name="Rectangle 73">
            <a:extLst>
              <a:ext uri="{FF2B5EF4-FFF2-40B4-BE49-F238E27FC236}">
                <a16:creationId xmlns:a16="http://schemas.microsoft.com/office/drawing/2014/main" id="{E528DDFA-5787-4E62-900C-7F517FDA0C86}"/>
              </a:ext>
            </a:extLst>
          </p:cNvPr>
          <p:cNvSpPr/>
          <p:nvPr/>
        </p:nvSpPr>
        <p:spPr>
          <a:xfrm>
            <a:off x="2227116" y="2796143"/>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B1F35402-97EB-4F4F-B85B-4FF2DC6D096D}"/>
              </a:ext>
            </a:extLst>
          </p:cNvPr>
          <p:cNvSpPr txBox="1"/>
          <p:nvPr/>
        </p:nvSpPr>
        <p:spPr>
          <a:xfrm>
            <a:off x="2724148" y="2799607"/>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a:t>
            </a:r>
          </a:p>
        </p:txBody>
      </p:sp>
      <p:pic>
        <p:nvPicPr>
          <p:cNvPr id="76" name="Picture 18" descr="Female pirate">
            <a:extLst>
              <a:ext uri="{FF2B5EF4-FFF2-40B4-BE49-F238E27FC236}">
                <a16:creationId xmlns:a16="http://schemas.microsoft.com/office/drawing/2014/main" id="{EB163D5A-E613-4B41-BB44-72BB50BA7039}"/>
              </a:ext>
            </a:extLst>
          </p:cNvPr>
          <p:cNvPicPr>
            <a:picLocks noChangeAspect="1"/>
          </p:cNvPicPr>
          <p:nvPr/>
        </p:nvPicPr>
        <p:blipFill>
          <a:blip r:embed="rId2"/>
          <a:stretch>
            <a:fillRect/>
          </a:stretch>
        </p:blipFill>
        <p:spPr>
          <a:xfrm>
            <a:off x="2479505" y="3204853"/>
            <a:ext cx="773305" cy="1205344"/>
          </a:xfrm>
          <a:prstGeom prst="rect">
            <a:avLst/>
          </a:prstGeom>
        </p:spPr>
      </p:pic>
      <p:sp>
        <p:nvSpPr>
          <p:cNvPr id="77" name="Rectangle 76">
            <a:extLst>
              <a:ext uri="{FF2B5EF4-FFF2-40B4-BE49-F238E27FC236}">
                <a16:creationId xmlns:a16="http://schemas.microsoft.com/office/drawing/2014/main" id="{FF538AD4-44EA-4ABC-8163-09A78E693225}"/>
              </a:ext>
            </a:extLst>
          </p:cNvPr>
          <p:cNvSpPr/>
          <p:nvPr/>
        </p:nvSpPr>
        <p:spPr>
          <a:xfrm>
            <a:off x="3612247" y="2798895"/>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91BAFF50-22F4-4C89-B9B4-934B5B6C9EF3}"/>
              </a:ext>
            </a:extLst>
          </p:cNvPr>
          <p:cNvSpPr txBox="1"/>
          <p:nvPr/>
        </p:nvSpPr>
        <p:spPr>
          <a:xfrm>
            <a:off x="4109279" y="2802359"/>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a:t>
            </a:r>
          </a:p>
        </p:txBody>
      </p:sp>
      <p:pic>
        <p:nvPicPr>
          <p:cNvPr id="79" name="Picture 18" descr="Female pirate">
            <a:extLst>
              <a:ext uri="{FF2B5EF4-FFF2-40B4-BE49-F238E27FC236}">
                <a16:creationId xmlns:a16="http://schemas.microsoft.com/office/drawing/2014/main" id="{B877ACD8-5476-41AE-8815-1673D5159EB8}"/>
              </a:ext>
            </a:extLst>
          </p:cNvPr>
          <p:cNvPicPr>
            <a:picLocks noChangeAspect="1"/>
          </p:cNvPicPr>
          <p:nvPr/>
        </p:nvPicPr>
        <p:blipFill>
          <a:blip r:embed="rId2"/>
          <a:stretch>
            <a:fillRect/>
          </a:stretch>
        </p:blipFill>
        <p:spPr>
          <a:xfrm>
            <a:off x="3864636" y="3207605"/>
            <a:ext cx="773305" cy="1205344"/>
          </a:xfrm>
          <a:prstGeom prst="rect">
            <a:avLst/>
          </a:prstGeom>
        </p:spPr>
      </p:pic>
      <p:sp>
        <p:nvSpPr>
          <p:cNvPr id="80" name="Rectangle 79">
            <a:extLst>
              <a:ext uri="{FF2B5EF4-FFF2-40B4-BE49-F238E27FC236}">
                <a16:creationId xmlns:a16="http://schemas.microsoft.com/office/drawing/2014/main" id="{399B5FDF-DFB8-46B4-A0B1-F5D52C248127}"/>
              </a:ext>
            </a:extLst>
          </p:cNvPr>
          <p:cNvSpPr/>
          <p:nvPr/>
        </p:nvSpPr>
        <p:spPr>
          <a:xfrm>
            <a:off x="5006359" y="2798895"/>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1FD78EA7-24CA-40D7-A7F4-85106658F953}"/>
              </a:ext>
            </a:extLst>
          </p:cNvPr>
          <p:cNvSpPr txBox="1"/>
          <p:nvPr/>
        </p:nvSpPr>
        <p:spPr>
          <a:xfrm>
            <a:off x="5503391" y="2802359"/>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a:t>
            </a:r>
          </a:p>
        </p:txBody>
      </p:sp>
      <p:pic>
        <p:nvPicPr>
          <p:cNvPr id="82" name="Picture 18" descr="Female pirate">
            <a:extLst>
              <a:ext uri="{FF2B5EF4-FFF2-40B4-BE49-F238E27FC236}">
                <a16:creationId xmlns:a16="http://schemas.microsoft.com/office/drawing/2014/main" id="{9A797902-D08C-403E-A195-BFC7487F81DB}"/>
              </a:ext>
            </a:extLst>
          </p:cNvPr>
          <p:cNvPicPr>
            <a:picLocks noChangeAspect="1"/>
          </p:cNvPicPr>
          <p:nvPr/>
        </p:nvPicPr>
        <p:blipFill>
          <a:blip r:embed="rId2"/>
          <a:stretch>
            <a:fillRect/>
          </a:stretch>
        </p:blipFill>
        <p:spPr>
          <a:xfrm>
            <a:off x="5258748" y="3207605"/>
            <a:ext cx="773305" cy="1205344"/>
          </a:xfrm>
          <a:prstGeom prst="rect">
            <a:avLst/>
          </a:prstGeom>
        </p:spPr>
      </p:pic>
      <p:sp>
        <p:nvSpPr>
          <p:cNvPr id="83" name="Rectangle 82">
            <a:extLst>
              <a:ext uri="{FF2B5EF4-FFF2-40B4-BE49-F238E27FC236}">
                <a16:creationId xmlns:a16="http://schemas.microsoft.com/office/drawing/2014/main" id="{FB25657D-FCD0-4B24-B597-C94B18DB0E6A}"/>
              </a:ext>
            </a:extLst>
          </p:cNvPr>
          <p:cNvSpPr/>
          <p:nvPr/>
        </p:nvSpPr>
        <p:spPr>
          <a:xfrm>
            <a:off x="6397175" y="2806817"/>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540D871D-EAA7-4FCF-9295-D2112A9A4522}"/>
              </a:ext>
            </a:extLst>
          </p:cNvPr>
          <p:cNvSpPr txBox="1"/>
          <p:nvPr/>
        </p:nvSpPr>
        <p:spPr>
          <a:xfrm>
            <a:off x="6894207" y="2810281"/>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a:t>
            </a:r>
          </a:p>
        </p:txBody>
      </p:sp>
      <p:pic>
        <p:nvPicPr>
          <p:cNvPr id="85" name="Picture 18" descr="Female pirate">
            <a:extLst>
              <a:ext uri="{FF2B5EF4-FFF2-40B4-BE49-F238E27FC236}">
                <a16:creationId xmlns:a16="http://schemas.microsoft.com/office/drawing/2014/main" id="{832D8F6B-F81D-46C2-A6A4-FA5688E683FD}"/>
              </a:ext>
            </a:extLst>
          </p:cNvPr>
          <p:cNvPicPr>
            <a:picLocks noChangeAspect="1"/>
          </p:cNvPicPr>
          <p:nvPr/>
        </p:nvPicPr>
        <p:blipFill>
          <a:blip r:embed="rId2"/>
          <a:stretch>
            <a:fillRect/>
          </a:stretch>
        </p:blipFill>
        <p:spPr>
          <a:xfrm>
            <a:off x="6649564" y="3215527"/>
            <a:ext cx="773305" cy="1205344"/>
          </a:xfrm>
          <a:prstGeom prst="rect">
            <a:avLst/>
          </a:prstGeom>
        </p:spPr>
      </p:pic>
      <p:sp>
        <p:nvSpPr>
          <p:cNvPr id="86" name="Rectangle 85">
            <a:extLst>
              <a:ext uri="{FF2B5EF4-FFF2-40B4-BE49-F238E27FC236}">
                <a16:creationId xmlns:a16="http://schemas.microsoft.com/office/drawing/2014/main" id="{7CA05A7E-3A77-43DF-A1EE-1755F0EB7930}"/>
              </a:ext>
            </a:extLst>
          </p:cNvPr>
          <p:cNvSpPr/>
          <p:nvPr/>
        </p:nvSpPr>
        <p:spPr>
          <a:xfrm>
            <a:off x="7791287" y="2806817"/>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155B9-1EE5-47F4-ACEE-AE18D815D961}"/>
              </a:ext>
            </a:extLst>
          </p:cNvPr>
          <p:cNvSpPr txBox="1"/>
          <p:nvPr/>
        </p:nvSpPr>
        <p:spPr>
          <a:xfrm>
            <a:off x="8288319" y="2810281"/>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a:t>
            </a:r>
          </a:p>
        </p:txBody>
      </p:sp>
      <p:pic>
        <p:nvPicPr>
          <p:cNvPr id="88" name="Picture 18" descr="Female pirate">
            <a:extLst>
              <a:ext uri="{FF2B5EF4-FFF2-40B4-BE49-F238E27FC236}">
                <a16:creationId xmlns:a16="http://schemas.microsoft.com/office/drawing/2014/main" id="{B17EE02F-8C84-4F75-BD78-C8D3E3A3C167}"/>
              </a:ext>
            </a:extLst>
          </p:cNvPr>
          <p:cNvPicPr>
            <a:picLocks noChangeAspect="1"/>
          </p:cNvPicPr>
          <p:nvPr/>
        </p:nvPicPr>
        <p:blipFill>
          <a:blip r:embed="rId2"/>
          <a:stretch>
            <a:fillRect/>
          </a:stretch>
        </p:blipFill>
        <p:spPr>
          <a:xfrm>
            <a:off x="8043676" y="3215527"/>
            <a:ext cx="773305" cy="1205344"/>
          </a:xfrm>
          <a:prstGeom prst="rect">
            <a:avLst/>
          </a:prstGeom>
        </p:spPr>
      </p:pic>
    </p:spTree>
    <p:extLst>
      <p:ext uri="{BB962C8B-B14F-4D97-AF65-F5344CB8AC3E}">
        <p14:creationId xmlns:p14="http://schemas.microsoft.com/office/powerpoint/2010/main" val="1400024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3123A5-A31C-44FD-88DA-372A563827DC}"/>
              </a:ext>
            </a:extLst>
          </p:cNvPr>
          <p:cNvSpPr/>
          <p:nvPr/>
        </p:nvSpPr>
        <p:spPr>
          <a:xfrm>
            <a:off x="833004" y="945572"/>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52B9076-B57F-4E68-88E1-A0AE51148C73}"/>
              </a:ext>
            </a:extLst>
          </p:cNvPr>
          <p:cNvSpPr txBox="1"/>
          <p:nvPr/>
        </p:nvSpPr>
        <p:spPr>
          <a:xfrm>
            <a:off x="1330036" y="949036"/>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3</a:t>
            </a:r>
          </a:p>
        </p:txBody>
      </p:sp>
      <p:pic>
        <p:nvPicPr>
          <p:cNvPr id="18" name="Picture 18" descr="Pirate ship">
            <a:extLst>
              <a:ext uri="{FF2B5EF4-FFF2-40B4-BE49-F238E27FC236}">
                <a16:creationId xmlns:a16="http://schemas.microsoft.com/office/drawing/2014/main" id="{48A0783C-636E-4774-BEA8-ABCA52C7509B}"/>
              </a:ext>
            </a:extLst>
          </p:cNvPr>
          <p:cNvPicPr>
            <a:picLocks noChangeAspect="1"/>
          </p:cNvPicPr>
          <p:nvPr/>
        </p:nvPicPr>
        <p:blipFill>
          <a:blip r:embed="rId2"/>
          <a:stretch>
            <a:fillRect/>
          </a:stretch>
        </p:blipFill>
        <p:spPr>
          <a:xfrm>
            <a:off x="1009650" y="1284846"/>
            <a:ext cx="942109" cy="1266283"/>
          </a:xfrm>
          <a:prstGeom prst="rect">
            <a:avLst/>
          </a:prstGeom>
        </p:spPr>
      </p:pic>
      <p:sp>
        <p:nvSpPr>
          <p:cNvPr id="51" name="Rectangle 50">
            <a:extLst>
              <a:ext uri="{FF2B5EF4-FFF2-40B4-BE49-F238E27FC236}">
                <a16:creationId xmlns:a16="http://schemas.microsoft.com/office/drawing/2014/main" id="{790984E6-B6B7-4D8A-B4B0-F51CCC052D19}"/>
              </a:ext>
            </a:extLst>
          </p:cNvPr>
          <p:cNvSpPr/>
          <p:nvPr/>
        </p:nvSpPr>
        <p:spPr>
          <a:xfrm>
            <a:off x="2227116" y="945572"/>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C6E60C35-DAFE-44E6-8B7E-587073C84AD9}"/>
              </a:ext>
            </a:extLst>
          </p:cNvPr>
          <p:cNvSpPr txBox="1"/>
          <p:nvPr/>
        </p:nvSpPr>
        <p:spPr>
          <a:xfrm>
            <a:off x="2724148" y="949036"/>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3</a:t>
            </a:r>
          </a:p>
        </p:txBody>
      </p:sp>
      <p:pic>
        <p:nvPicPr>
          <p:cNvPr id="53" name="Picture 18" descr="Pirate ship">
            <a:extLst>
              <a:ext uri="{FF2B5EF4-FFF2-40B4-BE49-F238E27FC236}">
                <a16:creationId xmlns:a16="http://schemas.microsoft.com/office/drawing/2014/main" id="{CF93BAFB-1D34-4B44-9386-7819C84924C4}"/>
              </a:ext>
            </a:extLst>
          </p:cNvPr>
          <p:cNvPicPr>
            <a:picLocks noChangeAspect="1"/>
          </p:cNvPicPr>
          <p:nvPr/>
        </p:nvPicPr>
        <p:blipFill>
          <a:blip r:embed="rId2"/>
          <a:stretch>
            <a:fillRect/>
          </a:stretch>
        </p:blipFill>
        <p:spPr>
          <a:xfrm>
            <a:off x="2403762" y="1284846"/>
            <a:ext cx="942109" cy="1266283"/>
          </a:xfrm>
          <a:prstGeom prst="rect">
            <a:avLst/>
          </a:prstGeom>
        </p:spPr>
      </p:pic>
      <p:sp>
        <p:nvSpPr>
          <p:cNvPr id="54" name="Rectangle 53">
            <a:extLst>
              <a:ext uri="{FF2B5EF4-FFF2-40B4-BE49-F238E27FC236}">
                <a16:creationId xmlns:a16="http://schemas.microsoft.com/office/drawing/2014/main" id="{9F7F0B5D-96E0-4F83-8FAF-C463528A80C3}"/>
              </a:ext>
            </a:extLst>
          </p:cNvPr>
          <p:cNvSpPr/>
          <p:nvPr/>
        </p:nvSpPr>
        <p:spPr>
          <a:xfrm>
            <a:off x="3635546" y="948324"/>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25F3CDD6-42EA-4779-B0BE-0ED25FFC6E98}"/>
              </a:ext>
            </a:extLst>
          </p:cNvPr>
          <p:cNvSpPr txBox="1"/>
          <p:nvPr/>
        </p:nvSpPr>
        <p:spPr>
          <a:xfrm>
            <a:off x="4132578" y="951788"/>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3</a:t>
            </a:r>
          </a:p>
        </p:txBody>
      </p:sp>
      <p:pic>
        <p:nvPicPr>
          <p:cNvPr id="56" name="Picture 18" descr="Pirate ship">
            <a:extLst>
              <a:ext uri="{FF2B5EF4-FFF2-40B4-BE49-F238E27FC236}">
                <a16:creationId xmlns:a16="http://schemas.microsoft.com/office/drawing/2014/main" id="{B8D636A2-AA97-40B0-B137-B4709E944641}"/>
              </a:ext>
            </a:extLst>
          </p:cNvPr>
          <p:cNvPicPr>
            <a:picLocks noChangeAspect="1"/>
          </p:cNvPicPr>
          <p:nvPr/>
        </p:nvPicPr>
        <p:blipFill>
          <a:blip r:embed="rId2"/>
          <a:stretch>
            <a:fillRect/>
          </a:stretch>
        </p:blipFill>
        <p:spPr>
          <a:xfrm>
            <a:off x="3812192" y="1287598"/>
            <a:ext cx="942109" cy="1266283"/>
          </a:xfrm>
          <a:prstGeom prst="rect">
            <a:avLst/>
          </a:prstGeom>
        </p:spPr>
      </p:pic>
      <p:sp>
        <p:nvSpPr>
          <p:cNvPr id="57" name="Rectangle 56">
            <a:extLst>
              <a:ext uri="{FF2B5EF4-FFF2-40B4-BE49-F238E27FC236}">
                <a16:creationId xmlns:a16="http://schemas.microsoft.com/office/drawing/2014/main" id="{03649E38-C2E4-4406-8508-2A53008D8A4B}"/>
              </a:ext>
            </a:extLst>
          </p:cNvPr>
          <p:cNvSpPr/>
          <p:nvPr/>
        </p:nvSpPr>
        <p:spPr>
          <a:xfrm>
            <a:off x="5029658" y="948324"/>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FF4192D1-87F2-4192-92B5-75C303762A84}"/>
              </a:ext>
            </a:extLst>
          </p:cNvPr>
          <p:cNvSpPr txBox="1"/>
          <p:nvPr/>
        </p:nvSpPr>
        <p:spPr>
          <a:xfrm>
            <a:off x="5526690" y="951788"/>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3</a:t>
            </a:r>
          </a:p>
        </p:txBody>
      </p:sp>
      <p:pic>
        <p:nvPicPr>
          <p:cNvPr id="59" name="Picture 18" descr="Pirate ship">
            <a:extLst>
              <a:ext uri="{FF2B5EF4-FFF2-40B4-BE49-F238E27FC236}">
                <a16:creationId xmlns:a16="http://schemas.microsoft.com/office/drawing/2014/main" id="{09239F87-47DF-4747-9ECB-4C2B77C00BE3}"/>
              </a:ext>
            </a:extLst>
          </p:cNvPr>
          <p:cNvPicPr>
            <a:picLocks noChangeAspect="1"/>
          </p:cNvPicPr>
          <p:nvPr/>
        </p:nvPicPr>
        <p:blipFill>
          <a:blip r:embed="rId2"/>
          <a:stretch>
            <a:fillRect/>
          </a:stretch>
        </p:blipFill>
        <p:spPr>
          <a:xfrm>
            <a:off x="5206304" y="1287598"/>
            <a:ext cx="942109" cy="1266283"/>
          </a:xfrm>
          <a:prstGeom prst="rect">
            <a:avLst/>
          </a:prstGeom>
        </p:spPr>
      </p:pic>
      <p:sp>
        <p:nvSpPr>
          <p:cNvPr id="60" name="Rectangle 59">
            <a:extLst>
              <a:ext uri="{FF2B5EF4-FFF2-40B4-BE49-F238E27FC236}">
                <a16:creationId xmlns:a16="http://schemas.microsoft.com/office/drawing/2014/main" id="{9530BD7D-CBDC-4C29-9894-02AC45EFBC8F}"/>
              </a:ext>
            </a:extLst>
          </p:cNvPr>
          <p:cNvSpPr/>
          <p:nvPr/>
        </p:nvSpPr>
        <p:spPr>
          <a:xfrm>
            <a:off x="6482603" y="945572"/>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A15725B-94FD-4B93-A4D7-62BFD95655BA}"/>
              </a:ext>
            </a:extLst>
          </p:cNvPr>
          <p:cNvSpPr txBox="1"/>
          <p:nvPr/>
        </p:nvSpPr>
        <p:spPr>
          <a:xfrm>
            <a:off x="6979635" y="949036"/>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3</a:t>
            </a:r>
          </a:p>
        </p:txBody>
      </p:sp>
      <p:pic>
        <p:nvPicPr>
          <p:cNvPr id="62" name="Picture 18" descr="Pirate ship">
            <a:extLst>
              <a:ext uri="{FF2B5EF4-FFF2-40B4-BE49-F238E27FC236}">
                <a16:creationId xmlns:a16="http://schemas.microsoft.com/office/drawing/2014/main" id="{D99BCF9E-D396-4BA9-AEE4-D3E493A67884}"/>
              </a:ext>
            </a:extLst>
          </p:cNvPr>
          <p:cNvPicPr>
            <a:picLocks noChangeAspect="1"/>
          </p:cNvPicPr>
          <p:nvPr/>
        </p:nvPicPr>
        <p:blipFill>
          <a:blip r:embed="rId2"/>
          <a:stretch>
            <a:fillRect/>
          </a:stretch>
        </p:blipFill>
        <p:spPr>
          <a:xfrm>
            <a:off x="6659249" y="1284846"/>
            <a:ext cx="942109" cy="1266283"/>
          </a:xfrm>
          <a:prstGeom prst="rect">
            <a:avLst/>
          </a:prstGeom>
        </p:spPr>
      </p:pic>
      <p:sp>
        <p:nvSpPr>
          <p:cNvPr id="63" name="Rectangle 62">
            <a:extLst>
              <a:ext uri="{FF2B5EF4-FFF2-40B4-BE49-F238E27FC236}">
                <a16:creationId xmlns:a16="http://schemas.microsoft.com/office/drawing/2014/main" id="{C214CBE7-D4B9-40B2-BC3E-1A6F0A0DC8F0}"/>
              </a:ext>
            </a:extLst>
          </p:cNvPr>
          <p:cNvSpPr/>
          <p:nvPr/>
        </p:nvSpPr>
        <p:spPr>
          <a:xfrm>
            <a:off x="7876715" y="945572"/>
            <a:ext cx="1281544" cy="17144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1EBF5830-C46F-44CE-AF51-84824348375C}"/>
              </a:ext>
            </a:extLst>
          </p:cNvPr>
          <p:cNvSpPr txBox="1"/>
          <p:nvPr/>
        </p:nvSpPr>
        <p:spPr>
          <a:xfrm>
            <a:off x="8373747" y="949036"/>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3</a:t>
            </a:r>
          </a:p>
        </p:txBody>
      </p:sp>
      <p:pic>
        <p:nvPicPr>
          <p:cNvPr id="65" name="Picture 18" descr="Pirate ship">
            <a:extLst>
              <a:ext uri="{FF2B5EF4-FFF2-40B4-BE49-F238E27FC236}">
                <a16:creationId xmlns:a16="http://schemas.microsoft.com/office/drawing/2014/main" id="{387CC7F1-B478-4BAF-B08F-A85DEC6142C5}"/>
              </a:ext>
            </a:extLst>
          </p:cNvPr>
          <p:cNvPicPr>
            <a:picLocks noChangeAspect="1"/>
          </p:cNvPicPr>
          <p:nvPr/>
        </p:nvPicPr>
        <p:blipFill>
          <a:blip r:embed="rId2"/>
          <a:stretch>
            <a:fillRect/>
          </a:stretch>
        </p:blipFill>
        <p:spPr>
          <a:xfrm>
            <a:off x="8053361" y="1284846"/>
            <a:ext cx="942109" cy="1266283"/>
          </a:xfrm>
          <a:prstGeom prst="rect">
            <a:avLst/>
          </a:prstGeom>
        </p:spPr>
      </p:pic>
      <p:sp>
        <p:nvSpPr>
          <p:cNvPr id="66" name="Rectangle 65">
            <a:extLst>
              <a:ext uri="{FF2B5EF4-FFF2-40B4-BE49-F238E27FC236}">
                <a16:creationId xmlns:a16="http://schemas.microsoft.com/office/drawing/2014/main" id="{A065A952-F37F-4242-A4EC-C8114128EFF0}"/>
              </a:ext>
            </a:extLst>
          </p:cNvPr>
          <p:cNvSpPr/>
          <p:nvPr/>
        </p:nvSpPr>
        <p:spPr>
          <a:xfrm>
            <a:off x="833004" y="2804497"/>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D81B6401-ECB8-4307-98F6-ACD8E52335EF}"/>
              </a:ext>
            </a:extLst>
          </p:cNvPr>
          <p:cNvSpPr txBox="1"/>
          <p:nvPr/>
        </p:nvSpPr>
        <p:spPr>
          <a:xfrm>
            <a:off x="1330036" y="2807961"/>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3</a:t>
            </a:r>
          </a:p>
        </p:txBody>
      </p:sp>
      <p:pic>
        <p:nvPicPr>
          <p:cNvPr id="68" name="Picture 18" descr="Pirate ship">
            <a:extLst>
              <a:ext uri="{FF2B5EF4-FFF2-40B4-BE49-F238E27FC236}">
                <a16:creationId xmlns:a16="http://schemas.microsoft.com/office/drawing/2014/main" id="{4375F486-F7CC-4156-9E4D-89B88363C788}"/>
              </a:ext>
            </a:extLst>
          </p:cNvPr>
          <p:cNvPicPr>
            <a:picLocks noChangeAspect="1"/>
          </p:cNvPicPr>
          <p:nvPr/>
        </p:nvPicPr>
        <p:blipFill>
          <a:blip r:embed="rId2"/>
          <a:stretch>
            <a:fillRect/>
          </a:stretch>
        </p:blipFill>
        <p:spPr>
          <a:xfrm>
            <a:off x="1009650" y="3143771"/>
            <a:ext cx="942109" cy="1266283"/>
          </a:xfrm>
          <a:prstGeom prst="rect">
            <a:avLst/>
          </a:prstGeom>
        </p:spPr>
      </p:pic>
      <p:sp>
        <p:nvSpPr>
          <p:cNvPr id="69" name="Rectangle 68">
            <a:extLst>
              <a:ext uri="{FF2B5EF4-FFF2-40B4-BE49-F238E27FC236}">
                <a16:creationId xmlns:a16="http://schemas.microsoft.com/office/drawing/2014/main" id="{F9B2AD21-F9FD-452C-A416-82668B0CD732}"/>
              </a:ext>
            </a:extLst>
          </p:cNvPr>
          <p:cNvSpPr/>
          <p:nvPr/>
        </p:nvSpPr>
        <p:spPr>
          <a:xfrm>
            <a:off x="2227116" y="2804497"/>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EFCA6BF-3154-4BE1-AEBF-2F91F472C2DD}"/>
              </a:ext>
            </a:extLst>
          </p:cNvPr>
          <p:cNvSpPr txBox="1"/>
          <p:nvPr/>
        </p:nvSpPr>
        <p:spPr>
          <a:xfrm>
            <a:off x="2724148" y="2807961"/>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3</a:t>
            </a:r>
          </a:p>
        </p:txBody>
      </p:sp>
      <p:pic>
        <p:nvPicPr>
          <p:cNvPr id="71" name="Picture 18" descr="Pirate ship">
            <a:extLst>
              <a:ext uri="{FF2B5EF4-FFF2-40B4-BE49-F238E27FC236}">
                <a16:creationId xmlns:a16="http://schemas.microsoft.com/office/drawing/2014/main" id="{750AA10B-3F82-46B4-BA15-363DA2CC883B}"/>
              </a:ext>
            </a:extLst>
          </p:cNvPr>
          <p:cNvPicPr>
            <a:picLocks noChangeAspect="1"/>
          </p:cNvPicPr>
          <p:nvPr/>
        </p:nvPicPr>
        <p:blipFill>
          <a:blip r:embed="rId2"/>
          <a:stretch>
            <a:fillRect/>
          </a:stretch>
        </p:blipFill>
        <p:spPr>
          <a:xfrm>
            <a:off x="2403762" y="3143771"/>
            <a:ext cx="942109" cy="1266283"/>
          </a:xfrm>
          <a:prstGeom prst="rect">
            <a:avLst/>
          </a:prstGeom>
        </p:spPr>
      </p:pic>
      <p:sp>
        <p:nvSpPr>
          <p:cNvPr id="72" name="Rectangle 71">
            <a:extLst>
              <a:ext uri="{FF2B5EF4-FFF2-40B4-BE49-F238E27FC236}">
                <a16:creationId xmlns:a16="http://schemas.microsoft.com/office/drawing/2014/main" id="{DCEE2128-BA7A-45DF-8D86-5325BE98F8FB}"/>
              </a:ext>
            </a:extLst>
          </p:cNvPr>
          <p:cNvSpPr/>
          <p:nvPr/>
        </p:nvSpPr>
        <p:spPr>
          <a:xfrm>
            <a:off x="3626648" y="2804497"/>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1FA8A666-7142-422D-9743-9534255261BD}"/>
              </a:ext>
            </a:extLst>
          </p:cNvPr>
          <p:cNvSpPr txBox="1"/>
          <p:nvPr/>
        </p:nvSpPr>
        <p:spPr>
          <a:xfrm>
            <a:off x="4123680" y="2807961"/>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3</a:t>
            </a:r>
          </a:p>
        </p:txBody>
      </p:sp>
      <p:pic>
        <p:nvPicPr>
          <p:cNvPr id="74" name="Picture 18" descr="Pirate ship">
            <a:extLst>
              <a:ext uri="{FF2B5EF4-FFF2-40B4-BE49-F238E27FC236}">
                <a16:creationId xmlns:a16="http://schemas.microsoft.com/office/drawing/2014/main" id="{6F8F0834-1378-4601-A457-DA15825CAE09}"/>
              </a:ext>
            </a:extLst>
          </p:cNvPr>
          <p:cNvPicPr>
            <a:picLocks noChangeAspect="1"/>
          </p:cNvPicPr>
          <p:nvPr/>
        </p:nvPicPr>
        <p:blipFill>
          <a:blip r:embed="rId2"/>
          <a:stretch>
            <a:fillRect/>
          </a:stretch>
        </p:blipFill>
        <p:spPr>
          <a:xfrm>
            <a:off x="3803294" y="3143771"/>
            <a:ext cx="942109" cy="1266283"/>
          </a:xfrm>
          <a:prstGeom prst="rect">
            <a:avLst/>
          </a:prstGeom>
        </p:spPr>
      </p:pic>
      <p:sp>
        <p:nvSpPr>
          <p:cNvPr id="75" name="Rectangle 74">
            <a:extLst>
              <a:ext uri="{FF2B5EF4-FFF2-40B4-BE49-F238E27FC236}">
                <a16:creationId xmlns:a16="http://schemas.microsoft.com/office/drawing/2014/main" id="{0F652171-38A8-4629-901B-F967FA06E34A}"/>
              </a:ext>
            </a:extLst>
          </p:cNvPr>
          <p:cNvSpPr/>
          <p:nvPr/>
        </p:nvSpPr>
        <p:spPr>
          <a:xfrm>
            <a:off x="5020760" y="2804497"/>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BD82395-5ED0-4EC8-BC4F-71EB4EFA9D97}"/>
              </a:ext>
            </a:extLst>
          </p:cNvPr>
          <p:cNvSpPr txBox="1"/>
          <p:nvPr/>
        </p:nvSpPr>
        <p:spPr>
          <a:xfrm>
            <a:off x="5517792" y="2807961"/>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3</a:t>
            </a:r>
          </a:p>
        </p:txBody>
      </p:sp>
      <p:pic>
        <p:nvPicPr>
          <p:cNvPr id="77" name="Picture 18" descr="Pirate ship">
            <a:extLst>
              <a:ext uri="{FF2B5EF4-FFF2-40B4-BE49-F238E27FC236}">
                <a16:creationId xmlns:a16="http://schemas.microsoft.com/office/drawing/2014/main" id="{1F3D3120-9BF2-48AB-9CC5-2B52220CA09A}"/>
              </a:ext>
            </a:extLst>
          </p:cNvPr>
          <p:cNvPicPr>
            <a:picLocks noChangeAspect="1"/>
          </p:cNvPicPr>
          <p:nvPr/>
        </p:nvPicPr>
        <p:blipFill>
          <a:blip r:embed="rId2"/>
          <a:stretch>
            <a:fillRect/>
          </a:stretch>
        </p:blipFill>
        <p:spPr>
          <a:xfrm>
            <a:off x="5197406" y="3143771"/>
            <a:ext cx="942109" cy="1266283"/>
          </a:xfrm>
          <a:prstGeom prst="rect">
            <a:avLst/>
          </a:prstGeom>
        </p:spPr>
      </p:pic>
      <p:sp>
        <p:nvSpPr>
          <p:cNvPr id="78" name="Rectangle 77">
            <a:extLst>
              <a:ext uri="{FF2B5EF4-FFF2-40B4-BE49-F238E27FC236}">
                <a16:creationId xmlns:a16="http://schemas.microsoft.com/office/drawing/2014/main" id="{220CCA33-39B6-4A64-89BB-EA14E4B3E910}"/>
              </a:ext>
            </a:extLst>
          </p:cNvPr>
          <p:cNvSpPr/>
          <p:nvPr/>
        </p:nvSpPr>
        <p:spPr>
          <a:xfrm>
            <a:off x="6482603" y="2804497"/>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BC1E4DAC-6D10-4A1A-AAD3-17EDE2DEEBCD}"/>
              </a:ext>
            </a:extLst>
          </p:cNvPr>
          <p:cNvSpPr txBox="1"/>
          <p:nvPr/>
        </p:nvSpPr>
        <p:spPr>
          <a:xfrm>
            <a:off x="6979635" y="2807961"/>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3</a:t>
            </a:r>
          </a:p>
        </p:txBody>
      </p:sp>
      <p:pic>
        <p:nvPicPr>
          <p:cNvPr id="80" name="Picture 18" descr="Pirate ship">
            <a:extLst>
              <a:ext uri="{FF2B5EF4-FFF2-40B4-BE49-F238E27FC236}">
                <a16:creationId xmlns:a16="http://schemas.microsoft.com/office/drawing/2014/main" id="{A93A523C-D8CA-4396-8497-D0C63597FC9C}"/>
              </a:ext>
            </a:extLst>
          </p:cNvPr>
          <p:cNvPicPr>
            <a:picLocks noChangeAspect="1"/>
          </p:cNvPicPr>
          <p:nvPr/>
        </p:nvPicPr>
        <p:blipFill>
          <a:blip r:embed="rId2"/>
          <a:stretch>
            <a:fillRect/>
          </a:stretch>
        </p:blipFill>
        <p:spPr>
          <a:xfrm>
            <a:off x="6659249" y="3143771"/>
            <a:ext cx="942109" cy="1266283"/>
          </a:xfrm>
          <a:prstGeom prst="rect">
            <a:avLst/>
          </a:prstGeom>
        </p:spPr>
      </p:pic>
      <p:sp>
        <p:nvSpPr>
          <p:cNvPr id="81" name="Rectangle 80">
            <a:extLst>
              <a:ext uri="{FF2B5EF4-FFF2-40B4-BE49-F238E27FC236}">
                <a16:creationId xmlns:a16="http://schemas.microsoft.com/office/drawing/2014/main" id="{3D7A7FCD-D1C1-496F-9EBE-65B9DA8D04E9}"/>
              </a:ext>
            </a:extLst>
          </p:cNvPr>
          <p:cNvSpPr/>
          <p:nvPr/>
        </p:nvSpPr>
        <p:spPr>
          <a:xfrm>
            <a:off x="7876715" y="2804497"/>
            <a:ext cx="1281544" cy="17144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C1039CDA-2458-4957-8E2D-E7842497E84D}"/>
              </a:ext>
            </a:extLst>
          </p:cNvPr>
          <p:cNvSpPr txBox="1"/>
          <p:nvPr/>
        </p:nvSpPr>
        <p:spPr>
          <a:xfrm>
            <a:off x="8373747" y="2807961"/>
            <a:ext cx="292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3</a:t>
            </a:r>
          </a:p>
        </p:txBody>
      </p:sp>
      <p:pic>
        <p:nvPicPr>
          <p:cNvPr id="83" name="Picture 18" descr="Pirate ship">
            <a:extLst>
              <a:ext uri="{FF2B5EF4-FFF2-40B4-BE49-F238E27FC236}">
                <a16:creationId xmlns:a16="http://schemas.microsoft.com/office/drawing/2014/main" id="{6D8C3C90-A18F-4E2C-A0D5-3BD2FEFA623E}"/>
              </a:ext>
            </a:extLst>
          </p:cNvPr>
          <p:cNvPicPr>
            <a:picLocks noChangeAspect="1"/>
          </p:cNvPicPr>
          <p:nvPr/>
        </p:nvPicPr>
        <p:blipFill>
          <a:blip r:embed="rId2"/>
          <a:stretch>
            <a:fillRect/>
          </a:stretch>
        </p:blipFill>
        <p:spPr>
          <a:xfrm>
            <a:off x="8053361" y="3143771"/>
            <a:ext cx="942109" cy="1266283"/>
          </a:xfrm>
          <a:prstGeom prst="rect">
            <a:avLst/>
          </a:prstGeom>
        </p:spPr>
      </p:pic>
      <p:sp>
        <p:nvSpPr>
          <p:cNvPr id="84" name="Title 1">
            <a:extLst>
              <a:ext uri="{FF2B5EF4-FFF2-40B4-BE49-F238E27FC236}">
                <a16:creationId xmlns:a16="http://schemas.microsoft.com/office/drawing/2014/main" id="{D7F79FAA-2B25-4D8C-8101-3439A84F3477}"/>
              </a:ext>
            </a:extLst>
          </p:cNvPr>
          <p:cNvSpPr>
            <a:spLocks noGrp="1"/>
          </p:cNvSpPr>
          <p:nvPr>
            <p:ph type="title"/>
          </p:nvPr>
        </p:nvSpPr>
        <p:spPr>
          <a:xfrm>
            <a:off x="0" y="0"/>
            <a:ext cx="3207328" cy="425018"/>
          </a:xfrm>
        </p:spPr>
        <p:txBody>
          <a:bodyPr>
            <a:normAutofit/>
          </a:bodyPr>
          <a:lstStyle/>
          <a:p>
            <a:r>
              <a:rPr lang="en-US" sz="1600" b="1" dirty="0">
                <a:latin typeface="+mn-lt"/>
                <a:ea typeface="+mn-ea"/>
                <a:cs typeface="Calibri"/>
              </a:rPr>
              <a:t>CREW STRENGTH CARDS</a:t>
            </a:r>
            <a:endParaRPr lang="en-US" sz="1600" b="1" dirty="0">
              <a:latin typeface="+mn-lt"/>
              <a:ea typeface="+mn-ea"/>
              <a:cs typeface="+mn-cs"/>
            </a:endParaRPr>
          </a:p>
        </p:txBody>
      </p:sp>
    </p:spTree>
    <p:extLst>
      <p:ext uri="{BB962C8B-B14F-4D97-AF65-F5344CB8AC3E}">
        <p14:creationId xmlns:p14="http://schemas.microsoft.com/office/powerpoint/2010/main" val="2631165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a:extLst>
              <a:ext uri="{FF2B5EF4-FFF2-40B4-BE49-F238E27FC236}">
                <a16:creationId xmlns:a16="http://schemas.microsoft.com/office/drawing/2014/main" id="{FF431FFB-2F86-4E10-BED1-CB02E4714120}"/>
              </a:ext>
            </a:extLst>
          </p:cNvPr>
          <p:cNvSpPr>
            <a:spLocks noGrp="1"/>
          </p:cNvSpPr>
          <p:nvPr>
            <p:ph type="title"/>
          </p:nvPr>
        </p:nvSpPr>
        <p:spPr>
          <a:xfrm>
            <a:off x="0" y="0"/>
            <a:ext cx="3207328" cy="425018"/>
          </a:xfrm>
        </p:spPr>
        <p:txBody>
          <a:bodyPr>
            <a:normAutofit/>
          </a:bodyPr>
          <a:lstStyle/>
          <a:p>
            <a:r>
              <a:rPr lang="en-US" sz="1600" b="1">
                <a:latin typeface="+mn-lt"/>
                <a:ea typeface="+mn-ea"/>
                <a:cs typeface="Calibri"/>
              </a:rPr>
              <a:t>PLAYER LOOT SCREEN</a:t>
            </a:r>
            <a:endParaRPr lang="en-US" sz="1600" b="1">
              <a:latin typeface="+mn-lt"/>
              <a:ea typeface="+mn-ea"/>
              <a:cs typeface="+mn-cs"/>
            </a:endParaRPr>
          </a:p>
        </p:txBody>
      </p:sp>
      <p:pic>
        <p:nvPicPr>
          <p:cNvPr id="124" name="Picture 123" descr="A picture containing water, wave, reef, ocean floor&#10;&#10;Description automatically generated">
            <a:extLst>
              <a:ext uri="{FF2B5EF4-FFF2-40B4-BE49-F238E27FC236}">
                <a16:creationId xmlns:a16="http://schemas.microsoft.com/office/drawing/2014/main" id="{59A73B92-A23A-4D0C-A109-C60C10A38951}"/>
              </a:ext>
            </a:extLst>
          </p:cNvPr>
          <p:cNvPicPr>
            <a:picLocks noChangeAspect="1"/>
          </p:cNvPicPr>
          <p:nvPr/>
        </p:nvPicPr>
        <p:blipFill rotWithShape="1">
          <a:blip r:embed="rId2">
            <a:extLst>
              <a:ext uri="{28A0092B-C50C-407E-A947-70E740481C1C}">
                <a14:useLocalDpi xmlns:a14="http://schemas.microsoft.com/office/drawing/2010/main" val="0"/>
              </a:ext>
            </a:extLst>
          </a:blip>
          <a:srcRect l="21466" t="1430" r="23807" b="1430"/>
          <a:stretch/>
        </p:blipFill>
        <p:spPr>
          <a:xfrm>
            <a:off x="2410721" y="626932"/>
            <a:ext cx="5760000" cy="5760000"/>
          </a:xfrm>
          <a:prstGeom prst="rect">
            <a:avLst/>
          </a:prstGeom>
        </p:spPr>
      </p:pic>
      <p:graphicFrame>
        <p:nvGraphicFramePr>
          <p:cNvPr id="134" name="Table 10">
            <a:extLst>
              <a:ext uri="{FF2B5EF4-FFF2-40B4-BE49-F238E27FC236}">
                <a16:creationId xmlns:a16="http://schemas.microsoft.com/office/drawing/2014/main" id="{A1861D84-B62C-4260-91DF-5B03AD06F2F8}"/>
              </a:ext>
            </a:extLst>
          </p:cNvPr>
          <p:cNvGraphicFramePr>
            <a:graphicFrameLocks noGrp="1"/>
          </p:cNvGraphicFramePr>
          <p:nvPr>
            <p:extLst>
              <p:ext uri="{D42A27DB-BD31-4B8C-83A1-F6EECF244321}">
                <p14:modId xmlns:p14="http://schemas.microsoft.com/office/powerpoint/2010/main" val="452591349"/>
              </p:ext>
            </p:extLst>
          </p:nvPr>
        </p:nvGraphicFramePr>
        <p:xfrm>
          <a:off x="2402061" y="644250"/>
          <a:ext cx="5760000" cy="5760000"/>
        </p:xfrm>
        <a:graphic>
          <a:graphicData uri="http://schemas.openxmlformats.org/drawingml/2006/table">
            <a:tbl>
              <a:tblPr firstRow="1" bandRow="1">
                <a:tableStyleId>{5C22544A-7EE6-4342-B048-85BDC9FD1C3A}</a:tableStyleId>
              </a:tblPr>
              <a:tblGrid>
                <a:gridCol w="288000">
                  <a:extLst>
                    <a:ext uri="{9D8B030D-6E8A-4147-A177-3AD203B41FA5}">
                      <a16:colId xmlns:a16="http://schemas.microsoft.com/office/drawing/2014/main" val="2713805711"/>
                    </a:ext>
                  </a:extLst>
                </a:gridCol>
                <a:gridCol w="288000">
                  <a:extLst>
                    <a:ext uri="{9D8B030D-6E8A-4147-A177-3AD203B41FA5}">
                      <a16:colId xmlns:a16="http://schemas.microsoft.com/office/drawing/2014/main" val="1213276133"/>
                    </a:ext>
                  </a:extLst>
                </a:gridCol>
                <a:gridCol w="288000">
                  <a:extLst>
                    <a:ext uri="{9D8B030D-6E8A-4147-A177-3AD203B41FA5}">
                      <a16:colId xmlns:a16="http://schemas.microsoft.com/office/drawing/2014/main" val="1875364440"/>
                    </a:ext>
                  </a:extLst>
                </a:gridCol>
                <a:gridCol w="288000">
                  <a:extLst>
                    <a:ext uri="{9D8B030D-6E8A-4147-A177-3AD203B41FA5}">
                      <a16:colId xmlns:a16="http://schemas.microsoft.com/office/drawing/2014/main" val="2969236485"/>
                    </a:ext>
                  </a:extLst>
                </a:gridCol>
                <a:gridCol w="288000">
                  <a:extLst>
                    <a:ext uri="{9D8B030D-6E8A-4147-A177-3AD203B41FA5}">
                      <a16:colId xmlns:a16="http://schemas.microsoft.com/office/drawing/2014/main" val="1188357530"/>
                    </a:ext>
                  </a:extLst>
                </a:gridCol>
                <a:gridCol w="288000">
                  <a:extLst>
                    <a:ext uri="{9D8B030D-6E8A-4147-A177-3AD203B41FA5}">
                      <a16:colId xmlns:a16="http://schemas.microsoft.com/office/drawing/2014/main" val="2961171172"/>
                    </a:ext>
                  </a:extLst>
                </a:gridCol>
                <a:gridCol w="288000">
                  <a:extLst>
                    <a:ext uri="{9D8B030D-6E8A-4147-A177-3AD203B41FA5}">
                      <a16:colId xmlns:a16="http://schemas.microsoft.com/office/drawing/2014/main" val="518694313"/>
                    </a:ext>
                  </a:extLst>
                </a:gridCol>
                <a:gridCol w="288000">
                  <a:extLst>
                    <a:ext uri="{9D8B030D-6E8A-4147-A177-3AD203B41FA5}">
                      <a16:colId xmlns:a16="http://schemas.microsoft.com/office/drawing/2014/main" val="3763007246"/>
                    </a:ext>
                  </a:extLst>
                </a:gridCol>
                <a:gridCol w="288000">
                  <a:extLst>
                    <a:ext uri="{9D8B030D-6E8A-4147-A177-3AD203B41FA5}">
                      <a16:colId xmlns:a16="http://schemas.microsoft.com/office/drawing/2014/main" val="1828973329"/>
                    </a:ext>
                  </a:extLst>
                </a:gridCol>
                <a:gridCol w="288000">
                  <a:extLst>
                    <a:ext uri="{9D8B030D-6E8A-4147-A177-3AD203B41FA5}">
                      <a16:colId xmlns:a16="http://schemas.microsoft.com/office/drawing/2014/main" val="2062122414"/>
                    </a:ext>
                  </a:extLst>
                </a:gridCol>
                <a:gridCol w="288000">
                  <a:extLst>
                    <a:ext uri="{9D8B030D-6E8A-4147-A177-3AD203B41FA5}">
                      <a16:colId xmlns:a16="http://schemas.microsoft.com/office/drawing/2014/main" val="2158494540"/>
                    </a:ext>
                  </a:extLst>
                </a:gridCol>
                <a:gridCol w="288000">
                  <a:extLst>
                    <a:ext uri="{9D8B030D-6E8A-4147-A177-3AD203B41FA5}">
                      <a16:colId xmlns:a16="http://schemas.microsoft.com/office/drawing/2014/main" val="3251228745"/>
                    </a:ext>
                  </a:extLst>
                </a:gridCol>
                <a:gridCol w="288000">
                  <a:extLst>
                    <a:ext uri="{9D8B030D-6E8A-4147-A177-3AD203B41FA5}">
                      <a16:colId xmlns:a16="http://schemas.microsoft.com/office/drawing/2014/main" val="1161362687"/>
                    </a:ext>
                  </a:extLst>
                </a:gridCol>
                <a:gridCol w="288000">
                  <a:extLst>
                    <a:ext uri="{9D8B030D-6E8A-4147-A177-3AD203B41FA5}">
                      <a16:colId xmlns:a16="http://schemas.microsoft.com/office/drawing/2014/main" val="309491840"/>
                    </a:ext>
                  </a:extLst>
                </a:gridCol>
                <a:gridCol w="288000">
                  <a:extLst>
                    <a:ext uri="{9D8B030D-6E8A-4147-A177-3AD203B41FA5}">
                      <a16:colId xmlns:a16="http://schemas.microsoft.com/office/drawing/2014/main" val="1267238368"/>
                    </a:ext>
                  </a:extLst>
                </a:gridCol>
                <a:gridCol w="288000">
                  <a:extLst>
                    <a:ext uri="{9D8B030D-6E8A-4147-A177-3AD203B41FA5}">
                      <a16:colId xmlns:a16="http://schemas.microsoft.com/office/drawing/2014/main" val="1968784842"/>
                    </a:ext>
                  </a:extLst>
                </a:gridCol>
                <a:gridCol w="288000">
                  <a:extLst>
                    <a:ext uri="{9D8B030D-6E8A-4147-A177-3AD203B41FA5}">
                      <a16:colId xmlns:a16="http://schemas.microsoft.com/office/drawing/2014/main" val="3870387772"/>
                    </a:ext>
                  </a:extLst>
                </a:gridCol>
                <a:gridCol w="288000">
                  <a:extLst>
                    <a:ext uri="{9D8B030D-6E8A-4147-A177-3AD203B41FA5}">
                      <a16:colId xmlns:a16="http://schemas.microsoft.com/office/drawing/2014/main" val="1099962257"/>
                    </a:ext>
                  </a:extLst>
                </a:gridCol>
                <a:gridCol w="288000">
                  <a:extLst>
                    <a:ext uri="{9D8B030D-6E8A-4147-A177-3AD203B41FA5}">
                      <a16:colId xmlns:a16="http://schemas.microsoft.com/office/drawing/2014/main" val="2566395792"/>
                    </a:ext>
                  </a:extLst>
                </a:gridCol>
                <a:gridCol w="288000">
                  <a:extLst>
                    <a:ext uri="{9D8B030D-6E8A-4147-A177-3AD203B41FA5}">
                      <a16:colId xmlns:a16="http://schemas.microsoft.com/office/drawing/2014/main" val="3024037862"/>
                    </a:ext>
                  </a:extLst>
                </a:gridCol>
              </a:tblGrid>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773693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78252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7811285"/>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4296691"/>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174335"/>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9379316"/>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5229600"/>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2176063"/>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212196"/>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7556098"/>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5470422"/>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3149250"/>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6376605"/>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974754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6180939"/>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3694601"/>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654954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922985"/>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86339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0522418"/>
                  </a:ext>
                </a:extLst>
              </a:tr>
            </a:tbl>
          </a:graphicData>
        </a:graphic>
      </p:graphicFrame>
      <p:grpSp>
        <p:nvGrpSpPr>
          <p:cNvPr id="138" name="Group 137">
            <a:extLst>
              <a:ext uri="{FF2B5EF4-FFF2-40B4-BE49-F238E27FC236}">
                <a16:creationId xmlns:a16="http://schemas.microsoft.com/office/drawing/2014/main" id="{C19BD946-CBEC-4AB6-9083-29DDE7FA8B48}"/>
              </a:ext>
            </a:extLst>
          </p:cNvPr>
          <p:cNvGrpSpPr/>
          <p:nvPr/>
        </p:nvGrpSpPr>
        <p:grpSpPr>
          <a:xfrm rot="5400000">
            <a:off x="5027525" y="4637980"/>
            <a:ext cx="248804" cy="367376"/>
            <a:chOff x="2715779" y="1883812"/>
            <a:chExt cx="512964" cy="783936"/>
          </a:xfrm>
        </p:grpSpPr>
        <p:sp>
          <p:nvSpPr>
            <p:cNvPr id="136" name="Oval 135">
              <a:extLst>
                <a:ext uri="{FF2B5EF4-FFF2-40B4-BE49-F238E27FC236}">
                  <a16:creationId xmlns:a16="http://schemas.microsoft.com/office/drawing/2014/main" id="{25524DF8-442D-4262-BFF8-0682D0F44518}"/>
                </a:ext>
              </a:extLst>
            </p:cNvPr>
            <p:cNvSpPr/>
            <p:nvPr/>
          </p:nvSpPr>
          <p:spPr>
            <a:xfrm>
              <a:off x="2715779" y="1883812"/>
              <a:ext cx="512964" cy="78393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Arrow: Up 136">
              <a:extLst>
                <a:ext uri="{FF2B5EF4-FFF2-40B4-BE49-F238E27FC236}">
                  <a16:creationId xmlns:a16="http://schemas.microsoft.com/office/drawing/2014/main" id="{B7B47BC1-7F05-4553-89E7-7BD92E77BBF7}"/>
                </a:ext>
              </a:extLst>
            </p:cNvPr>
            <p:cNvSpPr/>
            <p:nvPr/>
          </p:nvSpPr>
          <p:spPr>
            <a:xfrm>
              <a:off x="2816478" y="1975229"/>
              <a:ext cx="314960" cy="619760"/>
            </a:xfrm>
            <a:prstGeom prst="up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0" name="Speech Bubble: Rectangle with Corners Rounded 139">
            <a:extLst>
              <a:ext uri="{FF2B5EF4-FFF2-40B4-BE49-F238E27FC236}">
                <a16:creationId xmlns:a16="http://schemas.microsoft.com/office/drawing/2014/main" id="{9E220883-3FA8-4467-A2D9-7D945F6E4055}"/>
              </a:ext>
            </a:extLst>
          </p:cNvPr>
          <p:cNvSpPr/>
          <p:nvPr/>
        </p:nvSpPr>
        <p:spPr>
          <a:xfrm>
            <a:off x="4093152" y="1984005"/>
            <a:ext cx="3567544" cy="2450522"/>
          </a:xfrm>
          <a:prstGeom prst="wedgeRoundRect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Cylinder 111">
            <a:extLst>
              <a:ext uri="{FF2B5EF4-FFF2-40B4-BE49-F238E27FC236}">
                <a16:creationId xmlns:a16="http://schemas.microsoft.com/office/drawing/2014/main" id="{05F587D1-6052-4FB1-9DFD-B2E9BB8535A7}"/>
              </a:ext>
            </a:extLst>
          </p:cNvPr>
          <p:cNvSpPr/>
          <p:nvPr/>
        </p:nvSpPr>
        <p:spPr>
          <a:xfrm>
            <a:off x="4292311" y="2513526"/>
            <a:ext cx="155863" cy="207818"/>
          </a:xfrm>
          <a:prstGeom prst="ca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Graphic 113" descr="Diamond with solid fill">
            <a:extLst>
              <a:ext uri="{FF2B5EF4-FFF2-40B4-BE49-F238E27FC236}">
                <a16:creationId xmlns:a16="http://schemas.microsoft.com/office/drawing/2014/main" id="{24E9AB25-D5F1-4181-BDC3-D7EA389608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8709" y="2833255"/>
            <a:ext cx="325582" cy="325582"/>
          </a:xfrm>
          <a:prstGeom prst="rect">
            <a:avLst/>
          </a:prstGeom>
        </p:spPr>
      </p:pic>
      <p:pic>
        <p:nvPicPr>
          <p:cNvPr id="114" name="Graphic 114" descr="Oyster With Pearl outline">
            <a:extLst>
              <a:ext uri="{FF2B5EF4-FFF2-40B4-BE49-F238E27FC236}">
                <a16:creationId xmlns:a16="http://schemas.microsoft.com/office/drawing/2014/main" id="{821F7D31-A4E2-4AFC-A594-FC48FF96AD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75414" y="3170959"/>
            <a:ext cx="412174" cy="429492"/>
          </a:xfrm>
          <a:prstGeom prst="rect">
            <a:avLst/>
          </a:prstGeom>
        </p:spPr>
      </p:pic>
      <p:pic>
        <p:nvPicPr>
          <p:cNvPr id="115" name="Graphic 115" descr="Gold bars outline">
            <a:extLst>
              <a:ext uri="{FF2B5EF4-FFF2-40B4-BE49-F238E27FC236}">
                <a16:creationId xmlns:a16="http://schemas.microsoft.com/office/drawing/2014/main" id="{35419A8B-CAE7-42AA-B734-B003F133FD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01391" y="3595253"/>
            <a:ext cx="360220" cy="342902"/>
          </a:xfrm>
          <a:prstGeom prst="rect">
            <a:avLst/>
          </a:prstGeom>
        </p:spPr>
      </p:pic>
      <p:sp>
        <p:nvSpPr>
          <p:cNvPr id="110" name="TextBox 109">
            <a:extLst>
              <a:ext uri="{FF2B5EF4-FFF2-40B4-BE49-F238E27FC236}">
                <a16:creationId xmlns:a16="http://schemas.microsoft.com/office/drawing/2014/main" id="{D94AAFC0-C8DF-423F-B90A-75286336442D}"/>
              </a:ext>
            </a:extLst>
          </p:cNvPr>
          <p:cNvSpPr txBox="1"/>
          <p:nvPr/>
        </p:nvSpPr>
        <p:spPr>
          <a:xfrm>
            <a:off x="4447310" y="2481696"/>
            <a:ext cx="276051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Viner Hand ITC"/>
                <a:cs typeface="Calibri"/>
              </a:rPr>
              <a:t>-</a:t>
            </a:r>
            <a:r>
              <a:rPr lang="en-US" sz="1100">
                <a:latin typeface="Viner Hand ITC"/>
                <a:cs typeface="Calibri"/>
              </a:rPr>
              <a:t> Barrel of Rum x2</a:t>
            </a:r>
          </a:p>
        </p:txBody>
      </p:sp>
      <p:sp>
        <p:nvSpPr>
          <p:cNvPr id="119" name="TextBox 118">
            <a:extLst>
              <a:ext uri="{FF2B5EF4-FFF2-40B4-BE49-F238E27FC236}">
                <a16:creationId xmlns:a16="http://schemas.microsoft.com/office/drawing/2014/main" id="{47307847-2A0D-492A-BCC0-0E9EA1B7D992}"/>
              </a:ext>
            </a:extLst>
          </p:cNvPr>
          <p:cNvSpPr txBox="1"/>
          <p:nvPr/>
        </p:nvSpPr>
        <p:spPr>
          <a:xfrm>
            <a:off x="4499264" y="2871354"/>
            <a:ext cx="276051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Viner Hand ITC"/>
                <a:cs typeface="Calibri"/>
              </a:rPr>
              <a:t>- Diamond x0</a:t>
            </a:r>
          </a:p>
        </p:txBody>
      </p:sp>
      <p:sp>
        <p:nvSpPr>
          <p:cNvPr id="120" name="TextBox 119">
            <a:extLst>
              <a:ext uri="{FF2B5EF4-FFF2-40B4-BE49-F238E27FC236}">
                <a16:creationId xmlns:a16="http://schemas.microsoft.com/office/drawing/2014/main" id="{612215CF-BD16-4D60-AD79-A1AC4E440475}"/>
              </a:ext>
            </a:extLst>
          </p:cNvPr>
          <p:cNvSpPr txBox="1"/>
          <p:nvPr/>
        </p:nvSpPr>
        <p:spPr>
          <a:xfrm>
            <a:off x="4499263" y="3261012"/>
            <a:ext cx="276051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Viner Hand ITC"/>
                <a:cs typeface="Calibri"/>
              </a:rPr>
              <a:t>- Pearl x1</a:t>
            </a:r>
          </a:p>
        </p:txBody>
      </p:sp>
      <p:sp>
        <p:nvSpPr>
          <p:cNvPr id="121" name="TextBox 120">
            <a:extLst>
              <a:ext uri="{FF2B5EF4-FFF2-40B4-BE49-F238E27FC236}">
                <a16:creationId xmlns:a16="http://schemas.microsoft.com/office/drawing/2014/main" id="{F2565ED6-8E75-41A4-9061-29B0426006F9}"/>
              </a:ext>
            </a:extLst>
          </p:cNvPr>
          <p:cNvSpPr txBox="1"/>
          <p:nvPr/>
        </p:nvSpPr>
        <p:spPr>
          <a:xfrm>
            <a:off x="4447309" y="3685308"/>
            <a:ext cx="276051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Viner Hand ITC"/>
                <a:cs typeface="Calibri"/>
              </a:rPr>
              <a:t>- Gold Bars x0</a:t>
            </a:r>
          </a:p>
        </p:txBody>
      </p:sp>
      <p:sp>
        <p:nvSpPr>
          <p:cNvPr id="122" name="TextBox 121">
            <a:extLst>
              <a:ext uri="{FF2B5EF4-FFF2-40B4-BE49-F238E27FC236}">
                <a16:creationId xmlns:a16="http://schemas.microsoft.com/office/drawing/2014/main" id="{EC8553EA-A1E4-4994-AAFD-32624354630F}"/>
              </a:ext>
            </a:extLst>
          </p:cNvPr>
          <p:cNvSpPr txBox="1"/>
          <p:nvPr/>
        </p:nvSpPr>
        <p:spPr>
          <a:xfrm>
            <a:off x="4447308" y="4014353"/>
            <a:ext cx="276051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Viner Hand ITC"/>
                <a:cs typeface="Calibri"/>
              </a:rPr>
              <a:t>- Ruby x0</a:t>
            </a:r>
          </a:p>
        </p:txBody>
      </p:sp>
      <p:sp>
        <p:nvSpPr>
          <p:cNvPr id="107" name="TextBox 106">
            <a:extLst>
              <a:ext uri="{FF2B5EF4-FFF2-40B4-BE49-F238E27FC236}">
                <a16:creationId xmlns:a16="http://schemas.microsoft.com/office/drawing/2014/main" id="{DE2A0E71-1ECF-499D-AE4C-FCF69C22CDD3}"/>
              </a:ext>
            </a:extLst>
          </p:cNvPr>
          <p:cNvSpPr txBox="1"/>
          <p:nvPr/>
        </p:nvSpPr>
        <p:spPr>
          <a:xfrm>
            <a:off x="3537154" y="2041456"/>
            <a:ext cx="458061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Viner Hand ITC"/>
                <a:cs typeface="Calibri"/>
              </a:rPr>
              <a:t>Loot </a:t>
            </a:r>
          </a:p>
        </p:txBody>
      </p:sp>
      <p:pic>
        <p:nvPicPr>
          <p:cNvPr id="141" name="Graphic 141" descr="Badge Cross with solid fill">
            <a:extLst>
              <a:ext uri="{FF2B5EF4-FFF2-40B4-BE49-F238E27FC236}">
                <a16:creationId xmlns:a16="http://schemas.microsoft.com/office/drawing/2014/main" id="{522AE98F-F354-4CA3-827F-ACA529358FF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49391" y="2045276"/>
            <a:ext cx="221673" cy="230333"/>
          </a:xfrm>
          <a:prstGeom prst="rect">
            <a:avLst/>
          </a:prstGeom>
        </p:spPr>
      </p:pic>
      <p:cxnSp>
        <p:nvCxnSpPr>
          <p:cNvPr id="143" name="Straight Arrow Connector 142">
            <a:extLst>
              <a:ext uri="{FF2B5EF4-FFF2-40B4-BE49-F238E27FC236}">
                <a16:creationId xmlns:a16="http://schemas.microsoft.com/office/drawing/2014/main" id="{55B79A0B-3804-4C56-A485-E68C5B796D4A}"/>
              </a:ext>
            </a:extLst>
          </p:cNvPr>
          <p:cNvCxnSpPr>
            <a:cxnSpLocks/>
          </p:cNvCxnSpPr>
          <p:nvPr/>
        </p:nvCxnSpPr>
        <p:spPr>
          <a:xfrm flipH="1" flipV="1">
            <a:off x="6753096" y="3594008"/>
            <a:ext cx="2029481" cy="629874"/>
          </a:xfrm>
          <a:prstGeom prst="straightConnector1">
            <a:avLst/>
          </a:prstGeom>
          <a:ln w="38100">
            <a:solidFill>
              <a:schemeClr val="tx1"/>
            </a:solidFill>
            <a:tailEnd type="triangle"/>
          </a:ln>
        </p:spPr>
        <p:style>
          <a:lnRef idx="3">
            <a:schemeClr val="accent2"/>
          </a:lnRef>
          <a:fillRef idx="0">
            <a:schemeClr val="accent2"/>
          </a:fillRef>
          <a:effectRef idx="2">
            <a:schemeClr val="accent2"/>
          </a:effectRef>
          <a:fontRef idx="minor">
            <a:schemeClr val="tx1"/>
          </a:fontRef>
        </p:style>
      </p:cxnSp>
      <p:pic>
        <p:nvPicPr>
          <p:cNvPr id="144" name="Graphic 113" descr="Diamond with solid fill">
            <a:extLst>
              <a:ext uri="{FF2B5EF4-FFF2-40B4-BE49-F238E27FC236}">
                <a16:creationId xmlns:a16="http://schemas.microsoft.com/office/drawing/2014/main" id="{94D148A5-507A-498E-84E9-B3FFA05925F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210049" y="3941618"/>
            <a:ext cx="325582" cy="325582"/>
          </a:xfrm>
          <a:prstGeom prst="rect">
            <a:avLst/>
          </a:prstGeom>
        </p:spPr>
      </p:pic>
      <p:sp>
        <p:nvSpPr>
          <p:cNvPr id="146" name="TextBox 145">
            <a:extLst>
              <a:ext uri="{FF2B5EF4-FFF2-40B4-BE49-F238E27FC236}">
                <a16:creationId xmlns:a16="http://schemas.microsoft.com/office/drawing/2014/main" id="{B02AA0EA-C165-4648-8DFC-57AAC8C5946E}"/>
              </a:ext>
            </a:extLst>
          </p:cNvPr>
          <p:cNvSpPr txBox="1"/>
          <p:nvPr/>
        </p:nvSpPr>
        <p:spPr>
          <a:xfrm>
            <a:off x="8791215" y="3739376"/>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Once a player clicks on their ship, the following screen will be displayed. This shows the player all of their current loot.</a:t>
            </a:r>
          </a:p>
        </p:txBody>
      </p:sp>
    </p:spTree>
    <p:extLst>
      <p:ext uri="{BB962C8B-B14F-4D97-AF65-F5344CB8AC3E}">
        <p14:creationId xmlns:p14="http://schemas.microsoft.com/office/powerpoint/2010/main" val="4045084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3">
            <a:extLst>
              <a:ext uri="{FF2B5EF4-FFF2-40B4-BE49-F238E27FC236}">
                <a16:creationId xmlns:a16="http://schemas.microsoft.com/office/drawing/2014/main" id="{EF71724B-E47B-4C26-8D51-00460F7D495F}"/>
              </a:ext>
            </a:extLst>
          </p:cNvPr>
          <p:cNvGraphicFramePr>
            <a:graphicFrameLocks noGrp="1"/>
          </p:cNvGraphicFramePr>
          <p:nvPr>
            <p:extLst>
              <p:ext uri="{D42A27DB-BD31-4B8C-83A1-F6EECF244321}">
                <p14:modId xmlns:p14="http://schemas.microsoft.com/office/powerpoint/2010/main" val="2444221682"/>
              </p:ext>
            </p:extLst>
          </p:nvPr>
        </p:nvGraphicFramePr>
        <p:xfrm>
          <a:off x="2021840" y="2988056"/>
          <a:ext cx="8168640" cy="1747518"/>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457414111"/>
                    </a:ext>
                  </a:extLst>
                </a:gridCol>
                <a:gridCol w="1633728">
                  <a:extLst>
                    <a:ext uri="{9D8B030D-6E8A-4147-A177-3AD203B41FA5}">
                      <a16:colId xmlns:a16="http://schemas.microsoft.com/office/drawing/2014/main" val="2468872499"/>
                    </a:ext>
                  </a:extLst>
                </a:gridCol>
                <a:gridCol w="1633728">
                  <a:extLst>
                    <a:ext uri="{9D8B030D-6E8A-4147-A177-3AD203B41FA5}">
                      <a16:colId xmlns:a16="http://schemas.microsoft.com/office/drawing/2014/main" val="1092486931"/>
                    </a:ext>
                  </a:extLst>
                </a:gridCol>
                <a:gridCol w="1633728">
                  <a:extLst>
                    <a:ext uri="{9D8B030D-6E8A-4147-A177-3AD203B41FA5}">
                      <a16:colId xmlns:a16="http://schemas.microsoft.com/office/drawing/2014/main" val="2337596768"/>
                    </a:ext>
                  </a:extLst>
                </a:gridCol>
                <a:gridCol w="1633728">
                  <a:extLst>
                    <a:ext uri="{9D8B030D-6E8A-4147-A177-3AD203B41FA5}">
                      <a16:colId xmlns:a16="http://schemas.microsoft.com/office/drawing/2014/main" val="3087234065"/>
                    </a:ext>
                  </a:extLst>
                </a:gridCol>
              </a:tblGrid>
              <a:tr h="370839">
                <a:tc gridSpan="5">
                  <a:txBody>
                    <a:bodyPr/>
                    <a:lstStyle/>
                    <a:p>
                      <a:pPr lvl="0" algn="ctr">
                        <a:buNone/>
                      </a:pPr>
                      <a:r>
                        <a:rPr lang="en-US" dirty="0">
                          <a:solidFill>
                            <a:schemeClr val="tx1"/>
                          </a:solidFill>
                        </a:rPr>
                        <a:t>Treasure</a:t>
                      </a:r>
                      <a:endParaRPr lang="en-US" dirty="0" err="1">
                        <a:solidFill>
                          <a:schemeClr val="tx1"/>
                        </a:solidFill>
                      </a:endParaRPr>
                    </a:p>
                  </a:txBody>
                  <a:tcPr>
                    <a:lnL w="0">
                      <a:noFill/>
                    </a:lnL>
                    <a:lnR w="0">
                      <a:noFill/>
                    </a:lnR>
                    <a:lnT w="0">
                      <a:noFill/>
                    </a:lnT>
                    <a:lnB w="28575">
                      <a:solidFill>
                        <a:schemeClr val="tx1"/>
                      </a:solidFill>
                    </a:lnB>
                    <a:solidFill>
                      <a:schemeClr val="bg1"/>
                    </a:solidFill>
                  </a:tcPr>
                </a:tc>
                <a:tc hMerge="1">
                  <a:txBody>
                    <a:bodyPr/>
                    <a:lstStyle/>
                    <a:p>
                      <a:endParaRPr lang="en-US"/>
                    </a:p>
                  </a:txBody>
                  <a:tcPr>
                    <a:lnL w="0">
                      <a:noFill/>
                    </a:lnL>
                    <a:lnR w="0">
                      <a:noFill/>
                    </a:lnR>
                    <a:lnT w="0">
                      <a:noFill/>
                    </a:lnT>
                    <a:lnB w="28575">
                      <a:solidFill>
                        <a:schemeClr val="tx1"/>
                      </a:solidFill>
                    </a:lnB>
                    <a:solidFill>
                      <a:schemeClr val="bg1"/>
                    </a:solidFill>
                  </a:tcPr>
                </a:tc>
                <a:tc hMerge="1">
                  <a:txBody>
                    <a:bodyPr/>
                    <a:lstStyle/>
                    <a:p>
                      <a:endParaRPr lang="en-US"/>
                    </a:p>
                  </a:txBody>
                  <a:tcPr>
                    <a:lnL w="0">
                      <a:noFill/>
                    </a:lnL>
                    <a:lnR w="0">
                      <a:noFill/>
                    </a:lnR>
                    <a:lnT w="0">
                      <a:noFill/>
                    </a:lnT>
                    <a:lnB w="28575">
                      <a:solidFill>
                        <a:schemeClr val="tx1"/>
                      </a:solidFill>
                    </a:lnB>
                    <a:solidFill>
                      <a:schemeClr val="bg1"/>
                    </a:solidFill>
                  </a:tcPr>
                </a:tc>
                <a:tc hMerge="1">
                  <a:txBody>
                    <a:bodyPr/>
                    <a:lstStyle/>
                    <a:p>
                      <a:endParaRPr lang="en-US"/>
                    </a:p>
                  </a:txBody>
                  <a:tcPr>
                    <a:lnL w="0">
                      <a:noFill/>
                    </a:lnL>
                    <a:lnR w="0">
                      <a:noFill/>
                    </a:lnR>
                    <a:lnT w="0">
                      <a:noFill/>
                    </a:lnT>
                    <a:lnB w="28575">
                      <a:solidFill>
                        <a:schemeClr val="tx1"/>
                      </a:solidFill>
                    </a:lnB>
                    <a:solidFill>
                      <a:schemeClr val="bg1"/>
                    </a:solidFill>
                  </a:tcPr>
                </a:tc>
                <a:tc hMerge="1">
                  <a:txBody>
                    <a:bodyPr/>
                    <a:lstStyle/>
                    <a:p>
                      <a:endParaRPr lang="en-US"/>
                    </a:p>
                  </a:txBody>
                  <a:tcPr>
                    <a:lnL w="0">
                      <a:noFill/>
                    </a:lnL>
                    <a:lnR w="0">
                      <a:noFill/>
                    </a:lnR>
                    <a:lnT w="0">
                      <a:noFill/>
                    </a:lnT>
                    <a:lnB w="28575">
                      <a:solidFill>
                        <a:schemeClr val="tx1"/>
                      </a:solidFill>
                    </a:lnB>
                    <a:solidFill>
                      <a:schemeClr val="bg1"/>
                    </a:solidFill>
                  </a:tcPr>
                </a:tc>
                <a:extLst>
                  <a:ext uri="{0D108BD9-81ED-4DB2-BD59-A6C34878D82A}">
                    <a16:rowId xmlns:a16="http://schemas.microsoft.com/office/drawing/2014/main" val="4052422261"/>
                  </a:ext>
                </a:extLst>
              </a:tr>
              <a:tr h="736599">
                <a:tc>
                  <a:txBody>
                    <a:bodyPr/>
                    <a:lstStyle/>
                    <a:p>
                      <a:endParaRPr lang="en-US"/>
                    </a:p>
                  </a:txBody>
                  <a:tcPr>
                    <a:lnR w="28575">
                      <a:solidFill>
                        <a:schemeClr val="tx1"/>
                      </a:solidFill>
                    </a:lnR>
                    <a:lnT w="28575" cap="flat" cmpd="sng" algn="ctr">
                      <a:solidFill>
                        <a:schemeClr val="tx1"/>
                      </a:solidFill>
                      <a:prstDash val="solid"/>
                      <a:round/>
                      <a:headEnd type="none" w="med" len="med"/>
                      <a:tailEnd type="none" w="med" len="med"/>
                    </a:lnT>
                    <a:lnB w="28575">
                      <a:solidFill>
                        <a:schemeClr val="tx1"/>
                      </a:solidFill>
                    </a:lnB>
                    <a:solidFill>
                      <a:schemeClr val="bg1"/>
                    </a:solidFill>
                  </a:tcPr>
                </a:tc>
                <a:tc>
                  <a:txBody>
                    <a:bodyPr/>
                    <a:lstStyle/>
                    <a:p>
                      <a:endParaRPr lang="en-US"/>
                    </a:p>
                  </a:txBody>
                  <a:tcPr>
                    <a:lnL w="28575">
                      <a:solidFill>
                        <a:schemeClr val="tx1"/>
                      </a:solidFill>
                    </a:lnL>
                    <a:lnR w="28575">
                      <a:solidFill>
                        <a:schemeClr val="tx1"/>
                      </a:solidFill>
                    </a:lnR>
                    <a:lnT w="28575" cap="flat" cmpd="sng" algn="ctr">
                      <a:solidFill>
                        <a:schemeClr val="tx1"/>
                      </a:solidFill>
                      <a:prstDash val="solid"/>
                      <a:round/>
                      <a:headEnd type="none" w="med" len="med"/>
                      <a:tailEnd type="none" w="med" len="med"/>
                    </a:lnT>
                    <a:lnB w="28575">
                      <a:solidFill>
                        <a:schemeClr val="tx1"/>
                      </a:solidFill>
                    </a:lnB>
                    <a:solidFill>
                      <a:schemeClr val="bg1"/>
                    </a:solidFill>
                  </a:tcPr>
                </a:tc>
                <a:tc>
                  <a:txBody>
                    <a:bodyPr/>
                    <a:lstStyle/>
                    <a:p>
                      <a:endParaRPr lang="en-US"/>
                    </a:p>
                  </a:txBody>
                  <a:tcPr>
                    <a:lnL w="28575">
                      <a:solidFill>
                        <a:schemeClr val="tx1"/>
                      </a:solidFill>
                    </a:lnL>
                    <a:lnR w="28575">
                      <a:solidFill>
                        <a:schemeClr val="tx1"/>
                      </a:solidFill>
                    </a:lnR>
                    <a:lnT w="28575" cap="flat" cmpd="sng" algn="ctr">
                      <a:solidFill>
                        <a:schemeClr val="tx1"/>
                      </a:solidFill>
                      <a:prstDash val="solid"/>
                      <a:round/>
                      <a:headEnd type="none" w="med" len="med"/>
                      <a:tailEnd type="none" w="med" len="med"/>
                    </a:lnT>
                    <a:lnB w="28575">
                      <a:solidFill>
                        <a:schemeClr val="tx1"/>
                      </a:solidFill>
                    </a:lnB>
                    <a:solidFill>
                      <a:schemeClr val="bg1"/>
                    </a:solidFill>
                  </a:tcPr>
                </a:tc>
                <a:tc>
                  <a:txBody>
                    <a:bodyPr/>
                    <a:lstStyle/>
                    <a:p>
                      <a:endParaRPr lang="en-US"/>
                    </a:p>
                  </a:txBody>
                  <a:tcPr>
                    <a:lnL w="28575">
                      <a:solidFill>
                        <a:schemeClr val="tx1"/>
                      </a:solidFill>
                    </a:lnL>
                    <a:lnR w="28575">
                      <a:solidFill>
                        <a:schemeClr val="tx1"/>
                      </a:solidFill>
                    </a:lnR>
                    <a:lnT w="28575" cap="flat" cmpd="sng" algn="ctr">
                      <a:solidFill>
                        <a:schemeClr val="tx1"/>
                      </a:solidFill>
                      <a:prstDash val="solid"/>
                      <a:round/>
                      <a:headEnd type="none" w="med" len="med"/>
                      <a:tailEnd type="none" w="med" len="med"/>
                    </a:lnT>
                    <a:lnB w="28575">
                      <a:solidFill>
                        <a:schemeClr val="tx1"/>
                      </a:solidFill>
                    </a:lnB>
                    <a:solidFill>
                      <a:schemeClr val="bg1"/>
                    </a:solidFill>
                  </a:tcPr>
                </a:tc>
                <a:tc>
                  <a:txBody>
                    <a:bodyPr/>
                    <a:lstStyle/>
                    <a:p>
                      <a:endParaRPr lang="en-US"/>
                    </a:p>
                  </a:txBody>
                  <a:tcPr>
                    <a:lnL w="28575">
                      <a:solidFill>
                        <a:schemeClr val="tx1"/>
                      </a:solidFill>
                    </a:lnL>
                    <a:lnT w="28575" cap="flat" cmpd="sng" algn="ctr">
                      <a:solidFill>
                        <a:schemeClr val="tx1"/>
                      </a:solidFill>
                      <a:prstDash val="solid"/>
                      <a:round/>
                      <a:headEnd type="none" w="med" len="med"/>
                      <a:tailEnd type="none" w="med" len="med"/>
                    </a:lnT>
                    <a:lnB w="28575">
                      <a:solidFill>
                        <a:schemeClr val="tx1"/>
                      </a:solidFill>
                    </a:lnB>
                    <a:solidFill>
                      <a:schemeClr val="bg1"/>
                    </a:solidFill>
                  </a:tcPr>
                </a:tc>
                <a:extLst>
                  <a:ext uri="{0D108BD9-81ED-4DB2-BD59-A6C34878D82A}">
                    <a16:rowId xmlns:a16="http://schemas.microsoft.com/office/drawing/2014/main" val="2349248304"/>
                  </a:ext>
                </a:extLst>
              </a:tr>
              <a:tr h="370840">
                <a:tc>
                  <a:txBody>
                    <a:bodyPr/>
                    <a:lstStyle/>
                    <a:p>
                      <a:pPr algn="ctr"/>
                      <a:r>
                        <a:rPr lang="en-US" dirty="0"/>
                        <a:t>Diamond</a:t>
                      </a:r>
                    </a:p>
                    <a:p>
                      <a:pPr lvl="0" algn="ctr">
                        <a:buNone/>
                      </a:pPr>
                      <a:r>
                        <a:rPr lang="en-US" dirty="0"/>
                        <a:t>5 Points</a:t>
                      </a:r>
                    </a:p>
                  </a:txBody>
                  <a:tcPr>
                    <a:lnR w="28575">
                      <a:solidFill>
                        <a:schemeClr val="tx1"/>
                      </a:solidFill>
                    </a:lnR>
                    <a:lnT w="28575">
                      <a:solidFill>
                        <a:schemeClr val="tx1"/>
                      </a:solidFill>
                    </a:lnT>
                    <a:solidFill>
                      <a:schemeClr val="bg1"/>
                    </a:solidFill>
                  </a:tcPr>
                </a:tc>
                <a:tc>
                  <a:txBody>
                    <a:bodyPr/>
                    <a:lstStyle/>
                    <a:p>
                      <a:pPr algn="ctr"/>
                      <a:r>
                        <a:rPr lang="en-US" dirty="0"/>
                        <a:t>Gold bars</a:t>
                      </a:r>
                    </a:p>
                    <a:p>
                      <a:pPr lvl="0" algn="ctr">
                        <a:buNone/>
                      </a:pPr>
                      <a:r>
                        <a:rPr lang="en-US" dirty="0"/>
                        <a:t>4 Points</a:t>
                      </a:r>
                    </a:p>
                  </a:txBody>
                  <a:tcPr>
                    <a:lnL w="28575">
                      <a:solidFill>
                        <a:schemeClr val="tx1"/>
                      </a:solidFill>
                    </a:lnL>
                    <a:lnR w="28575">
                      <a:solidFill>
                        <a:schemeClr val="tx1"/>
                      </a:solidFill>
                    </a:lnR>
                    <a:lnT w="28575">
                      <a:solidFill>
                        <a:schemeClr val="tx1"/>
                      </a:solidFill>
                    </a:lnT>
                    <a:solidFill>
                      <a:schemeClr val="bg1"/>
                    </a:solidFill>
                  </a:tcPr>
                </a:tc>
                <a:tc>
                  <a:txBody>
                    <a:bodyPr/>
                    <a:lstStyle/>
                    <a:p>
                      <a:pPr algn="ctr"/>
                      <a:r>
                        <a:rPr lang="en-US" dirty="0"/>
                        <a:t>Pearl</a:t>
                      </a:r>
                    </a:p>
                    <a:p>
                      <a:pPr lvl="0" algn="ctr">
                        <a:buNone/>
                      </a:pPr>
                      <a:r>
                        <a:rPr lang="en-US" dirty="0"/>
                        <a:t>3 Points</a:t>
                      </a:r>
                    </a:p>
                  </a:txBody>
                  <a:tcPr>
                    <a:lnL w="28575">
                      <a:solidFill>
                        <a:schemeClr val="tx1"/>
                      </a:solidFill>
                    </a:lnL>
                    <a:lnR w="28575">
                      <a:solidFill>
                        <a:schemeClr val="tx1"/>
                      </a:solidFill>
                    </a:lnR>
                    <a:lnT w="28575">
                      <a:solidFill>
                        <a:schemeClr val="tx1"/>
                      </a:solidFill>
                    </a:lnT>
                    <a:solidFill>
                      <a:schemeClr val="bg1"/>
                    </a:solidFill>
                  </a:tcPr>
                </a:tc>
                <a:tc>
                  <a:txBody>
                    <a:bodyPr/>
                    <a:lstStyle/>
                    <a:p>
                      <a:pPr algn="ctr"/>
                      <a:r>
                        <a:rPr lang="en-US" dirty="0"/>
                        <a:t>Barrel of rum</a:t>
                      </a:r>
                    </a:p>
                    <a:p>
                      <a:pPr lvl="0" algn="ctr">
                        <a:buNone/>
                      </a:pPr>
                      <a:r>
                        <a:rPr lang="en-US" dirty="0"/>
                        <a:t>2 Points</a:t>
                      </a:r>
                    </a:p>
                  </a:txBody>
                  <a:tcPr>
                    <a:lnL w="28575">
                      <a:solidFill>
                        <a:schemeClr val="tx1"/>
                      </a:solidFill>
                    </a:lnL>
                    <a:lnR w="28575">
                      <a:solidFill>
                        <a:schemeClr val="tx1"/>
                      </a:solidFill>
                    </a:lnR>
                    <a:lnT w="28575">
                      <a:solidFill>
                        <a:schemeClr val="tx1"/>
                      </a:solidFill>
                    </a:lnT>
                    <a:solidFill>
                      <a:schemeClr val="bg1"/>
                    </a:solidFill>
                  </a:tcPr>
                </a:tc>
                <a:tc>
                  <a:txBody>
                    <a:bodyPr/>
                    <a:lstStyle/>
                    <a:p>
                      <a:pPr algn="ctr"/>
                      <a:r>
                        <a:rPr lang="en-US" dirty="0"/>
                        <a:t>Ruby</a:t>
                      </a:r>
                    </a:p>
                    <a:p>
                      <a:pPr lvl="0" algn="ctr">
                        <a:buNone/>
                      </a:pPr>
                      <a:r>
                        <a:rPr lang="en-US" dirty="0"/>
                        <a:t>5 Points</a:t>
                      </a:r>
                    </a:p>
                  </a:txBody>
                  <a:tcPr>
                    <a:lnL w="28575">
                      <a:solidFill>
                        <a:schemeClr val="tx1"/>
                      </a:solidFill>
                    </a:lnL>
                    <a:lnT w="28575">
                      <a:solidFill>
                        <a:schemeClr val="tx1"/>
                      </a:solidFill>
                    </a:lnT>
                    <a:solidFill>
                      <a:schemeClr val="bg1"/>
                    </a:solidFill>
                  </a:tcPr>
                </a:tc>
                <a:extLst>
                  <a:ext uri="{0D108BD9-81ED-4DB2-BD59-A6C34878D82A}">
                    <a16:rowId xmlns:a16="http://schemas.microsoft.com/office/drawing/2014/main" val="927951179"/>
                  </a:ext>
                </a:extLst>
              </a:tr>
            </a:tbl>
          </a:graphicData>
        </a:graphic>
      </p:graphicFrame>
      <p:sp>
        <p:nvSpPr>
          <p:cNvPr id="10" name="TextBox 7">
            <a:extLst>
              <a:ext uri="{FF2B5EF4-FFF2-40B4-BE49-F238E27FC236}">
                <a16:creationId xmlns:a16="http://schemas.microsoft.com/office/drawing/2014/main" id="{E9FCEB77-03D4-4CDD-B7E3-D8B9FFBB04BC}"/>
              </a:ext>
            </a:extLst>
          </p:cNvPr>
          <p:cNvSpPr txBox="1"/>
          <p:nvPr/>
        </p:nvSpPr>
        <p:spPr>
          <a:xfrm>
            <a:off x="5552440" y="1157663"/>
            <a:ext cx="1081232" cy="461665"/>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cs typeface="Calibri"/>
              </a:rPr>
              <a:t>Ships</a:t>
            </a:r>
          </a:p>
        </p:txBody>
      </p:sp>
      <p:sp>
        <p:nvSpPr>
          <p:cNvPr id="12" name="Title 1">
            <a:extLst>
              <a:ext uri="{FF2B5EF4-FFF2-40B4-BE49-F238E27FC236}">
                <a16:creationId xmlns:a16="http://schemas.microsoft.com/office/drawing/2014/main" id="{4D4856F5-3F71-4AD8-9B09-5FD3E39AC246}"/>
              </a:ext>
            </a:extLst>
          </p:cNvPr>
          <p:cNvSpPr>
            <a:spLocks noGrp="1"/>
          </p:cNvSpPr>
          <p:nvPr>
            <p:ph type="title"/>
          </p:nvPr>
        </p:nvSpPr>
        <p:spPr>
          <a:xfrm>
            <a:off x="0" y="0"/>
            <a:ext cx="3207328" cy="425018"/>
          </a:xfrm>
        </p:spPr>
        <p:txBody>
          <a:bodyPr>
            <a:normAutofit/>
          </a:bodyPr>
          <a:lstStyle/>
          <a:p>
            <a:r>
              <a:rPr lang="en-US" sz="1600" b="1" dirty="0">
                <a:latin typeface="+mn-lt"/>
                <a:ea typeface="+mn-ea"/>
                <a:cs typeface="+mn-cs"/>
              </a:rPr>
              <a:t>GAME ICONS</a:t>
            </a:r>
          </a:p>
        </p:txBody>
      </p:sp>
      <p:grpSp>
        <p:nvGrpSpPr>
          <p:cNvPr id="20" name="Group 19">
            <a:extLst>
              <a:ext uri="{FF2B5EF4-FFF2-40B4-BE49-F238E27FC236}">
                <a16:creationId xmlns:a16="http://schemas.microsoft.com/office/drawing/2014/main" id="{3B87A783-2C86-40CC-BCA2-9B2E0C757532}"/>
              </a:ext>
            </a:extLst>
          </p:cNvPr>
          <p:cNvGrpSpPr/>
          <p:nvPr/>
        </p:nvGrpSpPr>
        <p:grpSpPr>
          <a:xfrm>
            <a:off x="4373475" y="1700932"/>
            <a:ext cx="512964" cy="783936"/>
            <a:chOff x="939395" y="1883812"/>
            <a:chExt cx="512964" cy="783936"/>
          </a:xfrm>
        </p:grpSpPr>
        <p:sp>
          <p:nvSpPr>
            <p:cNvPr id="5" name="Oval 4">
              <a:extLst>
                <a:ext uri="{FF2B5EF4-FFF2-40B4-BE49-F238E27FC236}">
                  <a16:creationId xmlns:a16="http://schemas.microsoft.com/office/drawing/2014/main" id="{3C19B501-F694-47FE-A516-3792BDC75099}"/>
                </a:ext>
              </a:extLst>
            </p:cNvPr>
            <p:cNvSpPr/>
            <p:nvPr/>
          </p:nvSpPr>
          <p:spPr>
            <a:xfrm>
              <a:off x="939395" y="1883812"/>
              <a:ext cx="512964" cy="78393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row: Up 13">
              <a:extLst>
                <a:ext uri="{FF2B5EF4-FFF2-40B4-BE49-F238E27FC236}">
                  <a16:creationId xmlns:a16="http://schemas.microsoft.com/office/drawing/2014/main" id="{7BACECAC-2C39-407D-8C97-D0759A9E753A}"/>
                </a:ext>
              </a:extLst>
            </p:cNvPr>
            <p:cNvSpPr/>
            <p:nvPr/>
          </p:nvSpPr>
          <p:spPr>
            <a:xfrm>
              <a:off x="1038479" y="1975230"/>
              <a:ext cx="314960" cy="619760"/>
            </a:xfrm>
            <a:prstGeom prst="up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AE8D1ADD-428A-4B68-94E0-55C19FFD9469}"/>
              </a:ext>
            </a:extLst>
          </p:cNvPr>
          <p:cNvGrpSpPr/>
          <p:nvPr/>
        </p:nvGrpSpPr>
        <p:grpSpPr>
          <a:xfrm>
            <a:off x="4976956" y="1700933"/>
            <a:ext cx="492644" cy="783936"/>
            <a:chOff x="1542876" y="1883813"/>
            <a:chExt cx="492644" cy="783936"/>
          </a:xfrm>
        </p:grpSpPr>
        <p:sp>
          <p:nvSpPr>
            <p:cNvPr id="4" name="Oval 3">
              <a:extLst>
                <a:ext uri="{FF2B5EF4-FFF2-40B4-BE49-F238E27FC236}">
                  <a16:creationId xmlns:a16="http://schemas.microsoft.com/office/drawing/2014/main" id="{DCC744C9-91D8-490D-988E-03947C58B5DA}"/>
                </a:ext>
              </a:extLst>
            </p:cNvPr>
            <p:cNvSpPr/>
            <p:nvPr/>
          </p:nvSpPr>
          <p:spPr>
            <a:xfrm>
              <a:off x="1542876" y="1883813"/>
              <a:ext cx="492644" cy="783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Arrow: Up 14">
              <a:extLst>
                <a:ext uri="{FF2B5EF4-FFF2-40B4-BE49-F238E27FC236}">
                  <a16:creationId xmlns:a16="http://schemas.microsoft.com/office/drawing/2014/main" id="{0066B842-4AEE-40A7-9D2E-42BC4D2CAD30}"/>
                </a:ext>
              </a:extLst>
            </p:cNvPr>
            <p:cNvSpPr/>
            <p:nvPr/>
          </p:nvSpPr>
          <p:spPr>
            <a:xfrm>
              <a:off x="1627759" y="1975229"/>
              <a:ext cx="314960" cy="619760"/>
            </a:xfrm>
            <a:prstGeom prst="up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35B4FBAD-4BE5-4ABC-9F20-1355910CCA9A}"/>
              </a:ext>
            </a:extLst>
          </p:cNvPr>
          <p:cNvGrpSpPr/>
          <p:nvPr/>
        </p:nvGrpSpPr>
        <p:grpSpPr>
          <a:xfrm>
            <a:off x="5539335" y="1700933"/>
            <a:ext cx="512964" cy="783936"/>
            <a:chOff x="2105255" y="1883813"/>
            <a:chExt cx="512964" cy="783936"/>
          </a:xfrm>
        </p:grpSpPr>
        <p:sp>
          <p:nvSpPr>
            <p:cNvPr id="6" name="Oval 5">
              <a:extLst>
                <a:ext uri="{FF2B5EF4-FFF2-40B4-BE49-F238E27FC236}">
                  <a16:creationId xmlns:a16="http://schemas.microsoft.com/office/drawing/2014/main" id="{C3657A3B-47C1-4195-B7C3-426F9620CCA8}"/>
                </a:ext>
              </a:extLst>
            </p:cNvPr>
            <p:cNvSpPr/>
            <p:nvPr/>
          </p:nvSpPr>
          <p:spPr>
            <a:xfrm>
              <a:off x="2105255" y="1883813"/>
              <a:ext cx="512964" cy="78393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row: Up 15">
              <a:extLst>
                <a:ext uri="{FF2B5EF4-FFF2-40B4-BE49-F238E27FC236}">
                  <a16:creationId xmlns:a16="http://schemas.microsoft.com/office/drawing/2014/main" id="{5F4BE395-E1C2-4267-AE91-A2DCC9FE0019}"/>
                </a:ext>
              </a:extLst>
            </p:cNvPr>
            <p:cNvSpPr/>
            <p:nvPr/>
          </p:nvSpPr>
          <p:spPr>
            <a:xfrm>
              <a:off x="2206879" y="1975229"/>
              <a:ext cx="314960" cy="619760"/>
            </a:xfrm>
            <a:prstGeom prst="up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8B4DBC2-5270-481D-8819-8AE3E3FBBF58}"/>
              </a:ext>
            </a:extLst>
          </p:cNvPr>
          <p:cNvGrpSpPr/>
          <p:nvPr/>
        </p:nvGrpSpPr>
        <p:grpSpPr>
          <a:xfrm>
            <a:off x="6149859" y="1700932"/>
            <a:ext cx="512964" cy="783936"/>
            <a:chOff x="2715779" y="1883812"/>
            <a:chExt cx="512964" cy="783936"/>
          </a:xfrm>
        </p:grpSpPr>
        <p:sp>
          <p:nvSpPr>
            <p:cNvPr id="7" name="Oval 6">
              <a:extLst>
                <a:ext uri="{FF2B5EF4-FFF2-40B4-BE49-F238E27FC236}">
                  <a16:creationId xmlns:a16="http://schemas.microsoft.com/office/drawing/2014/main" id="{904B38D2-BD04-41CB-9142-E4A46EFABBD5}"/>
                </a:ext>
              </a:extLst>
            </p:cNvPr>
            <p:cNvSpPr/>
            <p:nvPr/>
          </p:nvSpPr>
          <p:spPr>
            <a:xfrm>
              <a:off x="2715779" y="1883812"/>
              <a:ext cx="512964" cy="78393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row: Up 16">
              <a:extLst>
                <a:ext uri="{FF2B5EF4-FFF2-40B4-BE49-F238E27FC236}">
                  <a16:creationId xmlns:a16="http://schemas.microsoft.com/office/drawing/2014/main" id="{A30B57BC-9241-48D4-9FB7-45EB61176DFB}"/>
                </a:ext>
              </a:extLst>
            </p:cNvPr>
            <p:cNvSpPr/>
            <p:nvPr/>
          </p:nvSpPr>
          <p:spPr>
            <a:xfrm>
              <a:off x="2816479" y="1975229"/>
              <a:ext cx="314960" cy="619760"/>
            </a:xfrm>
            <a:prstGeom prst="up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69F04D0E-3877-4763-B121-E30144EB65C4}"/>
              </a:ext>
            </a:extLst>
          </p:cNvPr>
          <p:cNvGrpSpPr/>
          <p:nvPr/>
        </p:nvGrpSpPr>
        <p:grpSpPr>
          <a:xfrm>
            <a:off x="6744796" y="1700933"/>
            <a:ext cx="492644" cy="783936"/>
            <a:chOff x="3310716" y="1883813"/>
            <a:chExt cx="492644" cy="783936"/>
          </a:xfrm>
        </p:grpSpPr>
        <p:sp>
          <p:nvSpPr>
            <p:cNvPr id="8" name="Oval 7">
              <a:extLst>
                <a:ext uri="{FF2B5EF4-FFF2-40B4-BE49-F238E27FC236}">
                  <a16:creationId xmlns:a16="http://schemas.microsoft.com/office/drawing/2014/main" id="{DA84CC2D-0CF8-4BEC-9069-6980FC288BCF}"/>
                </a:ext>
              </a:extLst>
            </p:cNvPr>
            <p:cNvSpPr/>
            <p:nvPr/>
          </p:nvSpPr>
          <p:spPr>
            <a:xfrm>
              <a:off x="3310716" y="1883813"/>
              <a:ext cx="492644" cy="78393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Arrow: Up 17">
              <a:extLst>
                <a:ext uri="{FF2B5EF4-FFF2-40B4-BE49-F238E27FC236}">
                  <a16:creationId xmlns:a16="http://schemas.microsoft.com/office/drawing/2014/main" id="{1027AF4A-159D-4B7D-8E95-B3749E89B4CC}"/>
                </a:ext>
              </a:extLst>
            </p:cNvPr>
            <p:cNvSpPr/>
            <p:nvPr/>
          </p:nvSpPr>
          <p:spPr>
            <a:xfrm>
              <a:off x="3395599" y="1975229"/>
              <a:ext cx="314960" cy="619760"/>
            </a:xfrm>
            <a:prstGeom prst="up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Oval 8">
            <a:extLst>
              <a:ext uri="{FF2B5EF4-FFF2-40B4-BE49-F238E27FC236}">
                <a16:creationId xmlns:a16="http://schemas.microsoft.com/office/drawing/2014/main" id="{8954D0F2-85F5-43B8-8E1B-629F4E88F542}"/>
              </a:ext>
            </a:extLst>
          </p:cNvPr>
          <p:cNvSpPr/>
          <p:nvPr/>
        </p:nvSpPr>
        <p:spPr>
          <a:xfrm>
            <a:off x="7309714" y="1700932"/>
            <a:ext cx="512964" cy="78393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row: Up 18">
            <a:extLst>
              <a:ext uri="{FF2B5EF4-FFF2-40B4-BE49-F238E27FC236}">
                <a16:creationId xmlns:a16="http://schemas.microsoft.com/office/drawing/2014/main" id="{006C22EA-EC7E-483F-A010-D4239A0FD1E5}"/>
              </a:ext>
            </a:extLst>
          </p:cNvPr>
          <p:cNvSpPr/>
          <p:nvPr/>
        </p:nvSpPr>
        <p:spPr>
          <a:xfrm>
            <a:off x="7408799" y="1792349"/>
            <a:ext cx="314960" cy="619760"/>
          </a:xfrm>
          <a:prstGeom prst="up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115" descr="Gold bars outline">
            <a:extLst>
              <a:ext uri="{FF2B5EF4-FFF2-40B4-BE49-F238E27FC236}">
                <a16:creationId xmlns:a16="http://schemas.microsoft.com/office/drawing/2014/main" id="{F3B33088-7131-4B83-B0BB-AE11C295DB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59597" y="3367115"/>
            <a:ext cx="649664" cy="654167"/>
          </a:xfrm>
          <a:prstGeom prst="rect">
            <a:avLst/>
          </a:prstGeom>
        </p:spPr>
      </p:pic>
      <p:pic>
        <p:nvPicPr>
          <p:cNvPr id="34" name="Graphic 113" descr="Diamond with solid fill">
            <a:extLst>
              <a:ext uri="{FF2B5EF4-FFF2-40B4-BE49-F238E27FC236}">
                <a16:creationId xmlns:a16="http://schemas.microsoft.com/office/drawing/2014/main" id="{82503352-E58F-400A-B12A-72BD542461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29147" y="3354878"/>
            <a:ext cx="654512" cy="654512"/>
          </a:xfrm>
          <a:prstGeom prst="rect">
            <a:avLst/>
          </a:prstGeom>
        </p:spPr>
      </p:pic>
      <p:sp>
        <p:nvSpPr>
          <p:cNvPr id="37" name="Cylinder 36">
            <a:extLst>
              <a:ext uri="{FF2B5EF4-FFF2-40B4-BE49-F238E27FC236}">
                <a16:creationId xmlns:a16="http://schemas.microsoft.com/office/drawing/2014/main" id="{DCAED3B9-9ACF-4D5E-80BB-526678240681}"/>
              </a:ext>
            </a:extLst>
          </p:cNvPr>
          <p:cNvSpPr/>
          <p:nvPr/>
        </p:nvSpPr>
        <p:spPr>
          <a:xfrm>
            <a:off x="7492711" y="3407606"/>
            <a:ext cx="450503" cy="543098"/>
          </a:xfrm>
          <a:prstGeom prst="can">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114" descr="Oyster With Pearl outline">
            <a:extLst>
              <a:ext uri="{FF2B5EF4-FFF2-40B4-BE49-F238E27FC236}">
                <a16:creationId xmlns:a16="http://schemas.microsoft.com/office/drawing/2014/main" id="{3A217FEA-C71B-484D-A902-E2FE5A6C11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90854" y="3353839"/>
            <a:ext cx="645854" cy="663172"/>
          </a:xfrm>
          <a:prstGeom prst="rect">
            <a:avLst/>
          </a:prstGeom>
        </p:spPr>
      </p:pic>
      <p:pic>
        <p:nvPicPr>
          <p:cNvPr id="42" name="Graphic 113" descr="Diamond with solid fill">
            <a:extLst>
              <a:ext uri="{FF2B5EF4-FFF2-40B4-BE49-F238E27FC236}">
                <a16:creationId xmlns:a16="http://schemas.microsoft.com/office/drawing/2014/main" id="{9C4FD768-494B-49D1-B701-7C394B67B3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72186" y="3365038"/>
            <a:ext cx="654512" cy="654512"/>
          </a:xfrm>
          <a:prstGeom prst="rect">
            <a:avLst/>
          </a:prstGeom>
        </p:spPr>
      </p:pic>
    </p:spTree>
    <p:extLst>
      <p:ext uri="{BB962C8B-B14F-4D97-AF65-F5344CB8AC3E}">
        <p14:creationId xmlns:p14="http://schemas.microsoft.com/office/powerpoint/2010/main" val="3458364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49DCD8-95AC-4AEF-9A8E-BC5C6F38B648}"/>
              </a:ext>
            </a:extLst>
          </p:cNvPr>
          <p:cNvSpPr/>
          <p:nvPr/>
        </p:nvSpPr>
        <p:spPr>
          <a:xfrm>
            <a:off x="1500600" y="400683"/>
            <a:ext cx="8434373" cy="5602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3B6A938-0938-46F8-AD3D-C01AA68E5B66}"/>
              </a:ext>
            </a:extLst>
          </p:cNvPr>
          <p:cNvCxnSpPr/>
          <p:nvPr/>
        </p:nvCxnSpPr>
        <p:spPr>
          <a:xfrm>
            <a:off x="4114799" y="5543549"/>
            <a:ext cx="3117272" cy="8658"/>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0" name="Connector: Curved 9">
            <a:extLst>
              <a:ext uri="{FF2B5EF4-FFF2-40B4-BE49-F238E27FC236}">
                <a16:creationId xmlns:a16="http://schemas.microsoft.com/office/drawing/2014/main" id="{E263CB75-D90B-40C7-87B6-333EAFB8CB44}"/>
              </a:ext>
            </a:extLst>
          </p:cNvPr>
          <p:cNvCxnSpPr/>
          <p:nvPr/>
        </p:nvCxnSpPr>
        <p:spPr>
          <a:xfrm>
            <a:off x="3971925" y="5634470"/>
            <a:ext cx="1208808" cy="282286"/>
          </a:xfrm>
          <a:prstGeom prst="curvedConnector3">
            <a:avLst/>
          </a:prstGeom>
          <a:ln/>
        </p:spPr>
        <p:style>
          <a:lnRef idx="3">
            <a:schemeClr val="dk1"/>
          </a:lnRef>
          <a:fillRef idx="0">
            <a:schemeClr val="dk1"/>
          </a:fillRef>
          <a:effectRef idx="2">
            <a:schemeClr val="dk1"/>
          </a:effectRef>
          <a:fontRef idx="minor">
            <a:schemeClr val="tx1"/>
          </a:fontRef>
        </p:style>
      </p:cxnSp>
      <p:cxnSp>
        <p:nvCxnSpPr>
          <p:cNvPr id="11" name="Connector: Curved 10">
            <a:extLst>
              <a:ext uri="{FF2B5EF4-FFF2-40B4-BE49-F238E27FC236}">
                <a16:creationId xmlns:a16="http://schemas.microsoft.com/office/drawing/2014/main" id="{0278F855-C39C-4F64-836A-3683D3401C8F}"/>
              </a:ext>
            </a:extLst>
          </p:cNvPr>
          <p:cNvCxnSpPr>
            <a:cxnSpLocks/>
          </p:cNvCxnSpPr>
          <p:nvPr/>
        </p:nvCxnSpPr>
        <p:spPr>
          <a:xfrm>
            <a:off x="6578310" y="5729719"/>
            <a:ext cx="1286740" cy="143740"/>
          </a:xfrm>
          <a:prstGeom prst="curvedConnector3">
            <a:avLst/>
          </a:prstGeom>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718025D9-69F1-4027-91FF-89184C744C2F}"/>
              </a:ext>
            </a:extLst>
          </p:cNvPr>
          <p:cNvCxnSpPr>
            <a:cxnSpLocks/>
          </p:cNvCxnSpPr>
          <p:nvPr/>
        </p:nvCxnSpPr>
        <p:spPr>
          <a:xfrm flipV="1">
            <a:off x="5011014" y="5631005"/>
            <a:ext cx="1416626" cy="90054"/>
          </a:xfrm>
          <a:prstGeom prst="curvedConnector3">
            <a:avLst/>
          </a:prstGeom>
          <a:ln/>
        </p:spPr>
        <p:style>
          <a:lnRef idx="3">
            <a:schemeClr val="dk1"/>
          </a:lnRef>
          <a:fillRef idx="0">
            <a:schemeClr val="dk1"/>
          </a:fillRef>
          <a:effectRef idx="2">
            <a:schemeClr val="dk1"/>
          </a:effectRef>
          <a:fontRef idx="minor">
            <a:schemeClr val="tx1"/>
          </a:fontRef>
        </p:style>
      </p:cxnSp>
      <p:cxnSp>
        <p:nvCxnSpPr>
          <p:cNvPr id="14" name="Connector: Curved 13">
            <a:extLst>
              <a:ext uri="{FF2B5EF4-FFF2-40B4-BE49-F238E27FC236}">
                <a16:creationId xmlns:a16="http://schemas.microsoft.com/office/drawing/2014/main" id="{32C2D31A-840E-42B0-95AD-B82C60892865}"/>
              </a:ext>
            </a:extLst>
          </p:cNvPr>
          <p:cNvCxnSpPr>
            <a:cxnSpLocks/>
          </p:cNvCxnSpPr>
          <p:nvPr/>
        </p:nvCxnSpPr>
        <p:spPr>
          <a:xfrm flipV="1">
            <a:off x="3166627" y="5864800"/>
            <a:ext cx="1416626" cy="90054"/>
          </a:xfrm>
          <a:prstGeom prst="curvedConnector3">
            <a:avLst/>
          </a:prstGeom>
          <a:ln/>
        </p:spPr>
        <p:style>
          <a:lnRef idx="3">
            <a:schemeClr val="dk1"/>
          </a:lnRef>
          <a:fillRef idx="0">
            <a:schemeClr val="dk1"/>
          </a:fillRef>
          <a:effectRef idx="2">
            <a:schemeClr val="dk1"/>
          </a:effectRef>
          <a:fontRef idx="minor">
            <a:schemeClr val="tx1"/>
          </a:fontRef>
        </p:style>
      </p:cxnSp>
      <p:cxnSp>
        <p:nvCxnSpPr>
          <p:cNvPr id="15" name="Connector: Curved 14">
            <a:extLst>
              <a:ext uri="{FF2B5EF4-FFF2-40B4-BE49-F238E27FC236}">
                <a16:creationId xmlns:a16="http://schemas.microsoft.com/office/drawing/2014/main" id="{0341D1BA-B776-44B0-9D6C-995BCCA50D40}"/>
              </a:ext>
            </a:extLst>
          </p:cNvPr>
          <p:cNvCxnSpPr>
            <a:cxnSpLocks/>
          </p:cNvCxnSpPr>
          <p:nvPr/>
        </p:nvCxnSpPr>
        <p:spPr>
          <a:xfrm flipV="1">
            <a:off x="5634468" y="5864800"/>
            <a:ext cx="1416626" cy="90054"/>
          </a:xfrm>
          <a:prstGeom prst="curvedConnector3">
            <a:avLst/>
          </a:prstGeom>
          <a:ln/>
        </p:spPr>
        <p:style>
          <a:lnRef idx="3">
            <a:schemeClr val="dk1"/>
          </a:lnRef>
          <a:fillRef idx="0">
            <a:schemeClr val="dk1"/>
          </a:fillRef>
          <a:effectRef idx="2">
            <a:schemeClr val="dk1"/>
          </a:effectRef>
          <a:fontRef idx="minor">
            <a:schemeClr val="tx1"/>
          </a:fontRef>
        </p:style>
      </p:cxnSp>
      <p:sp>
        <p:nvSpPr>
          <p:cNvPr id="16" name="Explosion: 14 Points 15">
            <a:extLst>
              <a:ext uri="{FF2B5EF4-FFF2-40B4-BE49-F238E27FC236}">
                <a16:creationId xmlns:a16="http://schemas.microsoft.com/office/drawing/2014/main" id="{4940033D-F343-4D3B-B775-FD6D52217655}"/>
              </a:ext>
            </a:extLst>
          </p:cNvPr>
          <p:cNvSpPr/>
          <p:nvPr/>
        </p:nvSpPr>
        <p:spPr>
          <a:xfrm rot="900000">
            <a:off x="2175163" y="400050"/>
            <a:ext cx="7334248" cy="5602430"/>
          </a:xfrm>
          <a:prstGeom prst="irregularSeal2">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xplosion: 14 Points 16">
            <a:extLst>
              <a:ext uri="{FF2B5EF4-FFF2-40B4-BE49-F238E27FC236}">
                <a16:creationId xmlns:a16="http://schemas.microsoft.com/office/drawing/2014/main" id="{FCD9CF82-F3E1-4D23-891C-6DBDA1C46527}"/>
              </a:ext>
            </a:extLst>
          </p:cNvPr>
          <p:cNvSpPr/>
          <p:nvPr/>
        </p:nvSpPr>
        <p:spPr>
          <a:xfrm rot="900000">
            <a:off x="3782202" y="1517331"/>
            <a:ext cx="3879271" cy="3368385"/>
          </a:xfrm>
          <a:prstGeom prst="irregularSeal2">
            <a:avLst/>
          </a:prstGeom>
          <a:solidFill>
            <a:schemeClr val="accent4">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1" descr="Pirate ship">
            <a:extLst>
              <a:ext uri="{FF2B5EF4-FFF2-40B4-BE49-F238E27FC236}">
                <a16:creationId xmlns:a16="http://schemas.microsoft.com/office/drawing/2014/main" id="{8ADB6243-F22E-440A-A8E0-DF66504F985C}"/>
              </a:ext>
            </a:extLst>
          </p:cNvPr>
          <p:cNvPicPr>
            <a:picLocks noChangeAspect="1"/>
          </p:cNvPicPr>
          <p:nvPr/>
        </p:nvPicPr>
        <p:blipFill>
          <a:blip r:embed="rId2"/>
          <a:stretch>
            <a:fillRect/>
          </a:stretch>
        </p:blipFill>
        <p:spPr>
          <a:xfrm>
            <a:off x="1500262" y="2343791"/>
            <a:ext cx="2639290" cy="3569601"/>
          </a:xfrm>
          <a:prstGeom prst="rect">
            <a:avLst/>
          </a:prstGeom>
        </p:spPr>
      </p:pic>
      <p:pic>
        <p:nvPicPr>
          <p:cNvPr id="8" name="Picture 11" descr="Pirate ship">
            <a:extLst>
              <a:ext uri="{FF2B5EF4-FFF2-40B4-BE49-F238E27FC236}">
                <a16:creationId xmlns:a16="http://schemas.microsoft.com/office/drawing/2014/main" id="{4F1A3D3E-8873-44E2-8AED-24107ED629F9}"/>
              </a:ext>
            </a:extLst>
          </p:cNvPr>
          <p:cNvPicPr>
            <a:picLocks noChangeAspect="1"/>
          </p:cNvPicPr>
          <p:nvPr/>
        </p:nvPicPr>
        <p:blipFill>
          <a:blip r:embed="rId2"/>
          <a:stretch>
            <a:fillRect/>
          </a:stretch>
        </p:blipFill>
        <p:spPr>
          <a:xfrm flipH="1">
            <a:off x="7187552" y="2343791"/>
            <a:ext cx="2746664" cy="3569601"/>
          </a:xfrm>
          <a:prstGeom prst="rect">
            <a:avLst/>
          </a:prstGeom>
        </p:spPr>
      </p:pic>
      <p:sp>
        <p:nvSpPr>
          <p:cNvPr id="19" name="TextBox 18">
            <a:extLst>
              <a:ext uri="{FF2B5EF4-FFF2-40B4-BE49-F238E27FC236}">
                <a16:creationId xmlns:a16="http://schemas.microsoft.com/office/drawing/2014/main" id="{14634F1A-44F5-4B75-BB6E-7E2C961510F1}"/>
              </a:ext>
            </a:extLst>
          </p:cNvPr>
          <p:cNvSpPr txBox="1"/>
          <p:nvPr/>
        </p:nvSpPr>
        <p:spPr>
          <a:xfrm>
            <a:off x="3936423" y="2524991"/>
            <a:ext cx="27605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Viner Hand ITC"/>
                <a:cs typeface="Calibri"/>
              </a:rPr>
              <a:t>X's Crew</a:t>
            </a:r>
          </a:p>
        </p:txBody>
      </p:sp>
      <p:sp>
        <p:nvSpPr>
          <p:cNvPr id="20" name="TextBox 19">
            <a:extLst>
              <a:ext uri="{FF2B5EF4-FFF2-40B4-BE49-F238E27FC236}">
                <a16:creationId xmlns:a16="http://schemas.microsoft.com/office/drawing/2014/main" id="{1DB3DF27-FB96-4158-88D1-E98FC6C49888}"/>
              </a:ext>
            </a:extLst>
          </p:cNvPr>
          <p:cNvSpPr txBox="1"/>
          <p:nvPr/>
        </p:nvSpPr>
        <p:spPr>
          <a:xfrm>
            <a:off x="6386945" y="2524990"/>
            <a:ext cx="27605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Viner Hand ITC"/>
                <a:cs typeface="Calibri"/>
              </a:rPr>
              <a:t>Y's Crew</a:t>
            </a:r>
          </a:p>
        </p:txBody>
      </p:sp>
      <p:sp>
        <p:nvSpPr>
          <p:cNvPr id="21" name="TextBox 20">
            <a:extLst>
              <a:ext uri="{FF2B5EF4-FFF2-40B4-BE49-F238E27FC236}">
                <a16:creationId xmlns:a16="http://schemas.microsoft.com/office/drawing/2014/main" id="{7143AD44-F73D-48DB-8816-6C3BA15ECA16}"/>
              </a:ext>
            </a:extLst>
          </p:cNvPr>
          <p:cNvSpPr txBox="1"/>
          <p:nvPr/>
        </p:nvSpPr>
        <p:spPr>
          <a:xfrm>
            <a:off x="3667991" y="3105150"/>
            <a:ext cx="27605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Viner Hand ITC"/>
                <a:cs typeface="Calibri"/>
              </a:rPr>
              <a:t>Strength = </a:t>
            </a:r>
          </a:p>
        </p:txBody>
      </p:sp>
      <p:sp>
        <p:nvSpPr>
          <p:cNvPr id="23" name="TextBox 22">
            <a:extLst>
              <a:ext uri="{FF2B5EF4-FFF2-40B4-BE49-F238E27FC236}">
                <a16:creationId xmlns:a16="http://schemas.microsoft.com/office/drawing/2014/main" id="{6967787E-9E50-4589-AACD-A25CBA69A424}"/>
              </a:ext>
            </a:extLst>
          </p:cNvPr>
          <p:cNvSpPr txBox="1"/>
          <p:nvPr/>
        </p:nvSpPr>
        <p:spPr>
          <a:xfrm>
            <a:off x="4204855" y="2784764"/>
            <a:ext cx="27605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solidFill>
                  <a:srgbClr val="FF0000"/>
                </a:solidFill>
                <a:latin typeface="Viner Hand ITC"/>
                <a:cs typeface="Calibri"/>
              </a:rPr>
              <a:t>VS</a:t>
            </a:r>
          </a:p>
        </p:txBody>
      </p:sp>
      <p:sp>
        <p:nvSpPr>
          <p:cNvPr id="24" name="TextBox 23">
            <a:extLst>
              <a:ext uri="{FF2B5EF4-FFF2-40B4-BE49-F238E27FC236}">
                <a16:creationId xmlns:a16="http://schemas.microsoft.com/office/drawing/2014/main" id="{3EDCE8B6-FCBD-4EC5-903E-669088D0183E}"/>
              </a:ext>
            </a:extLst>
          </p:cNvPr>
          <p:cNvSpPr txBox="1"/>
          <p:nvPr/>
        </p:nvSpPr>
        <p:spPr>
          <a:xfrm>
            <a:off x="6135831" y="3105149"/>
            <a:ext cx="27605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Viner Hand ITC"/>
                <a:cs typeface="Calibri"/>
              </a:rPr>
              <a:t>Strength = </a:t>
            </a:r>
          </a:p>
        </p:txBody>
      </p:sp>
      <p:sp>
        <p:nvSpPr>
          <p:cNvPr id="42" name="Title 1">
            <a:extLst>
              <a:ext uri="{FF2B5EF4-FFF2-40B4-BE49-F238E27FC236}">
                <a16:creationId xmlns:a16="http://schemas.microsoft.com/office/drawing/2014/main" id="{A97108B8-E05E-4E12-A05E-8183CAA7E02D}"/>
              </a:ext>
            </a:extLst>
          </p:cNvPr>
          <p:cNvSpPr>
            <a:spLocks noGrp="1"/>
          </p:cNvSpPr>
          <p:nvPr>
            <p:ph type="title"/>
          </p:nvPr>
        </p:nvSpPr>
        <p:spPr>
          <a:xfrm>
            <a:off x="0" y="0"/>
            <a:ext cx="3207328" cy="425018"/>
          </a:xfrm>
        </p:spPr>
        <p:txBody>
          <a:bodyPr>
            <a:normAutofit/>
          </a:bodyPr>
          <a:lstStyle/>
          <a:p>
            <a:r>
              <a:rPr lang="en-US" sz="1600" b="1">
                <a:latin typeface="+mn-lt"/>
                <a:ea typeface="+mn-ea"/>
                <a:cs typeface="Calibri"/>
              </a:rPr>
              <a:t>COMBAT SCREEN</a:t>
            </a:r>
          </a:p>
        </p:txBody>
      </p:sp>
      <p:cxnSp>
        <p:nvCxnSpPr>
          <p:cNvPr id="48" name="Straight Arrow Connector 47">
            <a:extLst>
              <a:ext uri="{FF2B5EF4-FFF2-40B4-BE49-F238E27FC236}">
                <a16:creationId xmlns:a16="http://schemas.microsoft.com/office/drawing/2014/main" id="{132DDDAE-A865-44BE-867C-C6833340A447}"/>
              </a:ext>
            </a:extLst>
          </p:cNvPr>
          <p:cNvCxnSpPr>
            <a:cxnSpLocks/>
          </p:cNvCxnSpPr>
          <p:nvPr/>
        </p:nvCxnSpPr>
        <p:spPr>
          <a:xfrm flipV="1">
            <a:off x="1249168" y="3420825"/>
            <a:ext cx="3451724" cy="1677626"/>
          </a:xfrm>
          <a:prstGeom prst="straightConnector1">
            <a:avLst/>
          </a:prstGeom>
          <a:ln w="3810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49" name="TextBox 48">
            <a:extLst>
              <a:ext uri="{FF2B5EF4-FFF2-40B4-BE49-F238E27FC236}">
                <a16:creationId xmlns:a16="http://schemas.microsoft.com/office/drawing/2014/main" id="{09B1392A-9110-4D8E-9F8E-F01DB98DE9DA}"/>
              </a:ext>
            </a:extLst>
          </p:cNvPr>
          <p:cNvSpPr txBox="1"/>
          <p:nvPr/>
        </p:nvSpPr>
        <p:spPr>
          <a:xfrm>
            <a:off x="322623" y="4163671"/>
            <a:ext cx="134908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This will display one of the player's crew strength.</a:t>
            </a:r>
          </a:p>
        </p:txBody>
      </p:sp>
      <p:sp>
        <p:nvSpPr>
          <p:cNvPr id="2" name="Rectangle 1">
            <a:extLst>
              <a:ext uri="{FF2B5EF4-FFF2-40B4-BE49-F238E27FC236}">
                <a16:creationId xmlns:a16="http://schemas.microsoft.com/office/drawing/2014/main" id="{FA1DF2AE-C8CA-413C-ADAF-B92AE54E483C}"/>
              </a:ext>
            </a:extLst>
          </p:cNvPr>
          <p:cNvSpPr/>
          <p:nvPr/>
        </p:nvSpPr>
        <p:spPr>
          <a:xfrm>
            <a:off x="1595002" y="465404"/>
            <a:ext cx="1108363" cy="1523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650E23D-31F5-4804-83C4-8830DCE1EE28}"/>
              </a:ext>
            </a:extLst>
          </p:cNvPr>
          <p:cNvSpPr txBox="1"/>
          <p:nvPr/>
        </p:nvSpPr>
        <p:spPr>
          <a:xfrm>
            <a:off x="2083377" y="391131"/>
            <a:ext cx="2580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p>
        </p:txBody>
      </p:sp>
      <p:pic>
        <p:nvPicPr>
          <p:cNvPr id="4" name="Picture 3" descr="Male pirate with monkey">
            <a:extLst>
              <a:ext uri="{FF2B5EF4-FFF2-40B4-BE49-F238E27FC236}">
                <a16:creationId xmlns:a16="http://schemas.microsoft.com/office/drawing/2014/main" id="{1A318810-5552-49FB-A3AB-ECA240105192}"/>
              </a:ext>
            </a:extLst>
          </p:cNvPr>
          <p:cNvPicPr>
            <a:picLocks noChangeAspect="1"/>
          </p:cNvPicPr>
          <p:nvPr/>
        </p:nvPicPr>
        <p:blipFill>
          <a:blip r:embed="rId3"/>
          <a:stretch>
            <a:fillRect/>
          </a:stretch>
        </p:blipFill>
        <p:spPr>
          <a:xfrm>
            <a:off x="1875556" y="884137"/>
            <a:ext cx="690997" cy="951503"/>
          </a:xfrm>
          <a:prstGeom prst="rect">
            <a:avLst/>
          </a:prstGeom>
        </p:spPr>
      </p:pic>
      <p:sp>
        <p:nvSpPr>
          <p:cNvPr id="6" name="Rectangle 5">
            <a:extLst>
              <a:ext uri="{FF2B5EF4-FFF2-40B4-BE49-F238E27FC236}">
                <a16:creationId xmlns:a16="http://schemas.microsoft.com/office/drawing/2014/main" id="{E66CB15E-2DAC-4F7B-9F39-C3F7564BDB22}"/>
              </a:ext>
            </a:extLst>
          </p:cNvPr>
          <p:cNvSpPr/>
          <p:nvPr/>
        </p:nvSpPr>
        <p:spPr>
          <a:xfrm>
            <a:off x="8730095" y="443345"/>
            <a:ext cx="1160317" cy="16019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5AB1914-B15E-4760-B7DB-90AF50056BDD}"/>
              </a:ext>
            </a:extLst>
          </p:cNvPr>
          <p:cNvSpPr txBox="1"/>
          <p:nvPr/>
        </p:nvSpPr>
        <p:spPr>
          <a:xfrm>
            <a:off x="9227127" y="446809"/>
            <a:ext cx="266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a:t>
            </a:r>
          </a:p>
        </p:txBody>
      </p:sp>
      <p:pic>
        <p:nvPicPr>
          <p:cNvPr id="18" name="Picture 18" descr="Female pirate">
            <a:extLst>
              <a:ext uri="{FF2B5EF4-FFF2-40B4-BE49-F238E27FC236}">
                <a16:creationId xmlns:a16="http://schemas.microsoft.com/office/drawing/2014/main" id="{81BE22E9-B098-47A9-BE44-CD7238929B07}"/>
              </a:ext>
            </a:extLst>
          </p:cNvPr>
          <p:cNvPicPr>
            <a:picLocks noChangeAspect="1"/>
          </p:cNvPicPr>
          <p:nvPr/>
        </p:nvPicPr>
        <p:blipFill>
          <a:blip r:embed="rId4"/>
          <a:stretch>
            <a:fillRect/>
          </a:stretch>
        </p:blipFill>
        <p:spPr>
          <a:xfrm>
            <a:off x="8982484" y="852055"/>
            <a:ext cx="721351" cy="1127413"/>
          </a:xfrm>
          <a:prstGeom prst="rect">
            <a:avLst/>
          </a:prstGeom>
        </p:spPr>
      </p:pic>
      <p:sp>
        <p:nvSpPr>
          <p:cNvPr id="47" name="TextBox 46">
            <a:extLst>
              <a:ext uri="{FF2B5EF4-FFF2-40B4-BE49-F238E27FC236}">
                <a16:creationId xmlns:a16="http://schemas.microsoft.com/office/drawing/2014/main" id="{DCCA0CFC-B235-450E-9FD7-050C0497C41A}"/>
              </a:ext>
            </a:extLst>
          </p:cNvPr>
          <p:cNvSpPr txBox="1"/>
          <p:nvPr/>
        </p:nvSpPr>
        <p:spPr>
          <a:xfrm>
            <a:off x="10271919" y="1107013"/>
            <a:ext cx="16521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This will display one of the player's names.</a:t>
            </a:r>
          </a:p>
        </p:txBody>
      </p:sp>
      <p:cxnSp>
        <p:nvCxnSpPr>
          <p:cNvPr id="45" name="Straight Arrow Connector 44">
            <a:extLst>
              <a:ext uri="{FF2B5EF4-FFF2-40B4-BE49-F238E27FC236}">
                <a16:creationId xmlns:a16="http://schemas.microsoft.com/office/drawing/2014/main" id="{993BDAFD-AF28-4FB0-8DB1-12C0B8C0051A}"/>
              </a:ext>
            </a:extLst>
          </p:cNvPr>
          <p:cNvCxnSpPr>
            <a:cxnSpLocks/>
          </p:cNvCxnSpPr>
          <p:nvPr/>
        </p:nvCxnSpPr>
        <p:spPr>
          <a:xfrm flipH="1">
            <a:off x="6701142" y="1608838"/>
            <a:ext cx="3605435" cy="946079"/>
          </a:xfrm>
          <a:prstGeom prst="straightConnector1">
            <a:avLst/>
          </a:prstGeom>
          <a:ln w="3810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22" name="Title 1">
            <a:extLst>
              <a:ext uri="{FF2B5EF4-FFF2-40B4-BE49-F238E27FC236}">
                <a16:creationId xmlns:a16="http://schemas.microsoft.com/office/drawing/2014/main" id="{E4F73137-D0EB-CF5B-2BAD-8422E414B756}"/>
              </a:ext>
            </a:extLst>
          </p:cNvPr>
          <p:cNvSpPr txBox="1">
            <a:spLocks/>
          </p:cNvSpPr>
          <p:nvPr/>
        </p:nvSpPr>
        <p:spPr>
          <a:xfrm>
            <a:off x="1121" y="365312"/>
            <a:ext cx="3207328" cy="425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Calibri"/>
              </a:rPr>
              <a:t>FR12, FR11</a:t>
            </a:r>
          </a:p>
        </p:txBody>
      </p:sp>
    </p:spTree>
    <p:extLst>
      <p:ext uri="{BB962C8B-B14F-4D97-AF65-F5344CB8AC3E}">
        <p14:creationId xmlns:p14="http://schemas.microsoft.com/office/powerpoint/2010/main" val="420133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picture containing water, wave, reef, ocean floor&#10;&#10;Description automatically generated">
            <a:extLst>
              <a:ext uri="{FF2B5EF4-FFF2-40B4-BE49-F238E27FC236}">
                <a16:creationId xmlns:a16="http://schemas.microsoft.com/office/drawing/2014/main" id="{E923B7AF-D943-48AE-8493-2FECB7C56351}"/>
              </a:ext>
            </a:extLst>
          </p:cNvPr>
          <p:cNvPicPr>
            <a:picLocks noChangeAspect="1"/>
          </p:cNvPicPr>
          <p:nvPr/>
        </p:nvPicPr>
        <p:blipFill rotWithShape="1">
          <a:blip r:embed="rId2">
            <a:extLst>
              <a:ext uri="{28A0092B-C50C-407E-A947-70E740481C1C}">
                <a14:useLocalDpi xmlns:a14="http://schemas.microsoft.com/office/drawing/2010/main" val="0"/>
              </a:ext>
            </a:extLst>
          </a:blip>
          <a:srcRect l="21466" t="1430" r="23807" b="1430"/>
          <a:stretch/>
        </p:blipFill>
        <p:spPr>
          <a:xfrm>
            <a:off x="2410721" y="626932"/>
            <a:ext cx="5760000" cy="5760000"/>
          </a:xfrm>
          <a:prstGeom prst="rect">
            <a:avLst/>
          </a:prstGeom>
        </p:spPr>
      </p:pic>
      <p:graphicFrame>
        <p:nvGraphicFramePr>
          <p:cNvPr id="16" name="Table 10">
            <a:extLst>
              <a:ext uri="{FF2B5EF4-FFF2-40B4-BE49-F238E27FC236}">
                <a16:creationId xmlns:a16="http://schemas.microsoft.com/office/drawing/2014/main" id="{E1D15ABC-CA43-44EF-8593-6C72109D169E}"/>
              </a:ext>
            </a:extLst>
          </p:cNvPr>
          <p:cNvGraphicFramePr>
            <a:graphicFrameLocks noGrp="1"/>
          </p:cNvGraphicFramePr>
          <p:nvPr>
            <p:extLst>
              <p:ext uri="{D42A27DB-BD31-4B8C-83A1-F6EECF244321}">
                <p14:modId xmlns:p14="http://schemas.microsoft.com/office/powerpoint/2010/main" val="1720162964"/>
              </p:ext>
            </p:extLst>
          </p:nvPr>
        </p:nvGraphicFramePr>
        <p:xfrm>
          <a:off x="2402061" y="644250"/>
          <a:ext cx="5760000" cy="5760000"/>
        </p:xfrm>
        <a:graphic>
          <a:graphicData uri="http://schemas.openxmlformats.org/drawingml/2006/table">
            <a:tbl>
              <a:tblPr firstRow="1" bandRow="1">
                <a:tableStyleId>{5C22544A-7EE6-4342-B048-85BDC9FD1C3A}</a:tableStyleId>
              </a:tblPr>
              <a:tblGrid>
                <a:gridCol w="288000">
                  <a:extLst>
                    <a:ext uri="{9D8B030D-6E8A-4147-A177-3AD203B41FA5}">
                      <a16:colId xmlns:a16="http://schemas.microsoft.com/office/drawing/2014/main" val="2713805711"/>
                    </a:ext>
                  </a:extLst>
                </a:gridCol>
                <a:gridCol w="288000">
                  <a:extLst>
                    <a:ext uri="{9D8B030D-6E8A-4147-A177-3AD203B41FA5}">
                      <a16:colId xmlns:a16="http://schemas.microsoft.com/office/drawing/2014/main" val="1213276133"/>
                    </a:ext>
                  </a:extLst>
                </a:gridCol>
                <a:gridCol w="288000">
                  <a:extLst>
                    <a:ext uri="{9D8B030D-6E8A-4147-A177-3AD203B41FA5}">
                      <a16:colId xmlns:a16="http://schemas.microsoft.com/office/drawing/2014/main" val="1875364440"/>
                    </a:ext>
                  </a:extLst>
                </a:gridCol>
                <a:gridCol w="288000">
                  <a:extLst>
                    <a:ext uri="{9D8B030D-6E8A-4147-A177-3AD203B41FA5}">
                      <a16:colId xmlns:a16="http://schemas.microsoft.com/office/drawing/2014/main" val="2969236485"/>
                    </a:ext>
                  </a:extLst>
                </a:gridCol>
                <a:gridCol w="288000">
                  <a:extLst>
                    <a:ext uri="{9D8B030D-6E8A-4147-A177-3AD203B41FA5}">
                      <a16:colId xmlns:a16="http://schemas.microsoft.com/office/drawing/2014/main" val="1188357530"/>
                    </a:ext>
                  </a:extLst>
                </a:gridCol>
                <a:gridCol w="288000">
                  <a:extLst>
                    <a:ext uri="{9D8B030D-6E8A-4147-A177-3AD203B41FA5}">
                      <a16:colId xmlns:a16="http://schemas.microsoft.com/office/drawing/2014/main" val="2961171172"/>
                    </a:ext>
                  </a:extLst>
                </a:gridCol>
                <a:gridCol w="288000">
                  <a:extLst>
                    <a:ext uri="{9D8B030D-6E8A-4147-A177-3AD203B41FA5}">
                      <a16:colId xmlns:a16="http://schemas.microsoft.com/office/drawing/2014/main" val="518694313"/>
                    </a:ext>
                  </a:extLst>
                </a:gridCol>
                <a:gridCol w="288000">
                  <a:extLst>
                    <a:ext uri="{9D8B030D-6E8A-4147-A177-3AD203B41FA5}">
                      <a16:colId xmlns:a16="http://schemas.microsoft.com/office/drawing/2014/main" val="3763007246"/>
                    </a:ext>
                  </a:extLst>
                </a:gridCol>
                <a:gridCol w="288000">
                  <a:extLst>
                    <a:ext uri="{9D8B030D-6E8A-4147-A177-3AD203B41FA5}">
                      <a16:colId xmlns:a16="http://schemas.microsoft.com/office/drawing/2014/main" val="1828973329"/>
                    </a:ext>
                  </a:extLst>
                </a:gridCol>
                <a:gridCol w="288000">
                  <a:extLst>
                    <a:ext uri="{9D8B030D-6E8A-4147-A177-3AD203B41FA5}">
                      <a16:colId xmlns:a16="http://schemas.microsoft.com/office/drawing/2014/main" val="2062122414"/>
                    </a:ext>
                  </a:extLst>
                </a:gridCol>
                <a:gridCol w="288000">
                  <a:extLst>
                    <a:ext uri="{9D8B030D-6E8A-4147-A177-3AD203B41FA5}">
                      <a16:colId xmlns:a16="http://schemas.microsoft.com/office/drawing/2014/main" val="2158494540"/>
                    </a:ext>
                  </a:extLst>
                </a:gridCol>
                <a:gridCol w="288000">
                  <a:extLst>
                    <a:ext uri="{9D8B030D-6E8A-4147-A177-3AD203B41FA5}">
                      <a16:colId xmlns:a16="http://schemas.microsoft.com/office/drawing/2014/main" val="3251228745"/>
                    </a:ext>
                  </a:extLst>
                </a:gridCol>
                <a:gridCol w="288000">
                  <a:extLst>
                    <a:ext uri="{9D8B030D-6E8A-4147-A177-3AD203B41FA5}">
                      <a16:colId xmlns:a16="http://schemas.microsoft.com/office/drawing/2014/main" val="1161362687"/>
                    </a:ext>
                  </a:extLst>
                </a:gridCol>
                <a:gridCol w="288000">
                  <a:extLst>
                    <a:ext uri="{9D8B030D-6E8A-4147-A177-3AD203B41FA5}">
                      <a16:colId xmlns:a16="http://schemas.microsoft.com/office/drawing/2014/main" val="309491840"/>
                    </a:ext>
                  </a:extLst>
                </a:gridCol>
                <a:gridCol w="288000">
                  <a:extLst>
                    <a:ext uri="{9D8B030D-6E8A-4147-A177-3AD203B41FA5}">
                      <a16:colId xmlns:a16="http://schemas.microsoft.com/office/drawing/2014/main" val="1267238368"/>
                    </a:ext>
                  </a:extLst>
                </a:gridCol>
                <a:gridCol w="288000">
                  <a:extLst>
                    <a:ext uri="{9D8B030D-6E8A-4147-A177-3AD203B41FA5}">
                      <a16:colId xmlns:a16="http://schemas.microsoft.com/office/drawing/2014/main" val="1968784842"/>
                    </a:ext>
                  </a:extLst>
                </a:gridCol>
                <a:gridCol w="288000">
                  <a:extLst>
                    <a:ext uri="{9D8B030D-6E8A-4147-A177-3AD203B41FA5}">
                      <a16:colId xmlns:a16="http://schemas.microsoft.com/office/drawing/2014/main" val="3870387772"/>
                    </a:ext>
                  </a:extLst>
                </a:gridCol>
                <a:gridCol w="288000">
                  <a:extLst>
                    <a:ext uri="{9D8B030D-6E8A-4147-A177-3AD203B41FA5}">
                      <a16:colId xmlns:a16="http://schemas.microsoft.com/office/drawing/2014/main" val="1099962257"/>
                    </a:ext>
                  </a:extLst>
                </a:gridCol>
                <a:gridCol w="288000">
                  <a:extLst>
                    <a:ext uri="{9D8B030D-6E8A-4147-A177-3AD203B41FA5}">
                      <a16:colId xmlns:a16="http://schemas.microsoft.com/office/drawing/2014/main" val="2566395792"/>
                    </a:ext>
                  </a:extLst>
                </a:gridCol>
                <a:gridCol w="288000">
                  <a:extLst>
                    <a:ext uri="{9D8B030D-6E8A-4147-A177-3AD203B41FA5}">
                      <a16:colId xmlns:a16="http://schemas.microsoft.com/office/drawing/2014/main" val="3024037862"/>
                    </a:ext>
                  </a:extLst>
                </a:gridCol>
              </a:tblGrid>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773693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78252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7811285"/>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4296691"/>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174335"/>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9379316"/>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5229600"/>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2176063"/>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212196"/>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7556098"/>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5470422"/>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3149250"/>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6376605"/>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974754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6180939"/>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3694601"/>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654954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922985"/>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86339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0522418"/>
                  </a:ext>
                </a:extLst>
              </a:tr>
            </a:tbl>
          </a:graphicData>
        </a:graphic>
      </p:graphicFrame>
      <p:sp>
        <p:nvSpPr>
          <p:cNvPr id="5" name="Rectangle 4">
            <a:extLst>
              <a:ext uri="{FF2B5EF4-FFF2-40B4-BE49-F238E27FC236}">
                <a16:creationId xmlns:a16="http://schemas.microsoft.com/office/drawing/2014/main" id="{D5DA0B3F-7D71-4864-B4A1-DE8A4B36C42B}"/>
              </a:ext>
            </a:extLst>
          </p:cNvPr>
          <p:cNvSpPr/>
          <p:nvPr/>
        </p:nvSpPr>
        <p:spPr>
          <a:xfrm>
            <a:off x="4099918" y="1635175"/>
            <a:ext cx="2301837" cy="3695106"/>
          </a:xfrm>
          <a:prstGeom prst="rect">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16" descr="Skill and crossbones">
            <a:extLst>
              <a:ext uri="{FF2B5EF4-FFF2-40B4-BE49-F238E27FC236}">
                <a16:creationId xmlns:a16="http://schemas.microsoft.com/office/drawing/2014/main" id="{030D0109-A882-4387-B359-D265F4FAF525}"/>
              </a:ext>
            </a:extLst>
          </p:cNvPr>
          <p:cNvPicPr>
            <a:picLocks noChangeAspect="1"/>
          </p:cNvPicPr>
          <p:nvPr/>
        </p:nvPicPr>
        <p:blipFill>
          <a:blip r:embed="rId3"/>
          <a:stretch>
            <a:fillRect/>
          </a:stretch>
        </p:blipFill>
        <p:spPr>
          <a:xfrm>
            <a:off x="4621025" y="2502672"/>
            <a:ext cx="1349298" cy="1452313"/>
          </a:xfrm>
          <a:prstGeom prst="rect">
            <a:avLst/>
          </a:prstGeom>
        </p:spPr>
      </p:pic>
      <p:sp>
        <p:nvSpPr>
          <p:cNvPr id="9" name="TextBox 8">
            <a:extLst>
              <a:ext uri="{FF2B5EF4-FFF2-40B4-BE49-F238E27FC236}">
                <a16:creationId xmlns:a16="http://schemas.microsoft.com/office/drawing/2014/main" id="{A65FE445-9B4D-4F65-A3BC-9BE9350724BE}"/>
              </a:ext>
            </a:extLst>
          </p:cNvPr>
          <p:cNvSpPr txBox="1"/>
          <p:nvPr/>
        </p:nvSpPr>
        <p:spPr>
          <a:xfrm>
            <a:off x="4095884" y="1807702"/>
            <a:ext cx="238923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err="1">
                <a:latin typeface="Viner Hand ITC"/>
                <a:cs typeface="Calibri"/>
              </a:rPr>
              <a:t>Arrrrrgh</a:t>
            </a:r>
            <a:r>
              <a:rPr lang="en-US" sz="1400">
                <a:latin typeface="Viner Hand ITC"/>
                <a:cs typeface="Calibri"/>
              </a:rPr>
              <a:t>! No more cards remaining!</a:t>
            </a:r>
          </a:p>
        </p:txBody>
      </p:sp>
      <p:sp>
        <p:nvSpPr>
          <p:cNvPr id="10" name="TextBox 9">
            <a:extLst>
              <a:ext uri="{FF2B5EF4-FFF2-40B4-BE49-F238E27FC236}">
                <a16:creationId xmlns:a16="http://schemas.microsoft.com/office/drawing/2014/main" id="{EAFE183C-4EAE-45FF-8217-8ECA817AC10F}"/>
              </a:ext>
            </a:extLst>
          </p:cNvPr>
          <p:cNvSpPr txBox="1"/>
          <p:nvPr/>
        </p:nvSpPr>
        <p:spPr>
          <a:xfrm>
            <a:off x="4095884" y="4119679"/>
            <a:ext cx="238923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Viner Hand ITC"/>
                <a:cs typeface="Calibri"/>
              </a:rPr>
              <a:t>You'll have to go somewhere else!</a:t>
            </a:r>
          </a:p>
        </p:txBody>
      </p:sp>
      <p:sp>
        <p:nvSpPr>
          <p:cNvPr id="12" name="Rectangle 7">
            <a:extLst>
              <a:ext uri="{FF2B5EF4-FFF2-40B4-BE49-F238E27FC236}">
                <a16:creationId xmlns:a16="http://schemas.microsoft.com/office/drawing/2014/main" id="{7F2FF55A-F19E-4F2E-87BE-6F3E203DF5ED}"/>
              </a:ext>
            </a:extLst>
          </p:cNvPr>
          <p:cNvSpPr/>
          <p:nvPr/>
        </p:nvSpPr>
        <p:spPr>
          <a:xfrm>
            <a:off x="4929772" y="4797492"/>
            <a:ext cx="713487" cy="267280"/>
          </a:xfrm>
          <a:prstGeom prst="flowChartAlternateProcess">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latin typeface="Viner Hand ITC"/>
                <a:cs typeface="Calibri"/>
              </a:rPr>
              <a:t>Okay</a:t>
            </a:r>
          </a:p>
        </p:txBody>
      </p:sp>
      <p:sp>
        <p:nvSpPr>
          <p:cNvPr id="14" name="Title 1">
            <a:extLst>
              <a:ext uri="{FF2B5EF4-FFF2-40B4-BE49-F238E27FC236}">
                <a16:creationId xmlns:a16="http://schemas.microsoft.com/office/drawing/2014/main" id="{42323092-B868-45DC-AB00-3CF71C1168C0}"/>
              </a:ext>
            </a:extLst>
          </p:cNvPr>
          <p:cNvSpPr>
            <a:spLocks noGrp="1"/>
          </p:cNvSpPr>
          <p:nvPr>
            <p:ph type="title"/>
          </p:nvPr>
        </p:nvSpPr>
        <p:spPr>
          <a:xfrm>
            <a:off x="0" y="0"/>
            <a:ext cx="3207328" cy="425018"/>
          </a:xfrm>
        </p:spPr>
        <p:txBody>
          <a:bodyPr>
            <a:normAutofit/>
          </a:bodyPr>
          <a:lstStyle/>
          <a:p>
            <a:r>
              <a:rPr lang="en-US" sz="1600" b="1">
                <a:latin typeface="+mn-lt"/>
                <a:ea typeface="+mn-ea"/>
                <a:cs typeface="Calibri"/>
              </a:rPr>
              <a:t>COMBAT SCREEN</a:t>
            </a:r>
          </a:p>
        </p:txBody>
      </p:sp>
      <p:cxnSp>
        <p:nvCxnSpPr>
          <p:cNvPr id="20" name="Straight Arrow Connector 19">
            <a:extLst>
              <a:ext uri="{FF2B5EF4-FFF2-40B4-BE49-F238E27FC236}">
                <a16:creationId xmlns:a16="http://schemas.microsoft.com/office/drawing/2014/main" id="{C9AA4286-3047-4203-A4A0-0767B124532E}"/>
              </a:ext>
            </a:extLst>
          </p:cNvPr>
          <p:cNvCxnSpPr>
            <a:cxnSpLocks/>
          </p:cNvCxnSpPr>
          <p:nvPr/>
        </p:nvCxnSpPr>
        <p:spPr>
          <a:xfrm flipH="1">
            <a:off x="6207574" y="3297360"/>
            <a:ext cx="2652934" cy="391898"/>
          </a:xfrm>
          <a:prstGeom prst="straightConnector1">
            <a:avLst/>
          </a:prstGeom>
          <a:ln w="3810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147B8513-0E9D-4B06-828B-5262FC92D705}"/>
              </a:ext>
            </a:extLst>
          </p:cNvPr>
          <p:cNvSpPr txBox="1"/>
          <p:nvPr/>
        </p:nvSpPr>
        <p:spPr>
          <a:xfrm>
            <a:off x="8860487" y="2241354"/>
            <a:ext cx="165215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This will appear on the screen if a players attempts to take a card from somewhere that has none </a:t>
            </a:r>
          </a:p>
        </p:txBody>
      </p:sp>
      <p:sp>
        <p:nvSpPr>
          <p:cNvPr id="2" name="Title 1">
            <a:extLst>
              <a:ext uri="{FF2B5EF4-FFF2-40B4-BE49-F238E27FC236}">
                <a16:creationId xmlns:a16="http://schemas.microsoft.com/office/drawing/2014/main" id="{A7354DAE-15A3-A877-93FA-D236B5782311}"/>
              </a:ext>
            </a:extLst>
          </p:cNvPr>
          <p:cNvSpPr txBox="1">
            <a:spLocks/>
          </p:cNvSpPr>
          <p:nvPr/>
        </p:nvSpPr>
        <p:spPr>
          <a:xfrm>
            <a:off x="1121" y="365312"/>
            <a:ext cx="3207328" cy="425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Calibri"/>
              </a:rPr>
              <a:t>FR12, FR11</a:t>
            </a:r>
          </a:p>
        </p:txBody>
      </p:sp>
    </p:spTree>
    <p:extLst>
      <p:ext uri="{BB962C8B-B14F-4D97-AF65-F5344CB8AC3E}">
        <p14:creationId xmlns:p14="http://schemas.microsoft.com/office/powerpoint/2010/main" val="3569544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ter, wave, reef, ocean floor&#10;&#10;Description automatically generated">
            <a:extLst>
              <a:ext uri="{FF2B5EF4-FFF2-40B4-BE49-F238E27FC236}">
                <a16:creationId xmlns:a16="http://schemas.microsoft.com/office/drawing/2014/main" id="{53E42921-90A9-4F6F-9706-2ED70D42399C}"/>
              </a:ext>
            </a:extLst>
          </p:cNvPr>
          <p:cNvPicPr>
            <a:picLocks noChangeAspect="1"/>
          </p:cNvPicPr>
          <p:nvPr/>
        </p:nvPicPr>
        <p:blipFill rotWithShape="1">
          <a:blip r:embed="rId2">
            <a:extLst>
              <a:ext uri="{28A0092B-C50C-407E-A947-70E740481C1C}">
                <a14:useLocalDpi xmlns:a14="http://schemas.microsoft.com/office/drawing/2010/main" val="0"/>
              </a:ext>
            </a:extLst>
          </a:blip>
          <a:srcRect l="21466" t="1430" r="23807" b="1430"/>
          <a:stretch/>
        </p:blipFill>
        <p:spPr>
          <a:xfrm>
            <a:off x="3135085" y="522514"/>
            <a:ext cx="5850296" cy="5812971"/>
          </a:xfrm>
          <a:prstGeom prst="rect">
            <a:avLst/>
          </a:prstGeom>
        </p:spPr>
      </p:pic>
      <p:graphicFrame>
        <p:nvGraphicFramePr>
          <p:cNvPr id="12" name="Table 11">
            <a:extLst>
              <a:ext uri="{FF2B5EF4-FFF2-40B4-BE49-F238E27FC236}">
                <a16:creationId xmlns:a16="http://schemas.microsoft.com/office/drawing/2014/main" id="{149DE529-41BA-4558-AF25-89B3DCE60585}"/>
              </a:ext>
            </a:extLst>
          </p:cNvPr>
          <p:cNvGraphicFramePr>
            <a:graphicFrameLocks noGrp="1"/>
          </p:cNvGraphicFramePr>
          <p:nvPr>
            <p:extLst>
              <p:ext uri="{D42A27DB-BD31-4B8C-83A1-F6EECF244321}">
                <p14:modId xmlns:p14="http://schemas.microsoft.com/office/powerpoint/2010/main" val="1867870871"/>
              </p:ext>
            </p:extLst>
          </p:nvPr>
        </p:nvGraphicFramePr>
        <p:xfrm>
          <a:off x="2736000" y="35690"/>
          <a:ext cx="6720000" cy="6786617"/>
        </p:xfrm>
        <a:graphic>
          <a:graphicData uri="http://schemas.openxmlformats.org/drawingml/2006/table">
            <a:tbl>
              <a:tblPr bandRow="1"/>
              <a:tblGrid>
                <a:gridCol w="240000">
                  <a:extLst>
                    <a:ext uri="{9D8B030D-6E8A-4147-A177-3AD203B41FA5}">
                      <a16:colId xmlns:a16="http://schemas.microsoft.com/office/drawing/2014/main" val="2068770922"/>
                    </a:ext>
                  </a:extLst>
                </a:gridCol>
                <a:gridCol w="240000">
                  <a:extLst>
                    <a:ext uri="{9D8B030D-6E8A-4147-A177-3AD203B41FA5}">
                      <a16:colId xmlns:a16="http://schemas.microsoft.com/office/drawing/2014/main" val="2795455044"/>
                    </a:ext>
                  </a:extLst>
                </a:gridCol>
                <a:gridCol w="288000">
                  <a:extLst>
                    <a:ext uri="{9D8B030D-6E8A-4147-A177-3AD203B41FA5}">
                      <a16:colId xmlns:a16="http://schemas.microsoft.com/office/drawing/2014/main" val="4023789714"/>
                    </a:ext>
                  </a:extLst>
                </a:gridCol>
                <a:gridCol w="288000">
                  <a:extLst>
                    <a:ext uri="{9D8B030D-6E8A-4147-A177-3AD203B41FA5}">
                      <a16:colId xmlns:a16="http://schemas.microsoft.com/office/drawing/2014/main" val="3360757404"/>
                    </a:ext>
                  </a:extLst>
                </a:gridCol>
                <a:gridCol w="288000">
                  <a:extLst>
                    <a:ext uri="{9D8B030D-6E8A-4147-A177-3AD203B41FA5}">
                      <a16:colId xmlns:a16="http://schemas.microsoft.com/office/drawing/2014/main" val="2367310914"/>
                    </a:ext>
                  </a:extLst>
                </a:gridCol>
                <a:gridCol w="288000">
                  <a:extLst>
                    <a:ext uri="{9D8B030D-6E8A-4147-A177-3AD203B41FA5}">
                      <a16:colId xmlns:a16="http://schemas.microsoft.com/office/drawing/2014/main" val="890988423"/>
                    </a:ext>
                  </a:extLst>
                </a:gridCol>
                <a:gridCol w="288000">
                  <a:extLst>
                    <a:ext uri="{9D8B030D-6E8A-4147-A177-3AD203B41FA5}">
                      <a16:colId xmlns:a16="http://schemas.microsoft.com/office/drawing/2014/main" val="1825892414"/>
                    </a:ext>
                  </a:extLst>
                </a:gridCol>
                <a:gridCol w="288000">
                  <a:extLst>
                    <a:ext uri="{9D8B030D-6E8A-4147-A177-3AD203B41FA5}">
                      <a16:colId xmlns:a16="http://schemas.microsoft.com/office/drawing/2014/main" val="807103542"/>
                    </a:ext>
                  </a:extLst>
                </a:gridCol>
                <a:gridCol w="288000">
                  <a:extLst>
                    <a:ext uri="{9D8B030D-6E8A-4147-A177-3AD203B41FA5}">
                      <a16:colId xmlns:a16="http://schemas.microsoft.com/office/drawing/2014/main" val="2191342267"/>
                    </a:ext>
                  </a:extLst>
                </a:gridCol>
                <a:gridCol w="288000">
                  <a:extLst>
                    <a:ext uri="{9D8B030D-6E8A-4147-A177-3AD203B41FA5}">
                      <a16:colId xmlns:a16="http://schemas.microsoft.com/office/drawing/2014/main" val="312893880"/>
                    </a:ext>
                  </a:extLst>
                </a:gridCol>
                <a:gridCol w="288000">
                  <a:extLst>
                    <a:ext uri="{9D8B030D-6E8A-4147-A177-3AD203B41FA5}">
                      <a16:colId xmlns:a16="http://schemas.microsoft.com/office/drawing/2014/main" val="1166132144"/>
                    </a:ext>
                  </a:extLst>
                </a:gridCol>
                <a:gridCol w="288000">
                  <a:extLst>
                    <a:ext uri="{9D8B030D-6E8A-4147-A177-3AD203B41FA5}">
                      <a16:colId xmlns:a16="http://schemas.microsoft.com/office/drawing/2014/main" val="2938675321"/>
                    </a:ext>
                  </a:extLst>
                </a:gridCol>
                <a:gridCol w="288000">
                  <a:extLst>
                    <a:ext uri="{9D8B030D-6E8A-4147-A177-3AD203B41FA5}">
                      <a16:colId xmlns:a16="http://schemas.microsoft.com/office/drawing/2014/main" val="761808199"/>
                    </a:ext>
                  </a:extLst>
                </a:gridCol>
                <a:gridCol w="288000">
                  <a:extLst>
                    <a:ext uri="{9D8B030D-6E8A-4147-A177-3AD203B41FA5}">
                      <a16:colId xmlns:a16="http://schemas.microsoft.com/office/drawing/2014/main" val="3869798219"/>
                    </a:ext>
                  </a:extLst>
                </a:gridCol>
                <a:gridCol w="288000">
                  <a:extLst>
                    <a:ext uri="{9D8B030D-6E8A-4147-A177-3AD203B41FA5}">
                      <a16:colId xmlns:a16="http://schemas.microsoft.com/office/drawing/2014/main" val="427098247"/>
                    </a:ext>
                  </a:extLst>
                </a:gridCol>
                <a:gridCol w="288000">
                  <a:extLst>
                    <a:ext uri="{9D8B030D-6E8A-4147-A177-3AD203B41FA5}">
                      <a16:colId xmlns:a16="http://schemas.microsoft.com/office/drawing/2014/main" val="3696919578"/>
                    </a:ext>
                  </a:extLst>
                </a:gridCol>
                <a:gridCol w="288000">
                  <a:extLst>
                    <a:ext uri="{9D8B030D-6E8A-4147-A177-3AD203B41FA5}">
                      <a16:colId xmlns:a16="http://schemas.microsoft.com/office/drawing/2014/main" val="2716570309"/>
                    </a:ext>
                  </a:extLst>
                </a:gridCol>
                <a:gridCol w="288000">
                  <a:extLst>
                    <a:ext uri="{9D8B030D-6E8A-4147-A177-3AD203B41FA5}">
                      <a16:colId xmlns:a16="http://schemas.microsoft.com/office/drawing/2014/main" val="2727265460"/>
                    </a:ext>
                  </a:extLst>
                </a:gridCol>
                <a:gridCol w="288000">
                  <a:extLst>
                    <a:ext uri="{9D8B030D-6E8A-4147-A177-3AD203B41FA5}">
                      <a16:colId xmlns:a16="http://schemas.microsoft.com/office/drawing/2014/main" val="3594066183"/>
                    </a:ext>
                  </a:extLst>
                </a:gridCol>
                <a:gridCol w="288000">
                  <a:extLst>
                    <a:ext uri="{9D8B030D-6E8A-4147-A177-3AD203B41FA5}">
                      <a16:colId xmlns:a16="http://schemas.microsoft.com/office/drawing/2014/main" val="2589492805"/>
                    </a:ext>
                  </a:extLst>
                </a:gridCol>
                <a:gridCol w="288000">
                  <a:extLst>
                    <a:ext uri="{9D8B030D-6E8A-4147-A177-3AD203B41FA5}">
                      <a16:colId xmlns:a16="http://schemas.microsoft.com/office/drawing/2014/main" val="2406270238"/>
                    </a:ext>
                  </a:extLst>
                </a:gridCol>
                <a:gridCol w="288000">
                  <a:extLst>
                    <a:ext uri="{9D8B030D-6E8A-4147-A177-3AD203B41FA5}">
                      <a16:colId xmlns:a16="http://schemas.microsoft.com/office/drawing/2014/main" val="2640529416"/>
                    </a:ext>
                  </a:extLst>
                </a:gridCol>
                <a:gridCol w="240000">
                  <a:extLst>
                    <a:ext uri="{9D8B030D-6E8A-4147-A177-3AD203B41FA5}">
                      <a16:colId xmlns:a16="http://schemas.microsoft.com/office/drawing/2014/main" val="4270082829"/>
                    </a:ext>
                  </a:extLst>
                </a:gridCol>
                <a:gridCol w="240000">
                  <a:extLst>
                    <a:ext uri="{9D8B030D-6E8A-4147-A177-3AD203B41FA5}">
                      <a16:colId xmlns:a16="http://schemas.microsoft.com/office/drawing/2014/main" val="1314891711"/>
                    </a:ext>
                  </a:extLst>
                </a:gridCol>
              </a:tblGrid>
              <a:tr h="280398">
                <a:tc rowSpan="2" gridSpan="2">
                  <a:txBody>
                    <a:bodyPr/>
                    <a:lstStyle/>
                    <a:p>
                      <a:pPr algn="ctr" fontAlgn="t"/>
                      <a:r>
                        <a:rPr lang="en-GB" sz="1050" b="1" i="0" u="none" strike="noStrike" dirty="0">
                          <a:solidFill>
                            <a:srgbClr val="000000"/>
                          </a:solidFill>
                          <a:effectLst/>
                          <a:latin typeface="Arial" panose="020B0604020202020204" pitchFamily="34" charset="0"/>
                        </a:rPr>
                        <a:t>Anchor Bay</a:t>
                      </a:r>
                    </a:p>
                  </a:txBody>
                  <a:tcPr marL="5579" marR="5579" marT="557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rowSpan="2" h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4">
                  <a:txBody>
                    <a:bodyPr/>
                    <a:lstStyle/>
                    <a:p>
                      <a:pPr algn="ctr" fontAlgn="t"/>
                      <a:r>
                        <a:rPr lang="en-GB" sz="1600" b="1" i="0" u="none" strike="noStrike" kern="1200" dirty="0">
                          <a:solidFill>
                            <a:srgbClr val="000000"/>
                          </a:solidFill>
                          <a:effectLst/>
                          <a:latin typeface="Arial" panose="020B0604020202020204" pitchFamily="34" charset="0"/>
                          <a:ea typeface="+mn-ea"/>
                          <a:cs typeface="+mn-cs"/>
                        </a:rPr>
                        <a:t>Port of</a:t>
                      </a:r>
                    </a:p>
                    <a:p>
                      <a:pPr algn="ctr" fontAlgn="t"/>
                      <a:r>
                        <a:rPr lang="en-GB" sz="1600" b="1" i="0" u="none" strike="noStrike" kern="1200" dirty="0">
                          <a:solidFill>
                            <a:srgbClr val="000000"/>
                          </a:solidFill>
                          <a:effectLst/>
                          <a:latin typeface="Arial" panose="020B0604020202020204" pitchFamily="34" charset="0"/>
                          <a:ea typeface="+mn-ea"/>
                          <a:cs typeface="+mn-cs"/>
                        </a:rPr>
                        <a:t>Marseilles</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4">
                  <a:txBody>
                    <a:bodyPr/>
                    <a:lstStyle/>
                    <a:p>
                      <a:pPr algn="ctr" fontAlgn="t"/>
                      <a:r>
                        <a:rPr lang="en-GB" sz="1600" b="1" i="0" u="none" strike="noStrike" kern="1200" dirty="0">
                          <a:solidFill>
                            <a:srgbClr val="000000"/>
                          </a:solidFill>
                          <a:effectLst/>
                          <a:latin typeface="Arial" panose="020B0604020202020204" pitchFamily="34" charset="0"/>
                          <a:ea typeface="+mn-ea"/>
                          <a:cs typeface="+mn-cs"/>
                        </a:rPr>
                        <a:t>Port of</a:t>
                      </a:r>
                    </a:p>
                    <a:p>
                      <a:pPr algn="ctr" fontAlgn="t"/>
                      <a:r>
                        <a:rPr lang="en-GB" sz="1600" b="1" i="0" u="none" strike="noStrike" kern="1200" dirty="0">
                          <a:solidFill>
                            <a:srgbClr val="000000"/>
                          </a:solidFill>
                          <a:effectLst/>
                          <a:latin typeface="Arial" panose="020B0604020202020204" pitchFamily="34" charset="0"/>
                          <a:ea typeface="+mn-ea"/>
                          <a:cs typeface="+mn-cs"/>
                        </a:rPr>
                        <a:t>Amsterdam</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2">
                  <a:txBody>
                    <a:bodyPr/>
                    <a:lstStyle/>
                    <a:p>
                      <a:pPr algn="ctr" fontAlgn="t"/>
                      <a:r>
                        <a:rPr lang="en-GB" sz="1300" b="1" i="0" u="none" strike="noStrike" dirty="0">
                          <a:solidFill>
                            <a:srgbClr val="000000"/>
                          </a:solidFill>
                          <a:effectLst/>
                          <a:latin typeface="Arial" panose="020B0604020202020204" pitchFamily="34" charset="0"/>
                        </a:rPr>
                        <a:t>Cliff Creek</a:t>
                      </a:r>
                    </a:p>
                  </a:txBody>
                  <a:tcPr marL="5579" marR="5579" marT="557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rowSpan="2" h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694563108"/>
                  </a:ext>
                </a:extLst>
              </a:tr>
              <a:tr h="248400">
                <a:tc gridSpan="2"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4"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hMerge="1"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4"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2"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589837470"/>
                  </a:ext>
                </a:extLst>
              </a:tr>
              <a:tr h="288000">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F600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67171"/>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67171"/>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F6000"/>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718764451"/>
                  </a:ext>
                </a:extLst>
              </a:tr>
              <a:tr h="288000">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356860112"/>
                  </a:ext>
                </a:extLst>
              </a:tr>
              <a:tr h="288000">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90480937"/>
                  </a:ext>
                </a:extLst>
              </a:tr>
              <a:tr h="288000">
                <a:tc>
                  <a:txBody>
                    <a:bodyPr/>
                    <a:lstStyle/>
                    <a:p>
                      <a:pPr algn="l"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344319870"/>
                  </a:ext>
                </a:extLst>
              </a:tr>
              <a:tr h="288000">
                <a:tc>
                  <a:txBody>
                    <a:bodyPr/>
                    <a:lstStyle/>
                    <a:p>
                      <a:pPr algn="l"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4115946138"/>
                  </a:ext>
                </a:extLst>
              </a:tr>
              <a:tr h="288000">
                <a:tc>
                  <a:txBody>
                    <a:bodyPr/>
                    <a:lstStyle/>
                    <a:p>
                      <a:pPr algn="l"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265525207"/>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67171"/>
                    </a:solidFill>
                  </a:tcPr>
                </a:tc>
                <a:tc rowSpan="3" gridSpan="2">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600" b="1" i="0" u="none" strike="noStrike" kern="1200" dirty="0">
                          <a:solidFill>
                            <a:srgbClr val="000000"/>
                          </a:solidFill>
                          <a:effectLst/>
                          <a:latin typeface="Arial" panose="020B0604020202020204" pitchFamily="34" charset="0"/>
                          <a:ea typeface="+mn-ea"/>
                          <a:cs typeface="+mn-cs"/>
                        </a:rPr>
                        <a:t>Port of Cadiz</a:t>
                      </a:r>
                    </a:p>
                    <a:p>
                      <a:pPr algn="ctr" fontAlgn="t"/>
                      <a:endParaRPr lang="en-GB" sz="1300" b="0" i="0" u="none" strike="noStrike" dirty="0">
                        <a:solidFill>
                          <a:srgbClr val="000000"/>
                        </a:solidFill>
                        <a:effectLst/>
                        <a:latin typeface="Arial" panose="020B0604020202020204" pitchFamily="34" charset="0"/>
                      </a:endParaRPr>
                    </a:p>
                  </a:txBody>
                  <a:tcPr marL="5579" marR="5579" marT="5579" marB="0" vert="vert">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rowSpan="3" h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834613620"/>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978738245"/>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378189054"/>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511753263"/>
                  </a:ext>
                </a:extLst>
              </a:tr>
              <a:tr h="288000">
                <a:tc>
                  <a:txBody>
                    <a:bodyPr/>
                    <a:lstStyle/>
                    <a:p>
                      <a:pPr algn="ctr" fontAlgn="t"/>
                      <a:endParaRPr lang="en-GB" sz="1600" b="1" i="0" u="none" strike="noStrike" dirty="0">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fontAlgn="t"/>
                      <a:endParaRPr lang="en-GB" sz="1600" b="1" i="0" u="none" strike="noStrike" dirty="0">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4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400" b="1" i="0" u="none" strike="noStrike" kern="1200" dirty="0">
                        <a:solidFill>
                          <a:srgbClr val="000000"/>
                        </a:solidFill>
                        <a:effectLst/>
                        <a:latin typeface="Arial" panose="020B0604020202020204" pitchFamily="34" charset="0"/>
                        <a:ea typeface="+mn-ea"/>
                        <a:cs typeface="+mn-cs"/>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735918484"/>
                  </a:ext>
                </a:extLst>
              </a:tr>
              <a:tr h="288000">
                <a:tc rowSpan="3" gridSpan="2">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600" b="1" i="0" u="none" strike="noStrike" dirty="0">
                          <a:solidFill>
                            <a:srgbClr val="000000"/>
                          </a:solidFill>
                          <a:effectLst/>
                          <a:latin typeface="Arial" panose="020B0604020202020204" pitchFamily="34" charset="0"/>
                        </a:rPr>
                        <a:t>Port of Genoa</a:t>
                      </a:r>
                    </a:p>
                    <a:p>
                      <a:pPr algn="ctr" fontAlgn="t"/>
                      <a:endParaRPr lang="en-GB" sz="1600" b="1" i="0" u="none" strike="noStrike" dirty="0">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3" hMerge="1">
                  <a:txBody>
                    <a:bodyPr/>
                    <a:lstStyle/>
                    <a:p>
                      <a:pPr algn="ctr" fontAlgn="t"/>
                      <a:endParaRPr lang="en-GB" sz="1600" b="1" i="0" u="none" strike="noStrike" dirty="0">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74741088"/>
                  </a:ext>
                </a:extLst>
              </a:tr>
              <a:tr h="288000">
                <a:tc gridSpan="2" vMerge="1">
                  <a:txBody>
                    <a:bodyPr/>
                    <a:lstStyle/>
                    <a:p>
                      <a:pPr algn="ctr" fontAlgn="t"/>
                      <a:endParaRPr lang="en-GB" sz="1600" b="1" i="0" u="none" strike="noStrike" dirty="0">
                        <a:solidFill>
                          <a:srgbClr val="000000"/>
                        </a:solidFill>
                        <a:effectLst/>
                        <a:latin typeface="Arial" panose="020B0604020202020204" pitchFamily="34" charset="0"/>
                      </a:endParaRPr>
                    </a:p>
                  </a:txBody>
                  <a:tcPr marL="5579" marR="5579" marT="5579" marB="0" vert="vert">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022214139"/>
                  </a:ext>
                </a:extLst>
              </a:tr>
              <a:tr h="288000">
                <a:tc gridSpan="2"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548235"/>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50000"/>
                      </a:schemeClr>
                    </a:solid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845615442"/>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598016093"/>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06973673"/>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4176657669"/>
                  </a:ext>
                </a:extLst>
              </a:tr>
              <a:tr h="288000">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503190186"/>
                  </a:ext>
                </a:extLst>
              </a:tr>
              <a:tr h="288000">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t"/>
                      <a:r>
                        <a:rPr lang="en-GB" sz="1300" b="0" i="0" u="none" strike="noStrike">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263704208"/>
                  </a:ext>
                </a:extLst>
              </a:tr>
              <a:tr h="288000">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7F6000"/>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767171"/>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767171"/>
                    </a:solid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r>
                        <a:rPr lang="en-GB" sz="1300" b="0" i="0" u="none" strike="noStrike" dirty="0">
                          <a:solidFill>
                            <a:srgbClr val="000000"/>
                          </a:solidFill>
                          <a:effectLst/>
                          <a:latin typeface="Arial" panose="020B0604020202020204" pitchFamily="34" charset="0"/>
                        </a:rPr>
                        <a:t> </a:t>
                      </a:r>
                    </a:p>
                  </a:txBody>
                  <a:tcPr marL="5579" marR="5579" marT="5579" marB="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2436960252"/>
                  </a:ext>
                </a:extLst>
              </a:tr>
              <a:tr h="239400">
                <a:tc rowSpan="2" gridSpan="2">
                  <a:txBody>
                    <a:bodyPr/>
                    <a:lstStyle/>
                    <a:p>
                      <a:pPr algn="ctr" fontAlgn="t"/>
                      <a:r>
                        <a:rPr lang="en-GB" sz="1300" b="1" i="0" u="none" strike="noStrike" dirty="0">
                          <a:solidFill>
                            <a:srgbClr val="000000"/>
                          </a:solidFill>
                          <a:effectLst/>
                          <a:latin typeface="Arial" panose="020B0604020202020204" pitchFamily="34" charset="0"/>
                        </a:rPr>
                        <a:t>Mud Bay</a:t>
                      </a:r>
                    </a:p>
                  </a:txBody>
                  <a:tcPr marL="5579" marR="5579" marT="557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rowSpan="2" h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3">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600" b="1" i="0" u="none" strike="noStrike" kern="1200" dirty="0">
                          <a:solidFill>
                            <a:srgbClr val="000000"/>
                          </a:solidFill>
                          <a:effectLst/>
                          <a:latin typeface="Arial" panose="020B0604020202020204" pitchFamily="34" charset="0"/>
                          <a:ea typeface="+mn-ea"/>
                          <a:cs typeface="+mn-cs"/>
                        </a:rPr>
                        <a:t>Port of Venice</a:t>
                      </a: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TlToBr w="12700" cmpd="sng">
                      <a:noFill/>
                      <a:prstDash val="solid"/>
                    </a:lnTlToBr>
                    <a:lnBlToTr w="12700" cmpd="sng">
                      <a:noFill/>
                      <a:prstDash val="solid"/>
                    </a:lnBlToTr>
                    <a:solidFill>
                      <a:srgbClr val="548235"/>
                    </a:solidFill>
                  </a:tcPr>
                </a:tc>
                <a:tc rowSpan="2" hMerge="1">
                  <a:txBody>
                    <a:bodyPr/>
                    <a:lstStyle/>
                    <a:p>
                      <a:pPr algn="ctr" fontAlgn="t"/>
                      <a:r>
                        <a:rPr lang="en-GB" sz="1600" b="1" i="0" u="none" strike="noStrike" kern="1200" dirty="0">
                          <a:solidFill>
                            <a:srgbClr val="000000"/>
                          </a:solidFill>
                          <a:effectLst/>
                          <a:latin typeface="Arial" panose="020B0604020202020204" pitchFamily="34" charset="0"/>
                          <a:ea typeface="+mn-ea"/>
                          <a:cs typeface="+mn-cs"/>
                        </a:rPr>
                        <a:t>Port of Venice</a:t>
                      </a: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ctr" fontAlgn="t"/>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gridSpan="3">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400" b="1" i="0" u="none" strike="noStrike" kern="1200" dirty="0">
                          <a:solidFill>
                            <a:srgbClr val="000000"/>
                          </a:solidFill>
                          <a:effectLst/>
                          <a:latin typeface="Arial" panose="020B0604020202020204" pitchFamily="34" charset="0"/>
                          <a:ea typeface="+mn-ea"/>
                          <a:cs typeface="+mn-cs"/>
                        </a:rPr>
                        <a:t>Port of London</a:t>
                      </a: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rowSpan="2" h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rowSpan="2" h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1600" b="1" i="0" u="none" strike="noStrike" kern="1200" dirty="0">
                        <a:solidFill>
                          <a:srgbClr val="000000"/>
                        </a:solidFill>
                        <a:effectLst/>
                        <a:latin typeface="Arial" panose="020B0604020202020204" pitchFamily="34" charset="0"/>
                        <a:ea typeface="+mn-ea"/>
                        <a:cs typeface="+mn-cs"/>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384307474"/>
                  </a:ext>
                </a:extLst>
              </a:tr>
              <a:tr h="248400">
                <a:tc gridSpan="2"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3"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48235"/>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gridSpan="3" vMerge="1">
                  <a:txBody>
                    <a:bodyPr/>
                    <a:lstStyle/>
                    <a:p>
                      <a:pPr algn="l" fontAlgn="t"/>
                      <a:endParaRPr lang="en-GB" sz="1300" b="0" i="0" u="none" strike="noStrike">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hMerge="1" vMerge="1">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l" fontAlgn="t"/>
                      <a:endParaRPr lang="en-GB" sz="1300" b="0" i="0" u="none" strike="noStrike" dirty="0">
                        <a:solidFill>
                          <a:srgbClr val="000000"/>
                        </a:solidFill>
                        <a:effectLst/>
                        <a:latin typeface="Arial" panose="020B0604020202020204" pitchFamily="34" charset="0"/>
                      </a:endParaRPr>
                    </a:p>
                  </a:txBody>
                  <a:tcPr marL="5579" marR="5579" marT="557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316874240"/>
                  </a:ext>
                </a:extLst>
              </a:tr>
            </a:tbl>
          </a:graphicData>
        </a:graphic>
      </p:graphicFrame>
      <p:sp>
        <p:nvSpPr>
          <p:cNvPr id="6" name="TextBox 5">
            <a:extLst>
              <a:ext uri="{FF2B5EF4-FFF2-40B4-BE49-F238E27FC236}">
                <a16:creationId xmlns:a16="http://schemas.microsoft.com/office/drawing/2014/main" id="{95C3D6A3-CAE4-42A5-BF5D-7CA57B8F6DAB}"/>
              </a:ext>
            </a:extLst>
          </p:cNvPr>
          <p:cNvSpPr txBox="1"/>
          <p:nvPr/>
        </p:nvSpPr>
        <p:spPr>
          <a:xfrm>
            <a:off x="0" y="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PLAYING BOARD - ALTERNATIVE</a:t>
            </a:r>
          </a:p>
        </p:txBody>
      </p:sp>
      <p:sp>
        <p:nvSpPr>
          <p:cNvPr id="13" name="TextBox 12">
            <a:extLst>
              <a:ext uri="{FF2B5EF4-FFF2-40B4-BE49-F238E27FC236}">
                <a16:creationId xmlns:a16="http://schemas.microsoft.com/office/drawing/2014/main" id="{DDDE8BCA-14A1-4D4C-B112-3D9DD643E960}"/>
              </a:ext>
            </a:extLst>
          </p:cNvPr>
          <p:cNvSpPr txBox="1"/>
          <p:nvPr/>
        </p:nvSpPr>
        <p:spPr>
          <a:xfrm>
            <a:off x="304046" y="776484"/>
            <a:ext cx="15081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Play area – 20x20 cells</a:t>
            </a:r>
          </a:p>
        </p:txBody>
      </p:sp>
      <p:cxnSp>
        <p:nvCxnSpPr>
          <p:cNvPr id="14" name="Straight Arrow Connector 13">
            <a:extLst>
              <a:ext uri="{FF2B5EF4-FFF2-40B4-BE49-F238E27FC236}">
                <a16:creationId xmlns:a16="http://schemas.microsoft.com/office/drawing/2014/main" id="{EEEC5379-7132-4E36-BCD0-6BD125C5CBBD}"/>
              </a:ext>
            </a:extLst>
          </p:cNvPr>
          <p:cNvCxnSpPr>
            <a:cxnSpLocks/>
          </p:cNvCxnSpPr>
          <p:nvPr/>
        </p:nvCxnSpPr>
        <p:spPr>
          <a:xfrm>
            <a:off x="1470549" y="1099649"/>
            <a:ext cx="1763485" cy="1268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3A9417-5536-46B0-BE52-BDDF0EA4ED86}"/>
              </a:ext>
            </a:extLst>
          </p:cNvPr>
          <p:cNvSpPr txBox="1"/>
          <p:nvPr/>
        </p:nvSpPr>
        <p:spPr>
          <a:xfrm>
            <a:off x="3135082" y="6291216"/>
            <a:ext cx="53184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(1,1)</a:t>
            </a:r>
          </a:p>
        </p:txBody>
      </p:sp>
      <p:sp>
        <p:nvSpPr>
          <p:cNvPr id="17" name="Rectangle: Rounded Corners 16">
            <a:extLst>
              <a:ext uri="{FF2B5EF4-FFF2-40B4-BE49-F238E27FC236}">
                <a16:creationId xmlns:a16="http://schemas.microsoft.com/office/drawing/2014/main" id="{1C2B349E-B0EE-456F-94FA-C78DF5761E78}"/>
              </a:ext>
            </a:extLst>
          </p:cNvPr>
          <p:cNvSpPr/>
          <p:nvPr/>
        </p:nvSpPr>
        <p:spPr>
          <a:xfrm>
            <a:off x="7576458" y="5220015"/>
            <a:ext cx="1073020" cy="77444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Flat Island</a:t>
            </a:r>
          </a:p>
        </p:txBody>
      </p:sp>
      <p:sp>
        <p:nvSpPr>
          <p:cNvPr id="19" name="Rectangle: Rounded Corners 18">
            <a:extLst>
              <a:ext uri="{FF2B5EF4-FFF2-40B4-BE49-F238E27FC236}">
                <a16:creationId xmlns:a16="http://schemas.microsoft.com/office/drawing/2014/main" id="{049ED670-0AED-4EA7-91F0-0FA52A30D8B8}"/>
              </a:ext>
            </a:extLst>
          </p:cNvPr>
          <p:cNvSpPr/>
          <p:nvPr/>
        </p:nvSpPr>
        <p:spPr>
          <a:xfrm>
            <a:off x="5556738" y="2898128"/>
            <a:ext cx="1065126" cy="1075174"/>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GB" b="1" dirty="0">
                <a:solidFill>
                  <a:schemeClr val="tx1"/>
                </a:solidFill>
              </a:rPr>
              <a:t>Treasure Island</a:t>
            </a:r>
          </a:p>
        </p:txBody>
      </p:sp>
      <p:sp>
        <p:nvSpPr>
          <p:cNvPr id="18" name="Rectangle: Rounded Corners 17">
            <a:extLst>
              <a:ext uri="{FF2B5EF4-FFF2-40B4-BE49-F238E27FC236}">
                <a16:creationId xmlns:a16="http://schemas.microsoft.com/office/drawing/2014/main" id="{28CAB35F-8CFE-4201-9B94-5D1BC3246DED}"/>
              </a:ext>
            </a:extLst>
          </p:cNvPr>
          <p:cNvSpPr/>
          <p:nvPr/>
        </p:nvSpPr>
        <p:spPr>
          <a:xfrm>
            <a:off x="3549520" y="887670"/>
            <a:ext cx="1073020" cy="77444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Pirate Island</a:t>
            </a:r>
          </a:p>
        </p:txBody>
      </p:sp>
      <p:sp>
        <p:nvSpPr>
          <p:cNvPr id="16" name="TextBox 15">
            <a:extLst>
              <a:ext uri="{FF2B5EF4-FFF2-40B4-BE49-F238E27FC236}">
                <a16:creationId xmlns:a16="http://schemas.microsoft.com/office/drawing/2014/main" id="{A16CB1B4-A3D8-41CC-BFA2-7677CE8432DD}"/>
              </a:ext>
            </a:extLst>
          </p:cNvPr>
          <p:cNvSpPr txBox="1"/>
          <p:nvPr/>
        </p:nvSpPr>
        <p:spPr>
          <a:xfrm>
            <a:off x="8899671" y="522514"/>
            <a:ext cx="150813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(20,20)</a:t>
            </a:r>
          </a:p>
        </p:txBody>
      </p:sp>
    </p:spTree>
    <p:extLst>
      <p:ext uri="{BB962C8B-B14F-4D97-AF65-F5344CB8AC3E}">
        <p14:creationId xmlns:p14="http://schemas.microsoft.com/office/powerpoint/2010/main" val="353665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B28EB4-ABC2-4FC9-BB37-D58ACCCB5863}"/>
              </a:ext>
            </a:extLst>
          </p:cNvPr>
          <p:cNvSpPr/>
          <p:nvPr/>
        </p:nvSpPr>
        <p:spPr>
          <a:xfrm>
            <a:off x="3492190" y="1076093"/>
            <a:ext cx="5213193" cy="4702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Pirate ship">
            <a:extLst>
              <a:ext uri="{FF2B5EF4-FFF2-40B4-BE49-F238E27FC236}">
                <a16:creationId xmlns:a16="http://schemas.microsoft.com/office/drawing/2014/main" id="{C01CAF2B-72F4-448E-9867-6E3CFBD5E9B7}"/>
              </a:ext>
            </a:extLst>
          </p:cNvPr>
          <p:cNvPicPr>
            <a:picLocks noChangeAspect="1"/>
          </p:cNvPicPr>
          <p:nvPr/>
        </p:nvPicPr>
        <p:blipFill>
          <a:blip r:embed="rId2"/>
          <a:stretch>
            <a:fillRect/>
          </a:stretch>
        </p:blipFill>
        <p:spPr>
          <a:xfrm>
            <a:off x="5951034" y="1988768"/>
            <a:ext cx="2743199" cy="3716805"/>
          </a:xfrm>
          <a:prstGeom prst="rect">
            <a:avLst/>
          </a:prstGeom>
        </p:spPr>
      </p:pic>
      <p:sp>
        <p:nvSpPr>
          <p:cNvPr id="7" name="Rectangle 6">
            <a:extLst>
              <a:ext uri="{FF2B5EF4-FFF2-40B4-BE49-F238E27FC236}">
                <a16:creationId xmlns:a16="http://schemas.microsoft.com/office/drawing/2014/main" id="{F7FA9D40-D791-41B0-911C-6AC824510136}"/>
              </a:ext>
            </a:extLst>
          </p:cNvPr>
          <p:cNvSpPr/>
          <p:nvPr/>
        </p:nvSpPr>
        <p:spPr>
          <a:xfrm>
            <a:off x="5339804" y="4199920"/>
            <a:ext cx="1514706" cy="362414"/>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EXIT</a:t>
            </a:r>
            <a:endParaRPr lang="en-US" dirty="0"/>
          </a:p>
        </p:txBody>
      </p:sp>
      <p:sp>
        <p:nvSpPr>
          <p:cNvPr id="6" name="Rectangle 5">
            <a:extLst>
              <a:ext uri="{FF2B5EF4-FFF2-40B4-BE49-F238E27FC236}">
                <a16:creationId xmlns:a16="http://schemas.microsoft.com/office/drawing/2014/main" id="{050D4892-C53B-48E7-9795-D3FDDF7A511F}"/>
              </a:ext>
            </a:extLst>
          </p:cNvPr>
          <p:cNvSpPr/>
          <p:nvPr/>
        </p:nvSpPr>
        <p:spPr>
          <a:xfrm>
            <a:off x="5336340" y="2967356"/>
            <a:ext cx="1514706" cy="362414"/>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START</a:t>
            </a:r>
            <a:endParaRPr lang="en-US" dirty="0"/>
          </a:p>
        </p:txBody>
      </p:sp>
      <p:sp>
        <p:nvSpPr>
          <p:cNvPr id="5" name="TextBox 4">
            <a:extLst>
              <a:ext uri="{FF2B5EF4-FFF2-40B4-BE49-F238E27FC236}">
                <a16:creationId xmlns:a16="http://schemas.microsoft.com/office/drawing/2014/main" id="{F24D5AC5-1B26-46C0-9006-A4026B9BB4C7}"/>
              </a:ext>
            </a:extLst>
          </p:cNvPr>
          <p:cNvSpPr txBox="1"/>
          <p:nvPr/>
        </p:nvSpPr>
        <p:spPr>
          <a:xfrm>
            <a:off x="3938007" y="1531202"/>
            <a:ext cx="432295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600" dirty="0">
                <a:latin typeface="Viner Hand ITC"/>
                <a:cs typeface="Calibri"/>
              </a:rPr>
              <a:t>Buccaneer</a:t>
            </a:r>
          </a:p>
        </p:txBody>
      </p:sp>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887DC4B6-1962-4E7B-A22C-07AABE9BA2FB}"/>
                  </a:ext>
                </a:extLst>
              </p14:cNvPr>
              <p14:cNvContentPartPr/>
              <p14:nvPr/>
            </p14:nvContentPartPr>
            <p14:xfrm>
              <a:off x="3521926" y="5259658"/>
              <a:ext cx="2143125" cy="514350"/>
            </p14:xfrm>
          </p:contentPart>
        </mc:Choice>
        <mc:Fallback>
          <p:pic>
            <p:nvPicPr>
              <p:cNvPr id="15" name="Ink 14">
                <a:extLst>
                  <a:ext uri="{FF2B5EF4-FFF2-40B4-BE49-F238E27FC236}">
                    <a16:creationId xmlns:a16="http://schemas.microsoft.com/office/drawing/2014/main" id="{887DC4B6-1962-4E7B-A22C-07AABE9BA2FB}"/>
                  </a:ext>
                </a:extLst>
              </p:cNvPr>
              <p:cNvPicPr/>
              <p:nvPr/>
            </p:nvPicPr>
            <p:blipFill>
              <a:blip r:embed="rId4"/>
              <a:stretch>
                <a:fillRect/>
              </a:stretch>
            </p:blipFill>
            <p:spPr>
              <a:xfrm>
                <a:off x="3503917" y="5241711"/>
                <a:ext cx="2178784" cy="54988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6" name="Ink 15">
                <a:extLst>
                  <a:ext uri="{FF2B5EF4-FFF2-40B4-BE49-F238E27FC236}">
                    <a16:creationId xmlns:a16="http://schemas.microsoft.com/office/drawing/2014/main" id="{4E27CE16-F7F2-4E01-A043-72E24F596CAD}"/>
                  </a:ext>
                </a:extLst>
              </p14:cNvPr>
              <p14:cNvContentPartPr/>
              <p14:nvPr/>
            </p14:nvContentPartPr>
            <p14:xfrm>
              <a:off x="3596268" y="5436239"/>
              <a:ext cx="1771650" cy="342900"/>
            </p14:xfrm>
          </p:contentPart>
        </mc:Choice>
        <mc:Fallback>
          <p:pic>
            <p:nvPicPr>
              <p:cNvPr id="16" name="Ink 15">
                <a:extLst>
                  <a:ext uri="{FF2B5EF4-FFF2-40B4-BE49-F238E27FC236}">
                    <a16:creationId xmlns:a16="http://schemas.microsoft.com/office/drawing/2014/main" id="{4E27CE16-F7F2-4E01-A043-72E24F596CAD}"/>
                  </a:ext>
                </a:extLst>
              </p:cNvPr>
              <p:cNvPicPr/>
              <p:nvPr/>
            </p:nvPicPr>
            <p:blipFill>
              <a:blip r:embed="rId6"/>
              <a:stretch>
                <a:fillRect/>
              </a:stretch>
            </p:blipFill>
            <p:spPr>
              <a:xfrm>
                <a:off x="3578256" y="5418173"/>
                <a:ext cx="1807314" cy="37867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Ink 16">
                <a:extLst>
                  <a:ext uri="{FF2B5EF4-FFF2-40B4-BE49-F238E27FC236}">
                    <a16:creationId xmlns:a16="http://schemas.microsoft.com/office/drawing/2014/main" id="{37D3C1AE-958B-4AAE-8CB3-910C8423BE6E}"/>
                  </a:ext>
                </a:extLst>
              </p14:cNvPr>
              <p14:cNvContentPartPr/>
              <p14:nvPr/>
            </p14:nvContentPartPr>
            <p14:xfrm>
              <a:off x="3596267" y="5348900"/>
              <a:ext cx="1114425" cy="161925"/>
            </p14:xfrm>
          </p:contentPart>
        </mc:Choice>
        <mc:Fallback>
          <p:pic>
            <p:nvPicPr>
              <p:cNvPr id="17" name="Ink 16">
                <a:extLst>
                  <a:ext uri="{FF2B5EF4-FFF2-40B4-BE49-F238E27FC236}">
                    <a16:creationId xmlns:a16="http://schemas.microsoft.com/office/drawing/2014/main" id="{37D3C1AE-958B-4AAE-8CB3-910C8423BE6E}"/>
                  </a:ext>
                </a:extLst>
              </p:cNvPr>
              <p:cNvPicPr/>
              <p:nvPr/>
            </p:nvPicPr>
            <p:blipFill>
              <a:blip r:embed="rId8"/>
              <a:stretch>
                <a:fillRect/>
              </a:stretch>
            </p:blipFill>
            <p:spPr>
              <a:xfrm>
                <a:off x="3578240" y="5331145"/>
                <a:ext cx="1150118" cy="197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E3A51520-CDED-4466-82AC-B6F7F05BC2F2}"/>
                  </a:ext>
                </a:extLst>
              </p14:cNvPr>
              <p14:cNvContentPartPr/>
              <p14:nvPr/>
            </p14:nvContentPartPr>
            <p14:xfrm>
              <a:off x="3819292" y="5575609"/>
              <a:ext cx="1295400" cy="171450"/>
            </p14:xfrm>
          </p:contentPart>
        </mc:Choice>
        <mc:Fallback>
          <p:pic>
            <p:nvPicPr>
              <p:cNvPr id="18" name="Ink 17">
                <a:extLst>
                  <a:ext uri="{FF2B5EF4-FFF2-40B4-BE49-F238E27FC236}">
                    <a16:creationId xmlns:a16="http://schemas.microsoft.com/office/drawing/2014/main" id="{E3A51520-CDED-4466-82AC-B6F7F05BC2F2}"/>
                  </a:ext>
                </a:extLst>
              </p:cNvPr>
              <p:cNvPicPr/>
              <p:nvPr/>
            </p:nvPicPr>
            <p:blipFill>
              <a:blip r:embed="rId10"/>
              <a:stretch>
                <a:fillRect/>
              </a:stretch>
            </p:blipFill>
            <p:spPr>
              <a:xfrm>
                <a:off x="3801260" y="5557370"/>
                <a:ext cx="1331103" cy="20756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DF59C45D-A18A-474D-8370-2905B5576B00}"/>
                  </a:ext>
                </a:extLst>
              </p14:cNvPr>
              <p14:cNvContentPartPr/>
              <p14:nvPr/>
            </p14:nvContentPartPr>
            <p14:xfrm>
              <a:off x="3549804" y="5305839"/>
              <a:ext cx="333375" cy="152400"/>
            </p14:xfrm>
          </p:contentPart>
        </mc:Choice>
        <mc:Fallback>
          <p:pic>
            <p:nvPicPr>
              <p:cNvPr id="19" name="Ink 18">
                <a:extLst>
                  <a:ext uri="{FF2B5EF4-FFF2-40B4-BE49-F238E27FC236}">
                    <a16:creationId xmlns:a16="http://schemas.microsoft.com/office/drawing/2014/main" id="{DF59C45D-A18A-474D-8370-2905B5576B00}"/>
                  </a:ext>
                </a:extLst>
              </p:cNvPr>
              <p:cNvPicPr/>
              <p:nvPr/>
            </p:nvPicPr>
            <p:blipFill>
              <a:blip r:embed="rId12"/>
              <a:stretch>
                <a:fillRect/>
              </a:stretch>
            </p:blipFill>
            <p:spPr>
              <a:xfrm>
                <a:off x="3531957" y="5287696"/>
                <a:ext cx="368711" cy="188323"/>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694BF327-72DD-4399-AF82-ECA9C48EC4EF}"/>
                  </a:ext>
                </a:extLst>
              </p14:cNvPr>
              <p14:cNvContentPartPr/>
              <p14:nvPr/>
            </p14:nvContentPartPr>
            <p14:xfrm>
              <a:off x="3577682" y="5482682"/>
              <a:ext cx="238125" cy="142875"/>
            </p14:xfrm>
          </p:contentPart>
        </mc:Choice>
        <mc:Fallback>
          <p:pic>
            <p:nvPicPr>
              <p:cNvPr id="20" name="Ink 19">
                <a:extLst>
                  <a:ext uri="{FF2B5EF4-FFF2-40B4-BE49-F238E27FC236}">
                    <a16:creationId xmlns:a16="http://schemas.microsoft.com/office/drawing/2014/main" id="{694BF327-72DD-4399-AF82-ECA9C48EC4EF}"/>
                  </a:ext>
                </a:extLst>
              </p:cNvPr>
              <p:cNvPicPr/>
              <p:nvPr/>
            </p:nvPicPr>
            <p:blipFill>
              <a:blip r:embed="rId14"/>
              <a:stretch>
                <a:fillRect/>
              </a:stretch>
            </p:blipFill>
            <p:spPr>
              <a:xfrm>
                <a:off x="3559778" y="5465087"/>
                <a:ext cx="273575" cy="177714"/>
              </a:xfrm>
              <a:prstGeom prst="rect">
                <a:avLst/>
              </a:prstGeom>
            </p:spPr>
          </p:pic>
        </mc:Fallback>
      </mc:AlternateContent>
      <p:pic>
        <p:nvPicPr>
          <p:cNvPr id="10" name="Picture 10" descr="Male pirate with monkey">
            <a:extLst>
              <a:ext uri="{FF2B5EF4-FFF2-40B4-BE49-F238E27FC236}">
                <a16:creationId xmlns:a16="http://schemas.microsoft.com/office/drawing/2014/main" id="{7A5CAC6B-12A7-4FE2-BFE9-88B21B2BCD9E}"/>
              </a:ext>
            </a:extLst>
          </p:cNvPr>
          <p:cNvPicPr>
            <a:picLocks noChangeAspect="1"/>
          </p:cNvPicPr>
          <p:nvPr/>
        </p:nvPicPr>
        <p:blipFill>
          <a:blip r:embed="rId15"/>
          <a:stretch>
            <a:fillRect/>
          </a:stretch>
        </p:blipFill>
        <p:spPr>
          <a:xfrm>
            <a:off x="3525644" y="3714511"/>
            <a:ext cx="1358591" cy="1910128"/>
          </a:xfrm>
          <a:prstGeom prst="rect">
            <a:avLst/>
          </a:prstGeom>
        </p:spPr>
      </p:pic>
      <p:sp>
        <p:nvSpPr>
          <p:cNvPr id="21" name="TextBox 20">
            <a:extLst>
              <a:ext uri="{FF2B5EF4-FFF2-40B4-BE49-F238E27FC236}">
                <a16:creationId xmlns:a16="http://schemas.microsoft.com/office/drawing/2014/main" id="{7991BBAF-2E88-4E52-AC87-83E44ED64AA8}"/>
              </a:ext>
            </a:extLst>
          </p:cNvPr>
          <p:cNvSpPr txBox="1"/>
          <p:nvPr/>
        </p:nvSpPr>
        <p:spPr>
          <a:xfrm>
            <a:off x="0" y="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MAIN MENU</a:t>
            </a:r>
          </a:p>
        </p:txBody>
      </p:sp>
      <p:sp>
        <p:nvSpPr>
          <p:cNvPr id="2" name="TextBox 1">
            <a:extLst>
              <a:ext uri="{FF2B5EF4-FFF2-40B4-BE49-F238E27FC236}">
                <a16:creationId xmlns:a16="http://schemas.microsoft.com/office/drawing/2014/main" id="{94497C80-03E0-4C89-885B-B6E3CC0ABF18}"/>
              </a:ext>
            </a:extLst>
          </p:cNvPr>
          <p:cNvSpPr txBox="1"/>
          <p:nvPr/>
        </p:nvSpPr>
        <p:spPr>
          <a:xfrm>
            <a:off x="745028" y="2084070"/>
            <a:ext cx="249936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User can either click </a:t>
            </a:r>
            <a:r>
              <a:rPr lang="en-US"/>
              <a:t>START, LOAD GAME or EXIT</a:t>
            </a:r>
            <a:endParaRPr lang="en-US" dirty="0"/>
          </a:p>
        </p:txBody>
      </p:sp>
      <p:cxnSp>
        <p:nvCxnSpPr>
          <p:cNvPr id="3" name="Straight Arrow Connector 2">
            <a:extLst>
              <a:ext uri="{FF2B5EF4-FFF2-40B4-BE49-F238E27FC236}">
                <a16:creationId xmlns:a16="http://schemas.microsoft.com/office/drawing/2014/main" id="{49F642AF-159F-4FF9-B170-4CE718FFF2AD}"/>
              </a:ext>
            </a:extLst>
          </p:cNvPr>
          <p:cNvCxnSpPr/>
          <p:nvPr/>
        </p:nvCxnSpPr>
        <p:spPr>
          <a:xfrm>
            <a:off x="1925955" y="2771775"/>
            <a:ext cx="3621925" cy="3394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Graphic 11" descr="Cursor with solid fill">
            <a:extLst>
              <a:ext uri="{FF2B5EF4-FFF2-40B4-BE49-F238E27FC236}">
                <a16:creationId xmlns:a16="http://schemas.microsoft.com/office/drawing/2014/main" id="{7549F92F-3F3E-4D1A-87C0-F27A9C7E850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44198" y="3533948"/>
            <a:ext cx="464820" cy="464820"/>
          </a:xfrm>
          <a:prstGeom prst="rect">
            <a:avLst/>
          </a:prstGeom>
        </p:spPr>
      </p:pic>
      <p:sp>
        <p:nvSpPr>
          <p:cNvPr id="23" name="Rectangle 22">
            <a:extLst>
              <a:ext uri="{FF2B5EF4-FFF2-40B4-BE49-F238E27FC236}">
                <a16:creationId xmlns:a16="http://schemas.microsoft.com/office/drawing/2014/main" id="{102A5169-9150-4F79-9184-F106B1E3E3E0}"/>
              </a:ext>
            </a:extLst>
          </p:cNvPr>
          <p:cNvSpPr/>
          <p:nvPr/>
        </p:nvSpPr>
        <p:spPr>
          <a:xfrm>
            <a:off x="5339804" y="3585124"/>
            <a:ext cx="1514706" cy="362414"/>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LOAD GAME</a:t>
            </a:r>
            <a:endParaRPr lang="en-US"/>
          </a:p>
        </p:txBody>
      </p:sp>
      <p:cxnSp>
        <p:nvCxnSpPr>
          <p:cNvPr id="22" name="Straight Arrow Connector 21">
            <a:extLst>
              <a:ext uri="{FF2B5EF4-FFF2-40B4-BE49-F238E27FC236}">
                <a16:creationId xmlns:a16="http://schemas.microsoft.com/office/drawing/2014/main" id="{994625B6-206F-465B-9AE4-216F48D15BA7}"/>
              </a:ext>
            </a:extLst>
          </p:cNvPr>
          <p:cNvCxnSpPr>
            <a:cxnSpLocks/>
          </p:cNvCxnSpPr>
          <p:nvPr/>
        </p:nvCxnSpPr>
        <p:spPr>
          <a:xfrm>
            <a:off x="1933575" y="2771775"/>
            <a:ext cx="3554037" cy="9975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E84AE9F-A938-433A-95FA-8A9E3D0861DA}"/>
              </a:ext>
            </a:extLst>
          </p:cNvPr>
          <p:cNvCxnSpPr>
            <a:cxnSpLocks/>
          </p:cNvCxnSpPr>
          <p:nvPr/>
        </p:nvCxnSpPr>
        <p:spPr>
          <a:xfrm>
            <a:off x="1942234" y="2771775"/>
            <a:ext cx="3666605" cy="15690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4B2DA77-93F5-2626-B8C0-417E69F1D30F}"/>
              </a:ext>
            </a:extLst>
          </p:cNvPr>
          <p:cNvSpPr txBox="1"/>
          <p:nvPr/>
        </p:nvSpPr>
        <p:spPr>
          <a:xfrm>
            <a:off x="0" y="36979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FR1, FR2, FR10</a:t>
            </a:r>
          </a:p>
          <a:p>
            <a:endParaRPr lang="en-US" b="1">
              <a:cs typeface="Calibri"/>
            </a:endParaRPr>
          </a:p>
        </p:txBody>
      </p:sp>
    </p:spTree>
    <p:extLst>
      <p:ext uri="{BB962C8B-B14F-4D97-AF65-F5344CB8AC3E}">
        <p14:creationId xmlns:p14="http://schemas.microsoft.com/office/powerpoint/2010/main" val="2883602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2F1FD14-460D-4210-BB48-25F9D6DA9C42}"/>
              </a:ext>
            </a:extLst>
          </p:cNvPr>
          <p:cNvSpPr/>
          <p:nvPr/>
        </p:nvSpPr>
        <p:spPr>
          <a:xfrm>
            <a:off x="3492190" y="1076093"/>
            <a:ext cx="5213193" cy="4702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D8A4B78-405D-4D82-9D9B-74445BD4A103}"/>
              </a:ext>
            </a:extLst>
          </p:cNvPr>
          <p:cNvSpPr txBox="1"/>
          <p:nvPr/>
        </p:nvSpPr>
        <p:spPr>
          <a:xfrm>
            <a:off x="3566300" y="1391812"/>
            <a:ext cx="50570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Viner Hand ITC"/>
                <a:cs typeface="Calibri"/>
              </a:rPr>
              <a:t>Please enter player details</a:t>
            </a:r>
            <a:endParaRPr lang="en-US" dirty="0"/>
          </a:p>
        </p:txBody>
      </p:sp>
      <p:pic>
        <p:nvPicPr>
          <p:cNvPr id="17" name="Picture 11" descr="Pirate ship">
            <a:extLst>
              <a:ext uri="{FF2B5EF4-FFF2-40B4-BE49-F238E27FC236}">
                <a16:creationId xmlns:a16="http://schemas.microsoft.com/office/drawing/2014/main" id="{4A694096-81FC-4D1C-9685-A84F77201DBA}"/>
              </a:ext>
            </a:extLst>
          </p:cNvPr>
          <p:cNvPicPr>
            <a:picLocks noChangeAspect="1"/>
          </p:cNvPicPr>
          <p:nvPr/>
        </p:nvPicPr>
        <p:blipFill>
          <a:blip r:embed="rId2"/>
          <a:stretch>
            <a:fillRect/>
          </a:stretch>
        </p:blipFill>
        <p:spPr>
          <a:xfrm>
            <a:off x="5959693" y="1815586"/>
            <a:ext cx="2743199" cy="3716805"/>
          </a:xfrm>
          <a:prstGeom prst="rect">
            <a:avLst/>
          </a:prstGeom>
        </p:spPr>
      </p:pic>
      <p:sp>
        <p:nvSpPr>
          <p:cNvPr id="15" name="Rectangle 14">
            <a:extLst>
              <a:ext uri="{FF2B5EF4-FFF2-40B4-BE49-F238E27FC236}">
                <a16:creationId xmlns:a16="http://schemas.microsoft.com/office/drawing/2014/main" id="{BD4D963E-4A07-437C-B0BD-9D349FD05648}"/>
              </a:ext>
            </a:extLst>
          </p:cNvPr>
          <p:cNvSpPr/>
          <p:nvPr/>
        </p:nvSpPr>
        <p:spPr>
          <a:xfrm>
            <a:off x="5294507" y="4365238"/>
            <a:ext cx="1598340" cy="362414"/>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PLAYER 4</a:t>
            </a:r>
            <a:endParaRPr lang="en-US"/>
          </a:p>
        </p:txBody>
      </p:sp>
      <p:sp>
        <p:nvSpPr>
          <p:cNvPr id="13" name="Rectangle 12">
            <a:extLst>
              <a:ext uri="{FF2B5EF4-FFF2-40B4-BE49-F238E27FC236}">
                <a16:creationId xmlns:a16="http://schemas.microsoft.com/office/drawing/2014/main" id="{98F5A1F5-261E-4FDD-9706-34B464D3DE8C}"/>
              </a:ext>
            </a:extLst>
          </p:cNvPr>
          <p:cNvSpPr/>
          <p:nvPr/>
        </p:nvSpPr>
        <p:spPr>
          <a:xfrm>
            <a:off x="5290789" y="3869008"/>
            <a:ext cx="1598340" cy="362414"/>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PLAYER 3</a:t>
            </a:r>
            <a:endParaRPr lang="en-US"/>
          </a:p>
        </p:txBody>
      </p:sp>
      <p:sp>
        <p:nvSpPr>
          <p:cNvPr id="11" name="Rectangle 10">
            <a:extLst>
              <a:ext uri="{FF2B5EF4-FFF2-40B4-BE49-F238E27FC236}">
                <a16:creationId xmlns:a16="http://schemas.microsoft.com/office/drawing/2014/main" id="{7C9A4CA5-718C-4737-9495-46796BAB1213}"/>
              </a:ext>
            </a:extLst>
          </p:cNvPr>
          <p:cNvSpPr/>
          <p:nvPr/>
        </p:nvSpPr>
        <p:spPr>
          <a:xfrm>
            <a:off x="5296365" y="3372779"/>
            <a:ext cx="1598340" cy="362414"/>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PLAYER 2</a:t>
            </a:r>
            <a:endParaRPr lang="en-US"/>
          </a:p>
        </p:txBody>
      </p:sp>
      <p:sp>
        <p:nvSpPr>
          <p:cNvPr id="9" name="Rectangle 8">
            <a:extLst>
              <a:ext uri="{FF2B5EF4-FFF2-40B4-BE49-F238E27FC236}">
                <a16:creationId xmlns:a16="http://schemas.microsoft.com/office/drawing/2014/main" id="{B70C5C4C-96FA-4688-A356-5A629C61B9DB}"/>
              </a:ext>
            </a:extLst>
          </p:cNvPr>
          <p:cNvSpPr/>
          <p:nvPr/>
        </p:nvSpPr>
        <p:spPr>
          <a:xfrm>
            <a:off x="5301940" y="2876550"/>
            <a:ext cx="1598340" cy="362414"/>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rPr>
              <a:t>|</a:t>
            </a:r>
          </a:p>
        </p:txBody>
      </p:sp>
      <p:sp>
        <p:nvSpPr>
          <p:cNvPr id="20" name="TextBox 19">
            <a:extLst>
              <a:ext uri="{FF2B5EF4-FFF2-40B4-BE49-F238E27FC236}">
                <a16:creationId xmlns:a16="http://schemas.microsoft.com/office/drawing/2014/main" id="{0F711E68-4C21-4C75-B8AF-BE27E892134F}"/>
              </a:ext>
            </a:extLst>
          </p:cNvPr>
          <p:cNvSpPr txBox="1"/>
          <p:nvPr/>
        </p:nvSpPr>
        <p:spPr>
          <a:xfrm>
            <a:off x="9139049" y="2090399"/>
            <a:ext cx="192786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4 players are needed to start the game</a:t>
            </a:r>
          </a:p>
        </p:txBody>
      </p:sp>
      <p:cxnSp>
        <p:nvCxnSpPr>
          <p:cNvPr id="2" name="Straight Arrow Connector 1">
            <a:extLst>
              <a:ext uri="{FF2B5EF4-FFF2-40B4-BE49-F238E27FC236}">
                <a16:creationId xmlns:a16="http://schemas.microsoft.com/office/drawing/2014/main" id="{0A3BDE5D-214F-4B1E-A593-A0093CAC55D4}"/>
              </a:ext>
            </a:extLst>
          </p:cNvPr>
          <p:cNvCxnSpPr/>
          <p:nvPr/>
        </p:nvCxnSpPr>
        <p:spPr>
          <a:xfrm>
            <a:off x="1927860" y="2697480"/>
            <a:ext cx="3581400" cy="815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0601B1C-BF17-408D-A3F6-515EB1B3617F}"/>
              </a:ext>
            </a:extLst>
          </p:cNvPr>
          <p:cNvSpPr txBox="1"/>
          <p:nvPr/>
        </p:nvSpPr>
        <p:spPr>
          <a:xfrm>
            <a:off x="0" y="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PLAYER SELECTION SCREEN</a:t>
            </a:r>
          </a:p>
        </p:txBody>
      </p:sp>
      <p:sp>
        <p:nvSpPr>
          <p:cNvPr id="14" name="TextBox 13">
            <a:extLst>
              <a:ext uri="{FF2B5EF4-FFF2-40B4-BE49-F238E27FC236}">
                <a16:creationId xmlns:a16="http://schemas.microsoft.com/office/drawing/2014/main" id="{051B76D0-49B6-4D0F-9E59-1D723EEBF0D6}"/>
              </a:ext>
            </a:extLst>
          </p:cNvPr>
          <p:cNvSpPr txBox="1"/>
          <p:nvPr/>
        </p:nvSpPr>
        <p:spPr>
          <a:xfrm>
            <a:off x="488617" y="2376148"/>
            <a:ext cx="19278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User can click specific player button, once clicked the button will turn into a text entry box</a:t>
            </a:r>
          </a:p>
        </p:txBody>
      </p:sp>
      <p:sp>
        <p:nvSpPr>
          <p:cNvPr id="16" name="Rectangle 15">
            <a:extLst>
              <a:ext uri="{FF2B5EF4-FFF2-40B4-BE49-F238E27FC236}">
                <a16:creationId xmlns:a16="http://schemas.microsoft.com/office/drawing/2014/main" id="{6B3EC39D-476F-4890-8BB5-03798F58F19E}"/>
              </a:ext>
            </a:extLst>
          </p:cNvPr>
          <p:cNvSpPr/>
          <p:nvPr/>
        </p:nvSpPr>
        <p:spPr>
          <a:xfrm>
            <a:off x="5303166" y="4848068"/>
            <a:ext cx="1598340" cy="362414"/>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Begin</a:t>
            </a:r>
            <a:endParaRPr lang="en-US"/>
          </a:p>
        </p:txBody>
      </p:sp>
      <p:sp>
        <p:nvSpPr>
          <p:cNvPr id="18" name="TextBox 17">
            <a:extLst>
              <a:ext uri="{FF2B5EF4-FFF2-40B4-BE49-F238E27FC236}">
                <a16:creationId xmlns:a16="http://schemas.microsoft.com/office/drawing/2014/main" id="{1960DE0A-48DF-4686-BC58-092B77EA5108}"/>
              </a:ext>
            </a:extLst>
          </p:cNvPr>
          <p:cNvSpPr txBox="1"/>
          <p:nvPr/>
        </p:nvSpPr>
        <p:spPr>
          <a:xfrm>
            <a:off x="9294912" y="4523602"/>
            <a:ext cx="19278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Begin box is invisible but will appear once all 4 players have been entered into the box</a:t>
            </a:r>
          </a:p>
        </p:txBody>
      </p:sp>
      <p:cxnSp>
        <p:nvCxnSpPr>
          <p:cNvPr id="8" name="Straight Arrow Connector 7">
            <a:extLst>
              <a:ext uri="{FF2B5EF4-FFF2-40B4-BE49-F238E27FC236}">
                <a16:creationId xmlns:a16="http://schemas.microsoft.com/office/drawing/2014/main" id="{5F21DE8F-9AD5-44A9-B0EE-2CD75E99D62A}"/>
              </a:ext>
            </a:extLst>
          </p:cNvPr>
          <p:cNvCxnSpPr/>
          <p:nvPr/>
        </p:nvCxnSpPr>
        <p:spPr>
          <a:xfrm flipH="1">
            <a:off x="6968836" y="2746664"/>
            <a:ext cx="2211532" cy="1737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B38CADC-A98F-4451-98CA-2B9E70EEDDA8}"/>
              </a:ext>
            </a:extLst>
          </p:cNvPr>
          <p:cNvCxnSpPr/>
          <p:nvPr/>
        </p:nvCxnSpPr>
        <p:spPr>
          <a:xfrm flipH="1" flipV="1">
            <a:off x="6981825" y="5068165"/>
            <a:ext cx="2298123" cy="4277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Cursor with solid fill">
            <a:extLst>
              <a:ext uri="{FF2B5EF4-FFF2-40B4-BE49-F238E27FC236}">
                <a16:creationId xmlns:a16="http://schemas.microsoft.com/office/drawing/2014/main" id="{00E7FFFD-A1A9-4B57-8BD2-61B2DEF588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38900" y="2910840"/>
            <a:ext cx="464820" cy="464820"/>
          </a:xfrm>
          <a:prstGeom prst="rect">
            <a:avLst/>
          </a:prstGeom>
        </p:spPr>
      </p:pic>
      <p:sp>
        <p:nvSpPr>
          <p:cNvPr id="3" name="TextBox 2">
            <a:extLst>
              <a:ext uri="{FF2B5EF4-FFF2-40B4-BE49-F238E27FC236}">
                <a16:creationId xmlns:a16="http://schemas.microsoft.com/office/drawing/2014/main" id="{A0ACD09C-AFE7-4A4D-80F2-9DBA9938111A}"/>
              </a:ext>
            </a:extLst>
          </p:cNvPr>
          <p:cNvSpPr txBox="1"/>
          <p:nvPr/>
        </p:nvSpPr>
        <p:spPr>
          <a:xfrm>
            <a:off x="942392" y="821094"/>
            <a:ext cx="1975233" cy="646331"/>
          </a:xfrm>
          <a:prstGeom prst="rect">
            <a:avLst/>
          </a:prstGeom>
          <a:noFill/>
        </p:spPr>
        <p:txBody>
          <a:bodyPr wrap="square" rtlCol="0">
            <a:spAutoFit/>
          </a:bodyPr>
          <a:lstStyle/>
          <a:p>
            <a:r>
              <a:rPr lang="en-GB" dirty="0"/>
              <a:t>Nothing too long or </a:t>
            </a:r>
            <a:r>
              <a:rPr lang="en-GB"/>
              <a:t>special chars</a:t>
            </a:r>
          </a:p>
        </p:txBody>
      </p:sp>
      <p:sp>
        <p:nvSpPr>
          <p:cNvPr id="19" name="TextBox 1">
            <a:extLst>
              <a:ext uri="{FF2B5EF4-FFF2-40B4-BE49-F238E27FC236}">
                <a16:creationId xmlns:a16="http://schemas.microsoft.com/office/drawing/2014/main" id="{EE6BE84E-A098-0A51-12F7-BFBB61EE9371}"/>
              </a:ext>
            </a:extLst>
          </p:cNvPr>
          <p:cNvSpPr txBox="1"/>
          <p:nvPr/>
        </p:nvSpPr>
        <p:spPr>
          <a:xfrm>
            <a:off x="0" y="369794"/>
            <a:ext cx="27432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cs typeface="Calibri"/>
              </a:rPr>
              <a:t>FR1, FR2, FR10</a:t>
            </a:r>
          </a:p>
          <a:p>
            <a:endParaRPr lang="en-US" b="1">
              <a:cs typeface="Calibri"/>
            </a:endParaRPr>
          </a:p>
        </p:txBody>
      </p:sp>
    </p:spTree>
    <p:extLst>
      <p:ext uri="{BB962C8B-B14F-4D97-AF65-F5344CB8AC3E}">
        <p14:creationId xmlns:p14="http://schemas.microsoft.com/office/powerpoint/2010/main" val="342773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11B76A-EEF6-47D4-BCB2-FC7CD26E85EA}"/>
              </a:ext>
            </a:extLst>
          </p:cNvPr>
          <p:cNvSpPr/>
          <p:nvPr/>
        </p:nvSpPr>
        <p:spPr>
          <a:xfrm>
            <a:off x="3492190" y="1076093"/>
            <a:ext cx="5213193" cy="4702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2D9EFE1-6B83-4DFD-A4D8-9FDA983BB18B}"/>
              </a:ext>
            </a:extLst>
          </p:cNvPr>
          <p:cNvSpPr txBox="1"/>
          <p:nvPr/>
        </p:nvSpPr>
        <p:spPr>
          <a:xfrm>
            <a:off x="3566300" y="1391812"/>
            <a:ext cx="50570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Viner Hand ITC"/>
                <a:cs typeface="Calibri"/>
              </a:rPr>
              <a:t>Please enter player details</a:t>
            </a:r>
            <a:endParaRPr lang="en-US" dirty="0"/>
          </a:p>
        </p:txBody>
      </p:sp>
      <p:pic>
        <p:nvPicPr>
          <p:cNvPr id="6" name="Picture 11" descr="Pirate ship">
            <a:extLst>
              <a:ext uri="{FF2B5EF4-FFF2-40B4-BE49-F238E27FC236}">
                <a16:creationId xmlns:a16="http://schemas.microsoft.com/office/drawing/2014/main" id="{3B4B0013-6EF8-45A2-AA6D-9D9397F4B6FF}"/>
              </a:ext>
            </a:extLst>
          </p:cNvPr>
          <p:cNvPicPr>
            <a:picLocks noChangeAspect="1"/>
          </p:cNvPicPr>
          <p:nvPr/>
        </p:nvPicPr>
        <p:blipFill>
          <a:blip r:embed="rId2"/>
          <a:stretch>
            <a:fillRect/>
          </a:stretch>
        </p:blipFill>
        <p:spPr>
          <a:xfrm>
            <a:off x="5959693" y="1815586"/>
            <a:ext cx="2743199" cy="3716805"/>
          </a:xfrm>
          <a:prstGeom prst="rect">
            <a:avLst/>
          </a:prstGeom>
        </p:spPr>
      </p:pic>
      <p:sp>
        <p:nvSpPr>
          <p:cNvPr id="7" name="Rectangle 6">
            <a:extLst>
              <a:ext uri="{FF2B5EF4-FFF2-40B4-BE49-F238E27FC236}">
                <a16:creationId xmlns:a16="http://schemas.microsoft.com/office/drawing/2014/main" id="{C4CB77D6-869B-4CC2-AE3E-45E41F79C87C}"/>
              </a:ext>
            </a:extLst>
          </p:cNvPr>
          <p:cNvSpPr/>
          <p:nvPr/>
        </p:nvSpPr>
        <p:spPr>
          <a:xfrm>
            <a:off x="5294507" y="4365238"/>
            <a:ext cx="1598340" cy="362414"/>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PLAYER 4</a:t>
            </a:r>
            <a:endParaRPr lang="en-US"/>
          </a:p>
        </p:txBody>
      </p:sp>
      <p:sp>
        <p:nvSpPr>
          <p:cNvPr id="8" name="Rectangle 7">
            <a:extLst>
              <a:ext uri="{FF2B5EF4-FFF2-40B4-BE49-F238E27FC236}">
                <a16:creationId xmlns:a16="http://schemas.microsoft.com/office/drawing/2014/main" id="{B42EEBEC-36D3-47A7-AC55-A7AF91F14C16}"/>
              </a:ext>
            </a:extLst>
          </p:cNvPr>
          <p:cNvSpPr/>
          <p:nvPr/>
        </p:nvSpPr>
        <p:spPr>
          <a:xfrm>
            <a:off x="5290789" y="3869008"/>
            <a:ext cx="1598340" cy="362414"/>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PLAYER 3</a:t>
            </a:r>
            <a:endParaRPr lang="en-US"/>
          </a:p>
        </p:txBody>
      </p:sp>
      <p:sp>
        <p:nvSpPr>
          <p:cNvPr id="9" name="Rectangle 8">
            <a:extLst>
              <a:ext uri="{FF2B5EF4-FFF2-40B4-BE49-F238E27FC236}">
                <a16:creationId xmlns:a16="http://schemas.microsoft.com/office/drawing/2014/main" id="{4ACBD41E-F3E9-4E1C-B2E1-2D56D38F0686}"/>
              </a:ext>
            </a:extLst>
          </p:cNvPr>
          <p:cNvSpPr/>
          <p:nvPr/>
        </p:nvSpPr>
        <p:spPr>
          <a:xfrm>
            <a:off x="5296365" y="3372779"/>
            <a:ext cx="1598340" cy="362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solidFill>
            </a:endParaRPr>
          </a:p>
        </p:txBody>
      </p:sp>
      <p:sp>
        <p:nvSpPr>
          <p:cNvPr id="10" name="Rectangle 9">
            <a:extLst>
              <a:ext uri="{FF2B5EF4-FFF2-40B4-BE49-F238E27FC236}">
                <a16:creationId xmlns:a16="http://schemas.microsoft.com/office/drawing/2014/main" id="{DF70A6FC-2409-49B3-9F32-118C769CACC1}"/>
              </a:ext>
            </a:extLst>
          </p:cNvPr>
          <p:cNvSpPr/>
          <p:nvPr/>
        </p:nvSpPr>
        <p:spPr>
          <a:xfrm>
            <a:off x="5301940" y="2876550"/>
            <a:ext cx="1598340" cy="36241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Arthur</a:t>
            </a:r>
            <a:endParaRPr lang="en-US" dirty="0"/>
          </a:p>
        </p:txBody>
      </p:sp>
      <p:cxnSp>
        <p:nvCxnSpPr>
          <p:cNvPr id="12" name="Straight Arrow Connector 11">
            <a:extLst>
              <a:ext uri="{FF2B5EF4-FFF2-40B4-BE49-F238E27FC236}">
                <a16:creationId xmlns:a16="http://schemas.microsoft.com/office/drawing/2014/main" id="{F22EE5E4-6E39-4AD7-BCF2-6261738F4214}"/>
              </a:ext>
            </a:extLst>
          </p:cNvPr>
          <p:cNvCxnSpPr>
            <a:cxnSpLocks/>
          </p:cNvCxnSpPr>
          <p:nvPr/>
        </p:nvCxnSpPr>
        <p:spPr>
          <a:xfrm flipV="1">
            <a:off x="2164080" y="3576477"/>
            <a:ext cx="3126709" cy="19559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76A510B-A51E-4C1C-9E93-A7313C57B5C5}"/>
              </a:ext>
            </a:extLst>
          </p:cNvPr>
          <p:cNvSpPr txBox="1"/>
          <p:nvPr/>
        </p:nvSpPr>
        <p:spPr>
          <a:xfrm>
            <a:off x="368145" y="5208332"/>
            <a:ext cx="19278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Once the name is entered a ship colour selection box will pop up</a:t>
            </a:r>
          </a:p>
        </p:txBody>
      </p:sp>
      <p:sp>
        <p:nvSpPr>
          <p:cNvPr id="15" name="Rectangle 14">
            <a:extLst>
              <a:ext uri="{FF2B5EF4-FFF2-40B4-BE49-F238E27FC236}">
                <a16:creationId xmlns:a16="http://schemas.microsoft.com/office/drawing/2014/main" id="{12717ADD-D2E4-442E-B24C-489250AF04E8}"/>
              </a:ext>
            </a:extLst>
          </p:cNvPr>
          <p:cNvSpPr/>
          <p:nvPr/>
        </p:nvSpPr>
        <p:spPr>
          <a:xfrm>
            <a:off x="5303166" y="4848068"/>
            <a:ext cx="1598340" cy="362414"/>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Begin</a:t>
            </a:r>
            <a:endParaRPr lang="en-US"/>
          </a:p>
        </p:txBody>
      </p:sp>
      <p:sp>
        <p:nvSpPr>
          <p:cNvPr id="16" name="TextBox 15">
            <a:extLst>
              <a:ext uri="{FF2B5EF4-FFF2-40B4-BE49-F238E27FC236}">
                <a16:creationId xmlns:a16="http://schemas.microsoft.com/office/drawing/2014/main" id="{D7C3D9FA-0345-4BC2-8542-5070452D2F73}"/>
              </a:ext>
            </a:extLst>
          </p:cNvPr>
          <p:cNvSpPr txBox="1"/>
          <p:nvPr/>
        </p:nvSpPr>
        <p:spPr>
          <a:xfrm>
            <a:off x="434907" y="1965227"/>
            <a:ext cx="19278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player box then becomes the colour that has been selected with the name displayed</a:t>
            </a:r>
          </a:p>
        </p:txBody>
      </p:sp>
      <p:cxnSp>
        <p:nvCxnSpPr>
          <p:cNvPr id="18" name="Straight Arrow Connector 17">
            <a:extLst>
              <a:ext uri="{FF2B5EF4-FFF2-40B4-BE49-F238E27FC236}">
                <a16:creationId xmlns:a16="http://schemas.microsoft.com/office/drawing/2014/main" id="{60EA0815-A349-4EA8-968D-BBB5CB9D9EBB}"/>
              </a:ext>
            </a:extLst>
          </p:cNvPr>
          <p:cNvCxnSpPr>
            <a:cxnSpLocks/>
          </p:cNvCxnSpPr>
          <p:nvPr/>
        </p:nvCxnSpPr>
        <p:spPr>
          <a:xfrm>
            <a:off x="2201806" y="2700207"/>
            <a:ext cx="3490003" cy="3506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2E809FA8-ABE2-4681-9AEA-7006B76683C1}"/>
              </a:ext>
            </a:extLst>
          </p:cNvPr>
          <p:cNvGrpSpPr/>
          <p:nvPr/>
        </p:nvGrpSpPr>
        <p:grpSpPr>
          <a:xfrm>
            <a:off x="5544605" y="3437601"/>
            <a:ext cx="1108362" cy="225137"/>
            <a:chOff x="9037493" y="3062718"/>
            <a:chExt cx="1108362" cy="225137"/>
          </a:xfrm>
        </p:grpSpPr>
        <p:sp>
          <p:nvSpPr>
            <p:cNvPr id="21" name="Oval 20">
              <a:extLst>
                <a:ext uri="{FF2B5EF4-FFF2-40B4-BE49-F238E27FC236}">
                  <a16:creationId xmlns:a16="http://schemas.microsoft.com/office/drawing/2014/main" id="{58E5762C-93D3-4DA2-BE36-AFE7A0BBA128}"/>
                </a:ext>
              </a:extLst>
            </p:cNvPr>
            <p:cNvSpPr/>
            <p:nvPr/>
          </p:nvSpPr>
          <p:spPr>
            <a:xfrm>
              <a:off x="9037493" y="3062719"/>
              <a:ext cx="147204" cy="225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31">
              <a:extLst>
                <a:ext uri="{FF2B5EF4-FFF2-40B4-BE49-F238E27FC236}">
                  <a16:creationId xmlns:a16="http://schemas.microsoft.com/office/drawing/2014/main" id="{7EB4CD2E-5C3B-4596-A3BD-847787F1AFFA}"/>
                </a:ext>
              </a:extLst>
            </p:cNvPr>
            <p:cNvSpPr/>
            <p:nvPr/>
          </p:nvSpPr>
          <p:spPr>
            <a:xfrm>
              <a:off x="9236652" y="3062718"/>
              <a:ext cx="147204" cy="22513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010714E2-F1D4-4DB8-82F0-237BBACF08DF}"/>
                </a:ext>
              </a:extLst>
            </p:cNvPr>
            <p:cNvSpPr/>
            <p:nvPr/>
          </p:nvSpPr>
          <p:spPr>
            <a:xfrm>
              <a:off x="9427152" y="3062719"/>
              <a:ext cx="147204" cy="22513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559FDC3-4DA7-4299-AC05-F01E65613A81}"/>
                </a:ext>
              </a:extLst>
            </p:cNvPr>
            <p:cNvSpPr/>
            <p:nvPr/>
          </p:nvSpPr>
          <p:spPr>
            <a:xfrm>
              <a:off x="9609687" y="3062718"/>
              <a:ext cx="147204" cy="22513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BDE9440F-9ED1-466F-A24E-62801DE52234}"/>
                </a:ext>
              </a:extLst>
            </p:cNvPr>
            <p:cNvSpPr/>
            <p:nvPr/>
          </p:nvSpPr>
          <p:spPr>
            <a:xfrm>
              <a:off x="9799493" y="3062719"/>
              <a:ext cx="147204" cy="22513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EC6345-B5EF-4A31-866F-88A4FE4EF6B0}"/>
                </a:ext>
              </a:extLst>
            </p:cNvPr>
            <p:cNvSpPr/>
            <p:nvPr/>
          </p:nvSpPr>
          <p:spPr>
            <a:xfrm>
              <a:off x="9998651" y="3062718"/>
              <a:ext cx="147204" cy="22513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Connector 33">
            <a:extLst>
              <a:ext uri="{FF2B5EF4-FFF2-40B4-BE49-F238E27FC236}">
                <a16:creationId xmlns:a16="http://schemas.microsoft.com/office/drawing/2014/main" id="{AC62BF33-917B-42EB-9166-862C432F0E44}"/>
              </a:ext>
            </a:extLst>
          </p:cNvPr>
          <p:cNvCxnSpPr>
            <a:cxnSpLocks/>
          </p:cNvCxnSpPr>
          <p:nvPr/>
        </p:nvCxnSpPr>
        <p:spPr>
          <a:xfrm flipH="1">
            <a:off x="5760366" y="3467344"/>
            <a:ext cx="104088" cy="15919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55D6B59-8DA6-445F-8BBC-571F2F7309B8}"/>
              </a:ext>
            </a:extLst>
          </p:cNvPr>
          <p:cNvCxnSpPr>
            <a:cxnSpLocks/>
          </p:cNvCxnSpPr>
          <p:nvPr/>
        </p:nvCxnSpPr>
        <p:spPr>
          <a:xfrm>
            <a:off x="5775344" y="3467344"/>
            <a:ext cx="104088" cy="15919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Oval 31">
            <a:extLst>
              <a:ext uri="{FF2B5EF4-FFF2-40B4-BE49-F238E27FC236}">
                <a16:creationId xmlns:a16="http://schemas.microsoft.com/office/drawing/2014/main" id="{A4DF1175-E036-4042-81F3-0A7091BB14FC}"/>
              </a:ext>
            </a:extLst>
          </p:cNvPr>
          <p:cNvSpPr/>
          <p:nvPr/>
        </p:nvSpPr>
        <p:spPr>
          <a:xfrm>
            <a:off x="5743764" y="3437601"/>
            <a:ext cx="147204" cy="225136"/>
          </a:xfrm>
          <a:prstGeom prst="ellipse">
            <a:avLst/>
          </a:prstGeom>
          <a:solidFill>
            <a:schemeClr val="tx1">
              <a:lumMod val="75000"/>
              <a:lumOff val="25000"/>
              <a:alpha val="62000"/>
            </a:schemeClr>
          </a:solidFill>
          <a:ln>
            <a:solidFill>
              <a:srgbClr val="CAC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7EEF37E0-5A40-4D31-8B20-E04E97AD0B8A}"/>
              </a:ext>
            </a:extLst>
          </p:cNvPr>
          <p:cNvSpPr txBox="1"/>
          <p:nvPr/>
        </p:nvSpPr>
        <p:spPr>
          <a:xfrm>
            <a:off x="9294912" y="2276385"/>
            <a:ext cx="2211532" cy="923330"/>
          </a:xfrm>
          <a:prstGeom prst="rect">
            <a:avLst/>
          </a:prstGeom>
          <a:noFill/>
        </p:spPr>
        <p:txBody>
          <a:bodyPr wrap="square" rtlCol="0">
            <a:spAutoFit/>
          </a:bodyPr>
          <a:lstStyle/>
          <a:p>
            <a:r>
              <a:rPr lang="en-GB" dirty="0"/>
              <a:t>Once a colour has been picked, it becomes greyed out</a:t>
            </a:r>
          </a:p>
        </p:txBody>
      </p:sp>
      <p:cxnSp>
        <p:nvCxnSpPr>
          <p:cNvPr id="17" name="Straight Arrow Connector 16">
            <a:extLst>
              <a:ext uri="{FF2B5EF4-FFF2-40B4-BE49-F238E27FC236}">
                <a16:creationId xmlns:a16="http://schemas.microsoft.com/office/drawing/2014/main" id="{B141B722-B8B9-4A8E-AA9C-D38AD3EDF0C3}"/>
              </a:ext>
            </a:extLst>
          </p:cNvPr>
          <p:cNvCxnSpPr>
            <a:cxnSpLocks/>
            <a:endCxn id="38" idx="7"/>
          </p:cNvCxnSpPr>
          <p:nvPr/>
        </p:nvCxnSpPr>
        <p:spPr>
          <a:xfrm flipH="1">
            <a:off x="5869410" y="2746664"/>
            <a:ext cx="3310958" cy="7239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Cursor with solid fill">
            <a:extLst>
              <a:ext uri="{FF2B5EF4-FFF2-40B4-BE49-F238E27FC236}">
                <a16:creationId xmlns:a16="http://schemas.microsoft.com/office/drawing/2014/main" id="{EE32AB30-2053-41AC-B07A-A08CA43EF0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12386" y="3493547"/>
            <a:ext cx="464820" cy="464820"/>
          </a:xfrm>
          <a:prstGeom prst="rect">
            <a:avLst/>
          </a:prstGeom>
        </p:spPr>
      </p:pic>
      <p:sp>
        <p:nvSpPr>
          <p:cNvPr id="47" name="TextBox 46">
            <a:extLst>
              <a:ext uri="{FF2B5EF4-FFF2-40B4-BE49-F238E27FC236}">
                <a16:creationId xmlns:a16="http://schemas.microsoft.com/office/drawing/2014/main" id="{B13FFED2-935B-42FC-96B5-2B10817F9C5B}"/>
              </a:ext>
            </a:extLst>
          </p:cNvPr>
          <p:cNvSpPr txBox="1"/>
          <p:nvPr/>
        </p:nvSpPr>
        <p:spPr>
          <a:xfrm>
            <a:off x="0" y="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PLAYER SELECTION SCREEN</a:t>
            </a:r>
          </a:p>
        </p:txBody>
      </p:sp>
      <p:sp>
        <p:nvSpPr>
          <p:cNvPr id="28" name="TextBox 1">
            <a:extLst>
              <a:ext uri="{FF2B5EF4-FFF2-40B4-BE49-F238E27FC236}">
                <a16:creationId xmlns:a16="http://schemas.microsoft.com/office/drawing/2014/main" id="{AFF60210-7124-EC81-BD3D-A887AC5165DC}"/>
              </a:ext>
            </a:extLst>
          </p:cNvPr>
          <p:cNvSpPr txBox="1"/>
          <p:nvPr/>
        </p:nvSpPr>
        <p:spPr>
          <a:xfrm>
            <a:off x="142875" y="512669"/>
            <a:ext cx="27432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cs typeface="Calibri"/>
              </a:rPr>
              <a:t>FR1, FR2, FR10</a:t>
            </a:r>
          </a:p>
          <a:p>
            <a:endParaRPr lang="en-US" b="1">
              <a:cs typeface="Calibri"/>
            </a:endParaRPr>
          </a:p>
        </p:txBody>
      </p:sp>
    </p:spTree>
    <p:extLst>
      <p:ext uri="{BB962C8B-B14F-4D97-AF65-F5344CB8AC3E}">
        <p14:creationId xmlns:p14="http://schemas.microsoft.com/office/powerpoint/2010/main" val="3627971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ter, wave, reef, ocean floor&#10;&#10;Description automatically generated">
            <a:extLst>
              <a:ext uri="{FF2B5EF4-FFF2-40B4-BE49-F238E27FC236}">
                <a16:creationId xmlns:a16="http://schemas.microsoft.com/office/drawing/2014/main" id="{CB9ECAF7-B0BD-4C58-A6B1-A692D6073353}"/>
              </a:ext>
            </a:extLst>
          </p:cNvPr>
          <p:cNvPicPr>
            <a:picLocks noChangeAspect="1"/>
          </p:cNvPicPr>
          <p:nvPr/>
        </p:nvPicPr>
        <p:blipFill rotWithShape="1">
          <a:blip r:embed="rId2">
            <a:extLst>
              <a:ext uri="{28A0092B-C50C-407E-A947-70E740481C1C}">
                <a14:useLocalDpi xmlns:a14="http://schemas.microsoft.com/office/drawing/2010/main" val="0"/>
              </a:ext>
            </a:extLst>
          </a:blip>
          <a:srcRect l="21466" t="1430" r="23807" b="1430"/>
          <a:stretch/>
        </p:blipFill>
        <p:spPr>
          <a:xfrm>
            <a:off x="3345902" y="549000"/>
            <a:ext cx="5760000" cy="5760000"/>
          </a:xfrm>
          <a:prstGeom prst="rect">
            <a:avLst/>
          </a:prstGeom>
        </p:spPr>
      </p:pic>
      <p:sp>
        <p:nvSpPr>
          <p:cNvPr id="7" name="TextBox 6">
            <a:extLst>
              <a:ext uri="{FF2B5EF4-FFF2-40B4-BE49-F238E27FC236}">
                <a16:creationId xmlns:a16="http://schemas.microsoft.com/office/drawing/2014/main" id="{15CB03CF-0CF4-4B2D-8DEA-A3F425799AC1}"/>
              </a:ext>
            </a:extLst>
          </p:cNvPr>
          <p:cNvSpPr txBox="1"/>
          <p:nvPr/>
        </p:nvSpPr>
        <p:spPr>
          <a:xfrm>
            <a:off x="9946433" y="2799184"/>
            <a:ext cx="2006081" cy="1200329"/>
          </a:xfrm>
          <a:prstGeom prst="rect">
            <a:avLst/>
          </a:prstGeom>
          <a:noFill/>
        </p:spPr>
        <p:txBody>
          <a:bodyPr wrap="square" lIns="91440" tIns="45720" rIns="91440" bIns="45720" rtlCol="0" anchor="t">
            <a:spAutoFit/>
          </a:bodyPr>
          <a:lstStyle/>
          <a:p>
            <a:r>
              <a:rPr lang="en-GB" dirty="0"/>
              <a:t>Player is presented with green viable squares to where they can move to.</a:t>
            </a:r>
          </a:p>
        </p:txBody>
      </p:sp>
      <p:sp>
        <p:nvSpPr>
          <p:cNvPr id="13" name="Rectangle: Rounded Corners 12">
            <a:extLst>
              <a:ext uri="{FF2B5EF4-FFF2-40B4-BE49-F238E27FC236}">
                <a16:creationId xmlns:a16="http://schemas.microsoft.com/office/drawing/2014/main" id="{6D237614-711C-4649-B601-90C3D90835E6}"/>
              </a:ext>
            </a:extLst>
          </p:cNvPr>
          <p:cNvSpPr/>
          <p:nvPr/>
        </p:nvSpPr>
        <p:spPr>
          <a:xfrm>
            <a:off x="5974080" y="2042160"/>
            <a:ext cx="822960" cy="457200"/>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6031CB70-C027-418C-BB34-96A50BD3865E}"/>
              </a:ext>
            </a:extLst>
          </p:cNvPr>
          <p:cNvSpPr txBox="1"/>
          <p:nvPr/>
        </p:nvSpPr>
        <p:spPr>
          <a:xfrm>
            <a:off x="0" y="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SAILING</a:t>
            </a:r>
          </a:p>
        </p:txBody>
      </p:sp>
      <p:graphicFrame>
        <p:nvGraphicFramePr>
          <p:cNvPr id="5" name="Table 10">
            <a:extLst>
              <a:ext uri="{FF2B5EF4-FFF2-40B4-BE49-F238E27FC236}">
                <a16:creationId xmlns:a16="http://schemas.microsoft.com/office/drawing/2014/main" id="{EC91646C-29BA-4C9E-BD33-737CA943E7B4}"/>
              </a:ext>
            </a:extLst>
          </p:cNvPr>
          <p:cNvGraphicFramePr>
            <a:graphicFrameLocks noGrp="1"/>
          </p:cNvGraphicFramePr>
          <p:nvPr>
            <p:extLst>
              <p:ext uri="{D42A27DB-BD31-4B8C-83A1-F6EECF244321}">
                <p14:modId xmlns:p14="http://schemas.microsoft.com/office/powerpoint/2010/main" val="2029050568"/>
              </p:ext>
            </p:extLst>
          </p:nvPr>
        </p:nvGraphicFramePr>
        <p:xfrm>
          <a:off x="3345902" y="562680"/>
          <a:ext cx="5760000" cy="5746320"/>
        </p:xfrm>
        <a:graphic>
          <a:graphicData uri="http://schemas.openxmlformats.org/drawingml/2006/table">
            <a:tbl>
              <a:tblPr firstRow="1" bandRow="1">
                <a:tableStyleId>{5C22544A-7EE6-4342-B048-85BDC9FD1C3A}</a:tableStyleId>
              </a:tblPr>
              <a:tblGrid>
                <a:gridCol w="288000">
                  <a:extLst>
                    <a:ext uri="{9D8B030D-6E8A-4147-A177-3AD203B41FA5}">
                      <a16:colId xmlns:a16="http://schemas.microsoft.com/office/drawing/2014/main" val="2713805711"/>
                    </a:ext>
                  </a:extLst>
                </a:gridCol>
                <a:gridCol w="288000">
                  <a:extLst>
                    <a:ext uri="{9D8B030D-6E8A-4147-A177-3AD203B41FA5}">
                      <a16:colId xmlns:a16="http://schemas.microsoft.com/office/drawing/2014/main" val="1213276133"/>
                    </a:ext>
                  </a:extLst>
                </a:gridCol>
                <a:gridCol w="288000">
                  <a:extLst>
                    <a:ext uri="{9D8B030D-6E8A-4147-A177-3AD203B41FA5}">
                      <a16:colId xmlns:a16="http://schemas.microsoft.com/office/drawing/2014/main" val="1875364440"/>
                    </a:ext>
                  </a:extLst>
                </a:gridCol>
                <a:gridCol w="288000">
                  <a:extLst>
                    <a:ext uri="{9D8B030D-6E8A-4147-A177-3AD203B41FA5}">
                      <a16:colId xmlns:a16="http://schemas.microsoft.com/office/drawing/2014/main" val="2969236485"/>
                    </a:ext>
                  </a:extLst>
                </a:gridCol>
                <a:gridCol w="288000">
                  <a:extLst>
                    <a:ext uri="{9D8B030D-6E8A-4147-A177-3AD203B41FA5}">
                      <a16:colId xmlns:a16="http://schemas.microsoft.com/office/drawing/2014/main" val="1188357530"/>
                    </a:ext>
                  </a:extLst>
                </a:gridCol>
                <a:gridCol w="288000">
                  <a:extLst>
                    <a:ext uri="{9D8B030D-6E8A-4147-A177-3AD203B41FA5}">
                      <a16:colId xmlns:a16="http://schemas.microsoft.com/office/drawing/2014/main" val="2961171172"/>
                    </a:ext>
                  </a:extLst>
                </a:gridCol>
                <a:gridCol w="288000">
                  <a:extLst>
                    <a:ext uri="{9D8B030D-6E8A-4147-A177-3AD203B41FA5}">
                      <a16:colId xmlns:a16="http://schemas.microsoft.com/office/drawing/2014/main" val="518694313"/>
                    </a:ext>
                  </a:extLst>
                </a:gridCol>
                <a:gridCol w="288000">
                  <a:extLst>
                    <a:ext uri="{9D8B030D-6E8A-4147-A177-3AD203B41FA5}">
                      <a16:colId xmlns:a16="http://schemas.microsoft.com/office/drawing/2014/main" val="3763007246"/>
                    </a:ext>
                  </a:extLst>
                </a:gridCol>
                <a:gridCol w="288000">
                  <a:extLst>
                    <a:ext uri="{9D8B030D-6E8A-4147-A177-3AD203B41FA5}">
                      <a16:colId xmlns:a16="http://schemas.microsoft.com/office/drawing/2014/main" val="1828973329"/>
                    </a:ext>
                  </a:extLst>
                </a:gridCol>
                <a:gridCol w="288000">
                  <a:extLst>
                    <a:ext uri="{9D8B030D-6E8A-4147-A177-3AD203B41FA5}">
                      <a16:colId xmlns:a16="http://schemas.microsoft.com/office/drawing/2014/main" val="2062122414"/>
                    </a:ext>
                  </a:extLst>
                </a:gridCol>
                <a:gridCol w="288000">
                  <a:extLst>
                    <a:ext uri="{9D8B030D-6E8A-4147-A177-3AD203B41FA5}">
                      <a16:colId xmlns:a16="http://schemas.microsoft.com/office/drawing/2014/main" val="2158494540"/>
                    </a:ext>
                  </a:extLst>
                </a:gridCol>
                <a:gridCol w="288000">
                  <a:extLst>
                    <a:ext uri="{9D8B030D-6E8A-4147-A177-3AD203B41FA5}">
                      <a16:colId xmlns:a16="http://schemas.microsoft.com/office/drawing/2014/main" val="3251228745"/>
                    </a:ext>
                  </a:extLst>
                </a:gridCol>
                <a:gridCol w="288000">
                  <a:extLst>
                    <a:ext uri="{9D8B030D-6E8A-4147-A177-3AD203B41FA5}">
                      <a16:colId xmlns:a16="http://schemas.microsoft.com/office/drawing/2014/main" val="1161362687"/>
                    </a:ext>
                  </a:extLst>
                </a:gridCol>
                <a:gridCol w="288000">
                  <a:extLst>
                    <a:ext uri="{9D8B030D-6E8A-4147-A177-3AD203B41FA5}">
                      <a16:colId xmlns:a16="http://schemas.microsoft.com/office/drawing/2014/main" val="309491840"/>
                    </a:ext>
                  </a:extLst>
                </a:gridCol>
                <a:gridCol w="288000">
                  <a:extLst>
                    <a:ext uri="{9D8B030D-6E8A-4147-A177-3AD203B41FA5}">
                      <a16:colId xmlns:a16="http://schemas.microsoft.com/office/drawing/2014/main" val="1267238368"/>
                    </a:ext>
                  </a:extLst>
                </a:gridCol>
                <a:gridCol w="288000">
                  <a:extLst>
                    <a:ext uri="{9D8B030D-6E8A-4147-A177-3AD203B41FA5}">
                      <a16:colId xmlns:a16="http://schemas.microsoft.com/office/drawing/2014/main" val="1968784842"/>
                    </a:ext>
                  </a:extLst>
                </a:gridCol>
                <a:gridCol w="288000">
                  <a:extLst>
                    <a:ext uri="{9D8B030D-6E8A-4147-A177-3AD203B41FA5}">
                      <a16:colId xmlns:a16="http://schemas.microsoft.com/office/drawing/2014/main" val="3870387772"/>
                    </a:ext>
                  </a:extLst>
                </a:gridCol>
                <a:gridCol w="288000">
                  <a:extLst>
                    <a:ext uri="{9D8B030D-6E8A-4147-A177-3AD203B41FA5}">
                      <a16:colId xmlns:a16="http://schemas.microsoft.com/office/drawing/2014/main" val="1099962257"/>
                    </a:ext>
                  </a:extLst>
                </a:gridCol>
                <a:gridCol w="288000">
                  <a:extLst>
                    <a:ext uri="{9D8B030D-6E8A-4147-A177-3AD203B41FA5}">
                      <a16:colId xmlns:a16="http://schemas.microsoft.com/office/drawing/2014/main" val="2566395792"/>
                    </a:ext>
                  </a:extLst>
                </a:gridCol>
                <a:gridCol w="288000">
                  <a:extLst>
                    <a:ext uri="{9D8B030D-6E8A-4147-A177-3AD203B41FA5}">
                      <a16:colId xmlns:a16="http://schemas.microsoft.com/office/drawing/2014/main" val="3024037862"/>
                    </a:ext>
                  </a:extLst>
                </a:gridCol>
              </a:tblGrid>
              <a:tr h="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773693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78252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781128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4296691"/>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17433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9379316"/>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alpha val="75000"/>
                      </a:srgbClr>
                    </a:solidFill>
                  </a:tcPr>
                </a:tc>
                <a:tc>
                  <a:txBody>
                    <a:bodyPr/>
                    <a:lstStyle/>
                    <a:p>
                      <a:endParaRPr lang="en-US" sz="1800" dirty="0"/>
                    </a:p>
                  </a:txBody>
                  <a:tcPr marL="0" marR="0" marT="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5229600"/>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alpha val="75000"/>
                      </a:srgbClr>
                    </a:solid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2176063"/>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alpha val="75000"/>
                      </a:srgbClr>
                    </a:solid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212196"/>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7556098"/>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5470422"/>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3149250"/>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6376605"/>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974754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6180939"/>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3694601"/>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654954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92298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86339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0522418"/>
                  </a:ext>
                </a:extLst>
              </a:tr>
            </a:tbl>
          </a:graphicData>
        </a:graphic>
      </p:graphicFrame>
      <p:cxnSp>
        <p:nvCxnSpPr>
          <p:cNvPr id="6" name="Straight Arrow Connector 5">
            <a:extLst>
              <a:ext uri="{FF2B5EF4-FFF2-40B4-BE49-F238E27FC236}">
                <a16:creationId xmlns:a16="http://schemas.microsoft.com/office/drawing/2014/main" id="{2172E7AB-7147-4EC7-B038-5FCA4632AC3E}"/>
              </a:ext>
            </a:extLst>
          </p:cNvPr>
          <p:cNvCxnSpPr>
            <a:cxnSpLocks/>
          </p:cNvCxnSpPr>
          <p:nvPr/>
        </p:nvCxnSpPr>
        <p:spPr>
          <a:xfrm flipH="1" flipV="1">
            <a:off x="6268720" y="3064070"/>
            <a:ext cx="3677713" cy="61685"/>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3DDDC7C7-9FE5-44A2-8C74-027475CAE64A}"/>
              </a:ext>
            </a:extLst>
          </p:cNvPr>
          <p:cNvCxnSpPr>
            <a:cxnSpLocks/>
          </p:cNvCxnSpPr>
          <p:nvPr/>
        </p:nvCxnSpPr>
        <p:spPr>
          <a:xfrm flipH="1">
            <a:off x="6797040" y="985520"/>
            <a:ext cx="2885440" cy="1103192"/>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18" name="TextBox 17">
            <a:extLst>
              <a:ext uri="{FF2B5EF4-FFF2-40B4-BE49-F238E27FC236}">
                <a16:creationId xmlns:a16="http://schemas.microsoft.com/office/drawing/2014/main" id="{07B72BF8-B8C6-4DF8-B184-7459A12CC634}"/>
              </a:ext>
            </a:extLst>
          </p:cNvPr>
          <p:cNvSpPr txBox="1"/>
          <p:nvPr/>
        </p:nvSpPr>
        <p:spPr>
          <a:xfrm>
            <a:off x="9804400" y="549000"/>
            <a:ext cx="1778000" cy="369332"/>
          </a:xfrm>
          <a:prstGeom prst="rect">
            <a:avLst/>
          </a:prstGeom>
          <a:noFill/>
        </p:spPr>
        <p:txBody>
          <a:bodyPr wrap="square" rtlCol="0">
            <a:spAutoFit/>
          </a:bodyPr>
          <a:lstStyle/>
          <a:p>
            <a:r>
              <a:rPr lang="en-GB" dirty="0"/>
              <a:t>An island</a:t>
            </a:r>
          </a:p>
        </p:txBody>
      </p:sp>
      <p:pic>
        <p:nvPicPr>
          <p:cNvPr id="19" name="Graphic 18" descr="Cursor with solid fill">
            <a:extLst>
              <a:ext uri="{FF2B5EF4-FFF2-40B4-BE49-F238E27FC236}">
                <a16:creationId xmlns:a16="http://schemas.microsoft.com/office/drawing/2014/main" id="{654DD388-8C9C-4B7A-B22A-A78AF2979D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5670" y="2638804"/>
            <a:ext cx="464820" cy="464820"/>
          </a:xfrm>
          <a:prstGeom prst="rect">
            <a:avLst/>
          </a:prstGeom>
        </p:spPr>
      </p:pic>
      <p:cxnSp>
        <p:nvCxnSpPr>
          <p:cNvPr id="20" name="Straight Arrow Connector 19">
            <a:extLst>
              <a:ext uri="{FF2B5EF4-FFF2-40B4-BE49-F238E27FC236}">
                <a16:creationId xmlns:a16="http://schemas.microsoft.com/office/drawing/2014/main" id="{92ABBC95-C735-47B2-9841-CDAEDF28B0B5}"/>
              </a:ext>
            </a:extLst>
          </p:cNvPr>
          <p:cNvCxnSpPr>
            <a:cxnSpLocks/>
          </p:cNvCxnSpPr>
          <p:nvPr/>
        </p:nvCxnSpPr>
        <p:spPr>
          <a:xfrm flipV="1">
            <a:off x="2082800" y="2844800"/>
            <a:ext cx="3982714" cy="1339154"/>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26" name="TextBox 25">
            <a:extLst>
              <a:ext uri="{FF2B5EF4-FFF2-40B4-BE49-F238E27FC236}">
                <a16:creationId xmlns:a16="http://schemas.microsoft.com/office/drawing/2014/main" id="{DDAF8AE7-F2F2-49C9-85ED-5F1A29B82241}"/>
              </a:ext>
            </a:extLst>
          </p:cNvPr>
          <p:cNvSpPr txBox="1"/>
          <p:nvPr/>
        </p:nvSpPr>
        <p:spPr>
          <a:xfrm>
            <a:off x="375824" y="3957064"/>
            <a:ext cx="1772194" cy="1200329"/>
          </a:xfrm>
          <a:prstGeom prst="rect">
            <a:avLst/>
          </a:prstGeom>
          <a:noFill/>
        </p:spPr>
        <p:txBody>
          <a:bodyPr wrap="square" rtlCol="0">
            <a:spAutoFit/>
          </a:bodyPr>
          <a:lstStyle/>
          <a:p>
            <a:r>
              <a:rPr lang="en-GB" dirty="0"/>
              <a:t>A player will move by clicking on a viable square</a:t>
            </a:r>
          </a:p>
        </p:txBody>
      </p:sp>
      <p:grpSp>
        <p:nvGrpSpPr>
          <p:cNvPr id="2" name="Group 1">
            <a:extLst>
              <a:ext uri="{FF2B5EF4-FFF2-40B4-BE49-F238E27FC236}">
                <a16:creationId xmlns:a16="http://schemas.microsoft.com/office/drawing/2014/main" id="{38AB8C4F-8A6C-4D02-BA10-01B4A2DDBAD3}"/>
              </a:ext>
            </a:extLst>
          </p:cNvPr>
          <p:cNvGrpSpPr/>
          <p:nvPr/>
        </p:nvGrpSpPr>
        <p:grpSpPr>
          <a:xfrm>
            <a:off x="5961899" y="3097932"/>
            <a:ext cx="248804" cy="367376"/>
            <a:chOff x="2715779" y="1883812"/>
            <a:chExt cx="512964" cy="783936"/>
          </a:xfrm>
        </p:grpSpPr>
        <p:sp>
          <p:nvSpPr>
            <p:cNvPr id="17" name="Oval 16">
              <a:extLst>
                <a:ext uri="{FF2B5EF4-FFF2-40B4-BE49-F238E27FC236}">
                  <a16:creationId xmlns:a16="http://schemas.microsoft.com/office/drawing/2014/main" id="{21B41AFD-7D8B-4B09-AB3C-082A87A33D8D}"/>
                </a:ext>
              </a:extLst>
            </p:cNvPr>
            <p:cNvSpPr/>
            <p:nvPr/>
          </p:nvSpPr>
          <p:spPr>
            <a:xfrm>
              <a:off x="2715779" y="1883812"/>
              <a:ext cx="512964" cy="78393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row: Up 20">
              <a:extLst>
                <a:ext uri="{FF2B5EF4-FFF2-40B4-BE49-F238E27FC236}">
                  <a16:creationId xmlns:a16="http://schemas.microsoft.com/office/drawing/2014/main" id="{05917F39-1F6F-4872-BD76-BE32711A7F78}"/>
                </a:ext>
              </a:extLst>
            </p:cNvPr>
            <p:cNvSpPr/>
            <p:nvPr/>
          </p:nvSpPr>
          <p:spPr>
            <a:xfrm>
              <a:off x="2816478" y="1975229"/>
              <a:ext cx="314960" cy="619760"/>
            </a:xfrm>
            <a:prstGeom prst="up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1F813D4D-0B10-4982-A66D-F63D139FB9FE}"/>
              </a:ext>
            </a:extLst>
          </p:cNvPr>
          <p:cNvSpPr txBox="1"/>
          <p:nvPr/>
        </p:nvSpPr>
        <p:spPr>
          <a:xfrm>
            <a:off x="10060473" y="5226747"/>
            <a:ext cx="1778000" cy="369332"/>
          </a:xfrm>
          <a:prstGeom prst="rect">
            <a:avLst/>
          </a:prstGeom>
          <a:noFill/>
        </p:spPr>
        <p:txBody>
          <a:bodyPr wrap="square" rtlCol="0">
            <a:spAutoFit/>
          </a:bodyPr>
          <a:lstStyle/>
          <a:p>
            <a:r>
              <a:rPr lang="en-GB" dirty="0"/>
              <a:t>A ship</a:t>
            </a:r>
          </a:p>
        </p:txBody>
      </p:sp>
      <p:cxnSp>
        <p:nvCxnSpPr>
          <p:cNvPr id="22" name="Straight Arrow Connector 21">
            <a:extLst>
              <a:ext uri="{FF2B5EF4-FFF2-40B4-BE49-F238E27FC236}">
                <a16:creationId xmlns:a16="http://schemas.microsoft.com/office/drawing/2014/main" id="{7187230D-B5FB-4CF4-B719-3785D181D31B}"/>
              </a:ext>
            </a:extLst>
          </p:cNvPr>
          <p:cNvCxnSpPr>
            <a:cxnSpLocks/>
            <a:stCxn id="16" idx="1"/>
            <a:endCxn id="17" idx="5"/>
          </p:cNvCxnSpPr>
          <p:nvPr/>
        </p:nvCxnSpPr>
        <p:spPr>
          <a:xfrm flipH="1" flipV="1">
            <a:off x="6174266" y="3411507"/>
            <a:ext cx="3886207" cy="1999906"/>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23" name="TextBox 1">
            <a:extLst>
              <a:ext uri="{FF2B5EF4-FFF2-40B4-BE49-F238E27FC236}">
                <a16:creationId xmlns:a16="http://schemas.microsoft.com/office/drawing/2014/main" id="{AFF60210-7124-EC81-BD3D-A887AC5165DC}"/>
              </a:ext>
            </a:extLst>
          </p:cNvPr>
          <p:cNvSpPr txBox="1"/>
          <p:nvPr/>
        </p:nvSpPr>
        <p:spPr>
          <a:xfrm>
            <a:off x="142875" y="512669"/>
            <a:ext cx="27432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cs typeface="Calibri"/>
              </a:rPr>
              <a:t>FR11</a:t>
            </a:r>
          </a:p>
          <a:p>
            <a:endParaRPr lang="en-US" b="1">
              <a:cs typeface="Calibri"/>
            </a:endParaRPr>
          </a:p>
        </p:txBody>
      </p:sp>
    </p:spTree>
    <p:extLst>
      <p:ext uri="{BB962C8B-B14F-4D97-AF65-F5344CB8AC3E}">
        <p14:creationId xmlns:p14="http://schemas.microsoft.com/office/powerpoint/2010/main" val="125236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ter, wave, reef, ocean floor&#10;&#10;Description automatically generated">
            <a:extLst>
              <a:ext uri="{FF2B5EF4-FFF2-40B4-BE49-F238E27FC236}">
                <a16:creationId xmlns:a16="http://schemas.microsoft.com/office/drawing/2014/main" id="{CB9ECAF7-B0BD-4C58-A6B1-A692D6073353}"/>
              </a:ext>
            </a:extLst>
          </p:cNvPr>
          <p:cNvPicPr>
            <a:picLocks noChangeAspect="1"/>
          </p:cNvPicPr>
          <p:nvPr/>
        </p:nvPicPr>
        <p:blipFill rotWithShape="1">
          <a:blip r:embed="rId2">
            <a:extLst>
              <a:ext uri="{28A0092B-C50C-407E-A947-70E740481C1C}">
                <a14:useLocalDpi xmlns:a14="http://schemas.microsoft.com/office/drawing/2010/main" val="0"/>
              </a:ext>
            </a:extLst>
          </a:blip>
          <a:srcRect l="21466" t="1430" r="23807" b="1430"/>
          <a:stretch/>
        </p:blipFill>
        <p:spPr>
          <a:xfrm>
            <a:off x="3345902" y="549000"/>
            <a:ext cx="5760000" cy="5760000"/>
          </a:xfrm>
          <a:prstGeom prst="rect">
            <a:avLst/>
          </a:prstGeom>
        </p:spPr>
      </p:pic>
      <p:sp>
        <p:nvSpPr>
          <p:cNvPr id="7" name="TextBox 6">
            <a:extLst>
              <a:ext uri="{FF2B5EF4-FFF2-40B4-BE49-F238E27FC236}">
                <a16:creationId xmlns:a16="http://schemas.microsoft.com/office/drawing/2014/main" id="{15CB03CF-0CF4-4B2D-8DEA-A3F425799AC1}"/>
              </a:ext>
            </a:extLst>
          </p:cNvPr>
          <p:cNvSpPr txBox="1"/>
          <p:nvPr/>
        </p:nvSpPr>
        <p:spPr>
          <a:xfrm>
            <a:off x="9570513" y="1630784"/>
            <a:ext cx="2006081" cy="1477328"/>
          </a:xfrm>
          <a:prstGeom prst="rect">
            <a:avLst/>
          </a:prstGeom>
          <a:noFill/>
        </p:spPr>
        <p:txBody>
          <a:bodyPr wrap="square" lIns="91440" tIns="45720" rIns="91440" bIns="45720" rtlCol="0" anchor="t">
            <a:spAutoFit/>
          </a:bodyPr>
          <a:lstStyle/>
          <a:p>
            <a:r>
              <a:rPr lang="en-GB" dirty="0"/>
              <a:t>After a player moves, they will be prompted to choose their new bearing</a:t>
            </a:r>
            <a:endParaRPr lang="en-US" dirty="0"/>
          </a:p>
        </p:txBody>
      </p:sp>
      <p:sp>
        <p:nvSpPr>
          <p:cNvPr id="11" name="TextBox 10">
            <a:extLst>
              <a:ext uri="{FF2B5EF4-FFF2-40B4-BE49-F238E27FC236}">
                <a16:creationId xmlns:a16="http://schemas.microsoft.com/office/drawing/2014/main" id="{6031CB70-C027-418C-BB34-96A50BD3865E}"/>
              </a:ext>
            </a:extLst>
          </p:cNvPr>
          <p:cNvSpPr txBox="1"/>
          <p:nvPr/>
        </p:nvSpPr>
        <p:spPr>
          <a:xfrm>
            <a:off x="0" y="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CHANGING BEARING</a:t>
            </a:r>
            <a:endParaRPr lang="en-US" dirty="0"/>
          </a:p>
        </p:txBody>
      </p:sp>
      <p:graphicFrame>
        <p:nvGraphicFramePr>
          <p:cNvPr id="5" name="Table 10">
            <a:extLst>
              <a:ext uri="{FF2B5EF4-FFF2-40B4-BE49-F238E27FC236}">
                <a16:creationId xmlns:a16="http://schemas.microsoft.com/office/drawing/2014/main" id="{EC91646C-29BA-4C9E-BD33-737CA943E7B4}"/>
              </a:ext>
            </a:extLst>
          </p:cNvPr>
          <p:cNvGraphicFramePr>
            <a:graphicFrameLocks noGrp="1"/>
          </p:cNvGraphicFramePr>
          <p:nvPr>
            <p:extLst>
              <p:ext uri="{D42A27DB-BD31-4B8C-83A1-F6EECF244321}">
                <p14:modId xmlns:p14="http://schemas.microsoft.com/office/powerpoint/2010/main" val="1678622709"/>
              </p:ext>
            </p:extLst>
          </p:nvPr>
        </p:nvGraphicFramePr>
        <p:xfrm>
          <a:off x="3345902" y="562680"/>
          <a:ext cx="5760000" cy="5746320"/>
        </p:xfrm>
        <a:graphic>
          <a:graphicData uri="http://schemas.openxmlformats.org/drawingml/2006/table">
            <a:tbl>
              <a:tblPr firstRow="1" bandRow="1">
                <a:tableStyleId>{5C22544A-7EE6-4342-B048-85BDC9FD1C3A}</a:tableStyleId>
              </a:tblPr>
              <a:tblGrid>
                <a:gridCol w="288000">
                  <a:extLst>
                    <a:ext uri="{9D8B030D-6E8A-4147-A177-3AD203B41FA5}">
                      <a16:colId xmlns:a16="http://schemas.microsoft.com/office/drawing/2014/main" val="2713805711"/>
                    </a:ext>
                  </a:extLst>
                </a:gridCol>
                <a:gridCol w="288000">
                  <a:extLst>
                    <a:ext uri="{9D8B030D-6E8A-4147-A177-3AD203B41FA5}">
                      <a16:colId xmlns:a16="http://schemas.microsoft.com/office/drawing/2014/main" val="1213276133"/>
                    </a:ext>
                  </a:extLst>
                </a:gridCol>
                <a:gridCol w="288000">
                  <a:extLst>
                    <a:ext uri="{9D8B030D-6E8A-4147-A177-3AD203B41FA5}">
                      <a16:colId xmlns:a16="http://schemas.microsoft.com/office/drawing/2014/main" val="1875364440"/>
                    </a:ext>
                  </a:extLst>
                </a:gridCol>
                <a:gridCol w="288000">
                  <a:extLst>
                    <a:ext uri="{9D8B030D-6E8A-4147-A177-3AD203B41FA5}">
                      <a16:colId xmlns:a16="http://schemas.microsoft.com/office/drawing/2014/main" val="2969236485"/>
                    </a:ext>
                  </a:extLst>
                </a:gridCol>
                <a:gridCol w="288000">
                  <a:extLst>
                    <a:ext uri="{9D8B030D-6E8A-4147-A177-3AD203B41FA5}">
                      <a16:colId xmlns:a16="http://schemas.microsoft.com/office/drawing/2014/main" val="1188357530"/>
                    </a:ext>
                  </a:extLst>
                </a:gridCol>
                <a:gridCol w="288000">
                  <a:extLst>
                    <a:ext uri="{9D8B030D-6E8A-4147-A177-3AD203B41FA5}">
                      <a16:colId xmlns:a16="http://schemas.microsoft.com/office/drawing/2014/main" val="2961171172"/>
                    </a:ext>
                  </a:extLst>
                </a:gridCol>
                <a:gridCol w="288000">
                  <a:extLst>
                    <a:ext uri="{9D8B030D-6E8A-4147-A177-3AD203B41FA5}">
                      <a16:colId xmlns:a16="http://schemas.microsoft.com/office/drawing/2014/main" val="518694313"/>
                    </a:ext>
                  </a:extLst>
                </a:gridCol>
                <a:gridCol w="288000">
                  <a:extLst>
                    <a:ext uri="{9D8B030D-6E8A-4147-A177-3AD203B41FA5}">
                      <a16:colId xmlns:a16="http://schemas.microsoft.com/office/drawing/2014/main" val="3763007246"/>
                    </a:ext>
                  </a:extLst>
                </a:gridCol>
                <a:gridCol w="288000">
                  <a:extLst>
                    <a:ext uri="{9D8B030D-6E8A-4147-A177-3AD203B41FA5}">
                      <a16:colId xmlns:a16="http://schemas.microsoft.com/office/drawing/2014/main" val="1828973329"/>
                    </a:ext>
                  </a:extLst>
                </a:gridCol>
                <a:gridCol w="288000">
                  <a:extLst>
                    <a:ext uri="{9D8B030D-6E8A-4147-A177-3AD203B41FA5}">
                      <a16:colId xmlns:a16="http://schemas.microsoft.com/office/drawing/2014/main" val="2062122414"/>
                    </a:ext>
                  </a:extLst>
                </a:gridCol>
                <a:gridCol w="288000">
                  <a:extLst>
                    <a:ext uri="{9D8B030D-6E8A-4147-A177-3AD203B41FA5}">
                      <a16:colId xmlns:a16="http://schemas.microsoft.com/office/drawing/2014/main" val="2158494540"/>
                    </a:ext>
                  </a:extLst>
                </a:gridCol>
                <a:gridCol w="288000">
                  <a:extLst>
                    <a:ext uri="{9D8B030D-6E8A-4147-A177-3AD203B41FA5}">
                      <a16:colId xmlns:a16="http://schemas.microsoft.com/office/drawing/2014/main" val="3251228745"/>
                    </a:ext>
                  </a:extLst>
                </a:gridCol>
                <a:gridCol w="288000">
                  <a:extLst>
                    <a:ext uri="{9D8B030D-6E8A-4147-A177-3AD203B41FA5}">
                      <a16:colId xmlns:a16="http://schemas.microsoft.com/office/drawing/2014/main" val="1161362687"/>
                    </a:ext>
                  </a:extLst>
                </a:gridCol>
                <a:gridCol w="288000">
                  <a:extLst>
                    <a:ext uri="{9D8B030D-6E8A-4147-A177-3AD203B41FA5}">
                      <a16:colId xmlns:a16="http://schemas.microsoft.com/office/drawing/2014/main" val="309491840"/>
                    </a:ext>
                  </a:extLst>
                </a:gridCol>
                <a:gridCol w="288000">
                  <a:extLst>
                    <a:ext uri="{9D8B030D-6E8A-4147-A177-3AD203B41FA5}">
                      <a16:colId xmlns:a16="http://schemas.microsoft.com/office/drawing/2014/main" val="1267238368"/>
                    </a:ext>
                  </a:extLst>
                </a:gridCol>
                <a:gridCol w="288000">
                  <a:extLst>
                    <a:ext uri="{9D8B030D-6E8A-4147-A177-3AD203B41FA5}">
                      <a16:colId xmlns:a16="http://schemas.microsoft.com/office/drawing/2014/main" val="1968784842"/>
                    </a:ext>
                  </a:extLst>
                </a:gridCol>
                <a:gridCol w="288000">
                  <a:extLst>
                    <a:ext uri="{9D8B030D-6E8A-4147-A177-3AD203B41FA5}">
                      <a16:colId xmlns:a16="http://schemas.microsoft.com/office/drawing/2014/main" val="3870387772"/>
                    </a:ext>
                  </a:extLst>
                </a:gridCol>
                <a:gridCol w="288000">
                  <a:extLst>
                    <a:ext uri="{9D8B030D-6E8A-4147-A177-3AD203B41FA5}">
                      <a16:colId xmlns:a16="http://schemas.microsoft.com/office/drawing/2014/main" val="1099962257"/>
                    </a:ext>
                  </a:extLst>
                </a:gridCol>
                <a:gridCol w="288000">
                  <a:extLst>
                    <a:ext uri="{9D8B030D-6E8A-4147-A177-3AD203B41FA5}">
                      <a16:colId xmlns:a16="http://schemas.microsoft.com/office/drawing/2014/main" val="2566395792"/>
                    </a:ext>
                  </a:extLst>
                </a:gridCol>
                <a:gridCol w="288000">
                  <a:extLst>
                    <a:ext uri="{9D8B030D-6E8A-4147-A177-3AD203B41FA5}">
                      <a16:colId xmlns:a16="http://schemas.microsoft.com/office/drawing/2014/main" val="3024037862"/>
                    </a:ext>
                  </a:extLst>
                </a:gridCol>
              </a:tblGrid>
              <a:tr h="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773693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78252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781128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4296691"/>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17433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9379316"/>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5229600"/>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2176063"/>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F7721">
                        <a:alpha val="75000"/>
                      </a:srgbClr>
                    </a:solid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212196"/>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D7D31">
                        <a:alpha val="75000"/>
                      </a:srgbClr>
                    </a:solid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D7D31">
                        <a:alpha val="75000"/>
                      </a:srgbClr>
                    </a:solid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7556098"/>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D7D31">
                        <a:alpha val="75000"/>
                      </a:srgbClr>
                    </a:solid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5470422"/>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3149250"/>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6376605"/>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974754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6180939"/>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3694601"/>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654954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92298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86339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0522418"/>
                  </a:ext>
                </a:extLst>
              </a:tr>
            </a:tbl>
          </a:graphicData>
        </a:graphic>
      </p:graphicFrame>
      <p:cxnSp>
        <p:nvCxnSpPr>
          <p:cNvPr id="6" name="Straight Arrow Connector 5">
            <a:extLst>
              <a:ext uri="{FF2B5EF4-FFF2-40B4-BE49-F238E27FC236}">
                <a16:creationId xmlns:a16="http://schemas.microsoft.com/office/drawing/2014/main" id="{2172E7AB-7147-4EC7-B038-5FCA4632AC3E}"/>
              </a:ext>
            </a:extLst>
          </p:cNvPr>
          <p:cNvCxnSpPr>
            <a:cxnSpLocks/>
          </p:cNvCxnSpPr>
          <p:nvPr/>
        </p:nvCxnSpPr>
        <p:spPr>
          <a:xfrm flipH="1">
            <a:off x="5933440" y="2058955"/>
            <a:ext cx="3616753" cy="1086395"/>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grpSp>
        <p:nvGrpSpPr>
          <p:cNvPr id="2" name="Group 1">
            <a:extLst>
              <a:ext uri="{FF2B5EF4-FFF2-40B4-BE49-F238E27FC236}">
                <a16:creationId xmlns:a16="http://schemas.microsoft.com/office/drawing/2014/main" id="{38AB8C4F-8A6C-4D02-BA10-01B4A2DDBAD3}"/>
              </a:ext>
            </a:extLst>
          </p:cNvPr>
          <p:cNvGrpSpPr/>
          <p:nvPr/>
        </p:nvGrpSpPr>
        <p:grpSpPr>
          <a:xfrm>
            <a:off x="5667259" y="3108092"/>
            <a:ext cx="248804" cy="367376"/>
            <a:chOff x="2715779" y="1883812"/>
            <a:chExt cx="512964" cy="783936"/>
          </a:xfrm>
        </p:grpSpPr>
        <p:sp>
          <p:nvSpPr>
            <p:cNvPr id="17" name="Oval 16">
              <a:extLst>
                <a:ext uri="{FF2B5EF4-FFF2-40B4-BE49-F238E27FC236}">
                  <a16:creationId xmlns:a16="http://schemas.microsoft.com/office/drawing/2014/main" id="{21B41AFD-7D8B-4B09-AB3C-082A87A33D8D}"/>
                </a:ext>
              </a:extLst>
            </p:cNvPr>
            <p:cNvSpPr/>
            <p:nvPr/>
          </p:nvSpPr>
          <p:spPr>
            <a:xfrm>
              <a:off x="2715779" y="1883812"/>
              <a:ext cx="512964" cy="78393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row: Up 20">
              <a:extLst>
                <a:ext uri="{FF2B5EF4-FFF2-40B4-BE49-F238E27FC236}">
                  <a16:creationId xmlns:a16="http://schemas.microsoft.com/office/drawing/2014/main" id="{05917F39-1F6F-4872-BD76-BE32711A7F78}"/>
                </a:ext>
              </a:extLst>
            </p:cNvPr>
            <p:cNvSpPr/>
            <p:nvPr/>
          </p:nvSpPr>
          <p:spPr>
            <a:xfrm>
              <a:off x="2816478" y="1975229"/>
              <a:ext cx="314960" cy="619760"/>
            </a:xfrm>
            <a:prstGeom prst="up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Cursor with solid fill">
            <a:extLst>
              <a:ext uri="{FF2B5EF4-FFF2-40B4-BE49-F238E27FC236}">
                <a16:creationId xmlns:a16="http://schemas.microsoft.com/office/drawing/2014/main" id="{C6B4DDD1-03D2-4678-85C6-DE7131ECC7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5670" y="3197604"/>
            <a:ext cx="464820" cy="464820"/>
          </a:xfrm>
          <a:prstGeom prst="rect">
            <a:avLst/>
          </a:prstGeom>
        </p:spPr>
      </p:pic>
      <p:sp>
        <p:nvSpPr>
          <p:cNvPr id="12" name="TextBox 1">
            <a:extLst>
              <a:ext uri="{FF2B5EF4-FFF2-40B4-BE49-F238E27FC236}">
                <a16:creationId xmlns:a16="http://schemas.microsoft.com/office/drawing/2014/main" id="{39186C4D-3759-1553-1B46-420805DDED39}"/>
              </a:ext>
            </a:extLst>
          </p:cNvPr>
          <p:cNvSpPr txBox="1"/>
          <p:nvPr/>
        </p:nvSpPr>
        <p:spPr>
          <a:xfrm>
            <a:off x="285750" y="655544"/>
            <a:ext cx="27432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cs typeface="Calibri"/>
              </a:rPr>
              <a:t>FR11</a:t>
            </a:r>
          </a:p>
          <a:p>
            <a:endParaRPr lang="en-US" b="1">
              <a:cs typeface="Calibri"/>
            </a:endParaRPr>
          </a:p>
        </p:txBody>
      </p:sp>
    </p:spTree>
    <p:extLst>
      <p:ext uri="{BB962C8B-B14F-4D97-AF65-F5344CB8AC3E}">
        <p14:creationId xmlns:p14="http://schemas.microsoft.com/office/powerpoint/2010/main" val="1288260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ter, wave, reef, ocean floor&#10;&#10;Description automatically generated">
            <a:extLst>
              <a:ext uri="{FF2B5EF4-FFF2-40B4-BE49-F238E27FC236}">
                <a16:creationId xmlns:a16="http://schemas.microsoft.com/office/drawing/2014/main" id="{CB9ECAF7-B0BD-4C58-A6B1-A692D6073353}"/>
              </a:ext>
            </a:extLst>
          </p:cNvPr>
          <p:cNvPicPr>
            <a:picLocks noChangeAspect="1"/>
          </p:cNvPicPr>
          <p:nvPr/>
        </p:nvPicPr>
        <p:blipFill rotWithShape="1">
          <a:blip r:embed="rId2">
            <a:extLst>
              <a:ext uri="{28A0092B-C50C-407E-A947-70E740481C1C}">
                <a14:useLocalDpi xmlns:a14="http://schemas.microsoft.com/office/drawing/2010/main" val="0"/>
              </a:ext>
            </a:extLst>
          </a:blip>
          <a:srcRect l="21466" t="1430" r="23807" b="1430"/>
          <a:stretch/>
        </p:blipFill>
        <p:spPr>
          <a:xfrm>
            <a:off x="3345902" y="549000"/>
            <a:ext cx="5760000" cy="5760000"/>
          </a:xfrm>
          <a:prstGeom prst="rect">
            <a:avLst/>
          </a:prstGeom>
        </p:spPr>
      </p:pic>
      <p:sp>
        <p:nvSpPr>
          <p:cNvPr id="7" name="TextBox 6">
            <a:extLst>
              <a:ext uri="{FF2B5EF4-FFF2-40B4-BE49-F238E27FC236}">
                <a16:creationId xmlns:a16="http://schemas.microsoft.com/office/drawing/2014/main" id="{15CB03CF-0CF4-4B2D-8DEA-A3F425799AC1}"/>
              </a:ext>
            </a:extLst>
          </p:cNvPr>
          <p:cNvSpPr txBox="1"/>
          <p:nvPr/>
        </p:nvSpPr>
        <p:spPr>
          <a:xfrm>
            <a:off x="9946433" y="2799184"/>
            <a:ext cx="2006081" cy="1477328"/>
          </a:xfrm>
          <a:prstGeom prst="rect">
            <a:avLst/>
          </a:prstGeom>
          <a:noFill/>
        </p:spPr>
        <p:txBody>
          <a:bodyPr wrap="square" lIns="91440" tIns="45720" rIns="91440" bIns="45720" rtlCol="0" anchor="t">
            <a:spAutoFit/>
          </a:bodyPr>
          <a:lstStyle/>
          <a:p>
            <a:r>
              <a:rPr lang="en-GB" dirty="0"/>
              <a:t>If a player tries to move to a non-viable square  the entire board will flash red</a:t>
            </a:r>
            <a:endParaRPr lang="en-US" dirty="0"/>
          </a:p>
        </p:txBody>
      </p:sp>
      <p:sp>
        <p:nvSpPr>
          <p:cNvPr id="11" name="TextBox 10">
            <a:extLst>
              <a:ext uri="{FF2B5EF4-FFF2-40B4-BE49-F238E27FC236}">
                <a16:creationId xmlns:a16="http://schemas.microsoft.com/office/drawing/2014/main" id="{6031CB70-C027-418C-BB34-96A50BD3865E}"/>
              </a:ext>
            </a:extLst>
          </p:cNvPr>
          <p:cNvSpPr txBox="1"/>
          <p:nvPr/>
        </p:nvSpPr>
        <p:spPr>
          <a:xfrm>
            <a:off x="0" y="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ILLEGAL MOVE</a:t>
            </a:r>
          </a:p>
        </p:txBody>
      </p:sp>
      <p:graphicFrame>
        <p:nvGraphicFramePr>
          <p:cNvPr id="5" name="Table 10">
            <a:extLst>
              <a:ext uri="{FF2B5EF4-FFF2-40B4-BE49-F238E27FC236}">
                <a16:creationId xmlns:a16="http://schemas.microsoft.com/office/drawing/2014/main" id="{EC91646C-29BA-4C9E-BD33-737CA943E7B4}"/>
              </a:ext>
            </a:extLst>
          </p:cNvPr>
          <p:cNvGraphicFramePr>
            <a:graphicFrameLocks noGrp="1"/>
          </p:cNvGraphicFramePr>
          <p:nvPr>
            <p:extLst>
              <p:ext uri="{D42A27DB-BD31-4B8C-83A1-F6EECF244321}">
                <p14:modId xmlns:p14="http://schemas.microsoft.com/office/powerpoint/2010/main" val="2517658000"/>
              </p:ext>
            </p:extLst>
          </p:nvPr>
        </p:nvGraphicFramePr>
        <p:xfrm>
          <a:off x="3345902" y="562680"/>
          <a:ext cx="5760000" cy="5746320"/>
        </p:xfrm>
        <a:graphic>
          <a:graphicData uri="http://schemas.openxmlformats.org/drawingml/2006/table">
            <a:tbl>
              <a:tblPr firstRow="1" bandRow="1">
                <a:tableStyleId>{5C22544A-7EE6-4342-B048-85BDC9FD1C3A}</a:tableStyleId>
              </a:tblPr>
              <a:tblGrid>
                <a:gridCol w="288000">
                  <a:extLst>
                    <a:ext uri="{9D8B030D-6E8A-4147-A177-3AD203B41FA5}">
                      <a16:colId xmlns:a16="http://schemas.microsoft.com/office/drawing/2014/main" val="2713805711"/>
                    </a:ext>
                  </a:extLst>
                </a:gridCol>
                <a:gridCol w="288000">
                  <a:extLst>
                    <a:ext uri="{9D8B030D-6E8A-4147-A177-3AD203B41FA5}">
                      <a16:colId xmlns:a16="http://schemas.microsoft.com/office/drawing/2014/main" val="1213276133"/>
                    </a:ext>
                  </a:extLst>
                </a:gridCol>
                <a:gridCol w="288000">
                  <a:extLst>
                    <a:ext uri="{9D8B030D-6E8A-4147-A177-3AD203B41FA5}">
                      <a16:colId xmlns:a16="http://schemas.microsoft.com/office/drawing/2014/main" val="1875364440"/>
                    </a:ext>
                  </a:extLst>
                </a:gridCol>
                <a:gridCol w="288000">
                  <a:extLst>
                    <a:ext uri="{9D8B030D-6E8A-4147-A177-3AD203B41FA5}">
                      <a16:colId xmlns:a16="http://schemas.microsoft.com/office/drawing/2014/main" val="2969236485"/>
                    </a:ext>
                  </a:extLst>
                </a:gridCol>
                <a:gridCol w="288000">
                  <a:extLst>
                    <a:ext uri="{9D8B030D-6E8A-4147-A177-3AD203B41FA5}">
                      <a16:colId xmlns:a16="http://schemas.microsoft.com/office/drawing/2014/main" val="1188357530"/>
                    </a:ext>
                  </a:extLst>
                </a:gridCol>
                <a:gridCol w="288000">
                  <a:extLst>
                    <a:ext uri="{9D8B030D-6E8A-4147-A177-3AD203B41FA5}">
                      <a16:colId xmlns:a16="http://schemas.microsoft.com/office/drawing/2014/main" val="2961171172"/>
                    </a:ext>
                  </a:extLst>
                </a:gridCol>
                <a:gridCol w="288000">
                  <a:extLst>
                    <a:ext uri="{9D8B030D-6E8A-4147-A177-3AD203B41FA5}">
                      <a16:colId xmlns:a16="http://schemas.microsoft.com/office/drawing/2014/main" val="518694313"/>
                    </a:ext>
                  </a:extLst>
                </a:gridCol>
                <a:gridCol w="288000">
                  <a:extLst>
                    <a:ext uri="{9D8B030D-6E8A-4147-A177-3AD203B41FA5}">
                      <a16:colId xmlns:a16="http://schemas.microsoft.com/office/drawing/2014/main" val="3763007246"/>
                    </a:ext>
                  </a:extLst>
                </a:gridCol>
                <a:gridCol w="288000">
                  <a:extLst>
                    <a:ext uri="{9D8B030D-6E8A-4147-A177-3AD203B41FA5}">
                      <a16:colId xmlns:a16="http://schemas.microsoft.com/office/drawing/2014/main" val="1828973329"/>
                    </a:ext>
                  </a:extLst>
                </a:gridCol>
                <a:gridCol w="288000">
                  <a:extLst>
                    <a:ext uri="{9D8B030D-6E8A-4147-A177-3AD203B41FA5}">
                      <a16:colId xmlns:a16="http://schemas.microsoft.com/office/drawing/2014/main" val="2062122414"/>
                    </a:ext>
                  </a:extLst>
                </a:gridCol>
                <a:gridCol w="288000">
                  <a:extLst>
                    <a:ext uri="{9D8B030D-6E8A-4147-A177-3AD203B41FA5}">
                      <a16:colId xmlns:a16="http://schemas.microsoft.com/office/drawing/2014/main" val="2158494540"/>
                    </a:ext>
                  </a:extLst>
                </a:gridCol>
                <a:gridCol w="288000">
                  <a:extLst>
                    <a:ext uri="{9D8B030D-6E8A-4147-A177-3AD203B41FA5}">
                      <a16:colId xmlns:a16="http://schemas.microsoft.com/office/drawing/2014/main" val="3251228745"/>
                    </a:ext>
                  </a:extLst>
                </a:gridCol>
                <a:gridCol w="288000">
                  <a:extLst>
                    <a:ext uri="{9D8B030D-6E8A-4147-A177-3AD203B41FA5}">
                      <a16:colId xmlns:a16="http://schemas.microsoft.com/office/drawing/2014/main" val="1161362687"/>
                    </a:ext>
                  </a:extLst>
                </a:gridCol>
                <a:gridCol w="288000">
                  <a:extLst>
                    <a:ext uri="{9D8B030D-6E8A-4147-A177-3AD203B41FA5}">
                      <a16:colId xmlns:a16="http://schemas.microsoft.com/office/drawing/2014/main" val="309491840"/>
                    </a:ext>
                  </a:extLst>
                </a:gridCol>
                <a:gridCol w="288000">
                  <a:extLst>
                    <a:ext uri="{9D8B030D-6E8A-4147-A177-3AD203B41FA5}">
                      <a16:colId xmlns:a16="http://schemas.microsoft.com/office/drawing/2014/main" val="1267238368"/>
                    </a:ext>
                  </a:extLst>
                </a:gridCol>
                <a:gridCol w="288000">
                  <a:extLst>
                    <a:ext uri="{9D8B030D-6E8A-4147-A177-3AD203B41FA5}">
                      <a16:colId xmlns:a16="http://schemas.microsoft.com/office/drawing/2014/main" val="1968784842"/>
                    </a:ext>
                  </a:extLst>
                </a:gridCol>
                <a:gridCol w="288000">
                  <a:extLst>
                    <a:ext uri="{9D8B030D-6E8A-4147-A177-3AD203B41FA5}">
                      <a16:colId xmlns:a16="http://schemas.microsoft.com/office/drawing/2014/main" val="3870387772"/>
                    </a:ext>
                  </a:extLst>
                </a:gridCol>
                <a:gridCol w="288000">
                  <a:extLst>
                    <a:ext uri="{9D8B030D-6E8A-4147-A177-3AD203B41FA5}">
                      <a16:colId xmlns:a16="http://schemas.microsoft.com/office/drawing/2014/main" val="1099962257"/>
                    </a:ext>
                  </a:extLst>
                </a:gridCol>
                <a:gridCol w="288000">
                  <a:extLst>
                    <a:ext uri="{9D8B030D-6E8A-4147-A177-3AD203B41FA5}">
                      <a16:colId xmlns:a16="http://schemas.microsoft.com/office/drawing/2014/main" val="2566395792"/>
                    </a:ext>
                  </a:extLst>
                </a:gridCol>
                <a:gridCol w="288000">
                  <a:extLst>
                    <a:ext uri="{9D8B030D-6E8A-4147-A177-3AD203B41FA5}">
                      <a16:colId xmlns:a16="http://schemas.microsoft.com/office/drawing/2014/main" val="3024037862"/>
                    </a:ext>
                  </a:extLst>
                </a:gridCol>
              </a:tblGrid>
              <a:tr h="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773693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78252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781128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4296691"/>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17433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9379316"/>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5229600"/>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alpha val="75000"/>
                      </a:srgbClr>
                    </a:solid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2176063"/>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alpha val="75000"/>
                      </a:srgbClr>
                    </a:solid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212196"/>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7556098"/>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5470422"/>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3149250"/>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6376605"/>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9747544"/>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6180939"/>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3694601"/>
                  </a:ext>
                </a:extLst>
              </a:tr>
              <a:tr h="288000">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654954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922985"/>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863394"/>
                  </a:ext>
                </a:extLst>
              </a:tr>
              <a:tr h="288000">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0522418"/>
                  </a:ext>
                </a:extLst>
              </a:tr>
            </a:tbl>
          </a:graphicData>
        </a:graphic>
      </p:graphicFrame>
      <p:sp>
        <p:nvSpPr>
          <p:cNvPr id="3" name="Rectangle 2">
            <a:extLst>
              <a:ext uri="{FF2B5EF4-FFF2-40B4-BE49-F238E27FC236}">
                <a16:creationId xmlns:a16="http://schemas.microsoft.com/office/drawing/2014/main" id="{B60B8E59-0BBE-40C6-911C-CC934A75888A}"/>
              </a:ext>
            </a:extLst>
          </p:cNvPr>
          <p:cNvSpPr/>
          <p:nvPr/>
        </p:nvSpPr>
        <p:spPr>
          <a:xfrm>
            <a:off x="3342640" y="543560"/>
            <a:ext cx="5760720" cy="5760720"/>
          </a:xfrm>
          <a:prstGeom prst="rect">
            <a:avLst/>
          </a:prstGeom>
          <a:solidFill>
            <a:srgbClr val="C0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172E7AB-7147-4EC7-B038-5FCA4632AC3E}"/>
              </a:ext>
            </a:extLst>
          </p:cNvPr>
          <p:cNvCxnSpPr>
            <a:cxnSpLocks/>
          </p:cNvCxnSpPr>
          <p:nvPr/>
        </p:nvCxnSpPr>
        <p:spPr>
          <a:xfrm flipH="1" flipV="1">
            <a:off x="6360160" y="2505270"/>
            <a:ext cx="3586273" cy="620485"/>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pic>
        <p:nvPicPr>
          <p:cNvPr id="19" name="Graphic 18" descr="Cursor with solid fill">
            <a:extLst>
              <a:ext uri="{FF2B5EF4-FFF2-40B4-BE49-F238E27FC236}">
                <a16:creationId xmlns:a16="http://schemas.microsoft.com/office/drawing/2014/main" id="{654DD388-8C9C-4B7A-B22A-A78AF2979D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5670" y="2283204"/>
            <a:ext cx="464820" cy="464820"/>
          </a:xfrm>
          <a:prstGeom prst="rect">
            <a:avLst/>
          </a:prstGeom>
        </p:spPr>
      </p:pic>
      <p:grpSp>
        <p:nvGrpSpPr>
          <p:cNvPr id="2" name="Group 1">
            <a:extLst>
              <a:ext uri="{FF2B5EF4-FFF2-40B4-BE49-F238E27FC236}">
                <a16:creationId xmlns:a16="http://schemas.microsoft.com/office/drawing/2014/main" id="{38AB8C4F-8A6C-4D02-BA10-01B4A2DDBAD3}"/>
              </a:ext>
            </a:extLst>
          </p:cNvPr>
          <p:cNvGrpSpPr/>
          <p:nvPr/>
        </p:nvGrpSpPr>
        <p:grpSpPr>
          <a:xfrm>
            <a:off x="5961899" y="3097932"/>
            <a:ext cx="248804" cy="367376"/>
            <a:chOff x="2715779" y="1883812"/>
            <a:chExt cx="512964" cy="783936"/>
          </a:xfrm>
        </p:grpSpPr>
        <p:sp>
          <p:nvSpPr>
            <p:cNvPr id="17" name="Oval 16">
              <a:extLst>
                <a:ext uri="{FF2B5EF4-FFF2-40B4-BE49-F238E27FC236}">
                  <a16:creationId xmlns:a16="http://schemas.microsoft.com/office/drawing/2014/main" id="{21B41AFD-7D8B-4B09-AB3C-082A87A33D8D}"/>
                </a:ext>
              </a:extLst>
            </p:cNvPr>
            <p:cNvSpPr/>
            <p:nvPr/>
          </p:nvSpPr>
          <p:spPr>
            <a:xfrm>
              <a:off x="2715779" y="1883812"/>
              <a:ext cx="512964" cy="78393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row: Up 20">
              <a:extLst>
                <a:ext uri="{FF2B5EF4-FFF2-40B4-BE49-F238E27FC236}">
                  <a16:creationId xmlns:a16="http://schemas.microsoft.com/office/drawing/2014/main" id="{05917F39-1F6F-4872-BD76-BE32711A7F78}"/>
                </a:ext>
              </a:extLst>
            </p:cNvPr>
            <p:cNvSpPr/>
            <p:nvPr/>
          </p:nvSpPr>
          <p:spPr>
            <a:xfrm>
              <a:off x="2816478" y="1975229"/>
              <a:ext cx="314960" cy="619760"/>
            </a:xfrm>
            <a:prstGeom prst="up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AACD58E2-BE9B-6DA0-437C-692F4F5C9D8D}"/>
              </a:ext>
            </a:extLst>
          </p:cNvPr>
          <p:cNvSpPr txBox="1"/>
          <p:nvPr/>
        </p:nvSpPr>
        <p:spPr>
          <a:xfrm>
            <a:off x="285750" y="655544"/>
            <a:ext cx="27432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cs typeface="Calibri"/>
              </a:rPr>
              <a:t>FR11</a:t>
            </a:r>
          </a:p>
          <a:p>
            <a:endParaRPr lang="en-US" b="1">
              <a:cs typeface="Calibri"/>
            </a:endParaRPr>
          </a:p>
        </p:txBody>
      </p:sp>
    </p:spTree>
    <p:extLst>
      <p:ext uri="{BB962C8B-B14F-4D97-AF65-F5344CB8AC3E}">
        <p14:creationId xmlns:p14="http://schemas.microsoft.com/office/powerpoint/2010/main" val="34808803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03c1dd63-ebf9-4431-8c8a-7d4d99aacc4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3625</Words>
  <Application>Microsoft Office PowerPoint</Application>
  <PresentationFormat>Widescreen</PresentationFormat>
  <Paragraphs>1895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User Interface Prototype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TREASURE ISLAND POP-UP</vt:lpstr>
      <vt:lpstr>OBTAINING A CHANCE CARD FROM THE TREASURE ISLAND</vt:lpstr>
      <vt:lpstr>OBTAINING A CHANCE CARD FROM THE TREASURE ISLAND</vt:lpstr>
      <vt:lpstr>TRADE OUTCOME POP-UPS</vt:lpstr>
      <vt:lpstr>DEPOSIT TREASURE SCREEN</vt:lpstr>
      <vt:lpstr>TRADING SCREEN POP-UP</vt:lpstr>
      <vt:lpstr>ISLAND HELP TIPS</vt:lpstr>
      <vt:lpstr>PLAYER STATISTICS</vt:lpstr>
      <vt:lpstr>PowerPoint Presentation</vt:lpstr>
      <vt:lpstr>PowerPoint Presentation</vt:lpstr>
      <vt:lpstr>CREW STRENGTH CARDS</vt:lpstr>
      <vt:lpstr>CREW STRENGTH CARDS</vt:lpstr>
      <vt:lpstr>CREW STRENGTH CARDS</vt:lpstr>
      <vt:lpstr>PLAYER LOOT SCREEN</vt:lpstr>
      <vt:lpstr>GAME ICONS</vt:lpstr>
      <vt:lpstr>COMBAT SCREEN</vt:lpstr>
      <vt:lpstr>COMBAT SCREEN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Olek Sadkowski</dc:creator>
  <cp:lastModifiedBy>Tommy Boyle</cp:lastModifiedBy>
  <cp:revision>1696</cp:revision>
  <dcterms:created xsi:type="dcterms:W3CDTF">2022-02-09T11:07:57Z</dcterms:created>
  <dcterms:modified xsi:type="dcterms:W3CDTF">2022-03-24T16:56:07Z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2dfecbd-fc97-4e8a-a9cd-19ed496c406e_Enabled">
    <vt:lpwstr>true</vt:lpwstr>
  </property>
  <property fmtid="{D5CDD505-2E9C-101B-9397-08002B2CF9AE}" pid="3" name="MSIP_Label_f2dfecbd-fc97-4e8a-a9cd-19ed496c406e_SetDate">
    <vt:lpwstr>2022-03-24T16:42:33Z</vt:lpwstr>
  </property>
  <property fmtid="{D5CDD505-2E9C-101B-9397-08002B2CF9AE}" pid="4" name="MSIP_Label_f2dfecbd-fc97-4e8a-a9cd-19ed496c406e_Method">
    <vt:lpwstr>Standard</vt:lpwstr>
  </property>
  <property fmtid="{D5CDD505-2E9C-101B-9397-08002B2CF9AE}" pid="5" name="MSIP_Label_f2dfecbd-fc97-4e8a-a9cd-19ed496c406e_Name">
    <vt:lpwstr>defa4170-0d19-0005-0004-bc88714345d2</vt:lpwstr>
  </property>
  <property fmtid="{D5CDD505-2E9C-101B-9397-08002B2CF9AE}" pid="6" name="MSIP_Label_f2dfecbd-fc97-4e8a-a9cd-19ed496c406e_SiteId">
    <vt:lpwstr>d47b090e-3f5a-4ca0-84d0-9f89d269f175</vt:lpwstr>
  </property>
  <property fmtid="{D5CDD505-2E9C-101B-9397-08002B2CF9AE}" pid="7" name="MSIP_Label_f2dfecbd-fc97-4e8a-a9cd-19ed496c406e_ActionId">
    <vt:lpwstr>b046d495-a840-4e09-8de4-42768b559fc8</vt:lpwstr>
  </property>
  <property fmtid="{D5CDD505-2E9C-101B-9397-08002B2CF9AE}" pid="8" name="MSIP_Label_f2dfecbd-fc97-4e8a-a9cd-19ed496c406e_ContentBits">
    <vt:lpwstr>0</vt:lpwstr>
  </property>
</Properties>
</file>