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2582B-CB10-44C9-9E14-8F5DE41845C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D452C-8AD7-4B1F-A9CF-55FFDE43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7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D452C-8AD7-4B1F-A9CF-55FFDE4399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1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2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2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2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3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9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8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2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9898D7E-A644-4623-9C63-46D95E6D792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42BF121-929B-48DE-99A6-0E50C92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1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500" b="1" dirty="0" smtClean="0">
                <a:latin typeface="Avenir Next Cyr W04 Demi" panose="020B0703020202020204" pitchFamily="34" charset="0"/>
                <a:cs typeface="Albany AMT" panose="020B0604020202020204" pitchFamily="34" charset="0"/>
              </a:rPr>
              <a:t>Credit One </a:t>
            </a:r>
            <a:endParaRPr lang="en-US" sz="11500" b="1" dirty="0">
              <a:latin typeface="Avenir Next Cyr W04 Demi" panose="020B0703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venir Next Cyr W04 Demi" panose="020B0703020202020204" pitchFamily="34" charset="0"/>
                <a:cs typeface="Albany AMT" panose="020B0604020202020204" pitchFamily="34" charset="0"/>
              </a:rPr>
              <a:t>Forecasting credit default</a:t>
            </a:r>
            <a:endParaRPr lang="en-US" dirty="0">
              <a:latin typeface="Avenir Next Cyr W04 Demi" panose="020B0703020202020204" pitchFamily="34" charset="0"/>
              <a:cs typeface="Albany A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544356"/>
            <a:ext cx="10772775" cy="1658198"/>
          </a:xfrm>
        </p:spPr>
        <p:txBody>
          <a:bodyPr/>
          <a:lstStyle/>
          <a:p>
            <a:r>
              <a:rPr lang="en-US" dirty="0" smtClean="0">
                <a:latin typeface="Avenir Next Cyr W04 Light" panose="020B0403020202020204" pitchFamily="34" charset="0"/>
              </a:rPr>
              <a:t>The Problem</a:t>
            </a:r>
            <a:endParaRPr lang="en-US" dirty="0">
              <a:latin typeface="Avenir Next Cyr W04 Light" panose="020B04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venir Next Cyr W04 Light" panose="020B0403020202020204" pitchFamily="34" charset="0"/>
              </a:rPr>
              <a:t>Credit One has been securing a large number of customers from various partners</a:t>
            </a:r>
            <a:r>
              <a:rPr lang="pt-PT" dirty="0" smtClean="0">
                <a:latin typeface="Avenir Next Cyr W04 Light" panose="020B0403020202020204" pitchFamily="34" charset="0"/>
              </a:rPr>
              <a:t>.</a:t>
            </a:r>
            <a:endParaRPr lang="en-US" dirty="0" smtClean="0">
              <a:latin typeface="Avenir Next Cyr W04 Light" panose="020B0403020202020204" pitchFamily="34" charset="0"/>
            </a:endParaRPr>
          </a:p>
          <a:p>
            <a:r>
              <a:rPr lang="en-US" dirty="0" smtClean="0">
                <a:latin typeface="Avenir Next Cyr W04 Light" panose="020B0403020202020204" pitchFamily="34" charset="0"/>
              </a:rPr>
              <a:t>However, over the past year or so, it has been increasingly negatively impacted by the rising number of clients who have been defaulting </a:t>
            </a:r>
            <a:r>
              <a:rPr lang="en-US" dirty="0" smtClean="0">
                <a:solidFill>
                  <a:schemeClr val="tx1"/>
                </a:solidFill>
                <a:latin typeface="Avenir Next Cyr W04 Light" panose="020B0403020202020204" pitchFamily="34" charset="0"/>
              </a:rPr>
              <a:t>their loans, resulting in loss of business.</a:t>
            </a:r>
          </a:p>
          <a:p>
            <a:r>
              <a:rPr lang="en-US" dirty="0" smtClean="0">
                <a:solidFill>
                  <a:schemeClr val="tx1"/>
                </a:solidFill>
                <a:latin typeface="Avenir Next Cyr W04 Light" panose="020B0403020202020204" pitchFamily="34" charset="0"/>
              </a:rPr>
              <a:t>Therefore, it becomes evident that the development of an empirically sound solution to 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identifying </a:t>
            </a:r>
            <a:r>
              <a:rPr lang="en-US" dirty="0">
                <a:solidFill>
                  <a:schemeClr val="accent1"/>
                </a:solidFill>
                <a:latin typeface="Avenir Next Cyr W04 Light" panose="020B0403020202020204" pitchFamily="34" charset="0"/>
              </a:rPr>
              <a:t>a priori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 what clients ate susceptible to defaulting would avoid such losses.</a:t>
            </a:r>
          </a:p>
          <a:p>
            <a:endParaRPr lang="en-US" dirty="0" smtClean="0">
              <a:solidFill>
                <a:schemeClr val="accent1"/>
              </a:solidFill>
              <a:latin typeface="Avenir Next Cyr W04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544356"/>
            <a:ext cx="10772775" cy="1658198"/>
          </a:xfrm>
        </p:spPr>
        <p:txBody>
          <a:bodyPr/>
          <a:lstStyle/>
          <a:p>
            <a:r>
              <a:rPr lang="en-US" dirty="0" smtClean="0">
                <a:latin typeface="Avenir Next Cyr W04 Light" panose="020B0403020202020204" pitchFamily="34" charset="0"/>
              </a:rPr>
              <a:t>Goals</a:t>
            </a:r>
            <a:endParaRPr lang="en-US" dirty="0">
              <a:latin typeface="Avenir Next Cyr W04 Light" panose="020B04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venir Next Cyr W04 Light" panose="020B0403020202020204" pitchFamily="34" charset="0"/>
              </a:rPr>
              <a:t>With the available historical data we can build a model capable of predicting which clients will be problematic and unprofitable</a:t>
            </a:r>
            <a:r>
              <a:rPr lang="en-US" dirty="0" smtClean="0">
                <a:solidFill>
                  <a:schemeClr val="tx1"/>
                </a:solidFill>
                <a:latin typeface="Avenir Next Cyr W04 Light" panose="020B0403020202020204" pitchFamily="34" charset="0"/>
              </a:rPr>
              <a:t>.</a:t>
            </a:r>
          </a:p>
          <a:p>
            <a:endParaRPr lang="en-US" sz="1000" dirty="0" smtClean="0">
              <a:latin typeface="Avenir Next Cyr W04 Light" panose="020B04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venir Next Cyr W04 Light" panose="020B0403020202020204" pitchFamily="34" charset="0"/>
              </a:rPr>
              <a:t>Therefore we propose creating a framework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venir Next Cyr W04 Light" panose="020B0403020202020204" pitchFamily="34" charset="0"/>
              </a:rPr>
              <a:t>Identify 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which clients are suitable</a:t>
            </a:r>
            <a:r>
              <a:rPr lang="en-US" dirty="0" smtClean="0">
                <a:latin typeface="Avenir Next Cyr W04 Light" panose="020B0403020202020204" pitchFamily="34" charset="0"/>
              </a:rPr>
              <a:t> for 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credit approvals</a:t>
            </a:r>
            <a:r>
              <a:rPr lang="en-US" dirty="0" smtClean="0">
                <a:latin typeface="Avenir Next Cyr W04 Light" panose="020B0403020202020204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venir Next Cyr W04 Light" panose="020B0403020202020204" pitchFamily="34" charset="0"/>
              </a:rPr>
              <a:t>Out of the above suitable clients, identify what is the 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maximum amount </a:t>
            </a:r>
            <a:r>
              <a:rPr lang="en-US" dirty="0" smtClean="0">
                <a:latin typeface="Avenir Next Cyr W04 Light" panose="020B0403020202020204" pitchFamily="34" charset="0"/>
              </a:rPr>
              <a:t>of 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credit eligible</a:t>
            </a:r>
            <a:r>
              <a:rPr lang="en-US" dirty="0" smtClean="0">
                <a:latin typeface="Avenir Next Cyr W04 Light" panose="020B0403020202020204" pitchFamily="34" charset="0"/>
              </a:rPr>
              <a:t> for each;</a:t>
            </a:r>
          </a:p>
          <a:p>
            <a:pPr marL="457200" indent="-457200">
              <a:buFont typeface="+mj-lt"/>
              <a:buAutoNum type="arabicPeriod"/>
            </a:pPr>
            <a:endParaRPr lang="pt-PT" sz="1000" dirty="0">
              <a:latin typeface="Avenir Next Cyr W04 Light" panose="020B0403020202020204" pitchFamily="34" charset="0"/>
            </a:endParaRPr>
          </a:p>
          <a:p>
            <a:pPr marL="0" indent="0">
              <a:buNone/>
            </a:pPr>
            <a:r>
              <a:rPr lang="pt-PT" dirty="0" smtClean="0">
                <a:latin typeface="Avenir Next Cyr W04 Light" panose="020B0403020202020204" pitchFamily="34" charset="0"/>
              </a:rPr>
              <a:t>To </a:t>
            </a:r>
            <a:r>
              <a:rPr lang="en-US" dirty="0" smtClean="0">
                <a:latin typeface="Avenir Next Cyr W04 Light" panose="020B0403020202020204" pitchFamily="34" charset="0"/>
              </a:rPr>
              <a:t>accomplish these goals, we will build a 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data science framework </a:t>
            </a:r>
            <a:r>
              <a:rPr lang="en-US" dirty="0" smtClean="0">
                <a:latin typeface="Avenir Next Cyr W04 Light" panose="020B0403020202020204" pitchFamily="34" charset="0"/>
              </a:rPr>
              <a:t>entirely in 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Python</a:t>
            </a:r>
            <a:r>
              <a:rPr lang="pt-PT" dirty="0" smtClean="0">
                <a:latin typeface="Avenir Next Cyr W04 Light" panose="020B0403020202020204" pitchFamily="34" charset="0"/>
              </a:rPr>
              <a:t>.</a:t>
            </a:r>
            <a:endParaRPr lang="en-US" dirty="0" smtClean="0">
              <a:latin typeface="Avenir Next Cyr W04 Light" panose="020B04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venir Next Cyr W04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Next Cyr W04 Light" panose="020B0403020202020204" pitchFamily="34" charset="0"/>
              </a:rPr>
              <a:t>Data Science Framework</a:t>
            </a:r>
            <a:endParaRPr lang="en-US" dirty="0">
              <a:latin typeface="Avenir Next Cyr W04 Light" panose="020B04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In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follow</a:t>
            </a:r>
            <a:r>
              <a:rPr lang="pt-PT" dirty="0" smtClean="0"/>
              <a:t> t</a:t>
            </a:r>
            <a:r>
              <a:rPr lang="en-US" dirty="0" smtClean="0"/>
              <a:t>he framework suggested by </a:t>
            </a:r>
            <a:r>
              <a:rPr lang="en-US" dirty="0" err="1" smtClean="0">
                <a:solidFill>
                  <a:schemeClr val="accent1"/>
                </a:solidFill>
              </a:rPr>
              <a:t>Zumel</a:t>
            </a:r>
            <a:r>
              <a:rPr lang="en-US" dirty="0" smtClean="0">
                <a:solidFill>
                  <a:schemeClr val="accent1"/>
                </a:solidFill>
              </a:rPr>
              <a:t> and Mount </a:t>
            </a:r>
            <a:r>
              <a:rPr lang="en-US" dirty="0" smtClean="0"/>
              <a:t>due to its </a:t>
            </a:r>
            <a:r>
              <a:rPr lang="en-US" dirty="0" smtClean="0">
                <a:solidFill>
                  <a:schemeClr val="accent1"/>
                </a:solidFill>
              </a:rPr>
              <a:t>practicality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1"/>
                </a:solidFill>
              </a:rPr>
              <a:t>straightforwardness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robustness</a:t>
            </a:r>
            <a:r>
              <a:rPr lang="en-US" dirty="0" smtClean="0"/>
              <a:t> throughout development: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Definition of the problem and goal for our project;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Collect and manage data;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Build the model;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Evaluate and critique the model;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Present results and document;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Deploy and maintain the model (if required).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Next Cyr W04 Light" panose="020B0403020202020204" pitchFamily="34" charset="0"/>
              </a:rPr>
              <a:t>Description and location of data</a:t>
            </a:r>
            <a:r>
              <a:rPr lang="pt-PT" dirty="0" smtClean="0">
                <a:latin typeface="Avenir Next Cyr W04 Light" panose="020B0403020202020204" pitchFamily="34" charset="0"/>
              </a:rPr>
              <a:t>:</a:t>
            </a:r>
            <a:endParaRPr lang="en-US" dirty="0">
              <a:latin typeface="Avenir Next Cyr W04 Light" panose="020B04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878132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Avenir Next Cyr W04 Light" panose="020B0403020202020204" pitchFamily="34" charset="0"/>
              </a:rPr>
              <a:t> We propose utilizing a peer reviewed dataset of </a:t>
            </a:r>
            <a:r>
              <a:rPr lang="en-US" dirty="0" smtClean="0">
                <a:solidFill>
                  <a:schemeClr val="accent1"/>
                </a:solidFill>
                <a:latin typeface="Avenir Next Cyr W04 Light" panose="020B0403020202020204" pitchFamily="34" charset="0"/>
              </a:rPr>
              <a:t>customer default payments in Taiwan</a:t>
            </a:r>
            <a:r>
              <a:rPr lang="en-US" dirty="0" smtClean="0">
                <a:latin typeface="Avenir Next Cyr W04 Light" panose="020B0403020202020204" pitchFamily="34" charset="0"/>
              </a:rPr>
              <a:t>;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Avenir Next Cyr W04 Light" panose="020B0403020202020204" pitchFamily="34" charset="0"/>
              </a:rPr>
              <a:t> This dataset contains data readily available in a credit providing company:</a:t>
            </a:r>
          </a:p>
          <a:p>
            <a:pPr lvl="5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>
                <a:latin typeface="Avenir Next Cyr W04 Light" panose="020B0403020202020204" pitchFamily="34" charset="0"/>
              </a:rPr>
              <a:t>Demographic data;</a:t>
            </a:r>
          </a:p>
          <a:p>
            <a:pPr lvl="5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>
                <a:latin typeface="Avenir Next Cyr W04 Light" panose="020B0403020202020204" pitchFamily="34" charset="0"/>
              </a:rPr>
              <a:t>History of past payments (in a 6 month timespan);</a:t>
            </a:r>
          </a:p>
          <a:p>
            <a:pPr lvl="5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>
                <a:latin typeface="Avenir Next Cyr W04 Light" panose="020B0403020202020204" pitchFamily="34" charset="0"/>
              </a:rPr>
              <a:t>History of amount of bill statement</a:t>
            </a:r>
            <a:r>
              <a:rPr lang="en-US" dirty="0">
                <a:latin typeface="Avenir Next Cyr W04 Light" panose="020B0403020202020204" pitchFamily="34" charset="0"/>
              </a:rPr>
              <a:t> (in </a:t>
            </a:r>
            <a:r>
              <a:rPr lang="en-US" dirty="0" smtClean="0">
                <a:latin typeface="Avenir Next Cyr W04 Light" panose="020B0403020202020204" pitchFamily="34" charset="0"/>
              </a:rPr>
              <a:t>the same </a:t>
            </a:r>
            <a:r>
              <a:rPr lang="en-US" dirty="0">
                <a:latin typeface="Avenir Next Cyr W04 Light" panose="020B0403020202020204" pitchFamily="34" charset="0"/>
              </a:rPr>
              <a:t>6 month timespan</a:t>
            </a:r>
            <a:r>
              <a:rPr lang="en-US" dirty="0" smtClean="0">
                <a:latin typeface="Avenir Next Cyr W04 Light" panose="020B0403020202020204" pitchFamily="34" charset="0"/>
              </a:rPr>
              <a:t>);</a:t>
            </a:r>
          </a:p>
          <a:p>
            <a:pPr lvl="5"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latin typeface="Avenir Next Cyr W04 Light" panose="020B0403020202020204" pitchFamily="34" charset="0"/>
              </a:rPr>
              <a:t>History </a:t>
            </a:r>
            <a:r>
              <a:rPr lang="en-US" dirty="0" smtClean="0">
                <a:latin typeface="Avenir Next Cyr W04 Light" panose="020B0403020202020204" pitchFamily="34" charset="0"/>
              </a:rPr>
              <a:t>of </a:t>
            </a:r>
            <a:r>
              <a:rPr lang="en-US" dirty="0">
                <a:latin typeface="Avenir Next Cyr W04 Light" panose="020B0403020202020204" pitchFamily="34" charset="0"/>
              </a:rPr>
              <a:t>amount of </a:t>
            </a:r>
            <a:r>
              <a:rPr lang="en-US" dirty="0" smtClean="0">
                <a:latin typeface="Avenir Next Cyr W04 Light" panose="020B0403020202020204" pitchFamily="34" charset="0"/>
              </a:rPr>
              <a:t>previous payments </a:t>
            </a:r>
            <a:r>
              <a:rPr lang="en-US" dirty="0">
                <a:latin typeface="Avenir Next Cyr W04 Light" panose="020B0403020202020204" pitchFamily="34" charset="0"/>
              </a:rPr>
              <a:t>(in </a:t>
            </a:r>
            <a:r>
              <a:rPr lang="en-US" dirty="0" smtClean="0">
                <a:latin typeface="Avenir Next Cyr W04 Light" panose="020B0403020202020204" pitchFamily="34" charset="0"/>
              </a:rPr>
              <a:t>the same </a:t>
            </a:r>
            <a:r>
              <a:rPr lang="en-US" dirty="0">
                <a:latin typeface="Avenir Next Cyr W04 Light" panose="020B0403020202020204" pitchFamily="34" charset="0"/>
              </a:rPr>
              <a:t>6 month timespan</a:t>
            </a:r>
            <a:r>
              <a:rPr lang="en-US" dirty="0" smtClean="0">
                <a:latin typeface="Avenir Next Cyr W04 Light" panose="020B0403020202020204" pitchFamily="34" charset="0"/>
              </a:rPr>
              <a:t>);</a:t>
            </a:r>
          </a:p>
          <a:p>
            <a:pPr lvl="5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>
                <a:latin typeface="Avenir Next Cyr W04 Light" panose="020B0403020202020204" pitchFamily="34" charset="0"/>
              </a:rPr>
              <a:t>Clients behavior (default or non default</a:t>
            </a:r>
            <a:r>
              <a:rPr lang="pt-PT" dirty="0" smtClean="0">
                <a:latin typeface="Avenir Next Cyr W04 Light" panose="020B0403020202020204" pitchFamily="34" charset="0"/>
              </a:rPr>
              <a:t>);</a:t>
            </a:r>
          </a:p>
          <a:p>
            <a:pPr marL="20574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Avenir Next Cyr W04 Light" panose="020B0403020202020204" pitchFamily="34" charset="0"/>
              </a:rPr>
              <a:t>This dataset will hopefully contain all the necessary information to make a confident prediction for each client that Credit One may come into contact with.</a:t>
            </a:r>
            <a:endParaRPr lang="en-US" dirty="0">
              <a:latin typeface="Avenir Next Cyr W04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Next Cyr W04 Light" panose="020B0403020202020204" pitchFamily="34" charset="0"/>
              </a:rPr>
              <a:t>Issues with the data and solutions</a:t>
            </a:r>
            <a:endParaRPr lang="en-US" dirty="0">
              <a:latin typeface="Avenir Next Cyr W04 Light" panose="020B04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few issues have been detected in the dataset. Below I have placed a list with each issue and the respective solution: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The second row of the dataset contains the columns names, I will replace this with the default nomenclature;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err="1" smtClean="0"/>
              <a:t>MyUnknownColumn</a:t>
            </a:r>
            <a:r>
              <a:rPr lang="en-US" dirty="0" smtClean="0"/>
              <a:t>” seems to be an ID column (index). If this is the case, we will replace the default index with this column;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All columns are of type object. We must convert each column into the correct datatype through:</a:t>
            </a:r>
          </a:p>
          <a:p>
            <a:pPr marL="971550" lvl="2" indent="-514350">
              <a:buClr>
                <a:schemeClr val="accent1"/>
              </a:buClr>
              <a:buFont typeface="+mj-lt"/>
              <a:buAutoNum type="romanUcPeriod"/>
            </a:pPr>
            <a:r>
              <a:rPr lang="en-US" dirty="0" smtClean="0"/>
              <a:t>Converting all categorical (string) columns into numerical (according to the dataset manual);</a:t>
            </a:r>
          </a:p>
          <a:p>
            <a:pPr marL="914400" lvl="2" indent="-457200">
              <a:buClr>
                <a:schemeClr val="accent1"/>
              </a:buClr>
              <a:buFont typeface="+mj-lt"/>
              <a:buAutoNum type="romanUcPeriod"/>
            </a:pPr>
            <a:r>
              <a:rPr lang="en-US" dirty="0" smtClean="0"/>
              <a:t> Converting all numerical columns into a numerical type of data;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Clean all nulls;</a:t>
            </a:r>
          </a:p>
          <a:p>
            <a:pPr marL="914400" lvl="2" indent="-457200">
              <a:buClr>
                <a:schemeClr val="accent1"/>
              </a:buClr>
              <a:buFont typeface="+mj-lt"/>
              <a:buAutoNum type="arabicPeriod"/>
            </a:pPr>
            <a:endParaRPr lang="pt-PT" dirty="0" smtClean="0"/>
          </a:p>
          <a:p>
            <a:pPr marL="914400" lvl="2" indent="-457200">
              <a:buClr>
                <a:schemeClr val="accent1"/>
              </a:buCl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Next Cyr W04 Light" panose="020B0403020202020204" pitchFamily="34" charset="0"/>
              </a:rPr>
              <a:t>Proposed flowchart</a:t>
            </a:r>
            <a:endParaRPr lang="en-US" dirty="0">
              <a:latin typeface="Avenir Next Cyr W04 Light" panose="020B0403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9" y="2366683"/>
            <a:ext cx="12015627" cy="3083858"/>
          </a:xfrm>
        </p:spPr>
      </p:pic>
    </p:spTree>
    <p:extLst>
      <p:ext uri="{BB962C8B-B14F-4D97-AF65-F5344CB8AC3E}">
        <p14:creationId xmlns:p14="http://schemas.microsoft.com/office/powerpoint/2010/main" val="39067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Next Cyr W04 Light" panose="020B0403020202020204" pitchFamily="34" charset="0"/>
              </a:rPr>
              <a:t>Initial</a:t>
            </a:r>
            <a:r>
              <a:rPr lang="en-US" dirty="0" smtClean="0"/>
              <a:t> insights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 First of all, the </a:t>
            </a:r>
            <a:r>
              <a:rPr lang="en-US" dirty="0"/>
              <a:t>data manual suggests that an </a:t>
            </a:r>
            <a:r>
              <a:rPr lang="en-US" dirty="0">
                <a:solidFill>
                  <a:schemeClr val="accent1"/>
                </a:solidFill>
              </a:rPr>
              <a:t>artificial neural network </a:t>
            </a:r>
            <a:r>
              <a:rPr lang="en-US" dirty="0"/>
              <a:t>is the only model that could accurately estimate the real probability of </a:t>
            </a:r>
            <a:r>
              <a:rPr lang="en-US" dirty="0" smtClean="0"/>
              <a:t>default, this will be taken into consideration in the </a:t>
            </a:r>
            <a:r>
              <a:rPr lang="en-US" dirty="0" smtClean="0">
                <a:solidFill>
                  <a:schemeClr val="accent1"/>
                </a:solidFill>
              </a:rPr>
              <a:t>modeling phase</a:t>
            </a:r>
            <a:r>
              <a:rPr lang="en-US" dirty="0" smtClean="0"/>
              <a:t>;</a:t>
            </a:r>
            <a:endParaRPr lang="pt-PT" dirty="0" smtClean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PT" dirty="0" smtClean="0"/>
              <a:t> </a:t>
            </a:r>
            <a:r>
              <a:rPr lang="en-US" dirty="0" smtClean="0"/>
              <a:t>This dataset contains payment information for a timespan of 6 months: </a:t>
            </a:r>
            <a:r>
              <a:rPr lang="en-US" dirty="0" smtClean="0">
                <a:solidFill>
                  <a:schemeClr val="accent1"/>
                </a:solidFill>
              </a:rPr>
              <a:t>April until September 2005</a:t>
            </a:r>
            <a:r>
              <a:rPr lang="en-US" dirty="0" smtClean="0"/>
              <a:t>;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Out of the 4 demographical indicators, at first sight, </a:t>
            </a:r>
            <a:r>
              <a:rPr lang="en-US" dirty="0" smtClean="0">
                <a:solidFill>
                  <a:schemeClr val="accent1"/>
                </a:solidFill>
              </a:rPr>
              <a:t>education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age</a:t>
            </a:r>
            <a:r>
              <a:rPr lang="en-US" dirty="0" smtClean="0"/>
              <a:t> seem to be the </a:t>
            </a:r>
            <a:r>
              <a:rPr lang="en-US" dirty="0" smtClean="0">
                <a:solidFill>
                  <a:schemeClr val="accent1"/>
                </a:solidFill>
              </a:rPr>
              <a:t>most relevant </a:t>
            </a:r>
            <a:r>
              <a:rPr lang="en-US" dirty="0" smtClean="0"/>
              <a:t>towards predicting the client’s behavior;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remaining </a:t>
            </a:r>
            <a:r>
              <a:rPr lang="en-US" dirty="0">
                <a:solidFill>
                  <a:schemeClr val="accent1"/>
                </a:solidFill>
              </a:rPr>
              <a:t>3 sets </a:t>
            </a:r>
            <a:r>
              <a:rPr lang="en-US" dirty="0"/>
              <a:t>of indicators are relative to </a:t>
            </a:r>
            <a:r>
              <a:rPr lang="en-US" dirty="0">
                <a:solidFill>
                  <a:schemeClr val="accent1"/>
                </a:solidFill>
              </a:rPr>
              <a:t>credit </a:t>
            </a:r>
            <a:r>
              <a:rPr lang="en-US" dirty="0" smtClean="0">
                <a:solidFill>
                  <a:schemeClr val="accent1"/>
                </a:solidFill>
              </a:rPr>
              <a:t>consumption</a:t>
            </a:r>
            <a:r>
              <a:rPr lang="en-US" dirty="0" smtClean="0"/>
              <a:t>, seem to be </a:t>
            </a:r>
            <a:r>
              <a:rPr lang="en-US" dirty="0" smtClean="0">
                <a:solidFill>
                  <a:schemeClr val="accent1"/>
                </a:solidFill>
              </a:rPr>
              <a:t>relevantly correlated with each other</a:t>
            </a:r>
            <a:r>
              <a:rPr lang="en-US" dirty="0" smtClean="0"/>
              <a:t>. This suggests that a careful </a:t>
            </a:r>
            <a:r>
              <a:rPr lang="en-US" dirty="0" smtClean="0">
                <a:solidFill>
                  <a:schemeClr val="accent1"/>
                </a:solidFill>
              </a:rPr>
              <a:t>feature engineering </a:t>
            </a:r>
            <a:r>
              <a:rPr lang="en-US" dirty="0" smtClean="0"/>
              <a:t>will be extremely important for the performance of the model.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1271</TotalTime>
  <Words>593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Albany AMT</vt:lpstr>
      <vt:lpstr>Arial</vt:lpstr>
      <vt:lpstr>Avenir Next Cyr W04 Demi</vt:lpstr>
      <vt:lpstr>Avenir Next Cyr W04 Light</vt:lpstr>
      <vt:lpstr>Calibri</vt:lpstr>
      <vt:lpstr>Calibri Light</vt:lpstr>
      <vt:lpstr>Metropolitan</vt:lpstr>
      <vt:lpstr>Credit One </vt:lpstr>
      <vt:lpstr>The Problem</vt:lpstr>
      <vt:lpstr>Goals</vt:lpstr>
      <vt:lpstr>Data Science Framework</vt:lpstr>
      <vt:lpstr>Description and location of data:</vt:lpstr>
      <vt:lpstr>Issues with the data and solutions</vt:lpstr>
      <vt:lpstr>Proposed flowchart</vt:lpstr>
      <vt:lpstr>Initial insights of the data</vt:lpstr>
    </vt:vector>
  </TitlesOfParts>
  <Company>Grupo Santander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Credit</dc:title>
  <dc:creator>Luis Tomé Pinto Almeida Borges</dc:creator>
  <cp:lastModifiedBy>Luis Tomé Pinto Almeida Borges</cp:lastModifiedBy>
  <cp:revision>17</cp:revision>
  <dcterms:created xsi:type="dcterms:W3CDTF">2021-09-27T14:18:50Z</dcterms:created>
  <dcterms:modified xsi:type="dcterms:W3CDTF">2021-09-28T11:30:35Z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iteId">
    <vt:lpwstr>35595a02-4d6d-44ac-99e1-f9ab4cd872db</vt:lpwstr>
  </property>
  <property fmtid="{D5CDD505-2E9C-101B-9397-08002B2CF9AE}" pid="4" name="MSIP_Label_41b88ec2-a72b-4523-9e84-0458a1764731_Owner">
    <vt:lpwstr>s613116@corp.santander.pt</vt:lpwstr>
  </property>
  <property fmtid="{D5CDD505-2E9C-101B-9397-08002B2CF9AE}" pid="5" name="MSIP_Label_41b88ec2-a72b-4523-9e84-0458a1764731_SetDate">
    <vt:lpwstr>2021-09-28T10:48:56.8522262Z</vt:lpwstr>
  </property>
  <property fmtid="{D5CDD505-2E9C-101B-9397-08002B2CF9AE}" pid="6" name="MSIP_Label_41b88ec2-a72b-4523-9e84-0458a1764731_Name">
    <vt:lpwstr>Public</vt:lpwstr>
  </property>
  <property fmtid="{D5CDD505-2E9C-101B-9397-08002B2CF9AE}" pid="7" name="MSIP_Label_41b88ec2-a72b-4523-9e84-0458a1764731_Application">
    <vt:lpwstr>Microsoft Azure Information Protection</vt:lpwstr>
  </property>
  <property fmtid="{D5CDD505-2E9C-101B-9397-08002B2CF9AE}" pid="8" name="MSIP_Label_41b88ec2-a72b-4523-9e84-0458a1764731_ActionId">
    <vt:lpwstr>6a05c597-77f3-4b17-92be-2354198b1088</vt:lpwstr>
  </property>
  <property fmtid="{D5CDD505-2E9C-101B-9397-08002B2CF9AE}" pid="9" name="MSIP_Label_41b88ec2-a72b-4523-9e84-0458a1764731_Extended_MSFT_Method">
    <vt:lpwstr>Manual</vt:lpwstr>
  </property>
  <property fmtid="{D5CDD505-2E9C-101B-9397-08002B2CF9AE}" pid="10" name="Sensitivity">
    <vt:lpwstr>Public</vt:lpwstr>
  </property>
</Properties>
</file>