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2582B-CB10-44C9-9E14-8F5DE4184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D452C-8AD7-4B1F-A9CF-55FFDE43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D452C-8AD7-4B1F-A9CF-55FFDE4399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b="1" dirty="0" smtClean="0">
                <a:latin typeface="Avenir Next Cyr W04 Demi" panose="020B0703020202020204" pitchFamily="34" charset="0"/>
                <a:cs typeface="Albany AMT" panose="020B0604020202020204" pitchFamily="34" charset="0"/>
              </a:rPr>
              <a:t>Credit One </a:t>
            </a:r>
            <a:endParaRPr lang="en-US" sz="11500" b="1" dirty="0">
              <a:latin typeface="Avenir Next Cyr W04 Demi" panose="020B0703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venir Next Cyr W04 Demi" panose="020B0703020202020204" pitchFamily="34" charset="0"/>
                <a:cs typeface="Albany AMT" panose="020B0604020202020204" pitchFamily="34" charset="0"/>
              </a:rPr>
              <a:t>Forecasting credit default</a:t>
            </a:r>
            <a:endParaRPr lang="en-US" dirty="0">
              <a:latin typeface="Avenir Next Cyr W04 Demi" panose="020B0703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7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544356"/>
            <a:ext cx="10772775" cy="1658198"/>
          </a:xfrm>
        </p:spPr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The Problem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Credit One has been securing a large number of customers from various partners</a:t>
            </a:r>
            <a:r>
              <a:rPr lang="pt-PT" dirty="0" smtClean="0">
                <a:latin typeface="Avenir Next Cyr W04 Light" panose="020B0403020202020204" pitchFamily="34" charset="0"/>
              </a:rPr>
              <a:t>.</a:t>
            </a:r>
            <a:endParaRPr lang="en-US" dirty="0" smtClean="0">
              <a:latin typeface="Avenir Next Cyr W04 Light" panose="020B0403020202020204" pitchFamily="34" charset="0"/>
            </a:endParaRPr>
          </a:p>
          <a:p>
            <a:r>
              <a:rPr lang="en-US" dirty="0" smtClean="0">
                <a:latin typeface="Avenir Next Cyr W04 Light" panose="020B0403020202020204" pitchFamily="34" charset="0"/>
              </a:rPr>
              <a:t>However, over the past year or so, it has been increasingly negatively impacted by the rising number of clients who have been defaulting </a:t>
            </a:r>
            <a:r>
              <a:rPr lang="en-US" dirty="0" smtClean="0">
                <a:solidFill>
                  <a:schemeClr val="tx1"/>
                </a:solidFill>
                <a:latin typeface="Avenir Next Cyr W04 Light" panose="020B0403020202020204" pitchFamily="34" charset="0"/>
              </a:rPr>
              <a:t>their loans, resulting in loss of business.</a:t>
            </a:r>
          </a:p>
          <a:p>
            <a:r>
              <a:rPr lang="en-US" dirty="0" smtClean="0">
                <a:solidFill>
                  <a:schemeClr val="tx1"/>
                </a:solidFill>
                <a:latin typeface="Avenir Next Cyr W04 Light" panose="020B0403020202020204" pitchFamily="34" charset="0"/>
              </a:rPr>
              <a:t>Therefore, it becomes evident that the development of an empirically sound solution to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identifying </a:t>
            </a:r>
            <a:r>
              <a:rPr lang="en-US" dirty="0">
                <a:solidFill>
                  <a:schemeClr val="accent1"/>
                </a:solidFill>
                <a:latin typeface="Avenir Next Cyr W04 Light" panose="020B0403020202020204" pitchFamily="34" charset="0"/>
              </a:rPr>
              <a:t>a priori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 what clients ate susceptible to defaulting would avoid such losses.</a:t>
            </a:r>
          </a:p>
          <a:p>
            <a:endParaRPr lang="en-US" dirty="0" smtClean="0">
              <a:solidFill>
                <a:schemeClr val="accent1"/>
              </a:solidFill>
              <a:latin typeface="Avenir Next Cyr W04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544356"/>
            <a:ext cx="10772775" cy="1658198"/>
          </a:xfrm>
        </p:spPr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Goals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venir Next Cyr W04 Light" panose="020B0403020202020204" pitchFamily="34" charset="0"/>
              </a:rPr>
              <a:t>With the available historical data we can build a model capable of predicting which clients will be problematic and unprofitable</a:t>
            </a:r>
            <a:r>
              <a:rPr lang="en-US" dirty="0" smtClean="0">
                <a:solidFill>
                  <a:schemeClr val="tx1"/>
                </a:solidFill>
                <a:latin typeface="Avenir Next Cyr W04 Light" panose="020B0403020202020204" pitchFamily="34" charset="0"/>
              </a:rPr>
              <a:t>.</a:t>
            </a:r>
          </a:p>
          <a:p>
            <a:endParaRPr lang="en-US" sz="1000" dirty="0" smtClean="0">
              <a:latin typeface="Avenir Next Cyr W04 Light" panose="020B04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venir Next Cyr W04 Light" panose="020B0403020202020204" pitchFamily="34" charset="0"/>
              </a:rPr>
              <a:t>Therefore we propose creating a framework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Identify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which clients are suitable</a:t>
            </a:r>
            <a:r>
              <a:rPr lang="en-US" dirty="0" smtClean="0">
                <a:latin typeface="Avenir Next Cyr W04 Light" panose="020B0403020202020204" pitchFamily="34" charset="0"/>
              </a:rPr>
              <a:t> for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credit approvals</a:t>
            </a:r>
            <a:r>
              <a:rPr lang="en-US" dirty="0" smtClean="0">
                <a:latin typeface="Avenir Next Cyr W04 Light" panose="020B0403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Out of the above suitable clients, identify what is the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maximum amount </a:t>
            </a:r>
            <a:r>
              <a:rPr lang="en-US" dirty="0" smtClean="0">
                <a:latin typeface="Avenir Next Cyr W04 Light" panose="020B0403020202020204" pitchFamily="34" charset="0"/>
              </a:rPr>
              <a:t>of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credit eligible</a:t>
            </a:r>
            <a:r>
              <a:rPr lang="en-US" dirty="0" smtClean="0">
                <a:latin typeface="Avenir Next Cyr W04 Light" panose="020B0403020202020204" pitchFamily="34" charset="0"/>
              </a:rPr>
              <a:t> for each;</a:t>
            </a:r>
          </a:p>
          <a:p>
            <a:pPr marL="457200" indent="-457200">
              <a:buFont typeface="+mj-lt"/>
              <a:buAutoNum type="arabicPeriod"/>
            </a:pPr>
            <a:endParaRPr lang="pt-PT" sz="1000" dirty="0">
              <a:latin typeface="Avenir Next Cyr W04 Light" panose="020B0403020202020204" pitchFamily="34" charset="0"/>
            </a:endParaRPr>
          </a:p>
          <a:p>
            <a:pPr marL="0" indent="0">
              <a:buNone/>
            </a:pPr>
            <a:r>
              <a:rPr lang="pt-PT" dirty="0" smtClean="0">
                <a:latin typeface="Avenir Next Cyr W04 Light" panose="020B0403020202020204" pitchFamily="34" charset="0"/>
              </a:rPr>
              <a:t>To </a:t>
            </a:r>
            <a:r>
              <a:rPr lang="en-US" dirty="0" smtClean="0">
                <a:latin typeface="Avenir Next Cyr W04 Light" panose="020B0403020202020204" pitchFamily="34" charset="0"/>
              </a:rPr>
              <a:t>accomplish these goals, we will build a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data science framework </a:t>
            </a:r>
            <a:r>
              <a:rPr lang="en-US" dirty="0" smtClean="0">
                <a:latin typeface="Avenir Next Cyr W04 Light" panose="020B0403020202020204" pitchFamily="34" charset="0"/>
              </a:rPr>
              <a:t>entirely in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Python</a:t>
            </a:r>
            <a:r>
              <a:rPr lang="pt-PT" dirty="0" smtClean="0">
                <a:latin typeface="Avenir Next Cyr W04 Light" panose="020B0403020202020204" pitchFamily="34" charset="0"/>
              </a:rPr>
              <a:t>.</a:t>
            </a:r>
            <a:endParaRPr lang="en-US" dirty="0" smtClean="0">
              <a:latin typeface="Avenir Next Cyr W04 Light" panose="020B04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venir Next Cyr W04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8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Data Science Framework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follow</a:t>
            </a:r>
            <a:r>
              <a:rPr lang="pt-PT" dirty="0" smtClean="0"/>
              <a:t> t</a:t>
            </a:r>
            <a:r>
              <a:rPr lang="en-US" dirty="0" smtClean="0"/>
              <a:t>he framework suggested by </a:t>
            </a:r>
            <a:r>
              <a:rPr lang="en-US" dirty="0" err="1" smtClean="0"/>
              <a:t>Zumel</a:t>
            </a:r>
            <a:r>
              <a:rPr lang="en-US" dirty="0" smtClean="0"/>
              <a:t> and Mount due to its practicality, </a:t>
            </a:r>
            <a:r>
              <a:rPr lang="en-US" dirty="0"/>
              <a:t>straightforwardness</a:t>
            </a:r>
            <a:r>
              <a:rPr lang="en-US" dirty="0" smtClean="0"/>
              <a:t> and robustness throughout development: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Definition of the problem and goal for our project;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Collect and manage data;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Build the model;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Evaluate and critique the model;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Present results and document;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Deploy and maintain the model (if required).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Description and location of data</a:t>
            </a:r>
            <a:r>
              <a:rPr lang="pt-PT" dirty="0" smtClean="0">
                <a:latin typeface="Avenir Next Cyr W04 Light" panose="020B0403020202020204" pitchFamily="34" charset="0"/>
              </a:rPr>
              <a:t>: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87813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venir Next Cyr W04 Light" panose="020B0403020202020204" pitchFamily="34" charset="0"/>
              </a:rPr>
              <a:t> We propose utilizing a peer reviewed dataset of customer default payments in Taiwan;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venir Next Cyr W04 Light" panose="020B0403020202020204" pitchFamily="34" charset="0"/>
              </a:rPr>
              <a:t> This dataset contains data readily available in a credit providing company: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Demographic data;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History of past payments (in a 6 month timespan);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History of amount of bill statement</a:t>
            </a:r>
            <a:r>
              <a:rPr lang="en-US" dirty="0">
                <a:latin typeface="Avenir Next Cyr W04 Light" panose="020B0403020202020204" pitchFamily="34" charset="0"/>
              </a:rPr>
              <a:t> (in </a:t>
            </a:r>
            <a:r>
              <a:rPr lang="en-US" dirty="0" smtClean="0">
                <a:latin typeface="Avenir Next Cyr W04 Light" panose="020B0403020202020204" pitchFamily="34" charset="0"/>
              </a:rPr>
              <a:t>the same </a:t>
            </a:r>
            <a:r>
              <a:rPr lang="en-US" dirty="0">
                <a:latin typeface="Avenir Next Cyr W04 Light" panose="020B0403020202020204" pitchFamily="34" charset="0"/>
              </a:rPr>
              <a:t>6 month timespan</a:t>
            </a:r>
            <a:r>
              <a:rPr lang="en-US" dirty="0" smtClean="0">
                <a:latin typeface="Avenir Next Cyr W04 Light" panose="020B0403020202020204" pitchFamily="34" charset="0"/>
              </a:rPr>
              <a:t>);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latin typeface="Avenir Next Cyr W04 Light" panose="020B0403020202020204" pitchFamily="34" charset="0"/>
              </a:rPr>
              <a:t>History </a:t>
            </a:r>
            <a:r>
              <a:rPr lang="en-US" dirty="0" smtClean="0">
                <a:latin typeface="Avenir Next Cyr W04 Light" panose="020B0403020202020204" pitchFamily="34" charset="0"/>
              </a:rPr>
              <a:t>of </a:t>
            </a:r>
            <a:r>
              <a:rPr lang="en-US" dirty="0">
                <a:latin typeface="Avenir Next Cyr W04 Light" panose="020B0403020202020204" pitchFamily="34" charset="0"/>
              </a:rPr>
              <a:t>amount of </a:t>
            </a:r>
            <a:r>
              <a:rPr lang="en-US" dirty="0" smtClean="0">
                <a:latin typeface="Avenir Next Cyr W04 Light" panose="020B0403020202020204" pitchFamily="34" charset="0"/>
              </a:rPr>
              <a:t>previous payments </a:t>
            </a:r>
            <a:r>
              <a:rPr lang="en-US" dirty="0">
                <a:latin typeface="Avenir Next Cyr W04 Light" panose="020B0403020202020204" pitchFamily="34" charset="0"/>
              </a:rPr>
              <a:t>(in </a:t>
            </a:r>
            <a:r>
              <a:rPr lang="en-US" dirty="0" smtClean="0">
                <a:latin typeface="Avenir Next Cyr W04 Light" panose="020B0403020202020204" pitchFamily="34" charset="0"/>
              </a:rPr>
              <a:t>the same </a:t>
            </a:r>
            <a:r>
              <a:rPr lang="en-US" dirty="0">
                <a:latin typeface="Avenir Next Cyr W04 Light" panose="020B0403020202020204" pitchFamily="34" charset="0"/>
              </a:rPr>
              <a:t>6 month timespan</a:t>
            </a:r>
            <a:r>
              <a:rPr lang="en-US" dirty="0" smtClean="0">
                <a:latin typeface="Avenir Next Cyr W04 Light" panose="020B0403020202020204" pitchFamily="34" charset="0"/>
              </a:rPr>
              <a:t>);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Clients behavior (default or non default</a:t>
            </a:r>
            <a:r>
              <a:rPr lang="pt-PT" dirty="0" smtClean="0">
                <a:latin typeface="Avenir Next Cyr W04 Light" panose="020B0403020202020204" pitchFamily="34" charset="0"/>
              </a:rPr>
              <a:t>);</a:t>
            </a:r>
          </a:p>
          <a:p>
            <a:pPr marL="20574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venir Next Cyr W04 Light" panose="020B0403020202020204" pitchFamily="34" charset="0"/>
              </a:rPr>
              <a:t>This dataset will hopefully contain all the necessary information to make a confident prediction for each client that Credit One may come into contact with.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Avenir Next Cyr W04 Light" panose="020B0403020202020204" pitchFamily="34" charset="0"/>
              </a:rPr>
              <a:t>Issues</a:t>
            </a:r>
            <a:r>
              <a:rPr lang="pt-PT" dirty="0" smtClean="0">
                <a:latin typeface="Avenir Next Cyr W04 Light" panose="020B0403020202020204" pitchFamily="34" charset="0"/>
              </a:rPr>
              <a:t> </a:t>
            </a:r>
            <a:r>
              <a:rPr lang="pt-PT" dirty="0" err="1" smtClean="0">
                <a:latin typeface="Avenir Next Cyr W04 Light" panose="020B0403020202020204" pitchFamily="34" charset="0"/>
              </a:rPr>
              <a:t>with</a:t>
            </a:r>
            <a:r>
              <a:rPr lang="pt-PT" dirty="0" smtClean="0">
                <a:latin typeface="Avenir Next Cyr W04 Light" panose="020B0403020202020204" pitchFamily="34" charset="0"/>
              </a:rPr>
              <a:t> </a:t>
            </a:r>
            <a:r>
              <a:rPr lang="pt-PT" dirty="0" err="1" smtClean="0">
                <a:latin typeface="Avenir Next Cyr W04 Light" panose="020B0403020202020204" pitchFamily="34" charset="0"/>
              </a:rPr>
              <a:t>the</a:t>
            </a:r>
            <a:r>
              <a:rPr lang="pt-PT" dirty="0" smtClean="0">
                <a:latin typeface="Avenir Next Cyr W04 Light" panose="020B0403020202020204" pitchFamily="34" charset="0"/>
              </a:rPr>
              <a:t> data </a:t>
            </a:r>
            <a:r>
              <a:rPr lang="pt-PT" dirty="0" err="1" smtClean="0">
                <a:latin typeface="Avenir Next Cyr W04 Light" panose="020B0403020202020204" pitchFamily="34" charset="0"/>
              </a:rPr>
              <a:t>and</a:t>
            </a:r>
            <a:r>
              <a:rPr lang="pt-PT" dirty="0" smtClean="0">
                <a:latin typeface="Avenir Next Cyr W04 Light" panose="020B0403020202020204" pitchFamily="34" charset="0"/>
              </a:rPr>
              <a:t> </a:t>
            </a:r>
            <a:r>
              <a:rPr lang="pt-PT" dirty="0" err="1" smtClean="0">
                <a:latin typeface="Avenir Next Cyr W04 Light" panose="020B0403020202020204" pitchFamily="34" charset="0"/>
              </a:rPr>
              <a:t>solutions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Avenir Next Cyr W04 Light" panose="020B0403020202020204" pitchFamily="34" charset="0"/>
              </a:rPr>
              <a:t>Proposed</a:t>
            </a:r>
            <a:r>
              <a:rPr lang="pt-PT" dirty="0" smtClean="0">
                <a:latin typeface="Avenir Next Cyr W04 Light" panose="020B0403020202020204" pitchFamily="34" charset="0"/>
              </a:rPr>
              <a:t> </a:t>
            </a:r>
            <a:r>
              <a:rPr lang="pt-PT" dirty="0" err="1" smtClean="0">
                <a:latin typeface="Avenir Next Cyr W04 Light" panose="020B0403020202020204" pitchFamily="34" charset="0"/>
              </a:rPr>
              <a:t>flowchart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1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Avenir Next Cyr W04 Light" panose="020B0403020202020204" pitchFamily="34" charset="0"/>
              </a:rPr>
              <a:t>Initial</a:t>
            </a:r>
            <a:r>
              <a:rPr lang="pt-PT" dirty="0" smtClean="0"/>
              <a:t> insights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917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107</TotalTime>
  <Words>348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Albany AMT</vt:lpstr>
      <vt:lpstr>Arial</vt:lpstr>
      <vt:lpstr>Avenir Next Cyr W04 Demi</vt:lpstr>
      <vt:lpstr>Avenir Next Cyr W04 Light</vt:lpstr>
      <vt:lpstr>Calibri</vt:lpstr>
      <vt:lpstr>Calibri Light</vt:lpstr>
      <vt:lpstr>Metropolitan</vt:lpstr>
      <vt:lpstr>Credit One </vt:lpstr>
      <vt:lpstr>The Problem</vt:lpstr>
      <vt:lpstr>Goals</vt:lpstr>
      <vt:lpstr>Data Science Framework</vt:lpstr>
      <vt:lpstr>Description and location of data:</vt:lpstr>
      <vt:lpstr>Issues with the data and solutions</vt:lpstr>
      <vt:lpstr>Proposed flowchart</vt:lpstr>
      <vt:lpstr>Initial insights of the data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Credit</dc:title>
  <dc:creator>Luis Tomé Pinto Almeida Borges</dc:creator>
  <cp:lastModifiedBy>Luis Tomé Pinto Almeida Borges</cp:lastModifiedBy>
  <cp:revision>11</cp:revision>
  <dcterms:created xsi:type="dcterms:W3CDTF">2021-09-27T14:18:50Z</dcterms:created>
  <dcterms:modified xsi:type="dcterms:W3CDTF">2021-09-27T16:06:33Z</dcterms:modified>
</cp:coreProperties>
</file>