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Household Electric Power Consumption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High-level</a:t>
            </a:r>
            <a:r>
              <a:rPr lang="pt-PT" dirty="0" smtClean="0"/>
              <a:t> </a:t>
            </a:r>
            <a:r>
              <a:rPr lang="pt-PT" dirty="0" err="1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find trends, cycles and seasonality experiment with different time resampling (instead of having a data point each minute try hourly, daily, weekly,…)</a:t>
            </a:r>
          </a:p>
          <a:p>
            <a:r>
              <a:rPr lang="pt-PT" dirty="0" err="1" smtClean="0"/>
              <a:t>Alternatively</a:t>
            </a:r>
            <a:r>
              <a:rPr lang="pt-PT" dirty="0" smtClean="0"/>
              <a:t>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could</a:t>
            </a:r>
            <a:r>
              <a:rPr lang="pt-PT" dirty="0" smtClean="0"/>
              <a:t> look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consumption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individual </a:t>
            </a:r>
            <a:r>
              <a:rPr lang="pt-PT" dirty="0" err="1" smtClean="0"/>
              <a:t>appliance</a:t>
            </a:r>
            <a:r>
              <a:rPr lang="pt-PT" dirty="0" smtClean="0"/>
              <a:t> </a:t>
            </a:r>
            <a:endParaRPr lang="en-US" dirty="0" smtClean="0"/>
          </a:p>
          <a:p>
            <a:r>
              <a:rPr lang="en-US" dirty="0" smtClean="0"/>
              <a:t>Instead of separating appliances per room, one could separate appliances per </a:t>
            </a:r>
            <a:r>
              <a:rPr lang="en-US" dirty="0"/>
              <a:t>usage </a:t>
            </a:r>
            <a:r>
              <a:rPr lang="en-US" dirty="0" smtClean="0"/>
              <a:t>intensity. This </a:t>
            </a:r>
            <a:r>
              <a:rPr lang="en-US" dirty="0"/>
              <a:t>way, such an analysis would reveal further information about each type of appliance instead of room usage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data analysis has been done on the original dataset;</a:t>
            </a:r>
          </a:p>
          <a:p>
            <a:r>
              <a:rPr lang="en-US" dirty="0" smtClean="0"/>
              <a:t>The data is structured as a time series and ready is to be studied;</a:t>
            </a:r>
          </a:p>
          <a:p>
            <a:endParaRPr lang="en-US" dirty="0" smtClean="0"/>
          </a:p>
          <a:p>
            <a:r>
              <a:rPr lang="en-US" dirty="0" smtClean="0"/>
              <a:t>On our next task we will </a:t>
            </a:r>
            <a:r>
              <a:rPr lang="en-US" dirty="0" smtClean="0"/>
              <a:t>this dataset to apply </a:t>
            </a:r>
            <a:r>
              <a:rPr lang="en-US" dirty="0" smtClean="0"/>
              <a:t>Machine Learning methodologies to accurately </a:t>
            </a:r>
            <a:r>
              <a:rPr lang="en-US" b="1" dirty="0" smtClean="0"/>
              <a:t>forecast future energy usage </a:t>
            </a:r>
            <a:r>
              <a:rPr lang="en-US" dirty="0" smtClean="0"/>
              <a:t>and to </a:t>
            </a:r>
            <a:r>
              <a:rPr lang="en-US" b="1" dirty="0" smtClean="0"/>
              <a:t>provide informative and useful insights</a:t>
            </a:r>
            <a:r>
              <a:rPr lang="en-US" dirty="0" smtClean="0"/>
              <a:t> regarding client’s </a:t>
            </a:r>
            <a:r>
              <a:rPr lang="en-US" b="1" dirty="0" smtClean="0"/>
              <a:t>power usage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/>
              <a:t>Background</a:t>
            </a:r>
          </a:p>
          <a:p>
            <a:pPr algn="just"/>
            <a:r>
              <a:rPr lang="en-US" dirty="0" smtClean="0"/>
              <a:t>Objectives</a:t>
            </a:r>
            <a:r>
              <a:rPr lang="pt-PT" dirty="0" smtClean="0"/>
              <a:t>;</a:t>
            </a:r>
          </a:p>
          <a:p>
            <a:pPr algn="just"/>
            <a:r>
              <a:rPr lang="en-US" dirty="0" smtClean="0"/>
              <a:t>Data Management;</a:t>
            </a:r>
          </a:p>
          <a:p>
            <a:pPr algn="just"/>
            <a:r>
              <a:rPr lang="en-US" dirty="0" smtClean="0"/>
              <a:t>Dataset description;</a:t>
            </a:r>
          </a:p>
          <a:p>
            <a:pPr algn="just"/>
            <a:r>
              <a:rPr lang="en-US" dirty="0" smtClean="0"/>
              <a:t>Dataset issues;</a:t>
            </a:r>
          </a:p>
          <a:p>
            <a:pPr algn="just"/>
            <a:r>
              <a:rPr lang="en-US" dirty="0" smtClean="0"/>
              <a:t>Descriptive statistics;</a:t>
            </a:r>
          </a:p>
          <a:p>
            <a:pPr algn="just"/>
            <a:r>
              <a:rPr lang="en-US" dirty="0" smtClean="0"/>
              <a:t>High-Level Recommendations;</a:t>
            </a:r>
          </a:p>
          <a:p>
            <a:pPr algn="just"/>
            <a:r>
              <a:rPr lang="en-US" dirty="0" smtClean="0"/>
              <a:t>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large regional residential developer is designing a large 'Smart Home' apartment housing </a:t>
            </a:r>
            <a:r>
              <a:rPr lang="en-US" dirty="0" smtClean="0"/>
              <a:t>development;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looking for evidence or positive reasons for adopting the use of electrical sub-metering devices used for power management in </a:t>
            </a:r>
            <a:r>
              <a:rPr lang="en-US" b="1" dirty="0"/>
              <a:t>Smart </a:t>
            </a:r>
            <a:r>
              <a:rPr lang="en-US" b="1" dirty="0" smtClean="0"/>
              <a:t>Homes</a:t>
            </a:r>
            <a:r>
              <a:rPr lang="en-US" dirty="0"/>
              <a:t>;</a:t>
            </a:r>
            <a:endParaRPr lang="en-US" dirty="0" smtClean="0"/>
          </a:p>
          <a:p>
            <a:pPr algn="just"/>
            <a:r>
              <a:rPr lang="en-US" dirty="0"/>
              <a:t>Installing these </a:t>
            </a:r>
            <a:r>
              <a:rPr lang="en-US" b="1" dirty="0"/>
              <a:t>sub-meters</a:t>
            </a:r>
            <a:r>
              <a:rPr lang="en-US" dirty="0"/>
              <a:t> could be a big step towards the developer's goal of offering highly efficient Smart Homes that provide owners with </a:t>
            </a:r>
            <a:r>
              <a:rPr lang="en-US" b="1" dirty="0"/>
              <a:t>power usage </a:t>
            </a:r>
            <a:r>
              <a:rPr lang="en-US" b="1" dirty="0" smtClean="0"/>
              <a:t>analytics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The above is </a:t>
            </a:r>
            <a:r>
              <a:rPr lang="en-US" dirty="0"/>
              <a:t>a large piece of their planned marketing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To </a:t>
            </a:r>
            <a:r>
              <a:rPr lang="pt-PT" dirty="0" err="1" smtClean="0"/>
              <a:t>accomplish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suggest</a:t>
            </a:r>
            <a:r>
              <a:rPr lang="pt-PT" dirty="0" smtClean="0"/>
              <a:t> </a:t>
            </a:r>
            <a:r>
              <a:rPr lang="pt-PT" dirty="0" err="1" smtClean="0"/>
              <a:t>employing</a:t>
            </a:r>
            <a:r>
              <a:rPr lang="pt-PT" dirty="0" smtClean="0"/>
              <a:t> </a:t>
            </a:r>
            <a:r>
              <a:rPr lang="pt-PT" b="1" dirty="0"/>
              <a:t>t</a:t>
            </a:r>
            <a:r>
              <a:rPr lang="pt-PT" b="1" dirty="0" smtClean="0"/>
              <a:t>ime </a:t>
            </a:r>
            <a:r>
              <a:rPr lang="pt-PT" b="1" dirty="0"/>
              <a:t>series </a:t>
            </a:r>
            <a:r>
              <a:rPr lang="pt-PT" b="1" dirty="0" err="1" smtClean="0"/>
              <a:t>analysis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b="1" dirty="0" err="1" smtClean="0"/>
              <a:t>forecasting</a:t>
            </a:r>
            <a:r>
              <a:rPr lang="pt-PT" b="1" dirty="0" smtClean="0"/>
              <a:t> </a:t>
            </a:r>
            <a:r>
              <a:rPr lang="pt-PT" dirty="0" err="1" smtClean="0"/>
              <a:t>strategies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30256" y="390812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5289" y="1825624"/>
            <a:ext cx="540706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Demonstrate that future energy consumption can be predicted from the same data;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879" y="1825626"/>
            <a:ext cx="571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Find enough evidence to help support the developer's marketing claims of sub-meters providing owners with </a:t>
            </a:r>
            <a:r>
              <a:rPr lang="en-US" sz="2800" i="1" dirty="0" smtClean="0"/>
              <a:t>useful</a:t>
            </a:r>
            <a:r>
              <a:rPr lang="en-US" sz="2800" dirty="0" smtClean="0"/>
              <a:t> power </a:t>
            </a:r>
            <a:r>
              <a:rPr lang="en-US" sz="2800" dirty="0"/>
              <a:t>usage analytics;</a:t>
            </a:r>
          </a:p>
        </p:txBody>
      </p:sp>
      <p:sp>
        <p:nvSpPr>
          <p:cNvPr id="7" name="Down Arrow 6"/>
          <p:cNvSpPr/>
          <p:nvPr/>
        </p:nvSpPr>
        <p:spPr>
          <a:xfrm>
            <a:off x="8807885" y="385695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retrieved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na SQL </a:t>
            </a:r>
            <a:r>
              <a:rPr lang="pt-PT" dirty="0" err="1" smtClean="0"/>
              <a:t>query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 ‘dataanalytics2018’*;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err="1" smtClean="0"/>
              <a:t>Retrieved</a:t>
            </a:r>
            <a:r>
              <a:rPr lang="pt-PT" dirty="0" smtClean="0"/>
              <a:t> in 4 </a:t>
            </a:r>
            <a:r>
              <a:rPr lang="pt-PT" dirty="0" err="1" smtClean="0"/>
              <a:t>chunks</a:t>
            </a:r>
            <a:r>
              <a:rPr lang="pt-PT" dirty="0" smtClean="0"/>
              <a:t> (1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stored</a:t>
            </a:r>
            <a:r>
              <a:rPr lang="pt-PT" dirty="0" smtClean="0"/>
              <a:t> </a:t>
            </a:r>
            <a:r>
              <a:rPr lang="pt-PT" dirty="0" err="1" smtClean="0"/>
              <a:t>locally</a:t>
            </a:r>
            <a:r>
              <a:rPr lang="pt-PT" dirty="0" smtClean="0"/>
              <a:t> as </a:t>
            </a:r>
            <a:r>
              <a:rPr lang="pt-PT" dirty="0" err="1" smtClean="0"/>
              <a:t>one</a:t>
            </a:r>
            <a:r>
              <a:rPr lang="pt-PT" dirty="0" smtClean="0"/>
              <a:t> single file.</a:t>
            </a:r>
            <a:endParaRPr lang="en-US" dirty="0"/>
          </a:p>
          <a:p>
            <a:endParaRPr lang="en-US" dirty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*host</a:t>
            </a:r>
            <a:r>
              <a:rPr lang="en-US" sz="2000" dirty="0"/>
              <a:t>=</a:t>
            </a:r>
            <a:r>
              <a:rPr lang="en-US" sz="2000" dirty="0" smtClean="0"/>
              <a:t>'data-analytics-2018.cbrosir2cswx.us-east-1.rds.amazonaws.com‘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9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 - </a:t>
            </a:r>
            <a:r>
              <a:rPr lang="pt-PT" dirty="0" err="1"/>
              <a:t>D</a:t>
            </a:r>
            <a:r>
              <a:rPr lang="pt-PT" dirty="0" err="1" smtClean="0"/>
              <a:t>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dirty="0" smtClean="0"/>
              <a:t>archive originally </a:t>
            </a:r>
            <a:r>
              <a:rPr lang="en-US" dirty="0"/>
              <a:t>contains </a:t>
            </a:r>
            <a:r>
              <a:rPr lang="en-US" dirty="0" smtClean="0"/>
              <a:t>2.075.259 </a:t>
            </a:r>
            <a:r>
              <a:rPr lang="en-US" dirty="0"/>
              <a:t>measurements (when retrieved through the SQL </a:t>
            </a:r>
            <a:r>
              <a:rPr lang="en-US" dirty="0" err="1"/>
              <a:t>databse</a:t>
            </a:r>
            <a:r>
              <a:rPr lang="en-US" dirty="0"/>
              <a:t> we have only 2049280 observations) gathered in a house located in </a:t>
            </a:r>
            <a:r>
              <a:rPr lang="en-US" dirty="0" err="1"/>
              <a:t>Sceaux</a:t>
            </a:r>
            <a:r>
              <a:rPr lang="en-US" dirty="0"/>
              <a:t> (7km of Paris, France) between </a:t>
            </a:r>
            <a:r>
              <a:rPr lang="en-US" b="1" dirty="0"/>
              <a:t>December 2006 </a:t>
            </a:r>
            <a:r>
              <a:rPr lang="en-US" dirty="0"/>
              <a:t>and </a:t>
            </a:r>
            <a:r>
              <a:rPr lang="en-US" b="1" dirty="0"/>
              <a:t>November 2010</a:t>
            </a:r>
            <a:r>
              <a:rPr lang="en-US" dirty="0"/>
              <a:t> (47 months</a:t>
            </a:r>
            <a:r>
              <a:rPr lang="en-US" dirty="0" smtClean="0"/>
              <a:t>).</a:t>
            </a:r>
          </a:p>
          <a:p>
            <a:pPr algn="just"/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organized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a </a:t>
            </a:r>
            <a:r>
              <a:rPr lang="pt-PT" b="1" dirty="0" smtClean="0"/>
              <a:t>date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/>
              <a:t>dd</a:t>
            </a:r>
            <a:r>
              <a:rPr lang="pt-PT" dirty="0"/>
              <a:t>/mm/</a:t>
            </a:r>
            <a:r>
              <a:rPr lang="pt-PT" dirty="0" err="1"/>
              <a:t>yyyy</a:t>
            </a:r>
            <a:r>
              <a:rPr lang="pt-PT" dirty="0"/>
              <a:t>) </a:t>
            </a:r>
            <a:r>
              <a:rPr lang="pt-PT" dirty="0" err="1" smtClean="0"/>
              <a:t>and</a:t>
            </a:r>
            <a:r>
              <a:rPr lang="pt-PT" dirty="0" smtClean="0"/>
              <a:t> a </a:t>
            </a:r>
            <a:r>
              <a:rPr lang="pt-PT" b="1" dirty="0" smtClean="0"/>
              <a:t>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 smtClean="0"/>
              <a:t>hh:mm:ss</a:t>
            </a:r>
            <a:r>
              <a:rPr lang="pt-PT" dirty="0" smtClean="0"/>
              <a:t>).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columns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joined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b="1" dirty="0" err="1" smtClean="0"/>
              <a:t>Datetime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, </a:t>
            </a:r>
            <a:r>
              <a:rPr lang="pt-PT" dirty="0" err="1" smtClean="0"/>
              <a:t>simplifying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r>
              <a:rPr lang="pt-PT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 – </a:t>
            </a:r>
            <a:r>
              <a:rPr lang="pt-PT" dirty="0" err="1" smtClean="0"/>
              <a:t>sub_metering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b="1" dirty="0" err="1"/>
              <a:t>sub_metering_n</a:t>
            </a:r>
            <a:r>
              <a:rPr lang="pt-PT" dirty="0"/>
              <a:t> </a:t>
            </a:r>
            <a:r>
              <a:rPr lang="en-US" dirty="0"/>
              <a:t>represent the active energy consumed every minute (in watt hour) in the household by electrical </a:t>
            </a:r>
            <a:r>
              <a:rPr lang="en-US" dirty="0" smtClean="0"/>
              <a:t>equipment</a:t>
            </a:r>
            <a:r>
              <a:rPr lang="en-US" dirty="0"/>
              <a:t>:</a:t>
            </a:r>
            <a:endParaRPr lang="en-US" dirty="0" smtClean="0"/>
          </a:p>
          <a:p>
            <a:pPr algn="just"/>
            <a:r>
              <a:rPr lang="en-US" b="1" dirty="0" smtClean="0"/>
              <a:t>sub_metering_1</a:t>
            </a:r>
            <a:r>
              <a:rPr lang="en-US" dirty="0" smtClean="0"/>
              <a:t>: Corresponds </a:t>
            </a:r>
            <a:r>
              <a:rPr lang="en-US" dirty="0"/>
              <a:t>to the </a:t>
            </a:r>
            <a:r>
              <a:rPr lang="en-US" dirty="0" smtClean="0"/>
              <a:t>kitchen, </a:t>
            </a:r>
            <a:r>
              <a:rPr lang="en-US" dirty="0"/>
              <a:t>containing mainly a dishwasher, an oven and a microwave (hot plates are not electric but gas powered).</a:t>
            </a:r>
          </a:p>
          <a:p>
            <a:pPr algn="just"/>
            <a:r>
              <a:rPr lang="en-US" b="1" dirty="0" smtClean="0"/>
              <a:t>sub_metering_2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the </a:t>
            </a:r>
            <a:r>
              <a:rPr lang="en-US" dirty="0" smtClean="0"/>
              <a:t>laundry room, </a:t>
            </a:r>
            <a:r>
              <a:rPr lang="en-US" dirty="0"/>
              <a:t>containing a washing-machine, a tumble-drier, a refrigerator and a light.</a:t>
            </a:r>
          </a:p>
          <a:p>
            <a:pPr algn="just"/>
            <a:r>
              <a:rPr lang="en-US" b="1" dirty="0" smtClean="0"/>
              <a:t>sub_metering_3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an </a:t>
            </a:r>
            <a:r>
              <a:rPr lang="en-US" dirty="0" smtClean="0"/>
              <a:t>electric water-heater </a:t>
            </a:r>
            <a:r>
              <a:rPr lang="en-US" dirty="0"/>
              <a:t>and an </a:t>
            </a:r>
            <a:r>
              <a:rPr lang="en-US" dirty="0" smtClean="0"/>
              <a:t>air-conditioner.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mentioned previously:</a:t>
            </a:r>
          </a:p>
          <a:p>
            <a:pPr lvl="1" algn="just"/>
            <a:r>
              <a:rPr lang="en-US" dirty="0" smtClean="0"/>
              <a:t>Each individual year (or part of it) were joined together into a single dataset;</a:t>
            </a:r>
          </a:p>
          <a:p>
            <a:pPr lvl="1" algn="just"/>
            <a:r>
              <a:rPr lang="en-US" dirty="0" smtClean="0"/>
              <a:t>The date and time columns were joined into a single </a:t>
            </a:r>
            <a:r>
              <a:rPr lang="en-US" b="1" dirty="0" err="1" smtClean="0"/>
              <a:t>datetime</a:t>
            </a:r>
            <a:r>
              <a:rPr lang="en-US" dirty="0" smtClean="0"/>
              <a:t> column</a:t>
            </a:r>
            <a:r>
              <a:rPr lang="pt-PT" dirty="0" smtClean="0"/>
              <a:t>;</a:t>
            </a:r>
            <a:endParaRPr lang="en-US" dirty="0" smtClean="0"/>
          </a:p>
          <a:p>
            <a:pPr algn="just"/>
            <a:r>
              <a:rPr lang="en-US" dirty="0" smtClean="0"/>
              <a:t>According to documentation, the dataset contains missing values in the measurements (nearly 1,25% of the rows). Anyhow, it seems we haven't got any missing values according to R.</a:t>
            </a:r>
          </a:p>
          <a:p>
            <a:pPr lvl="1" algn="just"/>
            <a:r>
              <a:rPr lang="en-US" dirty="0" smtClean="0"/>
              <a:t>The downloaded dataset contained 2.049.280 rows which corresponds to exactly 98.75% of the rows of the original dataset, meaning nulls had been excluded already.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Descriptive</a:t>
            </a:r>
            <a:r>
              <a:rPr lang="pt-PT" dirty="0" smtClean="0"/>
              <a:t> </a:t>
            </a:r>
            <a:r>
              <a:rPr lang="pt-PT" dirty="0" err="1" smtClean="0"/>
              <a:t>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2938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Sub_metering_1 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Sub_metering_2 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Sub_metering_3 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Standard </a:t>
                      </a: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Minimum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1st </a:t>
                      </a: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Quartile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Median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Mean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3rd</a:t>
                      </a:r>
                      <a:r>
                        <a:rPr lang="pt-PT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PT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Quartile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Maximum</a:t>
                      </a:r>
                      <a:endParaRPr lang="en-US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2051" y="5338550"/>
            <a:ext cx="9545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 1 </a:t>
            </a:r>
            <a:r>
              <a:rPr lang="en-US" sz="2000" dirty="0" smtClean="0"/>
              <a:t>– Descriptive statistics for each of the sub meters for the entire time frame.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76325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1534</TotalTime>
  <Words>671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Household Electric Power Consumption</vt:lpstr>
      <vt:lpstr>Agenda</vt:lpstr>
      <vt:lpstr>Background</vt:lpstr>
      <vt:lpstr>Objectives</vt:lpstr>
      <vt:lpstr>Data Management</vt:lpstr>
      <vt:lpstr>Dataset description - Datetime</vt:lpstr>
      <vt:lpstr>Dataset description – sub_metering</vt:lpstr>
      <vt:lpstr>Dataset issues</vt:lpstr>
      <vt:lpstr>Descriptive statistics</vt:lpstr>
      <vt:lpstr>High-level recommendations</vt:lpstr>
      <vt:lpstr>Conclusions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19</cp:revision>
  <dcterms:created xsi:type="dcterms:W3CDTF">2022-01-29T12:30:43Z</dcterms:created>
  <dcterms:modified xsi:type="dcterms:W3CDTF">2022-01-30T14:07:24Z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2022-01-29T12:32:11.5126876Z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cc38d963-ff84-4cb0-828f-4938db8630d8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