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32">
          <p15:clr>
            <a:srgbClr val="FBAE40"/>
          </p15:clr>
        </p15:guide>
        <p15:guide id="4294967295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5112">
          <p15:clr>
            <a:srgbClr val="F26B43"/>
          </p15:clr>
        </p15:guide>
        <p15:guide id="4294967295" pos="2568">
          <p15:clr>
            <a:srgbClr val="F26B43"/>
          </p15:clr>
        </p15:guide>
        <p15:guide id="4294967295" pos="288">
          <p15:clr>
            <a:srgbClr val="5ACBF0"/>
          </p15:clr>
        </p15:guide>
        <p15:guide id="4294967295" pos="7392">
          <p15:clr>
            <a:srgbClr val="5ACBF0"/>
          </p15:clr>
        </p15:guide>
        <p15:guide id="4294967295" orient="horz" pos="576">
          <p15:clr>
            <a:srgbClr val="5ACBF0"/>
          </p15:clr>
        </p15:guide>
        <p15:guide id="4294967295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5112">
          <p15:clr>
            <a:srgbClr val="F26B43"/>
          </p15:clr>
        </p15:guide>
        <p15:guide id="4294967295" pos="2568">
          <p15:clr>
            <a:srgbClr val="F26B43"/>
          </p15:clr>
        </p15:guide>
        <p15:guide id="4294967295" pos="288">
          <p15:clr>
            <a:srgbClr val="5ACBF0"/>
          </p15:clr>
        </p15:guide>
        <p15:guide id="4294967295" pos="7392">
          <p15:clr>
            <a:srgbClr val="5ACBF0"/>
          </p15:clr>
        </p15:guide>
        <p15:guide id="4294967295" orient="horz" pos="576">
          <p15:clr>
            <a:srgbClr val="5ACBF0"/>
          </p15:clr>
        </p15:guide>
        <p15:guide id="4294967295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5112">
          <p15:clr>
            <a:srgbClr val="F26B43"/>
          </p15:clr>
        </p15:guide>
        <p15:guide id="4294967295" pos="2568">
          <p15:clr>
            <a:srgbClr val="F26B43"/>
          </p15:clr>
        </p15:guide>
        <p15:guide id="4294967295" pos="288">
          <p15:clr>
            <a:srgbClr val="5ACBF0"/>
          </p15:clr>
        </p15:guide>
        <p15:guide id="4294967295" pos="7392">
          <p15:clr>
            <a:srgbClr val="5ACBF0"/>
          </p15:clr>
        </p15:guide>
        <p15:guide id="4294967295" orient="horz" pos="576">
          <p15:clr>
            <a:srgbClr val="5ACBF0"/>
          </p15:clr>
        </p15:guide>
        <p15:guide id="4294967295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5112">
          <p15:clr>
            <a:srgbClr val="F26B43"/>
          </p15:clr>
        </p15:guide>
        <p15:guide id="4294967295" pos="2568">
          <p15:clr>
            <a:srgbClr val="F26B43"/>
          </p15:clr>
        </p15:guide>
        <p15:guide id="4294967295" pos="288">
          <p15:clr>
            <a:srgbClr val="5ACBF0"/>
          </p15:clr>
        </p15:guide>
        <p15:guide id="4294967295" pos="7392">
          <p15:clr>
            <a:srgbClr val="5ACBF0"/>
          </p15:clr>
        </p15:guide>
        <p15:guide id="4294967295" orient="horz" pos="576">
          <p15:clr>
            <a:srgbClr val="5ACBF0"/>
          </p15:clr>
        </p15:guide>
        <p15:guide id="4294967295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Household Electric Power Consumption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High-level</a:t>
            </a:r>
            <a:r>
              <a:rPr lang="pt-PT" dirty="0" smtClean="0"/>
              <a:t> </a:t>
            </a:r>
            <a:r>
              <a:rPr lang="pt-PT" dirty="0" err="1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Background</a:t>
            </a:r>
          </a:p>
          <a:p>
            <a:r>
              <a:rPr lang="en-US" dirty="0" smtClean="0"/>
              <a:t>Objectives</a:t>
            </a:r>
            <a:r>
              <a:rPr lang="pt-PT" dirty="0" smtClean="0"/>
              <a:t>;</a:t>
            </a:r>
          </a:p>
          <a:p>
            <a:r>
              <a:rPr lang="en-US" dirty="0" smtClean="0"/>
              <a:t>Data Management;</a:t>
            </a:r>
          </a:p>
          <a:p>
            <a:r>
              <a:rPr lang="en-US" dirty="0" smtClean="0"/>
              <a:t>Dataset description;</a:t>
            </a:r>
          </a:p>
          <a:p>
            <a:r>
              <a:rPr lang="en-US" dirty="0" smtClean="0"/>
              <a:t>Dataset issues;</a:t>
            </a:r>
          </a:p>
          <a:p>
            <a:r>
              <a:rPr lang="en-US" dirty="0" smtClean="0"/>
              <a:t>Descriptive statistics;</a:t>
            </a:r>
          </a:p>
          <a:p>
            <a:r>
              <a:rPr lang="en-US" dirty="0" smtClean="0"/>
              <a:t>High-Level Recommendations;</a:t>
            </a:r>
          </a:p>
          <a:p>
            <a:r>
              <a:rPr lang="en-US" dirty="0" smtClean="0"/>
              <a:t>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regional residential developer is designing a large 'Smart Home' apartment housing </a:t>
            </a:r>
            <a:r>
              <a:rPr lang="en-US" dirty="0" smtClean="0"/>
              <a:t>development;</a:t>
            </a:r>
          </a:p>
          <a:p>
            <a:r>
              <a:rPr lang="en-US" dirty="0" smtClean="0"/>
              <a:t>It is </a:t>
            </a:r>
            <a:r>
              <a:rPr lang="en-US" dirty="0"/>
              <a:t>looking for evidence or positive reasons for adopting the use of electrical sub-metering devices used for power management in </a:t>
            </a:r>
            <a:r>
              <a:rPr lang="en-US" b="1" dirty="0"/>
              <a:t>Smart </a:t>
            </a:r>
            <a:r>
              <a:rPr lang="en-US" b="1" dirty="0" smtClean="0"/>
              <a:t>Homes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Installing these </a:t>
            </a:r>
            <a:r>
              <a:rPr lang="en-US" b="1" dirty="0"/>
              <a:t>sub-meters</a:t>
            </a:r>
            <a:r>
              <a:rPr lang="en-US" dirty="0"/>
              <a:t> could be a big step towards the developer's goal of offering highly efficient Smart Homes that provide owners with </a:t>
            </a:r>
            <a:r>
              <a:rPr lang="en-US" b="1" dirty="0"/>
              <a:t>power usage </a:t>
            </a:r>
            <a:r>
              <a:rPr lang="en-US" b="1" dirty="0" smtClean="0"/>
              <a:t>analytics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 above is </a:t>
            </a:r>
            <a:r>
              <a:rPr lang="en-US" dirty="0"/>
              <a:t>a large piece of their planned marketing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smtClean="0"/>
              <a:t>To </a:t>
            </a:r>
            <a:r>
              <a:rPr lang="pt-PT" dirty="0" err="1" smtClean="0"/>
              <a:t>accomplish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suggest</a:t>
            </a:r>
            <a:r>
              <a:rPr lang="pt-PT" dirty="0" smtClean="0"/>
              <a:t> </a:t>
            </a:r>
            <a:r>
              <a:rPr lang="pt-PT" dirty="0" err="1" smtClean="0"/>
              <a:t>employing</a:t>
            </a:r>
            <a:r>
              <a:rPr lang="pt-PT" dirty="0" smtClean="0"/>
              <a:t> </a:t>
            </a:r>
            <a:r>
              <a:rPr lang="pt-PT" b="1" dirty="0"/>
              <a:t>t</a:t>
            </a:r>
            <a:r>
              <a:rPr lang="pt-PT" b="1" dirty="0" smtClean="0"/>
              <a:t>ime </a:t>
            </a:r>
            <a:r>
              <a:rPr lang="pt-PT" b="1" dirty="0"/>
              <a:t>series </a:t>
            </a:r>
            <a:r>
              <a:rPr lang="pt-PT" b="1" dirty="0" err="1" smtClean="0"/>
              <a:t>analysis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b="1" dirty="0" err="1" smtClean="0"/>
              <a:t>forecasting</a:t>
            </a:r>
            <a:r>
              <a:rPr lang="pt-PT" b="1" dirty="0" smtClean="0"/>
              <a:t> </a:t>
            </a:r>
            <a:r>
              <a:rPr lang="pt-PT" dirty="0" err="1" smtClean="0"/>
              <a:t>strategies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30256" y="390812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5289" y="1825624"/>
            <a:ext cx="540706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Demonstrate that future energy consumption can be predicted from the same data;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879" y="1825626"/>
            <a:ext cx="571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Find enough evidence to help support the developer's marketing claims of sub-meters providing owners with </a:t>
            </a:r>
            <a:r>
              <a:rPr lang="en-US" sz="2800" i="1" dirty="0" smtClean="0"/>
              <a:t>useful</a:t>
            </a:r>
            <a:r>
              <a:rPr lang="en-US" sz="2800" dirty="0" smtClean="0"/>
              <a:t> power </a:t>
            </a:r>
            <a:r>
              <a:rPr lang="en-US" sz="2800" dirty="0"/>
              <a:t>usage analytics;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8807885" y="385695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retrieved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na SQL </a:t>
            </a:r>
            <a:r>
              <a:rPr lang="pt-PT" dirty="0" err="1" smtClean="0"/>
              <a:t>query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 ‘dataanalytics2018’*;</a:t>
            </a:r>
          </a:p>
          <a:p>
            <a:endParaRPr lang="pt-PT" dirty="0" smtClean="0"/>
          </a:p>
          <a:p>
            <a:r>
              <a:rPr lang="pt-PT" dirty="0" err="1" smtClean="0"/>
              <a:t>Retrieved</a:t>
            </a:r>
            <a:r>
              <a:rPr lang="pt-PT" dirty="0" smtClean="0"/>
              <a:t> in 4 </a:t>
            </a:r>
            <a:r>
              <a:rPr lang="pt-PT" dirty="0" err="1" smtClean="0"/>
              <a:t>chunks</a:t>
            </a:r>
            <a:r>
              <a:rPr lang="pt-PT" dirty="0" smtClean="0"/>
              <a:t> (1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stored</a:t>
            </a:r>
            <a:r>
              <a:rPr lang="pt-PT" dirty="0" smtClean="0"/>
              <a:t> </a:t>
            </a:r>
            <a:r>
              <a:rPr lang="pt-PT" dirty="0" err="1" smtClean="0"/>
              <a:t>locally</a:t>
            </a:r>
            <a:r>
              <a:rPr lang="pt-PT" dirty="0" smtClean="0"/>
              <a:t> as </a:t>
            </a:r>
            <a:r>
              <a:rPr lang="pt-PT" dirty="0" err="1" smtClean="0"/>
              <a:t>one</a:t>
            </a:r>
            <a:r>
              <a:rPr lang="pt-PT" dirty="0" smtClean="0"/>
              <a:t> single file.</a:t>
            </a:r>
            <a:endParaRPr lang="en-US" dirty="0"/>
          </a:p>
          <a:p>
            <a:endParaRPr lang="en-US" dirty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*host</a:t>
            </a:r>
            <a:r>
              <a:rPr lang="en-US" sz="2000" dirty="0"/>
              <a:t>=</a:t>
            </a:r>
            <a:r>
              <a:rPr lang="en-US" sz="2000" dirty="0" smtClean="0"/>
              <a:t>'data-analytics-2018.cbrosir2cswx.us-east-1.rds.amazonaws.com‘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9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</a:t>
            </a:r>
            <a:r>
              <a:rPr lang="pt-PT" dirty="0" err="1" smtClean="0"/>
              <a:t>ataset</a:t>
            </a:r>
            <a:r>
              <a:rPr lang="pt-PT" dirty="0" smtClean="0"/>
              <a:t> </a:t>
            </a:r>
            <a:r>
              <a:rPr lang="pt-PT" dirty="0" err="1" smtClean="0"/>
              <a:t>d</a:t>
            </a:r>
            <a:r>
              <a:rPr lang="pt-PT" dirty="0" err="1" smtClean="0"/>
              <a:t>escription</a:t>
            </a:r>
            <a:r>
              <a:rPr lang="pt-PT" dirty="0" smtClean="0"/>
              <a:t> - </a:t>
            </a:r>
            <a:r>
              <a:rPr lang="pt-PT" dirty="0" err="1"/>
              <a:t>D</a:t>
            </a:r>
            <a:r>
              <a:rPr lang="pt-PT" dirty="0" err="1" smtClean="0"/>
              <a:t>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archive originally </a:t>
            </a:r>
            <a:r>
              <a:rPr lang="en-US" dirty="0"/>
              <a:t>contains </a:t>
            </a:r>
            <a:r>
              <a:rPr lang="en-US" dirty="0" smtClean="0"/>
              <a:t>2.075.259 </a:t>
            </a:r>
            <a:r>
              <a:rPr lang="en-US" dirty="0"/>
              <a:t>measurements (when retrieved through the SQL </a:t>
            </a:r>
            <a:r>
              <a:rPr lang="en-US" dirty="0" err="1"/>
              <a:t>databse</a:t>
            </a:r>
            <a:r>
              <a:rPr lang="en-US" dirty="0"/>
              <a:t> we have only 2049280 observations) gathered in a house located in </a:t>
            </a:r>
            <a:r>
              <a:rPr lang="en-US" dirty="0" err="1"/>
              <a:t>Sceaux</a:t>
            </a:r>
            <a:r>
              <a:rPr lang="en-US" dirty="0"/>
              <a:t> (7km of Paris, France) between </a:t>
            </a:r>
            <a:r>
              <a:rPr lang="en-US" b="1" dirty="0"/>
              <a:t>December 2006 </a:t>
            </a:r>
            <a:r>
              <a:rPr lang="en-US" dirty="0"/>
              <a:t>and </a:t>
            </a:r>
            <a:r>
              <a:rPr lang="en-US" b="1" dirty="0"/>
              <a:t>November 2010</a:t>
            </a:r>
            <a:r>
              <a:rPr lang="en-US" dirty="0"/>
              <a:t> (47 months</a:t>
            </a:r>
            <a:r>
              <a:rPr lang="en-US" dirty="0" smtClean="0"/>
              <a:t>).</a:t>
            </a:r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organized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a </a:t>
            </a:r>
            <a:r>
              <a:rPr lang="pt-PT" b="1" dirty="0" smtClean="0"/>
              <a:t>date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/>
              <a:t>dd</a:t>
            </a:r>
            <a:r>
              <a:rPr lang="pt-PT" dirty="0"/>
              <a:t>/mm/</a:t>
            </a:r>
            <a:r>
              <a:rPr lang="pt-PT" dirty="0" err="1"/>
              <a:t>yyyy</a:t>
            </a:r>
            <a:r>
              <a:rPr lang="pt-PT" dirty="0"/>
              <a:t>) </a:t>
            </a:r>
            <a:r>
              <a:rPr lang="pt-PT" dirty="0" err="1" smtClean="0"/>
              <a:t>and</a:t>
            </a:r>
            <a:r>
              <a:rPr lang="pt-PT" dirty="0" smtClean="0"/>
              <a:t> a </a:t>
            </a:r>
            <a:r>
              <a:rPr lang="pt-PT" b="1" dirty="0" smtClean="0"/>
              <a:t>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 smtClean="0"/>
              <a:t>hh:mm:ss</a:t>
            </a:r>
            <a:r>
              <a:rPr lang="pt-PT" dirty="0" smtClean="0"/>
              <a:t>).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columns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joined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b="1" dirty="0" err="1" smtClean="0"/>
              <a:t>Datetime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, </a:t>
            </a:r>
            <a:r>
              <a:rPr lang="pt-PT" dirty="0" err="1" smtClean="0"/>
              <a:t>simplifying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r>
              <a:rPr lang="pt-PT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 – </a:t>
            </a:r>
            <a:r>
              <a:rPr lang="pt-PT" dirty="0" err="1" smtClean="0"/>
              <a:t>sub_metering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b="1" dirty="0" err="1"/>
              <a:t>sub_metering_n</a:t>
            </a:r>
            <a:r>
              <a:rPr lang="pt-PT" dirty="0"/>
              <a:t> </a:t>
            </a:r>
            <a:r>
              <a:rPr lang="en-US" dirty="0"/>
              <a:t>represent the active energy consumed every minute (in watt hour) in the household by electrical </a:t>
            </a:r>
            <a:r>
              <a:rPr lang="en-US" dirty="0" smtClean="0"/>
              <a:t>equipment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b="1" dirty="0" smtClean="0"/>
              <a:t>sub_metering_1</a:t>
            </a:r>
            <a:r>
              <a:rPr lang="en-US" dirty="0" smtClean="0"/>
              <a:t>: Corresponds </a:t>
            </a:r>
            <a:r>
              <a:rPr lang="en-US" dirty="0"/>
              <a:t>to the </a:t>
            </a:r>
            <a:r>
              <a:rPr lang="en-US" dirty="0" smtClean="0"/>
              <a:t>kitchen, </a:t>
            </a:r>
            <a:r>
              <a:rPr lang="en-US" dirty="0"/>
              <a:t>containing mainly a dishwasher, an oven and a microwave (hot plates are not electric but gas powered).</a:t>
            </a:r>
          </a:p>
          <a:p>
            <a:r>
              <a:rPr lang="en-US" b="1" dirty="0" smtClean="0"/>
              <a:t>sub_metering_2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the </a:t>
            </a:r>
            <a:r>
              <a:rPr lang="en-US" dirty="0" smtClean="0"/>
              <a:t>laundry room, </a:t>
            </a:r>
            <a:r>
              <a:rPr lang="en-US" dirty="0"/>
              <a:t>containing a washing-machine, a tumble-drier, a refrigerator and a light.</a:t>
            </a:r>
          </a:p>
          <a:p>
            <a:r>
              <a:rPr lang="en-US" b="1" dirty="0" smtClean="0"/>
              <a:t>sub_metering_3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an </a:t>
            </a:r>
            <a:r>
              <a:rPr lang="en-US" dirty="0" smtClean="0"/>
              <a:t>electric water-heater </a:t>
            </a:r>
            <a:r>
              <a:rPr lang="en-US" dirty="0"/>
              <a:t>and an </a:t>
            </a:r>
            <a:r>
              <a:rPr lang="en-US" dirty="0" smtClean="0"/>
              <a:t>air-conditioner.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</a:t>
            </a:r>
            <a:r>
              <a:rPr lang="pt-PT" dirty="0" err="1" smtClean="0"/>
              <a:t>mentioned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, date </a:t>
            </a:r>
            <a:r>
              <a:rPr lang="pt-PT" dirty="0" err="1" smtClean="0"/>
              <a:t>and</a:t>
            </a:r>
            <a:r>
              <a:rPr lang="pt-PT" dirty="0" smtClean="0"/>
              <a:t> time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joined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b="1" dirty="0" err="1" smtClean="0"/>
              <a:t>datetime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;</a:t>
            </a:r>
            <a:endParaRPr lang="en-US" dirty="0" smtClean="0"/>
          </a:p>
          <a:p>
            <a:r>
              <a:rPr lang="en-US" dirty="0" smtClean="0"/>
              <a:t>According to documentation, the dataset contains missing </a:t>
            </a:r>
            <a:r>
              <a:rPr lang="en-US" dirty="0"/>
              <a:t>values in the measurements (nearly 1,25% of the rows). </a:t>
            </a:r>
            <a:r>
              <a:rPr lang="en-US" dirty="0" smtClean="0"/>
              <a:t>For </a:t>
            </a:r>
            <a:r>
              <a:rPr lang="en-US" dirty="0"/>
              <a:t>instance, the dataset </a:t>
            </a:r>
            <a:r>
              <a:rPr lang="en-US" dirty="0" smtClean="0"/>
              <a:t>should contain </a:t>
            </a:r>
            <a:r>
              <a:rPr lang="en-US" dirty="0"/>
              <a:t>missing values on April 28, 2007.</a:t>
            </a:r>
          </a:p>
        </p:txBody>
      </p:sp>
    </p:spTree>
    <p:extLst>
      <p:ext uri="{BB962C8B-B14F-4D97-AF65-F5344CB8AC3E}">
        <p14:creationId xmlns:p14="http://schemas.microsoft.com/office/powerpoint/2010/main" val="21107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Descriptive</a:t>
            </a:r>
            <a:r>
              <a:rPr lang="pt-PT" dirty="0" smtClean="0"/>
              <a:t> </a:t>
            </a:r>
            <a:r>
              <a:rPr lang="pt-PT" dirty="0" err="1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325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56</TotalTime>
  <Words>424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Household Electric Power Consumption</vt:lpstr>
      <vt:lpstr>Agenda</vt:lpstr>
      <vt:lpstr>Background</vt:lpstr>
      <vt:lpstr>Objectives</vt:lpstr>
      <vt:lpstr>Data Management</vt:lpstr>
      <vt:lpstr>Dataset description - Datetime</vt:lpstr>
      <vt:lpstr>Dataset description – sub_metering</vt:lpstr>
      <vt:lpstr>Dataset issues</vt:lpstr>
      <vt:lpstr>Descriptive statistics</vt:lpstr>
      <vt:lpstr>High-level recommendations</vt:lpstr>
      <vt:lpstr>Conclusions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10</cp:revision>
  <dcterms:created xsi:type="dcterms:W3CDTF">2022-01-29T12:30:43Z</dcterms:created>
  <dcterms:modified xsi:type="dcterms:W3CDTF">2022-01-29T13:27:18Z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2022-01-29T12:32:11.5126876Z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cc38d963-ff84-4cb0-828f-4938db8630d8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