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3" r:id="rId1"/>
    <p:sldMasterId id="2147483841" r:id="rId2"/>
    <p:sldMasterId id="2147483844" r:id="rId3"/>
    <p:sldMasterId id="2147483847" r:id="rId4"/>
  </p:sldMasterIdLst>
  <p:sldIdLst>
    <p:sldId id="256" r:id="rId5"/>
    <p:sldId id="257" r:id="rId6"/>
    <p:sldId id="288" r:id="rId7"/>
    <p:sldId id="289" r:id="rId8"/>
    <p:sldId id="290" r:id="rId9"/>
    <p:sldId id="291" r:id="rId10"/>
    <p:sldId id="292" r:id="rId11"/>
    <p:sldId id="294" r:id="rId12"/>
    <p:sldId id="299" r:id="rId13"/>
    <p:sldId id="300" r:id="rId14"/>
    <p:sldId id="302" r:id="rId15"/>
    <p:sldId id="301" r:id="rId16"/>
    <p:sldId id="303" r:id="rId17"/>
    <p:sldId id="304" r:id="rId18"/>
    <p:sldId id="30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8" name="Picture Placeholder 7">
            <a:extLst>
              <a:ext uri="{FF2B5EF4-FFF2-40B4-BE49-F238E27FC236}">
                <a16:creationId xmlns=""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65000"/>
              <a:lumOff val="35000"/>
            </a:schemeClr>
          </a:solidFill>
        </p:spPr>
        <p:txBody>
          <a:bodyPr anchor="ctr"/>
          <a:lstStyle>
            <a:lvl1pPr marL="0" indent="0" algn="ctr">
              <a:buNone/>
              <a:defRPr>
                <a:solidFill>
                  <a:schemeClr val="bg1"/>
                </a:solidFill>
              </a:defRPr>
            </a:lvl1pPr>
          </a:lstStyle>
          <a:p>
            <a:r>
              <a:rPr lang="en-US" smtClean="0"/>
              <a:t>Click icon to add picture</a:t>
            </a:r>
            <a:endParaRPr lang="en-US" dirty="0"/>
          </a:p>
        </p:txBody>
      </p:sp>
      <p:sp>
        <p:nvSpPr>
          <p:cNvPr id="2" name="Title 1">
            <a:extLst>
              <a:ext uri="{FF2B5EF4-FFF2-40B4-BE49-F238E27FC236}">
                <a16:creationId xmlns="" xmlns:a16="http://schemas.microsoft.com/office/drawing/2014/main" id="{43379CA9-81D6-424A-8046-4B56E1D25059}"/>
              </a:ext>
            </a:extLst>
          </p:cNvPr>
          <p:cNvSpPr>
            <a:spLocks noGrp="1"/>
          </p:cNvSpPr>
          <p:nvPr>
            <p:ph type="title"/>
          </p:nvPr>
        </p:nvSpPr>
        <p:spPr>
          <a:xfrm>
            <a:off x="457200" y="4517136"/>
            <a:ext cx="6581554" cy="1371600"/>
          </a:xfrm>
        </p:spPr>
        <p:txBody>
          <a:bodyPr>
            <a:normAutofit/>
          </a:bodyPr>
          <a:lstStyle>
            <a:lvl1pPr>
              <a:lnSpc>
                <a:spcPts val="4600"/>
              </a:lnSpc>
              <a:defRPr sz="3600" cap="all"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47882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alette Star of the show">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t"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r>
              <a:rPr lang="en-US" smtClean="0"/>
              <a:t>Click icon to add picture</a:t>
            </a:r>
            <a:endParaRPr lang="en-US" dirty="0"/>
          </a:p>
        </p:txBody>
      </p:sp>
      <p:sp>
        <p:nvSpPr>
          <p:cNvPr id="18" name="Picture Placeholder 8">
            <a:extLst>
              <a:ext uri="{FF2B5EF4-FFF2-40B4-BE49-F238E27FC236}">
                <a16:creationId xmlns=""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r>
              <a:rPr lang="en-US" smtClean="0"/>
              <a:t>Click icon to add picture</a:t>
            </a:r>
            <a:endParaRPr lang="en-US" dirty="0"/>
          </a:p>
        </p:txBody>
      </p:sp>
      <p:sp>
        <p:nvSpPr>
          <p:cNvPr id="19" name="Picture Placeholder 8">
            <a:extLst>
              <a:ext uri="{FF2B5EF4-FFF2-40B4-BE49-F238E27FC236}">
                <a16:creationId xmlns=""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r>
              <a:rPr lang="en-US" smtClean="0"/>
              <a:t>Click icon to add picture</a:t>
            </a:r>
            <a:endParaRPr lang="en-US" dirty="0"/>
          </a:p>
        </p:txBody>
      </p:sp>
      <p:sp>
        <p:nvSpPr>
          <p:cNvPr id="20" name="Picture Placeholder 8">
            <a:extLst>
              <a:ext uri="{FF2B5EF4-FFF2-40B4-BE49-F238E27FC236}">
                <a16:creationId xmlns=""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r>
              <a:rPr lang="en-US" smtClean="0"/>
              <a:t>Click icon to add picture</a:t>
            </a:r>
            <a:endParaRPr lang="en-US" dirty="0"/>
          </a:p>
        </p:txBody>
      </p:sp>
      <p:sp>
        <p:nvSpPr>
          <p:cNvPr id="21" name="Picture Placeholder 8">
            <a:extLst>
              <a:ext uri="{FF2B5EF4-FFF2-40B4-BE49-F238E27FC236}">
                <a16:creationId xmlns=""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r>
              <a:rPr lang="en-US" smtClean="0"/>
              <a:t>Click icon to add picture</a:t>
            </a:r>
            <a:endParaRPr lang="en-US" dirty="0"/>
          </a:p>
        </p:txBody>
      </p:sp>
      <p:sp>
        <p:nvSpPr>
          <p:cNvPr id="22" name="Picture Placeholder 8">
            <a:extLst>
              <a:ext uri="{FF2B5EF4-FFF2-40B4-BE49-F238E27FC236}">
                <a16:creationId xmlns=""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r>
              <a:rPr lang="en-US" smtClean="0"/>
              <a:t>Click icon to add picture</a:t>
            </a:r>
            <a:endParaRPr lang="en-US" dirty="0"/>
          </a:p>
        </p:txBody>
      </p:sp>
      <p:sp>
        <p:nvSpPr>
          <p:cNvPr id="23" name="Picture Placeholder 8">
            <a:extLst>
              <a:ext uri="{FF2B5EF4-FFF2-40B4-BE49-F238E27FC236}">
                <a16:creationId xmlns=""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r>
              <a:rPr lang="en-US" smtClean="0"/>
              <a:t>Click icon to add picture</a:t>
            </a:r>
            <a:endParaRPr lang="en-US" dirty="0"/>
          </a:p>
        </p:txBody>
      </p:sp>
      <p:sp>
        <p:nvSpPr>
          <p:cNvPr id="24" name="Picture Placeholder 8">
            <a:extLst>
              <a:ext uri="{FF2B5EF4-FFF2-40B4-BE49-F238E27FC236}">
                <a16:creationId xmlns=""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r>
              <a:rPr lang="en-US" smtClean="0"/>
              <a:t>Click icon to add picture</a:t>
            </a:r>
            <a:endParaRPr lang="en-US" dirty="0"/>
          </a:p>
        </p:txBody>
      </p:sp>
    </p:spTree>
    <p:extLst>
      <p:ext uri="{BB962C8B-B14F-4D97-AF65-F5344CB8AC3E}">
        <p14:creationId xmlns:p14="http://schemas.microsoft.com/office/powerpoint/2010/main" val="1114043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mersive palette Star of the show">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5462B86F-90E5-425E-9F83-8477D8111E1D}"/>
              </a:ext>
            </a:extLst>
          </p:cNvPr>
          <p:cNvSpPr/>
          <p:nvPr userDrawn="1"/>
        </p:nvSpPr>
        <p:spPr>
          <a:xfrm>
            <a:off x="0" y="495300"/>
            <a:ext cx="6057900" cy="133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 xmlns:a16="http://schemas.microsoft.com/office/drawing/2014/main" id="{F5269853-3C2C-4F9C-B1BB-E00F7A1DB9E1}"/>
              </a:ext>
            </a:extLst>
          </p:cNvPr>
          <p:cNvSpPr/>
          <p:nvPr userDrawn="1"/>
        </p:nvSpPr>
        <p:spPr>
          <a:xfrm>
            <a:off x="6530703" y="495300"/>
            <a:ext cx="2931587" cy="2628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 xmlns:a16="http://schemas.microsoft.com/office/drawing/2014/main" id="{93759D58-52AF-4785-8A33-F528F46D88A3}"/>
              </a:ext>
            </a:extLst>
          </p:cNvPr>
          <p:cNvSpPr/>
          <p:nvPr userDrawn="1"/>
        </p:nvSpPr>
        <p:spPr>
          <a:xfrm>
            <a:off x="8852618" y="3863713"/>
            <a:ext cx="2921000" cy="259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 xmlns:a16="http://schemas.microsoft.com/office/drawing/2014/main" id="{6AD3E0F4-EC0D-43C2-AC84-A53134C8566E}"/>
              </a:ext>
            </a:extLst>
          </p:cNvPr>
          <p:cNvSpPr/>
          <p:nvPr userDrawn="1"/>
        </p:nvSpPr>
        <p:spPr>
          <a:xfrm>
            <a:off x="228600" y="241300"/>
            <a:ext cx="11772900" cy="6400800"/>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43379CA9-81D6-424A-8046-4B56E1D25059}"/>
              </a:ext>
            </a:extLst>
          </p:cNvPr>
          <p:cNvSpPr>
            <a:spLocks noGrp="1"/>
          </p:cNvSpPr>
          <p:nvPr>
            <p:ph type="title"/>
          </p:nvPr>
        </p:nvSpPr>
        <p:spPr>
          <a:xfrm>
            <a:off x="457199" y="914400"/>
            <a:ext cx="5638801" cy="1572126"/>
          </a:xfrm>
        </p:spPr>
        <p:txBody>
          <a:bodyPr anchor="t" anchorCtr="0">
            <a:noAutofit/>
          </a:bodyPr>
          <a:lstStyle>
            <a:lvl1pPr>
              <a:defRPr>
                <a:solidFill>
                  <a:schemeClr val="tx1"/>
                </a:solidFill>
              </a:defRPr>
            </a:lvl1pPr>
          </a:lstStyle>
          <a:p>
            <a:r>
              <a:rPr lang="en-US" smtClean="0"/>
              <a:t>Click to edit Master title style</a:t>
            </a:r>
            <a:endParaRPr lang="en-US" dirty="0"/>
          </a:p>
        </p:txBody>
      </p:sp>
      <p:sp>
        <p:nvSpPr>
          <p:cNvPr id="10" name="Text Placeholder 9">
            <a:extLst>
              <a:ext uri="{FF2B5EF4-FFF2-40B4-BE49-F238E27FC236}">
                <a16:creationId xmlns="" xmlns:a16="http://schemas.microsoft.com/office/drawing/2014/main" id="{2A60302F-65DB-4E93-B6C3-49E64C44FB53}"/>
              </a:ext>
            </a:extLst>
          </p:cNvPr>
          <p:cNvSpPr>
            <a:spLocks noGrp="1"/>
          </p:cNvSpPr>
          <p:nvPr>
            <p:ph type="body" sz="quarter" idx="14" hasCustomPrompt="1"/>
          </p:nvPr>
        </p:nvSpPr>
        <p:spPr>
          <a:xfrm>
            <a:off x="457200" y="2489200"/>
            <a:ext cx="5202936" cy="3547872"/>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 xmlns:a16="http://schemas.microsoft.com/office/drawing/2014/main" id="{9A66F217-0E52-4AD8-82BA-AB332C59638C}"/>
              </a:ext>
            </a:extLst>
          </p:cNvPr>
          <p:cNvSpPr>
            <a:spLocks noGrp="1"/>
          </p:cNvSpPr>
          <p:nvPr>
            <p:ph type="pic" sz="quarter" idx="15"/>
          </p:nvPr>
        </p:nvSpPr>
        <p:spPr>
          <a:xfrm>
            <a:off x="6997700" y="914400"/>
            <a:ext cx="4334256" cy="5093208"/>
          </a:xfrm>
          <a:prstGeom prst="rect">
            <a:avLst/>
          </a:prstGeom>
          <a:solidFill>
            <a:schemeClr val="accent3"/>
          </a:solidFill>
        </p:spPr>
        <p:txBody>
          <a:bodyPr anchor="ctr"/>
          <a:lstStyle>
            <a:lvl1pPr marL="0" indent="0" algn="ctr">
              <a:buNone/>
              <a:defRPr/>
            </a:lvl1pPr>
          </a:lstStyle>
          <a:p>
            <a:r>
              <a:rPr lang="en-US" smtClean="0"/>
              <a:t>Click icon to add picture</a:t>
            </a:r>
            <a:endParaRPr lang="en-US" dirty="0"/>
          </a:p>
        </p:txBody>
      </p:sp>
    </p:spTree>
    <p:extLst>
      <p:ext uri="{BB962C8B-B14F-4D97-AF65-F5344CB8AC3E}">
        <p14:creationId xmlns:p14="http://schemas.microsoft.com/office/powerpoint/2010/main" val="4277588309"/>
      </p:ext>
    </p:extLst>
  </p:cSld>
  <p:clrMapOvr>
    <a:masterClrMapping/>
  </p:clrMapOvr>
  <p:extLst mod="1">
    <p:ext uri="{DCECCB84-F9BA-43D5-87BE-67443E8EF086}">
      <p15:sldGuideLst xmlns:p15="http://schemas.microsoft.com/office/powerpoint/2012/main">
        <p15:guide id="1"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lette Amusements">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r>
              <a:rPr lang="en-US" smtClean="0"/>
              <a:t>Click icon to add picture</a:t>
            </a:r>
            <a:endParaRPr lang="en-US" dirty="0"/>
          </a:p>
        </p:txBody>
      </p:sp>
      <p:sp>
        <p:nvSpPr>
          <p:cNvPr id="18" name="Picture Placeholder 8">
            <a:extLst>
              <a:ext uri="{FF2B5EF4-FFF2-40B4-BE49-F238E27FC236}">
                <a16:creationId xmlns=""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r>
              <a:rPr lang="en-US" smtClean="0"/>
              <a:t>Click icon to add picture</a:t>
            </a:r>
            <a:endParaRPr lang="en-US" dirty="0"/>
          </a:p>
        </p:txBody>
      </p:sp>
      <p:sp>
        <p:nvSpPr>
          <p:cNvPr id="19" name="Picture Placeholder 8">
            <a:extLst>
              <a:ext uri="{FF2B5EF4-FFF2-40B4-BE49-F238E27FC236}">
                <a16:creationId xmlns=""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r>
              <a:rPr lang="en-US" smtClean="0"/>
              <a:t>Click icon to add picture</a:t>
            </a:r>
            <a:endParaRPr lang="en-US" dirty="0"/>
          </a:p>
        </p:txBody>
      </p:sp>
      <p:sp>
        <p:nvSpPr>
          <p:cNvPr id="20" name="Picture Placeholder 8">
            <a:extLst>
              <a:ext uri="{FF2B5EF4-FFF2-40B4-BE49-F238E27FC236}">
                <a16:creationId xmlns=""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r>
              <a:rPr lang="en-US" smtClean="0"/>
              <a:t>Click icon to add picture</a:t>
            </a:r>
            <a:endParaRPr lang="en-US" dirty="0"/>
          </a:p>
        </p:txBody>
      </p:sp>
      <p:sp>
        <p:nvSpPr>
          <p:cNvPr id="21" name="Picture Placeholder 8">
            <a:extLst>
              <a:ext uri="{FF2B5EF4-FFF2-40B4-BE49-F238E27FC236}">
                <a16:creationId xmlns=""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r>
              <a:rPr lang="en-US" smtClean="0"/>
              <a:t>Click icon to add picture</a:t>
            </a:r>
            <a:endParaRPr lang="en-US" dirty="0"/>
          </a:p>
        </p:txBody>
      </p:sp>
      <p:sp>
        <p:nvSpPr>
          <p:cNvPr id="22" name="Picture Placeholder 8">
            <a:extLst>
              <a:ext uri="{FF2B5EF4-FFF2-40B4-BE49-F238E27FC236}">
                <a16:creationId xmlns=""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r>
              <a:rPr lang="en-US" smtClean="0"/>
              <a:t>Click icon to add picture</a:t>
            </a:r>
            <a:endParaRPr lang="en-US" dirty="0"/>
          </a:p>
        </p:txBody>
      </p:sp>
      <p:sp>
        <p:nvSpPr>
          <p:cNvPr id="23" name="Picture Placeholder 8">
            <a:extLst>
              <a:ext uri="{FF2B5EF4-FFF2-40B4-BE49-F238E27FC236}">
                <a16:creationId xmlns=""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r>
              <a:rPr lang="en-US" smtClean="0"/>
              <a:t>Click icon to add picture</a:t>
            </a:r>
            <a:endParaRPr lang="en-US" dirty="0"/>
          </a:p>
        </p:txBody>
      </p:sp>
      <p:sp>
        <p:nvSpPr>
          <p:cNvPr id="24" name="Picture Placeholder 8">
            <a:extLst>
              <a:ext uri="{FF2B5EF4-FFF2-40B4-BE49-F238E27FC236}">
                <a16:creationId xmlns=""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r>
              <a:rPr lang="en-US" smtClean="0"/>
              <a:t>Click icon to add picture</a:t>
            </a:r>
            <a:endParaRPr lang="en-US" dirty="0"/>
          </a:p>
        </p:txBody>
      </p:sp>
    </p:spTree>
    <p:extLst>
      <p:ext uri="{BB962C8B-B14F-4D97-AF65-F5344CB8AC3E}">
        <p14:creationId xmlns:p14="http://schemas.microsoft.com/office/powerpoint/2010/main" val="33787532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mersive palette Amusements">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53A3BC27-A809-4F76-931E-2DE01059A5AB}"/>
              </a:ext>
            </a:extLst>
          </p:cNvPr>
          <p:cNvSpPr/>
          <p:nvPr userDrawn="1"/>
        </p:nvSpPr>
        <p:spPr>
          <a:xfrm>
            <a:off x="6712974" y="1651000"/>
            <a:ext cx="460459" cy="5207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 xmlns:a16="http://schemas.microsoft.com/office/drawing/2014/main" id="{D96A5108-5EBA-43CE-BA4A-DA9EEF5D808A}"/>
              </a:ext>
            </a:extLst>
          </p:cNvPr>
          <p:cNvSpPr/>
          <p:nvPr userDrawn="1"/>
        </p:nvSpPr>
        <p:spPr>
          <a:xfrm>
            <a:off x="9271000" y="0"/>
            <a:ext cx="2921000" cy="5397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 xmlns:a16="http://schemas.microsoft.com/office/drawing/2014/main" id="{E2712910-50D0-4906-AB08-F37D02F96D4A}"/>
              </a:ext>
            </a:extLst>
          </p:cNvPr>
          <p:cNvSpPr/>
          <p:nvPr userDrawn="1"/>
        </p:nvSpPr>
        <p:spPr>
          <a:xfrm>
            <a:off x="0" y="2387600"/>
            <a:ext cx="5461000" cy="215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 xmlns:a16="http://schemas.microsoft.com/office/drawing/2014/main" id="{7DAC760C-BE23-4DA2-A294-3B5668F8AECA}"/>
              </a:ext>
            </a:extLst>
          </p:cNvPr>
          <p:cNvSpPr/>
          <p:nvPr userDrawn="1"/>
        </p:nvSpPr>
        <p:spPr>
          <a:xfrm>
            <a:off x="228600" y="241300"/>
            <a:ext cx="11772900" cy="640080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43379CA9-81D6-424A-8046-4B56E1D25059}"/>
              </a:ext>
            </a:extLst>
          </p:cNvPr>
          <p:cNvSpPr>
            <a:spLocks noGrp="1"/>
          </p:cNvSpPr>
          <p:nvPr>
            <p:ph type="title"/>
          </p:nvPr>
        </p:nvSpPr>
        <p:spPr>
          <a:xfrm>
            <a:off x="457199" y="914400"/>
            <a:ext cx="5605272" cy="1572126"/>
          </a:xfrm>
        </p:spPr>
        <p:txBody>
          <a:bodyPr anchor="ctr" anchorCtr="0"/>
          <a:lstStyle>
            <a:lvl1pPr>
              <a:defRPr>
                <a:solidFill>
                  <a:schemeClr val="bg1"/>
                </a:solidFill>
              </a:defRPr>
            </a:lvl1pPr>
          </a:lstStyle>
          <a:p>
            <a:r>
              <a:rPr lang="en-US" smtClean="0"/>
              <a:t>Click to edit Master title style</a:t>
            </a:r>
            <a:endParaRPr lang="en-US" dirty="0"/>
          </a:p>
        </p:txBody>
      </p:sp>
      <p:sp>
        <p:nvSpPr>
          <p:cNvPr id="10" name="Text Placeholder 9">
            <a:extLst>
              <a:ext uri="{FF2B5EF4-FFF2-40B4-BE49-F238E27FC236}">
                <a16:creationId xmlns="" xmlns:a16="http://schemas.microsoft.com/office/drawing/2014/main" id="{2A60302F-65DB-4E93-B6C3-49E64C44FB53}"/>
              </a:ext>
            </a:extLst>
          </p:cNvPr>
          <p:cNvSpPr>
            <a:spLocks noGrp="1"/>
          </p:cNvSpPr>
          <p:nvPr>
            <p:ph type="body" sz="quarter" idx="14" hasCustomPrompt="1"/>
          </p:nvPr>
        </p:nvSpPr>
        <p:spPr>
          <a:xfrm>
            <a:off x="457200" y="3072384"/>
            <a:ext cx="4946904" cy="2871216"/>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 xmlns:a16="http://schemas.microsoft.com/office/drawing/2014/main" id="{9A66F217-0E52-4AD8-82BA-AB332C59638C}"/>
              </a:ext>
            </a:extLst>
          </p:cNvPr>
          <p:cNvSpPr>
            <a:spLocks noGrp="1"/>
          </p:cNvSpPr>
          <p:nvPr>
            <p:ph type="pic" sz="quarter" idx="15"/>
          </p:nvPr>
        </p:nvSpPr>
        <p:spPr>
          <a:xfrm>
            <a:off x="7178040" y="457200"/>
            <a:ext cx="4562856" cy="6400800"/>
          </a:xfrm>
          <a:prstGeom prst="rect">
            <a:avLst/>
          </a:prstGeom>
          <a:solidFill>
            <a:schemeClr val="accent5">
              <a:lumMod val="20000"/>
              <a:lumOff val="80000"/>
            </a:schemeClr>
          </a:solidFill>
        </p:spPr>
        <p:txBody>
          <a:bodyPr anchor="ctr"/>
          <a:lstStyle>
            <a:lvl1pPr marL="0" indent="0" algn="ctr">
              <a:buNone/>
              <a:defRPr/>
            </a:lvl1pPr>
          </a:lstStyle>
          <a:p>
            <a:r>
              <a:rPr lang="en-US" smtClean="0"/>
              <a:t>Click icon to add picture</a:t>
            </a:r>
            <a:endParaRPr lang="en-US" dirty="0"/>
          </a:p>
        </p:txBody>
      </p:sp>
    </p:spTree>
    <p:extLst>
      <p:ext uri="{BB962C8B-B14F-4D97-AF65-F5344CB8AC3E}">
        <p14:creationId xmlns:p14="http://schemas.microsoft.com/office/powerpoint/2010/main" val="1919880804"/>
      </p:ext>
    </p:extLst>
  </p:cSld>
  <p:clrMapOvr>
    <a:masterClrMapping/>
  </p:clrMapOvr>
  <p:extLst mod="1">
    <p:ext uri="{DCECCB84-F9BA-43D5-87BE-67443E8EF086}">
      <p15:sldGuideLst xmlns:p15="http://schemas.microsoft.com/office/powerpoint/2012/main">
        <p15:guide id="1"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Intro">
    <p:spTree>
      <p:nvGrpSpPr>
        <p:cNvPr id="1" name=""/>
        <p:cNvGrpSpPr/>
        <p:nvPr/>
      </p:nvGrpSpPr>
      <p:grpSpPr>
        <a:xfrm>
          <a:off x="0" y="0"/>
          <a:ext cx="0" cy="0"/>
          <a:chOff x="0" y="0"/>
          <a:chExt cx="0" cy="0"/>
        </a:xfrm>
      </p:grpSpPr>
      <p:sp>
        <p:nvSpPr>
          <p:cNvPr id="8" name="Picture Placeholder 7">
            <a:extLst>
              <a:ext uri="{FF2B5EF4-FFF2-40B4-BE49-F238E27FC236}">
                <a16:creationId xmlns=""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50000"/>
              <a:lumOff val="50000"/>
            </a:schemeClr>
          </a:solidFill>
        </p:spPr>
        <p:txBody>
          <a:bodyPr anchor="ctr"/>
          <a:lstStyle>
            <a:lvl1pPr marL="0" indent="0">
              <a:buNone/>
              <a:defRPr>
                <a:solidFill>
                  <a:schemeClr val="bg1"/>
                </a:solidFill>
              </a:defRPr>
            </a:lvl1pPr>
          </a:lstStyle>
          <a:p>
            <a:r>
              <a:rPr lang="en-US" smtClean="0"/>
              <a:t>Click icon to add picture</a:t>
            </a:r>
            <a:endParaRPr lang="en-US" dirty="0"/>
          </a:p>
        </p:txBody>
      </p:sp>
      <p:sp>
        <p:nvSpPr>
          <p:cNvPr id="2" name="Title 1">
            <a:extLst>
              <a:ext uri="{FF2B5EF4-FFF2-40B4-BE49-F238E27FC236}">
                <a16:creationId xmlns="" xmlns:a16="http://schemas.microsoft.com/office/drawing/2014/main" id="{43379CA9-81D6-424A-8046-4B56E1D25059}"/>
              </a:ext>
            </a:extLst>
          </p:cNvPr>
          <p:cNvSpPr>
            <a:spLocks noGrp="1"/>
          </p:cNvSpPr>
          <p:nvPr>
            <p:ph type="title"/>
          </p:nvPr>
        </p:nvSpPr>
        <p:spPr/>
        <p:txBody>
          <a:bodyPr/>
          <a:lstStyle>
            <a:lvl1pPr>
              <a:defRPr cap="all" baseline="0">
                <a:solidFill>
                  <a:schemeClr val="bg1"/>
                </a:solidFill>
              </a:defRPr>
            </a:lvl1pPr>
          </a:lstStyle>
          <a:p>
            <a:r>
              <a:rPr lang="en-US" smtClean="0"/>
              <a:t>Click to edit Master title style</a:t>
            </a:r>
            <a:endParaRPr lang="en-US" dirty="0"/>
          </a:p>
        </p:txBody>
      </p:sp>
      <p:sp>
        <p:nvSpPr>
          <p:cNvPr id="10" name="Text Placeholder 9">
            <a:extLst>
              <a:ext uri="{FF2B5EF4-FFF2-40B4-BE49-F238E27FC236}">
                <a16:creationId xmlns="" xmlns:a16="http://schemas.microsoft.com/office/drawing/2014/main" id="{2A60302F-65DB-4E93-B6C3-49E64C44FB53}"/>
              </a:ext>
            </a:extLst>
          </p:cNvPr>
          <p:cNvSpPr>
            <a:spLocks noGrp="1"/>
          </p:cNvSpPr>
          <p:nvPr>
            <p:ph type="body" sz="quarter" idx="14" hasCustomPrompt="1"/>
          </p:nvPr>
        </p:nvSpPr>
        <p:spPr>
          <a:xfrm>
            <a:off x="3429000" y="2240280"/>
            <a:ext cx="4645152" cy="4197096"/>
          </a:xfrm>
          <a:prstGeom prst="rect">
            <a:avLst/>
          </a:prstGeom>
        </p:spPr>
        <p:txBody>
          <a:bodyPr/>
          <a:lstStyle>
            <a:lvl1pPr marL="0" indent="0">
              <a:lnSpc>
                <a:spcPts val="28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Text Placeholder 6">
            <a:extLst>
              <a:ext uri="{FF2B5EF4-FFF2-40B4-BE49-F238E27FC236}">
                <a16:creationId xmlns="" xmlns:a16="http://schemas.microsoft.com/office/drawing/2014/main" id="{EC1CB8E8-F58A-4B26-B8AA-8977FC608E83}"/>
              </a:ext>
            </a:extLst>
          </p:cNvPr>
          <p:cNvSpPr>
            <a:spLocks noGrp="1"/>
          </p:cNvSpPr>
          <p:nvPr>
            <p:ph type="body" sz="quarter" idx="15" hasCustomPrompt="1"/>
          </p:nvPr>
        </p:nvSpPr>
        <p:spPr>
          <a:xfrm>
            <a:off x="630936" y="4498848"/>
            <a:ext cx="2121408" cy="621792"/>
          </a:xfrm>
          <a:prstGeom prst="rect">
            <a:avLst/>
          </a:prstGeom>
        </p:spPr>
        <p:txBody>
          <a:bodyPr lIns="0"/>
          <a:lstStyle>
            <a:lvl1pPr marL="0" indent="0">
              <a:lnSpc>
                <a:spcPts val="1800"/>
              </a:lnSpc>
              <a:spcBef>
                <a:spcPts val="0"/>
              </a:spcBef>
              <a:buNone/>
              <a:defRPr sz="1200" b="1"/>
            </a:lvl1pPr>
            <a:lvl2pPr marL="457200" indent="0">
              <a:lnSpc>
                <a:spcPts val="1800"/>
              </a:lnSpc>
              <a:spcBef>
                <a:spcPts val="0"/>
              </a:spcBef>
              <a:buNone/>
              <a:defRPr sz="1200" b="1"/>
            </a:lvl2pPr>
            <a:lvl3pPr marL="914400" indent="0">
              <a:lnSpc>
                <a:spcPts val="1800"/>
              </a:lnSpc>
              <a:spcBef>
                <a:spcPts val="0"/>
              </a:spcBef>
              <a:buNone/>
              <a:defRPr sz="1200" b="1"/>
            </a:lvl3pPr>
            <a:lvl4pPr marL="1371600" indent="0">
              <a:lnSpc>
                <a:spcPts val="1800"/>
              </a:lnSpc>
              <a:spcBef>
                <a:spcPts val="0"/>
              </a:spcBef>
              <a:buNone/>
              <a:defRPr sz="1200" b="1"/>
            </a:lvl4pPr>
            <a:lvl5pPr marL="1828800" indent="0">
              <a:lnSpc>
                <a:spcPts val="1800"/>
              </a:lnSpc>
              <a:spcBef>
                <a:spcPts val="0"/>
              </a:spcBef>
              <a:buNone/>
              <a:defRPr sz="1200" b="1"/>
            </a:lvl5pPr>
          </a:lstStyle>
          <a:p>
            <a:pPr lvl="0"/>
            <a:r>
              <a:rPr lang="en-US"/>
              <a:t>Click to text</a:t>
            </a:r>
          </a:p>
        </p:txBody>
      </p:sp>
    </p:spTree>
    <p:extLst>
      <p:ext uri="{BB962C8B-B14F-4D97-AF65-F5344CB8AC3E}">
        <p14:creationId xmlns:p14="http://schemas.microsoft.com/office/powerpoint/2010/main" val="122301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Palette Balance ac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cap="all" baseline="0"/>
            </a:lvl1pPr>
          </a:lstStyle>
          <a:p>
            <a:r>
              <a:rPr lang="en-US" dirty="0"/>
              <a:t>Click to edit title</a:t>
            </a:r>
          </a:p>
        </p:txBody>
      </p:sp>
      <p:sp>
        <p:nvSpPr>
          <p:cNvPr id="9" name="Picture Placeholder 8">
            <a:extLst>
              <a:ext uri="{FF2B5EF4-FFF2-40B4-BE49-F238E27FC236}">
                <a16:creationId xmlns=""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r>
              <a:rPr lang="en-US" smtClean="0"/>
              <a:t>Click icon to add picture</a:t>
            </a:r>
            <a:endParaRPr lang="en-US" dirty="0"/>
          </a:p>
        </p:txBody>
      </p:sp>
      <p:sp>
        <p:nvSpPr>
          <p:cNvPr id="18" name="Picture Placeholder 8">
            <a:extLst>
              <a:ext uri="{FF2B5EF4-FFF2-40B4-BE49-F238E27FC236}">
                <a16:creationId xmlns=""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r>
              <a:rPr lang="en-US" smtClean="0"/>
              <a:t>Click icon to add picture</a:t>
            </a:r>
            <a:endParaRPr lang="en-US" dirty="0"/>
          </a:p>
        </p:txBody>
      </p:sp>
      <p:sp>
        <p:nvSpPr>
          <p:cNvPr id="19" name="Picture Placeholder 8">
            <a:extLst>
              <a:ext uri="{FF2B5EF4-FFF2-40B4-BE49-F238E27FC236}">
                <a16:creationId xmlns=""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r>
              <a:rPr lang="en-US" smtClean="0"/>
              <a:t>Click icon to add picture</a:t>
            </a:r>
            <a:endParaRPr lang="en-US" dirty="0"/>
          </a:p>
        </p:txBody>
      </p:sp>
      <p:sp>
        <p:nvSpPr>
          <p:cNvPr id="20" name="Picture Placeholder 8">
            <a:extLst>
              <a:ext uri="{FF2B5EF4-FFF2-40B4-BE49-F238E27FC236}">
                <a16:creationId xmlns=""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r>
              <a:rPr lang="en-US" smtClean="0"/>
              <a:t>Click icon to add picture</a:t>
            </a:r>
            <a:endParaRPr lang="en-US" dirty="0"/>
          </a:p>
        </p:txBody>
      </p:sp>
      <p:sp>
        <p:nvSpPr>
          <p:cNvPr id="21" name="Picture Placeholder 8">
            <a:extLst>
              <a:ext uri="{FF2B5EF4-FFF2-40B4-BE49-F238E27FC236}">
                <a16:creationId xmlns=""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r>
              <a:rPr lang="en-US" smtClean="0"/>
              <a:t>Click icon to add picture</a:t>
            </a:r>
            <a:endParaRPr lang="en-US" dirty="0"/>
          </a:p>
        </p:txBody>
      </p:sp>
      <p:sp>
        <p:nvSpPr>
          <p:cNvPr id="22" name="Picture Placeholder 8">
            <a:extLst>
              <a:ext uri="{FF2B5EF4-FFF2-40B4-BE49-F238E27FC236}">
                <a16:creationId xmlns=""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r>
              <a:rPr lang="en-US" smtClean="0"/>
              <a:t>Click icon to add picture</a:t>
            </a:r>
            <a:endParaRPr lang="en-US" dirty="0"/>
          </a:p>
        </p:txBody>
      </p:sp>
      <p:sp>
        <p:nvSpPr>
          <p:cNvPr id="23" name="Picture Placeholder 8">
            <a:extLst>
              <a:ext uri="{FF2B5EF4-FFF2-40B4-BE49-F238E27FC236}">
                <a16:creationId xmlns=""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r>
              <a:rPr lang="en-US" smtClean="0"/>
              <a:t>Click icon to add picture</a:t>
            </a:r>
            <a:endParaRPr lang="en-US" dirty="0"/>
          </a:p>
        </p:txBody>
      </p:sp>
      <p:sp>
        <p:nvSpPr>
          <p:cNvPr id="24" name="Picture Placeholder 8">
            <a:extLst>
              <a:ext uri="{FF2B5EF4-FFF2-40B4-BE49-F238E27FC236}">
                <a16:creationId xmlns=""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r>
              <a:rPr lang="en-US" smtClean="0"/>
              <a:t>Click icon to add picture</a:t>
            </a:r>
            <a:endParaRPr lang="en-US" dirty="0"/>
          </a:p>
        </p:txBody>
      </p:sp>
    </p:spTree>
    <p:extLst>
      <p:ext uri="{BB962C8B-B14F-4D97-AF65-F5344CB8AC3E}">
        <p14:creationId xmlns:p14="http://schemas.microsoft.com/office/powerpoint/2010/main" val="407375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Immersive palette Balancing Act">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50869985-B973-4011-9FA2-83D7EBB2EA53}"/>
              </a:ext>
            </a:extLst>
          </p:cNvPr>
          <p:cNvSpPr/>
          <p:nvPr/>
        </p:nvSpPr>
        <p:spPr>
          <a:xfrm>
            <a:off x="0" y="2400300"/>
            <a:ext cx="4267200" cy="4457700"/>
          </a:xfrm>
          <a:prstGeom prst="rect">
            <a:avLst/>
          </a:prstGeom>
          <a:solidFill>
            <a:srgbClr val="D2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43379CA9-81D6-424A-8046-4B56E1D25059}"/>
              </a:ext>
            </a:extLst>
          </p:cNvPr>
          <p:cNvSpPr>
            <a:spLocks noGrp="1"/>
          </p:cNvSpPr>
          <p:nvPr>
            <p:ph type="title"/>
          </p:nvPr>
        </p:nvSpPr>
        <p:spPr>
          <a:xfrm>
            <a:off x="457199" y="1399032"/>
            <a:ext cx="3619501" cy="877824"/>
          </a:xfrm>
        </p:spPr>
        <p:txBody>
          <a:bodyPr/>
          <a:lstStyle>
            <a:lvl1pPr>
              <a:defRPr cap="all" baseline="0">
                <a:solidFill>
                  <a:schemeClr val="bg1"/>
                </a:solidFill>
              </a:defRPr>
            </a:lvl1pPr>
          </a:lstStyle>
          <a:p>
            <a:r>
              <a:rPr lang="en-US" smtClean="0"/>
              <a:t>Click to edit Master title style</a:t>
            </a:r>
            <a:endParaRPr lang="en-US" dirty="0"/>
          </a:p>
        </p:txBody>
      </p:sp>
      <p:sp>
        <p:nvSpPr>
          <p:cNvPr id="10" name="Text Placeholder 9">
            <a:extLst>
              <a:ext uri="{FF2B5EF4-FFF2-40B4-BE49-F238E27FC236}">
                <a16:creationId xmlns=""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Picture Placeholder 6">
            <a:extLst>
              <a:ext uri="{FF2B5EF4-FFF2-40B4-BE49-F238E27FC236}">
                <a16:creationId xmlns="" xmlns:a16="http://schemas.microsoft.com/office/drawing/2014/main" id="{9A66F217-0E52-4AD8-82BA-AB332C59638C}"/>
              </a:ext>
            </a:extLst>
          </p:cNvPr>
          <p:cNvSpPr>
            <a:spLocks noGrp="1"/>
          </p:cNvSpPr>
          <p:nvPr>
            <p:ph type="pic" sz="quarter" idx="15"/>
          </p:nvPr>
        </p:nvSpPr>
        <p:spPr>
          <a:xfrm>
            <a:off x="4254500" y="0"/>
            <a:ext cx="7480300" cy="6858000"/>
          </a:xfrm>
          <a:prstGeom prst="rect">
            <a:avLst/>
          </a:prstGeom>
        </p:spPr>
        <p:txBody>
          <a:bodyPr anchor="ctr"/>
          <a:lstStyle>
            <a:lvl1pPr marL="0" indent="0" algn="ctr">
              <a:buNone/>
              <a:defRPr>
                <a:solidFill>
                  <a:schemeClr val="bg1"/>
                </a:solidFill>
              </a:defRPr>
            </a:lvl1pPr>
          </a:lstStyle>
          <a:p>
            <a:r>
              <a:rPr lang="en-US" smtClean="0"/>
              <a:t>Click icon to add picture</a:t>
            </a:r>
            <a:endParaRPr lang="en-US" dirty="0"/>
          </a:p>
        </p:txBody>
      </p:sp>
      <p:sp>
        <p:nvSpPr>
          <p:cNvPr id="8" name="Rectangle 7">
            <a:extLst>
              <a:ext uri="{FF2B5EF4-FFF2-40B4-BE49-F238E27FC236}">
                <a16:creationId xmlns="" xmlns:a16="http://schemas.microsoft.com/office/drawing/2014/main" id="{E75D44F0-DADD-4DCC-82EC-FDB3E9878AA9}"/>
              </a:ext>
            </a:extLst>
          </p:cNvPr>
          <p:cNvSpPr/>
          <p:nvPr/>
        </p:nvSpPr>
        <p:spPr>
          <a:xfrm>
            <a:off x="11734800" y="4445000"/>
            <a:ext cx="457200" cy="2413000"/>
          </a:xfrm>
          <a:prstGeom prst="rect">
            <a:avLst/>
          </a:prstGeom>
          <a:solidFill>
            <a:srgbClr val="884C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 xmlns:a16="http://schemas.microsoft.com/office/drawing/2014/main" id="{28CFE2C9-8B6E-4DDA-A5EA-04581F7629F0}"/>
              </a:ext>
            </a:extLst>
          </p:cNvPr>
          <p:cNvSpPr/>
          <p:nvPr/>
        </p:nvSpPr>
        <p:spPr>
          <a:xfrm>
            <a:off x="11734800" y="0"/>
            <a:ext cx="457200" cy="4462272"/>
          </a:xfrm>
          <a:prstGeom prst="rect">
            <a:avLst/>
          </a:prstGeom>
          <a:solidFill>
            <a:srgbClr val="86A2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642505106"/>
      </p:ext>
    </p:extLst>
  </p:cSld>
  <p:clrMapOvr>
    <a:masterClrMapping/>
  </p:clrMapOvr>
  <p:extLst mod="1">
    <p:ext uri="{DCECCB84-F9BA-43D5-87BE-67443E8EF086}">
      <p15:sldGuideLst xmlns:p15="http://schemas.microsoft.com/office/powerpoint/2012/main">
        <p15:guide id="1"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nstructions">
    <p:spTree>
      <p:nvGrpSpPr>
        <p:cNvPr id="1" name=""/>
        <p:cNvGrpSpPr/>
        <p:nvPr/>
      </p:nvGrpSpPr>
      <p:grpSpPr>
        <a:xfrm>
          <a:off x="0" y="0"/>
          <a:ext cx="0" cy="0"/>
          <a:chOff x="0" y="0"/>
          <a:chExt cx="0" cy="0"/>
        </a:xfrm>
      </p:grpSpPr>
      <p:sp>
        <p:nvSpPr>
          <p:cNvPr id="9" name="Rectangle 8" hidden="1"/>
          <p:cNvSpPr/>
          <p:nvPr/>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12" name="Title 1">
            <a:extLst>
              <a:ext uri="{FF2B5EF4-FFF2-40B4-BE49-F238E27FC236}">
                <a16:creationId xmlns="" xmlns:a16="http://schemas.microsoft.com/office/drawing/2014/main" id="{96FEDCD9-19A7-423B-ABE0-DDD032DE8879}"/>
              </a:ext>
            </a:extLst>
          </p:cNvPr>
          <p:cNvSpPr>
            <a:spLocks noGrp="1"/>
          </p:cNvSpPr>
          <p:nvPr>
            <p:ph type="title"/>
          </p:nvPr>
        </p:nvSpPr>
        <p:spPr>
          <a:xfrm>
            <a:off x="457199" y="914400"/>
            <a:ext cx="7467601" cy="1572768"/>
          </a:xfrm>
        </p:spPr>
        <p:txBody>
          <a:bodyPr/>
          <a:lstStyle>
            <a:lvl1pPr>
              <a:lnSpc>
                <a:spcPts val="4600"/>
              </a:lnSpc>
              <a:defRPr/>
            </a:lvl1pPr>
          </a:lstStyle>
          <a:p>
            <a:r>
              <a:rPr lang="en-US" smtClean="0"/>
              <a:t>Click to edit Master title style</a:t>
            </a:r>
            <a:endParaRPr lang="en-US" dirty="0"/>
          </a:p>
        </p:txBody>
      </p:sp>
      <p:sp>
        <p:nvSpPr>
          <p:cNvPr id="14" name="Text Placeholder 9">
            <a:extLst>
              <a:ext uri="{FF2B5EF4-FFF2-40B4-BE49-F238E27FC236}">
                <a16:creationId xmlns="" xmlns:a16="http://schemas.microsoft.com/office/drawing/2014/main" id="{EBD7372B-17B4-4062-8BFA-745581B27349}"/>
              </a:ext>
            </a:extLst>
          </p:cNvPr>
          <p:cNvSpPr>
            <a:spLocks noGrp="1"/>
          </p:cNvSpPr>
          <p:nvPr>
            <p:ph type="body" sz="quarter" idx="14" hasCustomPrompt="1"/>
          </p:nvPr>
        </p:nvSpPr>
        <p:spPr>
          <a:xfrm>
            <a:off x="457200" y="2540000"/>
            <a:ext cx="6591300" cy="3403600"/>
          </a:xfrm>
          <a:prstGeom prst="rect">
            <a:avLst/>
          </a:prstGeom>
        </p:spPr>
        <p:txBody>
          <a:bodyPr/>
          <a:lstStyle>
            <a:lvl1pPr marL="342900" indent="-342900">
              <a:lnSpc>
                <a:spcPts val="3000"/>
              </a:lnSpc>
              <a:spcBef>
                <a:spcPts val="0"/>
              </a:spcBef>
              <a:buFont typeface="+mj-lt"/>
              <a:buAutoNum type="arabicPeriod"/>
              <a:defRPr sz="1800"/>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3" name="Picture Placeholder 2">
            <a:extLst>
              <a:ext uri="{FF2B5EF4-FFF2-40B4-BE49-F238E27FC236}">
                <a16:creationId xmlns="" xmlns:a16="http://schemas.microsoft.com/office/drawing/2014/main" id="{C09A28F9-9D68-48A2-A1AD-C1C318C0EC8D}"/>
              </a:ext>
            </a:extLst>
          </p:cNvPr>
          <p:cNvSpPr>
            <a:spLocks noGrp="1"/>
          </p:cNvSpPr>
          <p:nvPr>
            <p:ph type="pic" sz="quarter" idx="15"/>
          </p:nvPr>
        </p:nvSpPr>
        <p:spPr>
          <a:xfrm>
            <a:off x="8115300" y="1384300"/>
            <a:ext cx="3410712" cy="4572000"/>
          </a:xfrm>
          <a:prstGeom prst="roundRect">
            <a:avLst>
              <a:gd name="adj" fmla="val 2543"/>
            </a:avLst>
          </a:prstGeom>
        </p:spPr>
        <p:txBody>
          <a:bodyPr anchor="ctr"/>
          <a:lstStyle>
            <a:lvl1pPr marL="0" indent="0" algn="ctr">
              <a:buNone/>
              <a:defRPr/>
            </a:lvl1pPr>
          </a:lstStyle>
          <a:p>
            <a:r>
              <a:rPr lang="en-US" smtClean="0"/>
              <a:t>Click icon to add picture</a:t>
            </a:r>
            <a:endParaRPr lang="en-US" dirty="0"/>
          </a:p>
        </p:txBody>
      </p:sp>
    </p:spTree>
    <p:extLst>
      <p:ext uri="{BB962C8B-B14F-4D97-AF65-F5344CB8AC3E}">
        <p14:creationId xmlns:p14="http://schemas.microsoft.com/office/powerpoint/2010/main" val="815631228"/>
      </p:ext>
    </p:extLst>
  </p:cSld>
  <p:clrMapOvr>
    <a:masterClrMapping/>
  </p:clrMapOvr>
  <p:extLst mod="1">
    <p:ext uri="{DCECCB84-F9BA-43D5-87BE-67443E8EF086}">
      <p15:sldGuideLst xmlns:p15="http://schemas.microsoft.com/office/powerpoint/2012/main">
        <p15:guide id="1" orient="horz" pos="1032">
          <p15:clr>
            <a:srgbClr val="FBAE40"/>
          </p15:clr>
        </p15:guide>
        <p15:guide id="2" pos="336">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20EA5D6-08AC-453D-9206-1039A5DDD965}" type="datetimeFigureOut">
              <a:rPr lang="en-US" smtClean="0"/>
              <a:t>3/23/2022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0A7710-1F16-4D28-9322-4707AC3635D0}" type="slidenum">
              <a:rPr lang="en-US" smtClean="0"/>
              <a:t>‹#›</a:t>
            </a:fld>
            <a:endParaRPr lang="en-US"/>
          </a:p>
        </p:txBody>
      </p:sp>
    </p:spTree>
    <p:extLst>
      <p:ext uri="{BB962C8B-B14F-4D97-AF65-F5344CB8AC3E}">
        <p14:creationId xmlns:p14="http://schemas.microsoft.com/office/powerpoint/2010/main" val="1858516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0EA5D6-08AC-453D-9206-1039A5DDD965}" type="datetimeFigureOut">
              <a:rPr lang="en-US" smtClean="0"/>
              <a:t>3/23/2022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0A7710-1F16-4D28-9322-4707AC3635D0}" type="slidenum">
              <a:rPr lang="en-US" smtClean="0"/>
              <a:t>‹#›</a:t>
            </a:fld>
            <a:endParaRPr lang="en-US"/>
          </a:p>
        </p:txBody>
      </p:sp>
    </p:spTree>
    <p:extLst>
      <p:ext uri="{BB962C8B-B14F-4D97-AF65-F5344CB8AC3E}">
        <p14:creationId xmlns:p14="http://schemas.microsoft.com/office/powerpoint/2010/main" val="2951561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lette Wellsprin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r>
              <a:rPr lang="en-US" smtClean="0"/>
              <a:t>Click icon to add picture</a:t>
            </a:r>
            <a:endParaRPr lang="en-US" dirty="0"/>
          </a:p>
        </p:txBody>
      </p:sp>
      <p:sp>
        <p:nvSpPr>
          <p:cNvPr id="18" name="Picture Placeholder 8">
            <a:extLst>
              <a:ext uri="{FF2B5EF4-FFF2-40B4-BE49-F238E27FC236}">
                <a16:creationId xmlns=""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r>
              <a:rPr lang="en-US" smtClean="0"/>
              <a:t>Click icon to add picture</a:t>
            </a:r>
            <a:endParaRPr lang="en-US" dirty="0"/>
          </a:p>
        </p:txBody>
      </p:sp>
      <p:sp>
        <p:nvSpPr>
          <p:cNvPr id="19" name="Picture Placeholder 8">
            <a:extLst>
              <a:ext uri="{FF2B5EF4-FFF2-40B4-BE49-F238E27FC236}">
                <a16:creationId xmlns=""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r>
              <a:rPr lang="en-US" smtClean="0"/>
              <a:t>Click icon to add picture</a:t>
            </a:r>
            <a:endParaRPr lang="en-US" dirty="0"/>
          </a:p>
        </p:txBody>
      </p:sp>
      <p:sp>
        <p:nvSpPr>
          <p:cNvPr id="20" name="Picture Placeholder 8">
            <a:extLst>
              <a:ext uri="{FF2B5EF4-FFF2-40B4-BE49-F238E27FC236}">
                <a16:creationId xmlns=""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r>
              <a:rPr lang="en-US" smtClean="0"/>
              <a:t>Click icon to add picture</a:t>
            </a:r>
            <a:endParaRPr lang="en-US" dirty="0"/>
          </a:p>
        </p:txBody>
      </p:sp>
      <p:sp>
        <p:nvSpPr>
          <p:cNvPr id="21" name="Picture Placeholder 8">
            <a:extLst>
              <a:ext uri="{FF2B5EF4-FFF2-40B4-BE49-F238E27FC236}">
                <a16:creationId xmlns=""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r>
              <a:rPr lang="en-US" smtClean="0"/>
              <a:t>Click icon to add picture</a:t>
            </a:r>
            <a:endParaRPr lang="en-US" dirty="0"/>
          </a:p>
        </p:txBody>
      </p:sp>
      <p:sp>
        <p:nvSpPr>
          <p:cNvPr id="22" name="Picture Placeholder 8">
            <a:extLst>
              <a:ext uri="{FF2B5EF4-FFF2-40B4-BE49-F238E27FC236}">
                <a16:creationId xmlns=""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r>
              <a:rPr lang="en-US" smtClean="0"/>
              <a:t>Click icon to add picture</a:t>
            </a:r>
            <a:endParaRPr lang="en-US" dirty="0"/>
          </a:p>
        </p:txBody>
      </p:sp>
      <p:sp>
        <p:nvSpPr>
          <p:cNvPr id="23" name="Picture Placeholder 8">
            <a:extLst>
              <a:ext uri="{FF2B5EF4-FFF2-40B4-BE49-F238E27FC236}">
                <a16:creationId xmlns=""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r>
              <a:rPr lang="en-US" smtClean="0"/>
              <a:t>Click icon to add picture</a:t>
            </a:r>
            <a:endParaRPr lang="en-US" dirty="0"/>
          </a:p>
        </p:txBody>
      </p:sp>
      <p:sp>
        <p:nvSpPr>
          <p:cNvPr id="24" name="Picture Placeholder 8">
            <a:extLst>
              <a:ext uri="{FF2B5EF4-FFF2-40B4-BE49-F238E27FC236}">
                <a16:creationId xmlns=""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r>
              <a:rPr lang="en-US" smtClean="0"/>
              <a:t>Click icon to add picture</a:t>
            </a:r>
            <a:endParaRPr lang="en-US" dirty="0"/>
          </a:p>
        </p:txBody>
      </p:sp>
    </p:spTree>
    <p:extLst>
      <p:ext uri="{BB962C8B-B14F-4D97-AF65-F5344CB8AC3E}">
        <p14:creationId xmlns:p14="http://schemas.microsoft.com/office/powerpoint/2010/main" val="327182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mersive palette Wellsprin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C186ECD6-DF3C-4CA6-9A77-ED32AC37F81F}"/>
              </a:ext>
            </a:extLst>
          </p:cNvPr>
          <p:cNvSpPr/>
          <p:nvPr userDrawn="1"/>
        </p:nvSpPr>
        <p:spPr>
          <a:xfrm>
            <a:off x="0" y="0"/>
            <a:ext cx="2445488" cy="457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 xmlns:a16="http://schemas.microsoft.com/office/drawing/2014/main" id="{8D3F081E-4462-4B33-A41E-0432A3B439D9}"/>
              </a:ext>
            </a:extLst>
          </p:cNvPr>
          <p:cNvSpPr/>
          <p:nvPr userDrawn="1"/>
        </p:nvSpPr>
        <p:spPr>
          <a:xfrm rot="5400000">
            <a:off x="10740656" y="5406656"/>
            <a:ext cx="2445488" cy="457200"/>
          </a:xfrm>
          <a:prstGeom prst="rect">
            <a:avLst/>
          </a:prstGeom>
          <a:solidFill>
            <a:srgbClr val="8A58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 xmlns:a16="http://schemas.microsoft.com/office/drawing/2014/main" id="{C05FA2D1-6BF4-4194-B815-8C66D013FD27}"/>
              </a:ext>
            </a:extLst>
          </p:cNvPr>
          <p:cNvSpPr/>
          <p:nvPr userDrawn="1"/>
        </p:nvSpPr>
        <p:spPr>
          <a:xfrm>
            <a:off x="7982712" y="495300"/>
            <a:ext cx="3753612" cy="5943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 xmlns:a16="http://schemas.microsoft.com/office/drawing/2014/main" id="{DC88F0DF-BC0B-473C-82DC-7FC46D38FAC1}"/>
              </a:ext>
            </a:extLst>
          </p:cNvPr>
          <p:cNvSpPr/>
          <p:nvPr userDrawn="1"/>
        </p:nvSpPr>
        <p:spPr>
          <a:xfrm>
            <a:off x="4251158" y="495300"/>
            <a:ext cx="3787056" cy="594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9">
            <a:extLst>
              <a:ext uri="{FF2B5EF4-FFF2-40B4-BE49-F238E27FC236}">
                <a16:creationId xmlns=""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 xmlns:a16="http://schemas.microsoft.com/office/drawing/2014/main" id="{9A66F217-0E52-4AD8-82BA-AB332C59638C}"/>
              </a:ext>
            </a:extLst>
          </p:cNvPr>
          <p:cNvSpPr>
            <a:spLocks noGrp="1"/>
          </p:cNvSpPr>
          <p:nvPr>
            <p:ph type="pic" sz="quarter" idx="15"/>
          </p:nvPr>
        </p:nvSpPr>
        <p:spPr>
          <a:xfrm>
            <a:off x="4709160" y="960120"/>
            <a:ext cx="6574536" cy="5074920"/>
          </a:xfrm>
          <a:prstGeom prst="rect">
            <a:avLst/>
          </a:prstGeom>
        </p:spPr>
        <p:txBody>
          <a:bodyPr anchor="ctr"/>
          <a:lstStyle>
            <a:lvl1pPr marL="0" indent="0" algn="ctr">
              <a:buNone/>
              <a:defRPr>
                <a:solidFill>
                  <a:schemeClr val="bg1"/>
                </a:solidFill>
              </a:defRPr>
            </a:lvl1pPr>
          </a:lstStyle>
          <a:p>
            <a:r>
              <a:rPr lang="en-US" smtClean="0"/>
              <a:t>Click icon to add picture</a:t>
            </a:r>
            <a:endParaRPr lang="en-US" dirty="0"/>
          </a:p>
        </p:txBody>
      </p:sp>
      <p:sp>
        <p:nvSpPr>
          <p:cNvPr id="13" name="Rectangle 12">
            <a:extLst>
              <a:ext uri="{FF2B5EF4-FFF2-40B4-BE49-F238E27FC236}">
                <a16:creationId xmlns="" xmlns:a16="http://schemas.microsoft.com/office/drawing/2014/main" id="{FDF3E524-6AEB-4529-804C-0B9CD9992050}"/>
              </a:ext>
            </a:extLst>
          </p:cNvPr>
          <p:cNvSpPr/>
          <p:nvPr userDrawn="1"/>
        </p:nvSpPr>
        <p:spPr>
          <a:xfrm>
            <a:off x="228600" y="241300"/>
            <a:ext cx="11772900" cy="6400800"/>
          </a:xfrm>
          <a:prstGeom prst="rect">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 xmlns:a16="http://schemas.microsoft.com/office/drawing/2014/main" id="{4CFF2CAC-AD21-48FA-AD68-A643AAA6A8C4}"/>
              </a:ext>
            </a:extLst>
          </p:cNvPr>
          <p:cNvCxnSpPr>
            <a:cxnSpLocks/>
          </p:cNvCxnSpPr>
          <p:nvPr userDrawn="1"/>
        </p:nvCxnSpPr>
        <p:spPr>
          <a:xfrm>
            <a:off x="228600" y="2415910"/>
            <a:ext cx="4022558"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43379CA9-81D6-424A-8046-4B56E1D25059}"/>
              </a:ext>
            </a:extLst>
          </p:cNvPr>
          <p:cNvSpPr>
            <a:spLocks noGrp="1"/>
          </p:cNvSpPr>
          <p:nvPr>
            <p:ph type="title"/>
          </p:nvPr>
        </p:nvSpPr>
        <p:spPr>
          <a:xfrm>
            <a:off x="457199" y="1371600"/>
            <a:ext cx="3619501" cy="877824"/>
          </a:xfrm>
        </p:spPr>
        <p:txBody>
          <a:bodyPr/>
          <a:lstStyle>
            <a:lvl1pPr>
              <a:lnSpc>
                <a:spcPts val="4320"/>
              </a:lnSpc>
              <a:defRPr>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675857502"/>
      </p:ext>
    </p:extLst>
  </p:cSld>
  <p:clrMapOvr>
    <a:masterClrMapping/>
  </p:clrMapOvr>
  <p:extLst mod="1">
    <p:ext uri="{DCECCB84-F9BA-43D5-87BE-67443E8EF086}">
      <p15:sldGuideLst xmlns:p15="http://schemas.microsoft.com/office/powerpoint/2012/main">
        <p15:guide id="1"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1.xml"/><Relationship Id="rId1" Type="http://schemas.openxmlformats.org/officeDocument/2006/relationships/slideLayout" Target="../slideLayouts/slideLayout10.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4" name="Date Placeholder 3">
            <a:extLst>
              <a:ext uri="{FF2B5EF4-FFF2-40B4-BE49-F238E27FC236}">
                <a16:creationId xmlns=""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0EA5D6-08AC-453D-9206-1039A5DDD965}" type="datetimeFigureOut">
              <a:rPr lang="en-US" smtClean="0"/>
              <a:t>3/23/2022</a:t>
            </a:fld>
            <a:endParaRPr lang="en-US"/>
          </a:p>
        </p:txBody>
      </p:sp>
      <p:sp>
        <p:nvSpPr>
          <p:cNvPr id="5" name="Footer Placeholder 4">
            <a:extLst>
              <a:ext uri="{FF2B5EF4-FFF2-40B4-BE49-F238E27FC236}">
                <a16:creationId xmlns=""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0A7710-1F16-4D28-9322-4707AC3635D0}" type="slidenum">
              <a:rPr lang="en-US" smtClean="0"/>
              <a:t>‹#›</a:t>
            </a:fld>
            <a:endParaRPr lang="en-US"/>
          </a:p>
        </p:txBody>
      </p:sp>
    </p:spTree>
    <p:extLst>
      <p:ext uri="{BB962C8B-B14F-4D97-AF65-F5344CB8AC3E}">
        <p14:creationId xmlns:p14="http://schemas.microsoft.com/office/powerpoint/2010/main" val="4185588787"/>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5112">
          <p15:clr>
            <a:srgbClr val="F26B43"/>
          </p15:clr>
        </p15:guide>
        <p15:guide id="2" pos="2568">
          <p15:clr>
            <a:srgbClr val="F26B43"/>
          </p15:clr>
        </p15:guide>
        <p15:guide id="3" pos="288">
          <p15:clr>
            <a:srgbClr val="5ACBF0"/>
          </p15:clr>
        </p15:guide>
        <p15:guide id="4" pos="7392">
          <p15:clr>
            <a:srgbClr val="5ACBF0"/>
          </p15:clr>
        </p15:guide>
        <p15:guide id="5" orient="horz" pos="576">
          <p15:clr>
            <a:srgbClr val="5ACBF0"/>
          </p15:clr>
        </p15:guide>
        <p15:guide id="6" orient="horz" pos="3744">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4" name="Date Placeholder 3">
            <a:extLst>
              <a:ext uri="{FF2B5EF4-FFF2-40B4-BE49-F238E27FC236}">
                <a16:creationId xmlns=""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3/23/2022</a:t>
            </a:fld>
            <a:endParaRPr lang="en-US" dirty="0"/>
          </a:p>
        </p:txBody>
      </p:sp>
      <p:sp>
        <p:nvSpPr>
          <p:cNvPr id="5" name="Footer Placeholder 4">
            <a:extLst>
              <a:ext uri="{FF2B5EF4-FFF2-40B4-BE49-F238E27FC236}">
                <a16:creationId xmlns=""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3786265916"/>
      </p:ext>
    </p:extLst>
  </p:cSld>
  <p:clrMap bg1="lt1" tx1="dk1" bg2="lt2" tx2="dk2" accent1="accent1" accent2="accent2" accent3="accent3" accent4="accent4" accent5="accent5" accent6="accent6" hlink="hlink" folHlink="folHlink"/>
  <p:sldLayoutIdLst>
    <p:sldLayoutId id="2147483842" r:id="rId1"/>
    <p:sldLayoutId id="2147483843"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5112">
          <p15:clr>
            <a:srgbClr val="F26B43"/>
          </p15:clr>
        </p15:guide>
        <p15:guide id="2" pos="2568">
          <p15:clr>
            <a:srgbClr val="F26B43"/>
          </p15:clr>
        </p15:guide>
        <p15:guide id="3" pos="288">
          <p15:clr>
            <a:srgbClr val="5ACBF0"/>
          </p15:clr>
        </p15:guide>
        <p15:guide id="4" pos="7392">
          <p15:clr>
            <a:srgbClr val="5ACBF0"/>
          </p15:clr>
        </p15:guide>
        <p15:guide id="5" orient="horz" pos="576">
          <p15:clr>
            <a:srgbClr val="5ACBF0"/>
          </p15:clr>
        </p15:guide>
        <p15:guide id="6" orient="horz" pos="3744">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4" name="Date Placeholder 3">
            <a:extLst>
              <a:ext uri="{FF2B5EF4-FFF2-40B4-BE49-F238E27FC236}">
                <a16:creationId xmlns=""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3/23/2022</a:t>
            </a:fld>
            <a:endParaRPr lang="en-US" dirty="0"/>
          </a:p>
        </p:txBody>
      </p:sp>
      <p:sp>
        <p:nvSpPr>
          <p:cNvPr id="5" name="Footer Placeholder 4">
            <a:extLst>
              <a:ext uri="{FF2B5EF4-FFF2-40B4-BE49-F238E27FC236}">
                <a16:creationId xmlns=""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101900422"/>
      </p:ext>
    </p:extLst>
  </p:cSld>
  <p:clrMap bg1="lt1" tx1="dk1" bg2="lt2" tx2="dk2" accent1="accent1" accent2="accent2" accent3="accent3" accent4="accent4" accent5="accent5" accent6="accent6" hlink="hlink" folHlink="folHlink"/>
  <p:sldLayoutIdLst>
    <p:sldLayoutId id="2147483845" r:id="rId1"/>
    <p:sldLayoutId id="2147483846"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5112">
          <p15:clr>
            <a:srgbClr val="F26B43"/>
          </p15:clr>
        </p15:guide>
        <p15:guide id="2" pos="2568">
          <p15:clr>
            <a:srgbClr val="F26B43"/>
          </p15:clr>
        </p15:guide>
        <p15:guide id="3" pos="288">
          <p15:clr>
            <a:srgbClr val="5ACBF0"/>
          </p15:clr>
        </p15:guide>
        <p15:guide id="4" pos="7392">
          <p15:clr>
            <a:srgbClr val="5ACBF0"/>
          </p15:clr>
        </p15:guide>
        <p15:guide id="5" orient="horz" pos="576">
          <p15:clr>
            <a:srgbClr val="5ACBF0"/>
          </p15:clr>
        </p15:guide>
        <p15:guide id="6" orient="horz" pos="3744">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4" name="Date Placeholder 3">
            <a:extLst>
              <a:ext uri="{FF2B5EF4-FFF2-40B4-BE49-F238E27FC236}">
                <a16:creationId xmlns=""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3/23/2022</a:t>
            </a:fld>
            <a:endParaRPr lang="en-US" dirty="0"/>
          </a:p>
        </p:txBody>
      </p:sp>
      <p:sp>
        <p:nvSpPr>
          <p:cNvPr id="5" name="Footer Placeholder 4">
            <a:extLst>
              <a:ext uri="{FF2B5EF4-FFF2-40B4-BE49-F238E27FC236}">
                <a16:creationId xmlns=""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3942970456"/>
      </p:ext>
    </p:extLst>
  </p:cSld>
  <p:clrMap bg1="lt1" tx1="dk1" bg2="lt2" tx2="dk2" accent1="accent1" accent2="accent2" accent3="accent3" accent4="accent4" accent5="accent5" accent6="accent6" hlink="hlink" folHlink="folHlink"/>
  <p:sldLayoutIdLst>
    <p:sldLayoutId id="2147483848" r:id="rId1"/>
    <p:sldLayoutId id="2147483849"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5112">
          <p15:clr>
            <a:srgbClr val="F26B43"/>
          </p15:clr>
        </p15:guide>
        <p15:guide id="2" pos="2568">
          <p15:clr>
            <a:srgbClr val="F26B43"/>
          </p15:clr>
        </p15:guide>
        <p15:guide id="3" pos="288">
          <p15:clr>
            <a:srgbClr val="5ACBF0"/>
          </p15:clr>
        </p15:guide>
        <p15:guide id="4" pos="7392">
          <p15:clr>
            <a:srgbClr val="5ACBF0"/>
          </p15:clr>
        </p15:guide>
        <p15:guide id="5" orient="horz" pos="576">
          <p15:clr>
            <a:srgbClr val="5ACBF0"/>
          </p15:clr>
        </p15:guide>
        <p15:guide id="6" orient="horz" pos="3744">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Evaluate </a:t>
            </a:r>
            <a:r>
              <a:rPr lang="en-US" b="1" dirty="0" smtClean="0"/>
              <a:t>Technique </a:t>
            </a:r>
            <a:r>
              <a:rPr lang="en-US" b="1" dirty="0"/>
              <a:t>for </a:t>
            </a:r>
            <a:r>
              <a:rPr lang="en-US" b="1" dirty="0" err="1"/>
              <a:t>Wifi</a:t>
            </a:r>
            <a:r>
              <a:rPr lang="en-US" b="1" dirty="0"/>
              <a:t> </a:t>
            </a:r>
            <a:r>
              <a:rPr lang="en-US" b="1" dirty="0" err="1"/>
              <a:t>Locationing</a:t>
            </a:r>
            <a:endParaRPr lang="en-US" b="1" dirty="0"/>
          </a:p>
        </p:txBody>
      </p:sp>
      <p:sp>
        <p:nvSpPr>
          <p:cNvPr id="3" name="Subtitle 2"/>
          <p:cNvSpPr>
            <a:spLocks noGrp="1"/>
          </p:cNvSpPr>
          <p:nvPr>
            <p:ph type="subTitle" idx="1"/>
          </p:nvPr>
        </p:nvSpPr>
        <p:spPr/>
        <p:txBody>
          <a:bodyPr/>
          <a:lstStyle/>
          <a:p>
            <a:r>
              <a:rPr lang="en-US" dirty="0" err="1" smtClean="0"/>
              <a:t>Ubiqum</a:t>
            </a:r>
            <a:r>
              <a:rPr lang="en-US" dirty="0" smtClean="0"/>
              <a:t> – Task 3</a:t>
            </a:r>
            <a:endParaRPr lang="en-US" dirty="0"/>
          </a:p>
        </p:txBody>
      </p:sp>
    </p:spTree>
    <p:extLst>
      <p:ext uri="{BB962C8B-B14F-4D97-AF65-F5344CB8AC3E}">
        <p14:creationId xmlns:p14="http://schemas.microsoft.com/office/powerpoint/2010/main" val="3296914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6. </a:t>
            </a:r>
            <a:r>
              <a:rPr lang="pt-PT" dirty="0" err="1" smtClean="0"/>
              <a:t>Models</a:t>
            </a:r>
            <a:r>
              <a:rPr lang="pt-PT" dirty="0" smtClean="0"/>
              <a:t> </a:t>
            </a:r>
            <a:r>
              <a:rPr lang="pt-PT" dirty="0" err="1" smtClean="0"/>
              <a:t>Produced</a:t>
            </a:r>
            <a:r>
              <a:rPr lang="pt-PT" dirty="0" smtClean="0"/>
              <a:t> – </a:t>
            </a:r>
            <a:r>
              <a:rPr lang="pt-PT" dirty="0" err="1"/>
              <a:t>Relative</a:t>
            </a:r>
            <a:r>
              <a:rPr lang="pt-PT" dirty="0"/>
              <a:t> </a:t>
            </a:r>
            <a:r>
              <a:rPr lang="pt-PT" dirty="0" err="1"/>
              <a:t>Position</a:t>
            </a:r>
            <a:endParaRPr lang="en-US" dirty="0"/>
          </a:p>
        </p:txBody>
      </p:sp>
      <p:sp>
        <p:nvSpPr>
          <p:cNvPr id="3" name="Content Placeholder 2"/>
          <p:cNvSpPr>
            <a:spLocks noGrp="1"/>
          </p:cNvSpPr>
          <p:nvPr>
            <p:ph idx="1"/>
          </p:nvPr>
        </p:nvSpPr>
        <p:spPr/>
        <p:txBody>
          <a:bodyPr/>
          <a:lstStyle/>
          <a:p>
            <a:r>
              <a:rPr lang="en-US" dirty="0" smtClean="0"/>
              <a:t>I took into account the WAP signals and the previously forecast Building ID and Floor into consideration for this second classification model.</a:t>
            </a:r>
            <a:endParaRPr lang="en-US" dirty="0"/>
          </a:p>
        </p:txBody>
      </p:sp>
      <p:sp>
        <p:nvSpPr>
          <p:cNvPr id="6" name="TextBox 5"/>
          <p:cNvSpPr txBox="1"/>
          <p:nvPr/>
        </p:nvSpPr>
        <p:spPr>
          <a:xfrm>
            <a:off x="838200" y="3261717"/>
            <a:ext cx="4182035" cy="2677656"/>
          </a:xfrm>
          <a:prstGeom prst="rect">
            <a:avLst/>
          </a:prstGeom>
          <a:noFill/>
        </p:spPr>
        <p:txBody>
          <a:bodyPr wrap="square" rtlCol="0">
            <a:spAutoFit/>
          </a:bodyPr>
          <a:lstStyle/>
          <a:p>
            <a:pPr marL="457200" indent="-457200">
              <a:buFont typeface="Arial" panose="020B0604020202020204" pitchFamily="34" charset="0"/>
              <a:buChar char="•"/>
            </a:pPr>
            <a:r>
              <a:rPr lang="en-US" sz="2800" dirty="0" smtClean="0"/>
              <a:t>I managed to reach an accuracy of 90% and kappa of 59% with a </a:t>
            </a:r>
            <a:r>
              <a:rPr lang="en-US" sz="2800" b="1" dirty="0" smtClean="0"/>
              <a:t>Random Forest</a:t>
            </a:r>
            <a:r>
              <a:rPr lang="en-US" sz="2800" dirty="0" smtClean="0"/>
              <a:t> (</a:t>
            </a:r>
            <a:r>
              <a:rPr lang="en-US" sz="2800" dirty="0" err="1" smtClean="0"/>
              <a:t>Best_Model</a:t>
            </a:r>
            <a:r>
              <a:rPr lang="en-US" sz="2800" dirty="0" smtClean="0"/>
              <a:t>), once again. </a:t>
            </a:r>
            <a:endParaRPr lang="en-US" sz="28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5523" y="2689125"/>
            <a:ext cx="6406495" cy="3953722"/>
          </a:xfrm>
          <a:prstGeom prst="rect">
            <a:avLst/>
          </a:prstGeom>
        </p:spPr>
      </p:pic>
    </p:spTree>
    <p:extLst>
      <p:ext uri="{BB962C8B-B14F-4D97-AF65-F5344CB8AC3E}">
        <p14:creationId xmlns:p14="http://schemas.microsoft.com/office/powerpoint/2010/main" val="872891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6. </a:t>
            </a:r>
            <a:r>
              <a:rPr lang="pt-PT" dirty="0" err="1" smtClean="0"/>
              <a:t>Models</a:t>
            </a:r>
            <a:r>
              <a:rPr lang="pt-PT" dirty="0" smtClean="0"/>
              <a:t> </a:t>
            </a:r>
            <a:r>
              <a:rPr lang="pt-PT" dirty="0" err="1" smtClean="0"/>
              <a:t>Produced</a:t>
            </a:r>
            <a:r>
              <a:rPr lang="pt-PT" dirty="0" smtClean="0"/>
              <a:t> – Longitude</a:t>
            </a:r>
            <a:endParaRPr lang="en-US" dirty="0"/>
          </a:p>
        </p:txBody>
      </p:sp>
      <p:sp>
        <p:nvSpPr>
          <p:cNvPr id="3" name="Content Placeholder 2"/>
          <p:cNvSpPr>
            <a:spLocks noGrp="1"/>
          </p:cNvSpPr>
          <p:nvPr>
            <p:ph idx="1"/>
          </p:nvPr>
        </p:nvSpPr>
        <p:spPr/>
        <p:txBody>
          <a:bodyPr/>
          <a:lstStyle/>
          <a:p>
            <a:r>
              <a:rPr lang="en-US" dirty="0" smtClean="0"/>
              <a:t>I took into account the WAP signals and the previously forecast Building ID, Floor and Relative Position into consideration for this last round of regression models. This model is independent from the latitude model.</a:t>
            </a:r>
            <a:endParaRPr lang="en-US" dirty="0"/>
          </a:p>
        </p:txBody>
      </p:sp>
      <p:sp>
        <p:nvSpPr>
          <p:cNvPr id="6" name="TextBox 5"/>
          <p:cNvSpPr txBox="1"/>
          <p:nvPr/>
        </p:nvSpPr>
        <p:spPr>
          <a:xfrm>
            <a:off x="838200" y="3503764"/>
            <a:ext cx="4182035" cy="2677656"/>
          </a:xfrm>
          <a:prstGeom prst="rect">
            <a:avLst/>
          </a:prstGeom>
          <a:noFill/>
        </p:spPr>
        <p:txBody>
          <a:bodyPr wrap="square" rtlCol="0">
            <a:spAutoFit/>
          </a:bodyPr>
          <a:lstStyle/>
          <a:p>
            <a:pPr marL="457200" indent="-457200">
              <a:buFont typeface="Arial" panose="020B0604020202020204" pitchFamily="34" charset="0"/>
              <a:buChar char="•"/>
            </a:pPr>
            <a:r>
              <a:rPr lang="en-US" sz="2800" dirty="0" smtClean="0"/>
              <a:t>I managed to reach an </a:t>
            </a:r>
            <a:r>
              <a:rPr lang="en-US" sz="2800" dirty="0" err="1" smtClean="0"/>
              <a:t>Rsquared</a:t>
            </a:r>
            <a:r>
              <a:rPr lang="en-US" sz="2800" dirty="0" smtClean="0"/>
              <a:t> of 0.99 and an MAE of 5.8 with a </a:t>
            </a:r>
            <a:r>
              <a:rPr lang="en-US" sz="2800" b="1" dirty="0" smtClean="0"/>
              <a:t>Random Forest </a:t>
            </a:r>
            <a:r>
              <a:rPr lang="en-US" sz="2800" dirty="0" smtClean="0"/>
              <a:t>(</a:t>
            </a:r>
            <a:r>
              <a:rPr lang="en-US" sz="2800" dirty="0" err="1" smtClean="0"/>
              <a:t>Best_Model</a:t>
            </a:r>
            <a:r>
              <a:rPr lang="en-US" sz="2800" dirty="0" smtClean="0"/>
              <a:t>), once again. </a:t>
            </a:r>
            <a:endParaRPr lang="en-US" sz="2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9502" y="3083572"/>
            <a:ext cx="5996734" cy="3700841"/>
          </a:xfrm>
          <a:prstGeom prst="rect">
            <a:avLst/>
          </a:prstGeom>
        </p:spPr>
      </p:pic>
    </p:spTree>
    <p:extLst>
      <p:ext uri="{BB962C8B-B14F-4D97-AF65-F5344CB8AC3E}">
        <p14:creationId xmlns:p14="http://schemas.microsoft.com/office/powerpoint/2010/main" val="919763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6. </a:t>
            </a:r>
            <a:r>
              <a:rPr lang="pt-PT" dirty="0" err="1" smtClean="0"/>
              <a:t>Models</a:t>
            </a:r>
            <a:r>
              <a:rPr lang="pt-PT" dirty="0" smtClean="0"/>
              <a:t> </a:t>
            </a:r>
            <a:r>
              <a:rPr lang="pt-PT" dirty="0" err="1" smtClean="0"/>
              <a:t>Produced</a:t>
            </a:r>
            <a:r>
              <a:rPr lang="pt-PT" dirty="0" smtClean="0"/>
              <a:t> – Latitude</a:t>
            </a:r>
            <a:endParaRPr lang="en-US" dirty="0"/>
          </a:p>
        </p:txBody>
      </p:sp>
      <p:sp>
        <p:nvSpPr>
          <p:cNvPr id="3" name="Content Placeholder 2"/>
          <p:cNvSpPr>
            <a:spLocks noGrp="1"/>
          </p:cNvSpPr>
          <p:nvPr>
            <p:ph idx="1"/>
          </p:nvPr>
        </p:nvSpPr>
        <p:spPr/>
        <p:txBody>
          <a:bodyPr/>
          <a:lstStyle/>
          <a:p>
            <a:r>
              <a:rPr lang="en-US" dirty="0" smtClean="0"/>
              <a:t>I took into account the WAP signals and the previously forecast Building ID, Floor and Relative Position into consideration for this last round of regression models. This model is independent from the longitude model.</a:t>
            </a:r>
            <a:endParaRPr lang="en-US" dirty="0"/>
          </a:p>
        </p:txBody>
      </p:sp>
      <p:sp>
        <p:nvSpPr>
          <p:cNvPr id="6" name="TextBox 5"/>
          <p:cNvSpPr txBox="1"/>
          <p:nvPr/>
        </p:nvSpPr>
        <p:spPr>
          <a:xfrm>
            <a:off x="838200" y="3530658"/>
            <a:ext cx="4182035" cy="2677656"/>
          </a:xfrm>
          <a:prstGeom prst="rect">
            <a:avLst/>
          </a:prstGeom>
          <a:noFill/>
        </p:spPr>
        <p:txBody>
          <a:bodyPr wrap="square" rtlCol="0">
            <a:spAutoFit/>
          </a:bodyPr>
          <a:lstStyle/>
          <a:p>
            <a:pPr marL="457200" indent="-457200">
              <a:buFont typeface="Arial" panose="020B0604020202020204" pitchFamily="34" charset="0"/>
              <a:buChar char="•"/>
            </a:pPr>
            <a:r>
              <a:rPr lang="en-US" sz="2800" dirty="0"/>
              <a:t>I managed to reach an </a:t>
            </a:r>
            <a:r>
              <a:rPr lang="en-US" sz="2800" dirty="0" err="1"/>
              <a:t>Rsquared</a:t>
            </a:r>
            <a:r>
              <a:rPr lang="en-US" sz="2800" dirty="0"/>
              <a:t> of </a:t>
            </a:r>
            <a:r>
              <a:rPr lang="en-US" sz="2800" dirty="0" smtClean="0"/>
              <a:t>0.98 </a:t>
            </a:r>
            <a:r>
              <a:rPr lang="en-US" sz="2800" dirty="0"/>
              <a:t>and an MAE of </a:t>
            </a:r>
            <a:r>
              <a:rPr lang="en-US" sz="2800" dirty="0" smtClean="0"/>
              <a:t>4.8 </a:t>
            </a:r>
            <a:r>
              <a:rPr lang="en-US" sz="2800" dirty="0"/>
              <a:t>with a </a:t>
            </a:r>
            <a:r>
              <a:rPr lang="en-US" sz="2800" b="1" dirty="0"/>
              <a:t>Random Forest </a:t>
            </a:r>
            <a:r>
              <a:rPr lang="en-US" sz="2800" dirty="0"/>
              <a:t>(</a:t>
            </a:r>
            <a:r>
              <a:rPr lang="en-US" sz="2800" dirty="0" err="1"/>
              <a:t>Best_Model</a:t>
            </a:r>
            <a:r>
              <a:rPr lang="en-US" sz="2800" dirty="0"/>
              <a:t>), once again. </a:t>
            </a:r>
            <a:endParaRPr lang="en-US" sz="2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2589" y="3096594"/>
            <a:ext cx="5862918" cy="3618257"/>
          </a:xfrm>
          <a:prstGeom prst="rect">
            <a:avLst/>
          </a:prstGeom>
        </p:spPr>
      </p:pic>
    </p:spTree>
    <p:extLst>
      <p:ext uri="{BB962C8B-B14F-4D97-AF65-F5344CB8AC3E}">
        <p14:creationId xmlns:p14="http://schemas.microsoft.com/office/powerpoint/2010/main" val="2823152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815785"/>
            <a:ext cx="11174819" cy="903767"/>
          </a:xfrm>
        </p:spPr>
        <p:txBody>
          <a:bodyPr/>
          <a:lstStyle/>
          <a:p>
            <a:r>
              <a:rPr lang="pt-PT" dirty="0" smtClean="0"/>
              <a:t>6. </a:t>
            </a:r>
            <a:r>
              <a:rPr lang="pt-PT" dirty="0" err="1" smtClean="0"/>
              <a:t>Models</a:t>
            </a:r>
            <a:r>
              <a:rPr lang="pt-PT" dirty="0" smtClean="0"/>
              <a:t> </a:t>
            </a:r>
            <a:r>
              <a:rPr lang="pt-PT" dirty="0" err="1" smtClean="0"/>
              <a:t>Produced</a:t>
            </a:r>
            <a:r>
              <a:rPr lang="pt-PT" dirty="0" smtClean="0"/>
              <a:t> – </a:t>
            </a:r>
            <a:r>
              <a:rPr lang="pt-PT" dirty="0" err="1" smtClean="0"/>
              <a:t>Conclusions</a:t>
            </a:r>
            <a:endParaRPr lang="en-US" dirty="0"/>
          </a:p>
        </p:txBody>
      </p:sp>
      <p:sp>
        <p:nvSpPr>
          <p:cNvPr id="3" name="Content Placeholder 2"/>
          <p:cNvSpPr>
            <a:spLocks noGrp="1"/>
          </p:cNvSpPr>
          <p:nvPr>
            <p:ph idx="1"/>
          </p:nvPr>
        </p:nvSpPr>
        <p:spPr>
          <a:xfrm>
            <a:off x="786808" y="1493928"/>
            <a:ext cx="10515600" cy="4351338"/>
          </a:xfrm>
        </p:spPr>
        <p:txBody>
          <a:bodyPr/>
          <a:lstStyle/>
          <a:p>
            <a:r>
              <a:rPr lang="en-US" dirty="0" smtClean="0"/>
              <a:t>We managed to develop a system of cascading models to forecast fairly accurately the position of each client;</a:t>
            </a:r>
          </a:p>
          <a:p>
            <a:pPr lvl="1"/>
            <a:r>
              <a:rPr lang="en-US" dirty="0" smtClean="0"/>
              <a:t>It’s worth noting that the error/distances between two points in the coordinate system of this dataset (EPSG:3857) corresponds directly to meters. Therefore, </a:t>
            </a:r>
            <a:r>
              <a:rPr lang="en-US" b="1" dirty="0" smtClean="0"/>
              <a:t>the errors can be interpreted in meters</a:t>
            </a:r>
            <a:r>
              <a:rPr lang="pt-PT" dirty="0" smtClean="0"/>
              <a:t>.</a:t>
            </a:r>
            <a:endParaRPr lang="en-US" dirty="0" smtClean="0"/>
          </a:p>
          <a:p>
            <a:r>
              <a:rPr lang="en-US" dirty="0" smtClean="0"/>
              <a:t>Below follows a table containing a summary of the error: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164036505"/>
              </p:ext>
            </p:extLst>
          </p:nvPr>
        </p:nvGraphicFramePr>
        <p:xfrm>
          <a:off x="533400" y="3894265"/>
          <a:ext cx="10515600" cy="2865120"/>
        </p:xfrm>
        <a:graphic>
          <a:graphicData uri="http://schemas.openxmlformats.org/drawingml/2006/table">
            <a:tbl>
              <a:tblPr firstRow="1" bandRow="1">
                <a:tableStyleId>{5C22544A-7EE6-4342-B048-85BDC9FD1C3A}</a:tableStyleId>
              </a:tblPr>
              <a:tblGrid>
                <a:gridCol w="1314450"/>
                <a:gridCol w="1314450"/>
                <a:gridCol w="1314450"/>
                <a:gridCol w="1314450"/>
                <a:gridCol w="1314450"/>
                <a:gridCol w="1314450"/>
                <a:gridCol w="1314450"/>
                <a:gridCol w="1314450"/>
              </a:tblGrid>
              <a:tr h="370840">
                <a:tc>
                  <a:txBody>
                    <a:bodyPr/>
                    <a:lstStyle/>
                    <a:p>
                      <a:pPr algn="ctr"/>
                      <a:r>
                        <a:rPr lang="pt-PT" dirty="0" err="1" smtClean="0"/>
                        <a:t>Metric</a:t>
                      </a:r>
                      <a:endParaRPr lang="en-US" dirty="0"/>
                    </a:p>
                  </a:txBody>
                  <a:tcPr/>
                </a:tc>
                <a:tc>
                  <a:txBody>
                    <a:bodyPr/>
                    <a:lstStyle/>
                    <a:p>
                      <a:pPr algn="ctr"/>
                      <a:r>
                        <a:rPr lang="pt-PT" dirty="0" err="1" smtClean="0"/>
                        <a:t>Model</a:t>
                      </a:r>
                      <a:endParaRPr lang="en-US" dirty="0"/>
                    </a:p>
                  </a:txBody>
                  <a:tcPr/>
                </a:tc>
                <a:tc>
                  <a:txBody>
                    <a:bodyPr/>
                    <a:lstStyle/>
                    <a:p>
                      <a:pPr algn="ctr"/>
                      <a:r>
                        <a:rPr lang="pt-PT" b="0" dirty="0" err="1" smtClean="0"/>
                        <a:t>Minimum</a:t>
                      </a:r>
                      <a:endParaRPr lang="en-US" b="0" dirty="0"/>
                    </a:p>
                  </a:txBody>
                  <a:tcPr/>
                </a:tc>
                <a:tc>
                  <a:txBody>
                    <a:bodyPr/>
                    <a:lstStyle/>
                    <a:p>
                      <a:pPr algn="ctr"/>
                      <a:r>
                        <a:rPr lang="pt-PT" b="0" dirty="0" smtClean="0"/>
                        <a:t>1st </a:t>
                      </a:r>
                      <a:r>
                        <a:rPr lang="pt-PT" b="0" dirty="0" err="1" smtClean="0"/>
                        <a:t>Quart</a:t>
                      </a:r>
                      <a:r>
                        <a:rPr lang="pt-PT" b="0" dirty="0" smtClean="0"/>
                        <a:t>.</a:t>
                      </a:r>
                      <a:endParaRPr lang="en-US" b="0" dirty="0"/>
                    </a:p>
                  </a:txBody>
                  <a:tcPr/>
                </a:tc>
                <a:tc>
                  <a:txBody>
                    <a:bodyPr/>
                    <a:lstStyle/>
                    <a:p>
                      <a:pPr algn="ctr"/>
                      <a:r>
                        <a:rPr lang="pt-PT" b="0" dirty="0" err="1" smtClean="0"/>
                        <a:t>Median</a:t>
                      </a:r>
                      <a:endParaRPr lang="en-US" b="0" dirty="0"/>
                    </a:p>
                  </a:txBody>
                  <a:tcPr/>
                </a:tc>
                <a:tc>
                  <a:txBody>
                    <a:bodyPr/>
                    <a:lstStyle/>
                    <a:p>
                      <a:pPr algn="ctr"/>
                      <a:r>
                        <a:rPr lang="pt-PT" b="0" dirty="0" err="1" smtClean="0"/>
                        <a:t>Mean</a:t>
                      </a:r>
                      <a:endParaRPr lang="en-US" b="0" dirty="0"/>
                    </a:p>
                  </a:txBody>
                  <a:tcPr/>
                </a:tc>
                <a:tc>
                  <a:txBody>
                    <a:bodyPr/>
                    <a:lstStyle/>
                    <a:p>
                      <a:pPr algn="ctr"/>
                      <a:r>
                        <a:rPr lang="pt-PT" b="0" dirty="0" smtClean="0"/>
                        <a:t>3rd </a:t>
                      </a:r>
                      <a:r>
                        <a:rPr lang="pt-PT" b="0" dirty="0" err="1" smtClean="0"/>
                        <a:t>Quart</a:t>
                      </a:r>
                      <a:r>
                        <a:rPr lang="pt-PT" b="0" dirty="0" smtClean="0"/>
                        <a:t>.</a:t>
                      </a:r>
                      <a:endParaRPr lang="en-US" b="0" dirty="0"/>
                    </a:p>
                  </a:txBody>
                  <a:tcPr/>
                </a:tc>
                <a:tc>
                  <a:txBody>
                    <a:bodyPr/>
                    <a:lstStyle/>
                    <a:p>
                      <a:pPr algn="ctr"/>
                      <a:r>
                        <a:rPr lang="pt-PT" b="0" dirty="0" err="1" smtClean="0"/>
                        <a:t>Maximum</a:t>
                      </a:r>
                      <a:endParaRPr lang="en-US" b="0" dirty="0"/>
                    </a:p>
                  </a:txBody>
                  <a:tcPr/>
                </a:tc>
              </a:tr>
              <a:tr h="370840">
                <a:tc rowSpan="2">
                  <a:txBody>
                    <a:bodyPr/>
                    <a:lstStyle/>
                    <a:p>
                      <a:pPr algn="ctr"/>
                      <a:r>
                        <a:rPr lang="pt-PT" dirty="0" smtClean="0"/>
                        <a:t>MAE</a:t>
                      </a:r>
                      <a:endParaRPr lang="en-US" dirty="0"/>
                    </a:p>
                  </a:txBody>
                  <a:tcPr anchor="ctr"/>
                </a:tc>
                <a:tc>
                  <a:txBody>
                    <a:bodyPr/>
                    <a:lstStyle/>
                    <a:p>
                      <a:r>
                        <a:rPr lang="pt-PT" dirty="0" smtClean="0"/>
                        <a:t>Latitude</a:t>
                      </a:r>
                      <a:endParaRPr lang="en-US" dirty="0"/>
                    </a:p>
                  </a:txBody>
                  <a:tcPr/>
                </a:tc>
                <a:tc>
                  <a:txBody>
                    <a:bodyPr/>
                    <a:lstStyle/>
                    <a:p>
                      <a:r>
                        <a:rPr lang="en-US" dirty="0" smtClean="0"/>
                        <a:t>5.56</a:t>
                      </a:r>
                    </a:p>
                    <a:p>
                      <a:endParaRPr lang="en-US" dirty="0"/>
                    </a:p>
                  </a:txBody>
                  <a:tcPr/>
                </a:tc>
                <a:tc>
                  <a:txBody>
                    <a:bodyPr/>
                    <a:lstStyle/>
                    <a:p>
                      <a:r>
                        <a:rPr lang="en-US" dirty="0" smtClean="0"/>
                        <a:t>5.78 </a:t>
                      </a:r>
                      <a:endParaRPr lang="en-US" dirty="0"/>
                    </a:p>
                  </a:txBody>
                  <a:tcPr/>
                </a:tc>
                <a:tc>
                  <a:txBody>
                    <a:bodyPr/>
                    <a:lstStyle/>
                    <a:p>
                      <a:r>
                        <a:rPr lang="en-US" dirty="0" smtClean="0"/>
                        <a:t>6.01 </a:t>
                      </a:r>
                      <a:endParaRPr lang="en-US" dirty="0"/>
                    </a:p>
                  </a:txBody>
                  <a:tcPr/>
                </a:tc>
                <a:tc>
                  <a:txBody>
                    <a:bodyPr/>
                    <a:lstStyle/>
                    <a:p>
                      <a:r>
                        <a:rPr lang="en-US" dirty="0" smtClean="0"/>
                        <a:t>5.97</a:t>
                      </a:r>
                      <a:endParaRPr lang="en-US" dirty="0"/>
                    </a:p>
                  </a:txBody>
                  <a:tcPr/>
                </a:tc>
                <a:tc>
                  <a:txBody>
                    <a:bodyPr/>
                    <a:lstStyle/>
                    <a:p>
                      <a:r>
                        <a:rPr lang="en-US" dirty="0" smtClean="0"/>
                        <a:t>6.17</a:t>
                      </a:r>
                      <a:endParaRPr lang="en-US" dirty="0"/>
                    </a:p>
                  </a:txBody>
                  <a:tcPr/>
                </a:tc>
                <a:tc>
                  <a:txBody>
                    <a:bodyPr/>
                    <a:lstStyle/>
                    <a:p>
                      <a:r>
                        <a:rPr lang="en-US" dirty="0" smtClean="0"/>
                        <a:t>6.34</a:t>
                      </a:r>
                      <a:endParaRPr lang="en-US" dirty="0"/>
                    </a:p>
                  </a:txBody>
                  <a:tcPr/>
                </a:tc>
              </a:tr>
              <a:tr h="370840">
                <a:tc vMerge="1">
                  <a:txBody>
                    <a:bodyPr/>
                    <a:lstStyle/>
                    <a:p>
                      <a:endParaRPr lang="en-US" dirty="0"/>
                    </a:p>
                  </a:txBody>
                  <a:tcPr/>
                </a:tc>
                <a:tc>
                  <a:txBody>
                    <a:bodyPr/>
                    <a:lstStyle/>
                    <a:p>
                      <a:r>
                        <a:rPr lang="pt-PT" dirty="0" smtClean="0"/>
                        <a:t>Longitude</a:t>
                      </a:r>
                      <a:endParaRPr lang="en-US" dirty="0"/>
                    </a:p>
                  </a:txBody>
                  <a:tcPr/>
                </a:tc>
                <a:tc>
                  <a:txBody>
                    <a:bodyPr/>
                    <a:lstStyle/>
                    <a:p>
                      <a:r>
                        <a:rPr lang="en-US" dirty="0" smtClean="0"/>
                        <a:t>6.64</a:t>
                      </a:r>
                      <a:endParaRPr lang="en-US" dirty="0"/>
                    </a:p>
                  </a:txBody>
                  <a:tcPr/>
                </a:tc>
                <a:tc>
                  <a:txBody>
                    <a:bodyPr/>
                    <a:lstStyle/>
                    <a:p>
                      <a:r>
                        <a:rPr lang="en-US" dirty="0" smtClean="0"/>
                        <a:t>6.80</a:t>
                      </a:r>
                      <a:endParaRPr lang="en-US" dirty="0"/>
                    </a:p>
                  </a:txBody>
                  <a:tcPr/>
                </a:tc>
                <a:tc>
                  <a:txBody>
                    <a:bodyPr/>
                    <a:lstStyle/>
                    <a:p>
                      <a:r>
                        <a:rPr lang="en-US" dirty="0" smtClean="0"/>
                        <a:t>6.94</a:t>
                      </a:r>
                      <a:endParaRPr lang="en-US" dirty="0"/>
                    </a:p>
                  </a:txBody>
                  <a:tcPr/>
                </a:tc>
                <a:tc>
                  <a:txBody>
                    <a:bodyPr/>
                    <a:lstStyle/>
                    <a:p>
                      <a:r>
                        <a:rPr lang="en-US" dirty="0" smtClean="0"/>
                        <a:t>7.08</a:t>
                      </a:r>
                      <a:endParaRPr lang="en-US" dirty="0"/>
                    </a:p>
                  </a:txBody>
                  <a:tcPr/>
                </a:tc>
                <a:tc>
                  <a:txBody>
                    <a:bodyPr/>
                    <a:lstStyle/>
                    <a:p>
                      <a:r>
                        <a:rPr lang="en-US" dirty="0" smtClean="0"/>
                        <a:t>7.29</a:t>
                      </a:r>
                      <a:endParaRPr lang="en-US" dirty="0"/>
                    </a:p>
                  </a:txBody>
                  <a:tcPr/>
                </a:tc>
                <a:tc>
                  <a:txBody>
                    <a:bodyPr/>
                    <a:lstStyle/>
                    <a:p>
                      <a:r>
                        <a:rPr lang="en-US" dirty="0" smtClean="0"/>
                        <a:t>7.64</a:t>
                      </a:r>
                      <a:endParaRPr lang="en-US" dirty="0"/>
                    </a:p>
                  </a:txBody>
                  <a:tcPr/>
                </a:tc>
              </a:tr>
              <a:tr h="370840">
                <a:tc rowSpan="2">
                  <a:txBody>
                    <a:bodyPr/>
                    <a:lstStyle/>
                    <a:p>
                      <a:pPr algn="ctr"/>
                      <a:r>
                        <a:rPr lang="pt-PT" dirty="0" smtClean="0"/>
                        <a:t>RMSE</a:t>
                      </a:r>
                      <a:endParaRPr lang="en-US" dirty="0"/>
                    </a:p>
                  </a:txBody>
                  <a:tcPr anchor="ctr"/>
                </a:tc>
                <a:tc>
                  <a:txBody>
                    <a:bodyPr/>
                    <a:lstStyle/>
                    <a:p>
                      <a:r>
                        <a:rPr lang="pt-PT" dirty="0" smtClean="0"/>
                        <a:t>Latitude</a:t>
                      </a:r>
                      <a:endParaRPr lang="en-US" dirty="0"/>
                    </a:p>
                  </a:txBody>
                  <a:tcPr/>
                </a:tc>
                <a:tc>
                  <a:txBody>
                    <a:bodyPr/>
                    <a:lstStyle/>
                    <a:p>
                      <a:r>
                        <a:rPr lang="en-US" dirty="0" smtClean="0"/>
                        <a:t>7.99</a:t>
                      </a:r>
                      <a:endParaRPr lang="en-US" dirty="0"/>
                    </a:p>
                  </a:txBody>
                  <a:tcPr/>
                </a:tc>
                <a:tc>
                  <a:txBody>
                    <a:bodyPr/>
                    <a:lstStyle/>
                    <a:p>
                      <a:r>
                        <a:rPr lang="en-US" dirty="0" smtClean="0"/>
                        <a:t>8.55</a:t>
                      </a:r>
                      <a:endParaRPr lang="en-US" dirty="0"/>
                    </a:p>
                  </a:txBody>
                  <a:tcPr/>
                </a:tc>
                <a:tc>
                  <a:txBody>
                    <a:bodyPr/>
                    <a:lstStyle/>
                    <a:p>
                      <a:r>
                        <a:rPr lang="en-US" dirty="0" smtClean="0"/>
                        <a:t>9.12</a:t>
                      </a:r>
                      <a:endParaRPr lang="en-US" dirty="0"/>
                    </a:p>
                  </a:txBody>
                  <a:tcPr/>
                </a:tc>
                <a:tc>
                  <a:txBody>
                    <a:bodyPr/>
                    <a:lstStyle/>
                    <a:p>
                      <a:r>
                        <a:rPr lang="en-US" dirty="0" smtClean="0"/>
                        <a:t>9.04</a:t>
                      </a:r>
                      <a:endParaRPr lang="en-US" dirty="0"/>
                    </a:p>
                  </a:txBody>
                  <a:tcPr/>
                </a:tc>
                <a:tc>
                  <a:txBody>
                    <a:bodyPr/>
                    <a:lstStyle/>
                    <a:p>
                      <a:r>
                        <a:rPr lang="en-US" dirty="0" smtClean="0"/>
                        <a:t>9.56</a:t>
                      </a:r>
                      <a:endParaRPr lang="en-US" dirty="0"/>
                    </a:p>
                  </a:txBody>
                  <a:tcPr/>
                </a:tc>
                <a:tc>
                  <a:txBody>
                    <a:bodyPr/>
                    <a:lstStyle/>
                    <a:p>
                      <a:r>
                        <a:rPr lang="en-US" dirty="0" smtClean="0"/>
                        <a:t>10.01</a:t>
                      </a:r>
                      <a:endParaRPr lang="en-US" dirty="0"/>
                    </a:p>
                  </a:txBody>
                  <a:tcPr/>
                </a:tc>
              </a:tr>
              <a:tr h="370840">
                <a:tc vMerge="1">
                  <a:txBody>
                    <a:bodyPr/>
                    <a:lstStyle/>
                    <a:p>
                      <a:endParaRPr lang="en-US" dirty="0"/>
                    </a:p>
                  </a:txBody>
                  <a:tcPr/>
                </a:tc>
                <a:tc>
                  <a:txBody>
                    <a:bodyPr/>
                    <a:lstStyle/>
                    <a:p>
                      <a:r>
                        <a:rPr lang="pt-PT" dirty="0" smtClean="0"/>
                        <a:t>Longitude</a:t>
                      </a:r>
                      <a:endParaRPr lang="en-US" dirty="0"/>
                    </a:p>
                  </a:txBody>
                  <a:tcPr/>
                </a:tc>
                <a:tc>
                  <a:txBody>
                    <a:bodyPr/>
                    <a:lstStyle/>
                    <a:p>
                      <a:r>
                        <a:rPr lang="en-US" dirty="0" smtClean="0"/>
                        <a:t>10.42</a:t>
                      </a:r>
                      <a:endParaRPr lang="en-US" dirty="0"/>
                    </a:p>
                  </a:txBody>
                  <a:tcPr/>
                </a:tc>
                <a:tc>
                  <a:txBody>
                    <a:bodyPr/>
                    <a:lstStyle/>
                    <a:p>
                      <a:r>
                        <a:rPr lang="en-US" dirty="0" smtClean="0"/>
                        <a:t>10.70</a:t>
                      </a:r>
                      <a:endParaRPr lang="en-US" dirty="0"/>
                    </a:p>
                  </a:txBody>
                  <a:tcPr/>
                </a:tc>
                <a:tc>
                  <a:txBody>
                    <a:bodyPr/>
                    <a:lstStyle/>
                    <a:p>
                      <a:r>
                        <a:rPr lang="en-US" dirty="0" smtClean="0"/>
                        <a:t>10.99</a:t>
                      </a:r>
                      <a:endParaRPr lang="en-US" dirty="0"/>
                    </a:p>
                  </a:txBody>
                  <a:tcPr/>
                </a:tc>
                <a:tc>
                  <a:txBody>
                    <a:bodyPr/>
                    <a:lstStyle/>
                    <a:p>
                      <a:r>
                        <a:rPr lang="en-US" dirty="0" smtClean="0"/>
                        <a:t>11.16</a:t>
                      </a:r>
                      <a:endParaRPr lang="en-US" dirty="0"/>
                    </a:p>
                  </a:txBody>
                  <a:tcPr/>
                </a:tc>
                <a:tc>
                  <a:txBody>
                    <a:bodyPr/>
                    <a:lstStyle/>
                    <a:p>
                      <a:r>
                        <a:rPr lang="en-US" dirty="0" smtClean="0"/>
                        <a:t>11.52</a:t>
                      </a:r>
                      <a:endParaRPr lang="en-US" dirty="0"/>
                    </a:p>
                  </a:txBody>
                  <a:tcPr/>
                </a:tc>
                <a:tc>
                  <a:txBody>
                    <a:bodyPr/>
                    <a:lstStyle/>
                    <a:p>
                      <a:r>
                        <a:rPr lang="en-US" dirty="0" smtClean="0"/>
                        <a:t>12.06</a:t>
                      </a:r>
                      <a:endParaRPr lang="en-US" dirty="0"/>
                    </a:p>
                  </a:txBody>
                  <a:tcPr/>
                </a:tc>
              </a:tr>
              <a:tr h="370840">
                <a:tc rowSpan="2">
                  <a:txBody>
                    <a:bodyPr/>
                    <a:lstStyle/>
                    <a:p>
                      <a:pPr algn="ctr"/>
                      <a:r>
                        <a:rPr lang="pt-PT" dirty="0" smtClean="0"/>
                        <a:t>R </a:t>
                      </a:r>
                      <a:r>
                        <a:rPr lang="pt-PT" dirty="0" err="1" smtClean="0"/>
                        <a:t>squared</a:t>
                      </a:r>
                      <a:endParaRPr lang="en-US" dirty="0"/>
                    </a:p>
                  </a:txBody>
                  <a:tcPr anchor="ctr"/>
                </a:tc>
                <a:tc>
                  <a:txBody>
                    <a:bodyPr/>
                    <a:lstStyle/>
                    <a:p>
                      <a:r>
                        <a:rPr lang="pt-PT" dirty="0" smtClean="0"/>
                        <a:t>Latitude</a:t>
                      </a:r>
                      <a:endParaRPr lang="en-US" dirty="0"/>
                    </a:p>
                  </a:txBody>
                  <a:tcPr/>
                </a:tc>
                <a:tc>
                  <a:txBody>
                    <a:bodyPr/>
                    <a:lstStyle/>
                    <a:p>
                      <a:r>
                        <a:rPr lang="en-US" dirty="0" smtClean="0"/>
                        <a:t>0.978</a:t>
                      </a:r>
                      <a:endParaRPr lang="en-US" dirty="0"/>
                    </a:p>
                  </a:txBody>
                  <a:tcPr/>
                </a:tc>
                <a:tc>
                  <a:txBody>
                    <a:bodyPr/>
                    <a:lstStyle/>
                    <a:p>
                      <a:r>
                        <a:rPr lang="en-US" dirty="0" smtClean="0"/>
                        <a:t>0.981</a:t>
                      </a:r>
                      <a:endParaRPr lang="en-US" dirty="0"/>
                    </a:p>
                  </a:txBody>
                  <a:tcPr/>
                </a:tc>
                <a:tc>
                  <a:txBody>
                    <a:bodyPr/>
                    <a:lstStyle/>
                    <a:p>
                      <a:r>
                        <a:rPr lang="en-US" dirty="0" smtClean="0"/>
                        <a:t>0.983</a:t>
                      </a:r>
                      <a:endParaRPr lang="en-US" dirty="0"/>
                    </a:p>
                  </a:txBody>
                  <a:tcPr/>
                </a:tc>
                <a:tc>
                  <a:txBody>
                    <a:bodyPr/>
                    <a:lstStyle/>
                    <a:p>
                      <a:r>
                        <a:rPr lang="en-US" dirty="0" smtClean="0"/>
                        <a:t>0.983</a:t>
                      </a:r>
                      <a:endParaRPr lang="en-US" dirty="0"/>
                    </a:p>
                  </a:txBody>
                  <a:tcPr/>
                </a:tc>
                <a:tc>
                  <a:txBody>
                    <a:bodyPr/>
                    <a:lstStyle/>
                    <a:p>
                      <a:r>
                        <a:rPr lang="en-US" dirty="0" smtClean="0"/>
                        <a:t>0.985</a:t>
                      </a:r>
                      <a:endParaRPr lang="en-US" dirty="0"/>
                    </a:p>
                  </a:txBody>
                  <a:tcPr/>
                </a:tc>
                <a:tc>
                  <a:txBody>
                    <a:bodyPr/>
                    <a:lstStyle/>
                    <a:p>
                      <a:r>
                        <a:rPr lang="en-US" dirty="0" smtClean="0"/>
                        <a:t>0.996</a:t>
                      </a:r>
                      <a:endParaRPr lang="en-US" dirty="0"/>
                    </a:p>
                  </a:txBody>
                  <a:tcPr/>
                </a:tc>
              </a:tr>
              <a:tr h="370840">
                <a:tc vMerge="1">
                  <a:txBody>
                    <a:bodyPr/>
                    <a:lstStyle/>
                    <a:p>
                      <a:endParaRPr lang="en-US" dirty="0"/>
                    </a:p>
                  </a:txBody>
                  <a:tcPr/>
                </a:tc>
                <a:tc>
                  <a:txBody>
                    <a:bodyPr/>
                    <a:lstStyle/>
                    <a:p>
                      <a:r>
                        <a:rPr lang="pt-PT" dirty="0" smtClean="0"/>
                        <a:t>Longitude</a:t>
                      </a:r>
                      <a:endParaRPr lang="en-US" dirty="0"/>
                    </a:p>
                  </a:txBody>
                  <a:tcPr/>
                </a:tc>
                <a:tc>
                  <a:txBody>
                    <a:bodyPr/>
                    <a:lstStyle/>
                    <a:p>
                      <a:r>
                        <a:rPr lang="en-US" dirty="0" smtClean="0"/>
                        <a:t>0.991</a:t>
                      </a:r>
                      <a:endParaRPr lang="en-US" dirty="0"/>
                    </a:p>
                  </a:txBody>
                  <a:tcPr/>
                </a:tc>
                <a:tc>
                  <a:txBody>
                    <a:bodyPr/>
                    <a:lstStyle/>
                    <a:p>
                      <a:r>
                        <a:rPr lang="en-US" dirty="0" smtClean="0"/>
                        <a:t>0.991</a:t>
                      </a:r>
                      <a:endParaRPr lang="en-US" dirty="0"/>
                    </a:p>
                  </a:txBody>
                  <a:tcPr/>
                </a:tc>
                <a:tc>
                  <a:txBody>
                    <a:bodyPr/>
                    <a:lstStyle/>
                    <a:p>
                      <a:r>
                        <a:rPr lang="en-US" dirty="0" smtClean="0"/>
                        <a:t>0.992</a:t>
                      </a:r>
                      <a:endParaRPr lang="en-US" dirty="0"/>
                    </a:p>
                  </a:txBody>
                  <a:tcPr/>
                </a:tc>
                <a:tc>
                  <a:txBody>
                    <a:bodyPr/>
                    <a:lstStyle/>
                    <a:p>
                      <a:r>
                        <a:rPr lang="en-US" dirty="0" smtClean="0"/>
                        <a:t>0.992</a:t>
                      </a:r>
                      <a:endParaRPr lang="en-US" dirty="0"/>
                    </a:p>
                  </a:txBody>
                  <a:tcPr/>
                </a:tc>
                <a:tc>
                  <a:txBody>
                    <a:bodyPr/>
                    <a:lstStyle/>
                    <a:p>
                      <a:r>
                        <a:rPr lang="en-US" dirty="0" smtClean="0"/>
                        <a:t>0.993</a:t>
                      </a:r>
                      <a:endParaRPr lang="en-US" dirty="0"/>
                    </a:p>
                  </a:txBody>
                  <a:tcPr/>
                </a:tc>
                <a:tc>
                  <a:txBody>
                    <a:bodyPr/>
                    <a:lstStyle/>
                    <a:p>
                      <a:r>
                        <a:rPr lang="en-US" dirty="0" smtClean="0"/>
                        <a:t>0.993</a:t>
                      </a:r>
                      <a:endParaRPr lang="en-US" dirty="0"/>
                    </a:p>
                  </a:txBody>
                  <a:tcPr/>
                </a:tc>
              </a:tr>
            </a:tbl>
          </a:graphicData>
        </a:graphic>
      </p:graphicFrame>
    </p:spTree>
    <p:extLst>
      <p:ext uri="{BB962C8B-B14F-4D97-AF65-F5344CB8AC3E}">
        <p14:creationId xmlns:p14="http://schemas.microsoft.com/office/powerpoint/2010/main" val="15992008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b="1" dirty="0"/>
              <a:t>7</a:t>
            </a:r>
            <a:r>
              <a:rPr lang="pt-PT" b="1" dirty="0" smtClean="0"/>
              <a:t>. </a:t>
            </a:r>
            <a:r>
              <a:rPr lang="pt-PT" b="1" dirty="0" err="1" smtClean="0"/>
              <a:t>High-level</a:t>
            </a:r>
            <a:r>
              <a:rPr lang="pt-PT" b="1" dirty="0" smtClean="0"/>
              <a:t> </a:t>
            </a:r>
            <a:r>
              <a:rPr lang="pt-PT" b="1" dirty="0" err="1" smtClean="0"/>
              <a:t>recommendations</a:t>
            </a:r>
            <a:endParaRPr lang="en-US" b="1" dirty="0"/>
          </a:p>
        </p:txBody>
      </p:sp>
      <p:sp>
        <p:nvSpPr>
          <p:cNvPr id="3" name="Content Placeholder 2"/>
          <p:cNvSpPr>
            <a:spLocks noGrp="1"/>
          </p:cNvSpPr>
          <p:nvPr>
            <p:ph idx="1"/>
          </p:nvPr>
        </p:nvSpPr>
        <p:spPr/>
        <p:txBody>
          <a:bodyPr/>
          <a:lstStyle/>
          <a:p>
            <a:r>
              <a:rPr lang="en-US" dirty="0" smtClean="0"/>
              <a:t>As mentioned previously, the best models used at most 250 features in order to reduce the complexity and improve the robustness of each outcome. Therefore, if the sole purpose of these WAPs is to locate clients, many of them could be replaced or even removed to reduce operational costs.</a:t>
            </a:r>
          </a:p>
          <a:p>
            <a:r>
              <a:rPr lang="en-US" dirty="0" smtClean="0"/>
              <a:t>Relative Position has the lowest accuracy and kappa out of the categorical features. WAPs that have not be utilized in any of the models, could be changed into strategic places to aid in forecasting this feature;</a:t>
            </a:r>
            <a:endParaRPr lang="en-US" dirty="0"/>
          </a:p>
        </p:txBody>
      </p:sp>
    </p:spTree>
    <p:extLst>
      <p:ext uri="{BB962C8B-B14F-4D97-AF65-F5344CB8AC3E}">
        <p14:creationId xmlns:p14="http://schemas.microsoft.com/office/powerpoint/2010/main" val="654269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b="1" dirty="0" smtClean="0"/>
              <a:t>8. </a:t>
            </a:r>
            <a:r>
              <a:rPr lang="pt-PT" b="1" dirty="0" err="1" smtClean="0"/>
              <a:t>Conclusions</a:t>
            </a:r>
            <a:endParaRPr lang="en-US" b="1" dirty="0"/>
          </a:p>
        </p:txBody>
      </p:sp>
      <p:sp>
        <p:nvSpPr>
          <p:cNvPr id="3" name="Content Placeholder 2"/>
          <p:cNvSpPr>
            <a:spLocks noGrp="1"/>
          </p:cNvSpPr>
          <p:nvPr>
            <p:ph idx="1"/>
          </p:nvPr>
        </p:nvSpPr>
        <p:spPr/>
        <p:txBody>
          <a:bodyPr/>
          <a:lstStyle/>
          <a:p>
            <a:r>
              <a:rPr lang="en-US" dirty="0" smtClean="0"/>
              <a:t>This system </a:t>
            </a:r>
            <a:r>
              <a:rPr lang="en-US" dirty="0"/>
              <a:t>with </a:t>
            </a:r>
            <a:r>
              <a:rPr lang="en-US" dirty="0" smtClean="0"/>
              <a:t>the cascade </a:t>
            </a:r>
            <a:r>
              <a:rPr lang="en-US" dirty="0"/>
              <a:t>models managed to gather a M</a:t>
            </a:r>
            <a:r>
              <a:rPr lang="en-US" dirty="0" smtClean="0"/>
              <a:t>ean Average Error </a:t>
            </a:r>
            <a:r>
              <a:rPr lang="en-US" dirty="0"/>
              <a:t>of 6</a:t>
            </a:r>
            <a:r>
              <a:rPr lang="en-US" dirty="0" smtClean="0"/>
              <a:t> </a:t>
            </a:r>
            <a:r>
              <a:rPr lang="en-US" dirty="0"/>
              <a:t>meters in latitude and 7</a:t>
            </a:r>
            <a:r>
              <a:rPr lang="en-US" dirty="0" smtClean="0"/>
              <a:t> </a:t>
            </a:r>
            <a:r>
              <a:rPr lang="en-US" dirty="0"/>
              <a:t>meters in </a:t>
            </a:r>
            <a:r>
              <a:rPr lang="en-US" dirty="0" smtClean="0"/>
              <a:t>longitude;</a:t>
            </a:r>
          </a:p>
          <a:p>
            <a:r>
              <a:rPr lang="en-US" dirty="0" smtClean="0"/>
              <a:t>The error above results </a:t>
            </a:r>
            <a:r>
              <a:rPr lang="en-US" dirty="0"/>
              <a:t>in a </a:t>
            </a:r>
            <a:r>
              <a:rPr lang="en-US" dirty="0" err="1"/>
              <a:t>vectorial</a:t>
            </a:r>
            <a:r>
              <a:rPr lang="en-US" dirty="0"/>
              <a:t> error of under 9 meters which is comparable to the accuracy of the GPS system (sources vary between 4 and 15 meters) in an outside environment. </a:t>
            </a:r>
            <a:endParaRPr lang="en-US" dirty="0" smtClean="0"/>
          </a:p>
          <a:p>
            <a:r>
              <a:rPr lang="en-US" dirty="0" smtClean="0"/>
              <a:t>Because </a:t>
            </a:r>
            <a:r>
              <a:rPr lang="en-US" dirty="0"/>
              <a:t>the users are inside a building, the GPS accuracy would worsen, therefore this model </a:t>
            </a:r>
            <a:r>
              <a:rPr lang="en-US" dirty="0" smtClean="0"/>
              <a:t>is a better option </a:t>
            </a:r>
            <a:r>
              <a:rPr lang="en-US" dirty="0"/>
              <a:t>for locating </a:t>
            </a:r>
            <a:r>
              <a:rPr lang="en-US" dirty="0" smtClean="0"/>
              <a:t>users than GPS and most likely the best option around (because the WAP infrastructure already exists no additional costs for equipment are required).</a:t>
            </a:r>
            <a:endParaRPr lang="en-US" dirty="0"/>
          </a:p>
        </p:txBody>
      </p:sp>
    </p:spTree>
    <p:extLst>
      <p:ext uri="{BB962C8B-B14F-4D97-AF65-F5344CB8AC3E}">
        <p14:creationId xmlns:p14="http://schemas.microsoft.com/office/powerpoint/2010/main" val="326442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marL="514350" indent="-514350" algn="just">
              <a:buFont typeface="+mj-lt"/>
              <a:buAutoNum type="arabicPeriod"/>
            </a:pPr>
            <a:r>
              <a:rPr lang="en-US" dirty="0" smtClean="0"/>
              <a:t>Background;</a:t>
            </a:r>
          </a:p>
          <a:p>
            <a:pPr marL="514350" indent="-514350" algn="just">
              <a:buFont typeface="+mj-lt"/>
              <a:buAutoNum type="arabicPeriod"/>
            </a:pPr>
            <a:r>
              <a:rPr lang="en-US" dirty="0" smtClean="0"/>
              <a:t>Objectives;</a:t>
            </a:r>
          </a:p>
          <a:p>
            <a:pPr marL="514350" indent="-514350" algn="just">
              <a:buFont typeface="+mj-lt"/>
              <a:buAutoNum type="arabicPeriod"/>
            </a:pPr>
            <a:r>
              <a:rPr lang="en-US" dirty="0" smtClean="0"/>
              <a:t>Data </a:t>
            </a:r>
            <a:r>
              <a:rPr lang="en-US" dirty="0"/>
              <a:t>Management;</a:t>
            </a:r>
          </a:p>
          <a:p>
            <a:pPr marL="514350" indent="-514350" algn="just">
              <a:buFont typeface="+mj-lt"/>
              <a:buAutoNum type="arabicPeriod"/>
            </a:pPr>
            <a:r>
              <a:rPr lang="en-US" dirty="0"/>
              <a:t>Dataset description</a:t>
            </a:r>
            <a:r>
              <a:rPr lang="en-US" dirty="0" smtClean="0"/>
              <a:t>;</a:t>
            </a:r>
          </a:p>
          <a:p>
            <a:pPr marL="514350" indent="-514350" algn="just">
              <a:buFont typeface="+mj-lt"/>
              <a:buAutoNum type="arabicPeriod"/>
            </a:pPr>
            <a:r>
              <a:rPr lang="en-US" dirty="0" smtClean="0"/>
              <a:t>Developed system description</a:t>
            </a:r>
            <a:r>
              <a:rPr lang="pt-PT" dirty="0" smtClean="0"/>
              <a:t>;</a:t>
            </a:r>
            <a:endParaRPr lang="en-US" dirty="0"/>
          </a:p>
          <a:p>
            <a:pPr marL="514350" indent="-514350" algn="just">
              <a:buFont typeface="+mj-lt"/>
              <a:buAutoNum type="arabicPeriod"/>
            </a:pPr>
            <a:r>
              <a:rPr lang="en-US" dirty="0" smtClean="0"/>
              <a:t>Models produced;</a:t>
            </a:r>
            <a:endParaRPr lang="en-US" dirty="0"/>
          </a:p>
          <a:p>
            <a:pPr marL="514350" indent="-514350" algn="just">
              <a:buFont typeface="+mj-lt"/>
              <a:buAutoNum type="arabicPeriod"/>
            </a:pPr>
            <a:r>
              <a:rPr lang="en-US" dirty="0" smtClean="0"/>
              <a:t>High-Level </a:t>
            </a:r>
            <a:r>
              <a:rPr lang="en-US" dirty="0"/>
              <a:t>Recommendations;</a:t>
            </a:r>
          </a:p>
          <a:p>
            <a:pPr marL="514350" indent="-514350" algn="just">
              <a:buFont typeface="+mj-lt"/>
              <a:buAutoNum type="arabicPeriod"/>
            </a:pPr>
            <a:r>
              <a:rPr lang="en-US" dirty="0"/>
              <a:t>Conclusions.</a:t>
            </a:r>
          </a:p>
          <a:p>
            <a:pPr marL="514350" indent="-514350" algn="just">
              <a:buFont typeface="+mj-lt"/>
              <a:buAutoNum type="arabicPeriod"/>
            </a:pPr>
            <a:endParaRPr lang="en-US" dirty="0"/>
          </a:p>
        </p:txBody>
      </p:sp>
    </p:spTree>
    <p:extLst>
      <p:ext uri="{BB962C8B-B14F-4D97-AF65-F5344CB8AC3E}">
        <p14:creationId xmlns:p14="http://schemas.microsoft.com/office/powerpoint/2010/main" val="3775150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b="1" dirty="0" smtClean="0"/>
              <a:t>1. Background</a:t>
            </a:r>
            <a:endParaRPr lang="en-US" b="1" dirty="0"/>
          </a:p>
        </p:txBody>
      </p:sp>
      <p:sp>
        <p:nvSpPr>
          <p:cNvPr id="3" name="Content Placeholder 2"/>
          <p:cNvSpPr>
            <a:spLocks noGrp="1"/>
          </p:cNvSpPr>
          <p:nvPr>
            <p:ph idx="1"/>
          </p:nvPr>
        </p:nvSpPr>
        <p:spPr/>
        <p:txBody>
          <a:bodyPr/>
          <a:lstStyle/>
          <a:p>
            <a:r>
              <a:rPr lang="en-US" dirty="0" smtClean="0"/>
              <a:t>A client is developing</a:t>
            </a:r>
            <a:r>
              <a:rPr lang="pt-PT" dirty="0" smtClean="0"/>
              <a:t> </a:t>
            </a:r>
            <a:r>
              <a:rPr lang="en-US" dirty="0"/>
              <a:t>a </a:t>
            </a:r>
            <a:r>
              <a:rPr lang="en-US" b="1" dirty="0" err="1"/>
              <a:t>wifi</a:t>
            </a:r>
            <a:r>
              <a:rPr lang="en-US" b="1" dirty="0"/>
              <a:t> </a:t>
            </a:r>
            <a:r>
              <a:rPr lang="en-US" b="1" dirty="0" smtClean="0"/>
              <a:t>fingerprinting </a:t>
            </a:r>
            <a:r>
              <a:rPr lang="en-US" dirty="0" smtClean="0"/>
              <a:t>system </a:t>
            </a:r>
            <a:r>
              <a:rPr lang="en-US" dirty="0"/>
              <a:t>to be deployed </a:t>
            </a:r>
            <a:r>
              <a:rPr lang="en-US" dirty="0" smtClean="0"/>
              <a:t>on a </a:t>
            </a:r>
            <a:r>
              <a:rPr lang="en-US" dirty="0"/>
              <a:t>complex, unfamiliar interior space without getting </a:t>
            </a:r>
            <a:r>
              <a:rPr lang="en-US" dirty="0" smtClean="0"/>
              <a:t>lost;</a:t>
            </a:r>
          </a:p>
          <a:p>
            <a:endParaRPr lang="en-US" dirty="0" smtClean="0"/>
          </a:p>
          <a:p>
            <a:r>
              <a:rPr lang="en-US" b="1" dirty="0" err="1"/>
              <a:t>Wifi</a:t>
            </a:r>
            <a:r>
              <a:rPr lang="en-US" b="1" dirty="0"/>
              <a:t> fingerprinting </a:t>
            </a:r>
            <a:r>
              <a:rPr lang="en-US" dirty="0"/>
              <a:t>uses the signals from multiple </a:t>
            </a:r>
            <a:r>
              <a:rPr lang="en-US" dirty="0" err="1"/>
              <a:t>wifi</a:t>
            </a:r>
            <a:r>
              <a:rPr lang="en-US" dirty="0"/>
              <a:t> hotspots within the building to determine location, analogously to how GPS uses satellite </a:t>
            </a:r>
            <a:r>
              <a:rPr lang="en-US" dirty="0" smtClean="0"/>
              <a:t>signals;</a:t>
            </a:r>
          </a:p>
          <a:p>
            <a:endParaRPr lang="pt-PT" dirty="0"/>
          </a:p>
          <a:p>
            <a:r>
              <a:rPr lang="en-US" dirty="0" smtClean="0"/>
              <a:t>We have been asked to create a system capable of generating an accurate prediction of a client’s location.</a:t>
            </a:r>
          </a:p>
          <a:p>
            <a:endParaRPr lang="pt-PT" dirty="0"/>
          </a:p>
        </p:txBody>
      </p:sp>
    </p:spTree>
    <p:extLst>
      <p:ext uri="{BB962C8B-B14F-4D97-AF65-F5344CB8AC3E}">
        <p14:creationId xmlns:p14="http://schemas.microsoft.com/office/powerpoint/2010/main" val="3309739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b="1" dirty="0" smtClean="0"/>
              <a:t>2. </a:t>
            </a:r>
            <a:r>
              <a:rPr lang="pt-PT" b="1" dirty="0" err="1" smtClean="0"/>
              <a:t>Objectives</a:t>
            </a:r>
            <a:endParaRPr lang="en-US" b="1" dirty="0"/>
          </a:p>
        </p:txBody>
      </p:sp>
      <p:sp>
        <p:nvSpPr>
          <p:cNvPr id="3" name="Content Placeholder 2"/>
          <p:cNvSpPr>
            <a:spLocks noGrp="1"/>
          </p:cNvSpPr>
          <p:nvPr>
            <p:ph idx="1"/>
          </p:nvPr>
        </p:nvSpPr>
        <p:spPr/>
        <p:txBody>
          <a:bodyPr/>
          <a:lstStyle/>
          <a:p>
            <a:r>
              <a:rPr lang="en-US" dirty="0"/>
              <a:t>We have been provided with a large database of </a:t>
            </a:r>
            <a:r>
              <a:rPr lang="en-US" dirty="0" err="1"/>
              <a:t>wifi</a:t>
            </a:r>
            <a:r>
              <a:rPr lang="en-US" dirty="0"/>
              <a:t> fingerprints for a multi-building industrial campus with a location </a:t>
            </a:r>
            <a:r>
              <a:rPr lang="en-US" dirty="0" smtClean="0"/>
              <a:t>associated </a:t>
            </a:r>
            <a:r>
              <a:rPr lang="en-US" dirty="0"/>
              <a:t>with each </a:t>
            </a:r>
            <a:r>
              <a:rPr lang="en-US" dirty="0" smtClean="0"/>
              <a:t>fingerprint.</a:t>
            </a:r>
          </a:p>
          <a:p>
            <a:r>
              <a:rPr lang="en-US" dirty="0" smtClean="0"/>
              <a:t>Through this dataset we will create a system consisting of ML models capable of estimating the relative position:</a:t>
            </a:r>
          </a:p>
          <a:p>
            <a:pPr lvl="1"/>
            <a:r>
              <a:rPr lang="en-US" b="1" dirty="0" smtClean="0"/>
              <a:t>Building;</a:t>
            </a:r>
          </a:p>
          <a:p>
            <a:pPr lvl="1"/>
            <a:r>
              <a:rPr lang="en-US" b="1" dirty="0" smtClean="0"/>
              <a:t>Floor;</a:t>
            </a:r>
          </a:p>
          <a:p>
            <a:pPr lvl="1"/>
            <a:r>
              <a:rPr lang="en-US" b="1" dirty="0" smtClean="0"/>
              <a:t>Relative Position </a:t>
            </a:r>
            <a:r>
              <a:rPr lang="en-US" dirty="0" smtClean="0"/>
              <a:t>(indoors or outside);</a:t>
            </a:r>
          </a:p>
          <a:p>
            <a:r>
              <a:rPr lang="en-US" dirty="0" smtClean="0"/>
              <a:t>As well as the absolute position</a:t>
            </a:r>
            <a:r>
              <a:rPr lang="pt-PT" dirty="0" smtClean="0"/>
              <a:t>:</a:t>
            </a:r>
            <a:endParaRPr lang="pt-PT" dirty="0" smtClean="0"/>
          </a:p>
          <a:p>
            <a:pPr lvl="1"/>
            <a:r>
              <a:rPr lang="pt-PT" b="1" dirty="0" smtClean="0"/>
              <a:t>Latitude</a:t>
            </a:r>
            <a:r>
              <a:rPr lang="pt-PT" dirty="0" smtClean="0"/>
              <a:t> &amp; </a:t>
            </a:r>
            <a:r>
              <a:rPr lang="pt-PT" b="1" dirty="0" smtClean="0"/>
              <a:t>Longitude</a:t>
            </a:r>
            <a:r>
              <a:rPr lang="pt-PT" dirty="0" smtClean="0"/>
              <a:t>.</a:t>
            </a:r>
            <a:endParaRPr lang="en-US" dirty="0"/>
          </a:p>
        </p:txBody>
      </p:sp>
    </p:spTree>
    <p:extLst>
      <p:ext uri="{BB962C8B-B14F-4D97-AF65-F5344CB8AC3E}">
        <p14:creationId xmlns:p14="http://schemas.microsoft.com/office/powerpoint/2010/main" val="2534938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b="1" dirty="0" smtClean="0"/>
              <a:t>3. Data Management</a:t>
            </a:r>
            <a:endParaRPr lang="en-US" b="1" dirty="0"/>
          </a:p>
        </p:txBody>
      </p:sp>
      <p:sp>
        <p:nvSpPr>
          <p:cNvPr id="3" name="Content Placeholder 2"/>
          <p:cNvSpPr>
            <a:spLocks noGrp="1"/>
          </p:cNvSpPr>
          <p:nvPr>
            <p:ph idx="1"/>
          </p:nvPr>
        </p:nvSpPr>
        <p:spPr/>
        <p:txBody>
          <a:bodyPr/>
          <a:lstStyle/>
          <a:p>
            <a:r>
              <a:rPr lang="en-US" dirty="0" smtClean="0"/>
              <a:t>Two datasets have been retrieved from the “UCI ML repository”:</a:t>
            </a:r>
          </a:p>
          <a:p>
            <a:endParaRPr lang="en-US" dirty="0" smtClean="0"/>
          </a:p>
          <a:p>
            <a:pPr lvl="1"/>
            <a:r>
              <a:rPr lang="en-US" dirty="0" smtClean="0"/>
              <a:t>The first contains 19937 rows and 529 columns and is intended for training;</a:t>
            </a:r>
          </a:p>
          <a:p>
            <a:pPr lvl="1"/>
            <a:endParaRPr lang="en-US" dirty="0" smtClean="0"/>
          </a:p>
          <a:p>
            <a:pPr lvl="1"/>
            <a:r>
              <a:rPr lang="en-US" dirty="0" smtClean="0"/>
              <a:t>The second contains only 1111 rows and the same columns as the training dataset. This dataset is intended for validation.</a:t>
            </a:r>
          </a:p>
          <a:p>
            <a:endParaRPr lang="en-US" dirty="0" smtClean="0"/>
          </a:p>
          <a:p>
            <a:endParaRPr lang="en-US" dirty="0" smtClean="0"/>
          </a:p>
        </p:txBody>
      </p:sp>
    </p:spTree>
    <p:extLst>
      <p:ext uri="{BB962C8B-B14F-4D97-AF65-F5344CB8AC3E}">
        <p14:creationId xmlns:p14="http://schemas.microsoft.com/office/powerpoint/2010/main" val="3710919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b="1" dirty="0" smtClean="0"/>
              <a:t>4. </a:t>
            </a:r>
            <a:r>
              <a:rPr lang="pt-PT" b="1" dirty="0" err="1" smtClean="0"/>
              <a:t>Dataset</a:t>
            </a:r>
            <a:r>
              <a:rPr lang="pt-PT" b="1" dirty="0" smtClean="0"/>
              <a:t> </a:t>
            </a:r>
            <a:r>
              <a:rPr lang="pt-PT" b="1" dirty="0" err="1" smtClean="0"/>
              <a:t>description</a:t>
            </a:r>
            <a:endParaRPr lang="en-US" b="1" dirty="0"/>
          </a:p>
        </p:txBody>
      </p:sp>
      <p:sp>
        <p:nvSpPr>
          <p:cNvPr id="3" name="Content Placeholder 2"/>
          <p:cNvSpPr>
            <a:spLocks noGrp="1"/>
          </p:cNvSpPr>
          <p:nvPr>
            <p:ph idx="1"/>
          </p:nvPr>
        </p:nvSpPr>
        <p:spPr/>
        <p:txBody>
          <a:bodyPr/>
          <a:lstStyle/>
          <a:p>
            <a:r>
              <a:rPr lang="en-US" dirty="0" smtClean="0"/>
              <a:t>The </a:t>
            </a:r>
            <a:r>
              <a:rPr lang="pt-PT" dirty="0" smtClean="0"/>
              <a:t>data </a:t>
            </a:r>
            <a:r>
              <a:rPr lang="pt-PT" dirty="0" smtClean="0"/>
              <a:t>c</a:t>
            </a:r>
            <a:r>
              <a:rPr lang="en-US" dirty="0" smtClean="0"/>
              <a:t>overs </a:t>
            </a:r>
            <a:r>
              <a:rPr lang="en-US" dirty="0"/>
              <a:t>three buildings of </a:t>
            </a:r>
            <a:r>
              <a:rPr lang="en-US" dirty="0" err="1"/>
              <a:t>Universitat</a:t>
            </a:r>
            <a:r>
              <a:rPr lang="en-US" dirty="0"/>
              <a:t> </a:t>
            </a:r>
            <a:r>
              <a:rPr lang="en-US" dirty="0" err="1"/>
              <a:t>Jaume</a:t>
            </a:r>
            <a:r>
              <a:rPr lang="en-US" dirty="0"/>
              <a:t> I with 4 or more </a:t>
            </a:r>
            <a:r>
              <a:rPr lang="en-US" dirty="0" smtClean="0"/>
              <a:t>floors.</a:t>
            </a:r>
            <a:endParaRPr lang="pt-PT" dirty="0" smtClean="0"/>
          </a:p>
          <a:p>
            <a:r>
              <a:rPr lang="en-US" dirty="0" smtClean="0"/>
              <a:t>Each data point corresponds to the metrics recorded by a client's mobile phone at a given instant (</a:t>
            </a:r>
            <a:r>
              <a:rPr lang="en-US" b="1" dirty="0" smtClean="0"/>
              <a:t>Timestamp</a:t>
            </a:r>
            <a:r>
              <a:rPr lang="en-US" dirty="0" smtClean="0"/>
              <a:t>) with the following characteristics:</a:t>
            </a:r>
          </a:p>
          <a:p>
            <a:pPr lvl="1"/>
            <a:r>
              <a:rPr lang="en-US" b="1" dirty="0" smtClean="0"/>
              <a:t>Wireless Access Point (WAP) </a:t>
            </a:r>
            <a:r>
              <a:rPr lang="en-US" dirty="0" smtClean="0"/>
              <a:t>and its corresponding </a:t>
            </a:r>
            <a:r>
              <a:rPr lang="en-US" b="1" dirty="0" smtClean="0"/>
              <a:t>received signal strength</a:t>
            </a:r>
            <a:r>
              <a:rPr lang="en-US" dirty="0" smtClean="0"/>
              <a:t>, one column for each of the available 520 points;</a:t>
            </a:r>
          </a:p>
          <a:p>
            <a:pPr lvl="1"/>
            <a:r>
              <a:rPr lang="en-US" b="1" dirty="0" smtClean="0"/>
              <a:t>Longitude, Latitude, Floor , Building ID, Space ID </a:t>
            </a:r>
            <a:r>
              <a:rPr lang="en-US" dirty="0" smtClean="0"/>
              <a:t>and </a:t>
            </a:r>
            <a:r>
              <a:rPr lang="en-US" b="1" dirty="0" smtClean="0"/>
              <a:t>relative position </a:t>
            </a:r>
            <a:r>
              <a:rPr lang="en-US" dirty="0" smtClean="0"/>
              <a:t>of the receiver;</a:t>
            </a:r>
          </a:p>
          <a:p>
            <a:pPr lvl="1"/>
            <a:r>
              <a:rPr lang="en-US" dirty="0" smtClean="0"/>
              <a:t>User ID and phone ID to identify the client (these features were not considered for the purpose of this model).</a:t>
            </a:r>
            <a:endParaRPr lang="en-US" dirty="0"/>
          </a:p>
        </p:txBody>
      </p:sp>
    </p:spTree>
    <p:extLst>
      <p:ext uri="{BB962C8B-B14F-4D97-AF65-F5344CB8AC3E}">
        <p14:creationId xmlns:p14="http://schemas.microsoft.com/office/powerpoint/2010/main" val="1052237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b="1" dirty="0" smtClean="0"/>
              <a:t>5. </a:t>
            </a:r>
            <a:r>
              <a:rPr lang="pt-PT" b="1" dirty="0" err="1" smtClean="0"/>
              <a:t>Developed</a:t>
            </a:r>
            <a:r>
              <a:rPr lang="pt-PT" b="1" dirty="0" smtClean="0"/>
              <a:t> </a:t>
            </a:r>
            <a:r>
              <a:rPr lang="pt-PT" b="1" dirty="0" err="1"/>
              <a:t>s</a:t>
            </a:r>
            <a:r>
              <a:rPr lang="pt-PT" b="1" dirty="0" err="1" smtClean="0"/>
              <a:t>ystem</a:t>
            </a:r>
            <a:r>
              <a:rPr lang="pt-PT" b="1" dirty="0" smtClean="0"/>
              <a:t> </a:t>
            </a:r>
            <a:r>
              <a:rPr lang="pt-PT" b="1" dirty="0" err="1" smtClean="0"/>
              <a:t>description</a:t>
            </a:r>
            <a:endParaRPr lang="en-US" b="1" dirty="0"/>
          </a:p>
        </p:txBody>
      </p:sp>
      <p:sp>
        <p:nvSpPr>
          <p:cNvPr id="3" name="Content Placeholder 2"/>
          <p:cNvSpPr>
            <a:spLocks noGrp="1"/>
          </p:cNvSpPr>
          <p:nvPr>
            <p:ph idx="1"/>
          </p:nvPr>
        </p:nvSpPr>
        <p:spPr/>
        <p:txBody>
          <a:bodyPr/>
          <a:lstStyle/>
          <a:p>
            <a:r>
              <a:rPr lang="en-US" dirty="0" smtClean="0"/>
              <a:t>Predicting all variables at once (or without the help of the more easily forecastable variables) is hard and prone to error;</a:t>
            </a:r>
          </a:p>
          <a:p>
            <a:r>
              <a:rPr lang="en-US" dirty="0" smtClean="0"/>
              <a:t>Thus, we propose a system with cascade modeling:</a:t>
            </a:r>
          </a:p>
          <a:p>
            <a:pPr lvl="1"/>
            <a:r>
              <a:rPr lang="en-US" dirty="0" smtClean="0"/>
              <a:t>Firstly we forecast the easiest features. We created one classification model for each of the categorical features:</a:t>
            </a:r>
          </a:p>
          <a:p>
            <a:pPr lvl="2"/>
            <a:r>
              <a:rPr lang="en-US" dirty="0" smtClean="0"/>
              <a:t>Building ID, Floor &amp; Relative Position;</a:t>
            </a:r>
          </a:p>
          <a:p>
            <a:pPr lvl="1"/>
            <a:r>
              <a:rPr lang="en-US" dirty="0" smtClean="0"/>
              <a:t>Then, with two independent regression models, we forecast the final numerical features :</a:t>
            </a:r>
          </a:p>
          <a:p>
            <a:pPr lvl="2"/>
            <a:r>
              <a:rPr lang="en-US" dirty="0" smtClean="0"/>
              <a:t>Longitude &amp; Latitude;</a:t>
            </a:r>
          </a:p>
          <a:p>
            <a:r>
              <a:rPr lang="en-US" dirty="0" smtClean="0"/>
              <a:t>We carefully started by forecasting the easiest features and progressed through the ones with lower accuracy with the intention of reducing the cumulative error.</a:t>
            </a:r>
            <a:endParaRPr lang="en-US" dirty="0"/>
          </a:p>
        </p:txBody>
      </p:sp>
    </p:spTree>
    <p:extLst>
      <p:ext uri="{BB962C8B-B14F-4D97-AF65-F5344CB8AC3E}">
        <p14:creationId xmlns:p14="http://schemas.microsoft.com/office/powerpoint/2010/main" val="687940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6. </a:t>
            </a:r>
            <a:r>
              <a:rPr lang="pt-PT" dirty="0" err="1" smtClean="0"/>
              <a:t>Models</a:t>
            </a:r>
            <a:r>
              <a:rPr lang="pt-PT" dirty="0" smtClean="0"/>
              <a:t> </a:t>
            </a:r>
            <a:r>
              <a:rPr lang="pt-PT" dirty="0" err="1" smtClean="0"/>
              <a:t>Produced</a:t>
            </a:r>
            <a:r>
              <a:rPr lang="pt-PT" dirty="0" smtClean="0"/>
              <a:t> – </a:t>
            </a:r>
            <a:r>
              <a:rPr lang="pt-PT" dirty="0" err="1" smtClean="0"/>
              <a:t>Building</a:t>
            </a:r>
            <a:r>
              <a:rPr lang="pt-PT" dirty="0" smtClean="0"/>
              <a:t> ID</a:t>
            </a:r>
            <a:endParaRPr lang="en-US" dirty="0"/>
          </a:p>
        </p:txBody>
      </p:sp>
      <p:sp>
        <p:nvSpPr>
          <p:cNvPr id="3" name="Content Placeholder 2"/>
          <p:cNvSpPr>
            <a:spLocks noGrp="1"/>
          </p:cNvSpPr>
          <p:nvPr>
            <p:ph idx="1"/>
          </p:nvPr>
        </p:nvSpPr>
        <p:spPr/>
        <p:txBody>
          <a:bodyPr/>
          <a:lstStyle/>
          <a:p>
            <a:r>
              <a:rPr lang="en-US" dirty="0" smtClean="0"/>
              <a:t>This feature could be forecast with a great accuracy using only the WAP features, therefore this was the first classification model of the cascade system.</a:t>
            </a:r>
            <a:endParaRPr lang="en-US" dirty="0"/>
          </a:p>
        </p:txBody>
      </p:sp>
      <p:sp>
        <p:nvSpPr>
          <p:cNvPr id="6" name="TextBox 5"/>
          <p:cNvSpPr txBox="1"/>
          <p:nvPr/>
        </p:nvSpPr>
        <p:spPr>
          <a:xfrm>
            <a:off x="838200" y="3261717"/>
            <a:ext cx="4764741" cy="2246769"/>
          </a:xfrm>
          <a:prstGeom prst="rect">
            <a:avLst/>
          </a:prstGeom>
          <a:noFill/>
        </p:spPr>
        <p:txBody>
          <a:bodyPr wrap="square" rtlCol="0">
            <a:spAutoFit/>
          </a:bodyPr>
          <a:lstStyle/>
          <a:p>
            <a:pPr marL="457200" indent="-457200">
              <a:buFont typeface="Arial" panose="020B0604020202020204" pitchFamily="34" charset="0"/>
              <a:buChar char="•"/>
            </a:pPr>
            <a:r>
              <a:rPr lang="en-US" sz="2800" dirty="0" smtClean="0"/>
              <a:t>We</a:t>
            </a:r>
            <a:r>
              <a:rPr lang="en-US" sz="2800" dirty="0" smtClean="0"/>
              <a:t> managed to reach an accuracy and kappa of 99% with a </a:t>
            </a:r>
            <a:r>
              <a:rPr lang="en-US" sz="2800" b="1" dirty="0" smtClean="0"/>
              <a:t>Gradient Boosting Machine</a:t>
            </a:r>
            <a:r>
              <a:rPr lang="en-US" sz="2800" dirty="0" smtClean="0"/>
              <a:t> (</a:t>
            </a:r>
            <a:r>
              <a:rPr lang="en-US" sz="2800" dirty="0" err="1" smtClean="0"/>
              <a:t>Best_Model</a:t>
            </a:r>
            <a:r>
              <a:rPr lang="en-US" sz="2800" dirty="0" smtClean="0"/>
              <a:t>). </a:t>
            </a:r>
            <a:endParaRPr lang="en-US" sz="28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2918" y="2787737"/>
            <a:ext cx="5889157" cy="3634451"/>
          </a:xfrm>
          <a:prstGeom prst="rect">
            <a:avLst/>
          </a:prstGeom>
        </p:spPr>
      </p:pic>
    </p:spTree>
    <p:extLst>
      <p:ext uri="{BB962C8B-B14F-4D97-AF65-F5344CB8AC3E}">
        <p14:creationId xmlns:p14="http://schemas.microsoft.com/office/powerpoint/2010/main" val="842788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6. </a:t>
            </a:r>
            <a:r>
              <a:rPr lang="pt-PT" dirty="0" err="1" smtClean="0"/>
              <a:t>Models</a:t>
            </a:r>
            <a:r>
              <a:rPr lang="pt-PT" dirty="0" smtClean="0"/>
              <a:t> </a:t>
            </a:r>
            <a:r>
              <a:rPr lang="pt-PT" dirty="0" err="1" smtClean="0"/>
              <a:t>Produced</a:t>
            </a:r>
            <a:r>
              <a:rPr lang="pt-PT" dirty="0" smtClean="0"/>
              <a:t> – </a:t>
            </a:r>
            <a:r>
              <a:rPr lang="pt-PT" dirty="0" err="1" smtClean="0"/>
              <a:t>Floor</a:t>
            </a:r>
            <a:endParaRPr lang="en-US" dirty="0"/>
          </a:p>
        </p:txBody>
      </p:sp>
      <p:sp>
        <p:nvSpPr>
          <p:cNvPr id="3" name="Content Placeholder 2"/>
          <p:cNvSpPr>
            <a:spLocks noGrp="1"/>
          </p:cNvSpPr>
          <p:nvPr>
            <p:ph idx="1"/>
          </p:nvPr>
        </p:nvSpPr>
        <p:spPr/>
        <p:txBody>
          <a:bodyPr/>
          <a:lstStyle/>
          <a:p>
            <a:r>
              <a:rPr lang="en-US" dirty="0" smtClean="0"/>
              <a:t>I took into account the WAP signals and the previously forecast Building ID into consideration for this second classification model.</a:t>
            </a:r>
            <a:endParaRPr lang="en-US" dirty="0"/>
          </a:p>
        </p:txBody>
      </p:sp>
      <p:sp>
        <p:nvSpPr>
          <p:cNvPr id="6" name="TextBox 5"/>
          <p:cNvSpPr txBox="1"/>
          <p:nvPr/>
        </p:nvSpPr>
        <p:spPr>
          <a:xfrm>
            <a:off x="838200" y="3261717"/>
            <a:ext cx="4182035" cy="2246769"/>
          </a:xfrm>
          <a:prstGeom prst="rect">
            <a:avLst/>
          </a:prstGeom>
          <a:noFill/>
        </p:spPr>
        <p:txBody>
          <a:bodyPr wrap="square" rtlCol="0">
            <a:spAutoFit/>
          </a:bodyPr>
          <a:lstStyle/>
          <a:p>
            <a:pPr marL="457200" indent="-457200">
              <a:buFont typeface="Arial" panose="020B0604020202020204" pitchFamily="34" charset="0"/>
              <a:buChar char="•"/>
            </a:pPr>
            <a:r>
              <a:rPr lang="en-US" sz="2800" dirty="0" smtClean="0"/>
              <a:t>We managed to reach an accuracy and kappa of ~95% with a </a:t>
            </a:r>
            <a:r>
              <a:rPr lang="en-US" sz="2800" b="1" dirty="0" smtClean="0"/>
              <a:t>Random Forest</a:t>
            </a:r>
            <a:r>
              <a:rPr lang="en-US" sz="2800" dirty="0" smtClean="0"/>
              <a:t> (</a:t>
            </a:r>
            <a:r>
              <a:rPr lang="en-US" sz="2800" dirty="0" err="1" smtClean="0"/>
              <a:t>Best_Model</a:t>
            </a:r>
            <a:r>
              <a:rPr lang="en-US" sz="2800" dirty="0" smtClean="0"/>
              <a:t>). </a:t>
            </a:r>
            <a:endParaRPr lang="en-US" sz="28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9148" y="2742626"/>
            <a:ext cx="6436013" cy="3971939"/>
          </a:xfrm>
          <a:prstGeom prst="rect">
            <a:avLst/>
          </a:prstGeom>
        </p:spPr>
      </p:pic>
    </p:spTree>
    <p:extLst>
      <p:ext uri="{BB962C8B-B14F-4D97-AF65-F5344CB8AC3E}">
        <p14:creationId xmlns:p14="http://schemas.microsoft.com/office/powerpoint/2010/main" val="2890289015"/>
      </p:ext>
    </p:extLst>
  </p:cSld>
  <p:clrMapOvr>
    <a:masterClrMapping/>
  </p:clrMapOvr>
</p:sld>
</file>

<file path=ppt/theme/theme1.xml><?xml version="1.0" encoding="utf-8"?>
<a:theme xmlns:a="http://schemas.openxmlformats.org/drawingml/2006/main" name="Balancing Act">
  <a:themeElements>
    <a:clrScheme name="Balancing Act">
      <a:dk1>
        <a:sysClr val="windowText" lastClr="000000"/>
      </a:dk1>
      <a:lt1>
        <a:sysClr val="window" lastClr="FFFFFF"/>
      </a:lt1>
      <a:dk2>
        <a:srgbClr val="8A4C5D"/>
      </a:dk2>
      <a:lt2>
        <a:srgbClr val="9E838E"/>
      </a:lt2>
      <a:accent1>
        <a:srgbClr val="C6ADB0"/>
      </a:accent1>
      <a:accent2>
        <a:srgbClr val="E3C0BF"/>
      </a:accent2>
      <a:accent3>
        <a:srgbClr val="D4937F"/>
      </a:accent3>
      <a:accent4>
        <a:srgbClr val="CCB87E"/>
      </a:accent4>
      <a:accent5>
        <a:srgbClr val="6667AB"/>
      </a:accent5>
      <a:accent6>
        <a:srgbClr val="86A094"/>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98AF5320-421A-4856-A75D-6587C36D5470}"/>
    </a:ext>
  </a:extLst>
</a:theme>
</file>

<file path=ppt/theme/theme2.xml><?xml version="1.0" encoding="utf-8"?>
<a:theme xmlns:a="http://schemas.openxmlformats.org/drawingml/2006/main" name="Wellspring">
  <a:themeElements>
    <a:clrScheme name="Wellspring">
      <a:dk1>
        <a:sysClr val="windowText" lastClr="000000"/>
      </a:dk1>
      <a:lt1>
        <a:sysClr val="window" lastClr="FFFFFF"/>
      </a:lt1>
      <a:dk2>
        <a:srgbClr val="A1CAC9"/>
      </a:dk2>
      <a:lt2>
        <a:srgbClr val="48996B"/>
      </a:lt2>
      <a:accent1>
        <a:srgbClr val="759F51"/>
      </a:accent1>
      <a:accent2>
        <a:srgbClr val="436A2F"/>
      </a:accent2>
      <a:accent3>
        <a:srgbClr val="CFBF54"/>
      </a:accent3>
      <a:accent4>
        <a:srgbClr val="B3832F"/>
      </a:accent4>
      <a:accent5>
        <a:srgbClr val="8C5896"/>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6E2187FA-78B5-42F2-9074-40D4C2C1399B}"/>
    </a:ext>
  </a:extLst>
</a:theme>
</file>

<file path=ppt/theme/theme3.xml><?xml version="1.0" encoding="utf-8"?>
<a:theme xmlns:a="http://schemas.openxmlformats.org/drawingml/2006/main" name="Star of the show">
  <a:themeElements>
    <a:clrScheme name="Star of the show">
      <a:dk1>
        <a:sysClr val="windowText" lastClr="000000"/>
      </a:dk1>
      <a:lt1>
        <a:sysClr val="window" lastClr="FFFFFF"/>
      </a:lt1>
      <a:dk2>
        <a:srgbClr val="29282D"/>
      </a:dk2>
      <a:lt2>
        <a:srgbClr val="625C60"/>
      </a:lt2>
      <a:accent1>
        <a:srgbClr val="7C6560"/>
      </a:accent1>
      <a:accent2>
        <a:srgbClr val="AEA392"/>
      </a:accent2>
      <a:accent3>
        <a:srgbClr val="DBD4D0"/>
      </a:accent3>
      <a:accent4>
        <a:srgbClr val="8E7961"/>
      </a:accent4>
      <a:accent5>
        <a:srgbClr val="F0EDE8"/>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CED26E1E-587B-4123-A4F9-DB49A037FBB9}"/>
    </a:ext>
  </a:extLst>
</a:theme>
</file>

<file path=ppt/theme/theme4.xml><?xml version="1.0" encoding="utf-8"?>
<a:theme xmlns:a="http://schemas.openxmlformats.org/drawingml/2006/main" name="Amusements">
  <a:themeElements>
    <a:clrScheme name="Amusements">
      <a:dk1>
        <a:sysClr val="windowText" lastClr="000000"/>
      </a:dk1>
      <a:lt1>
        <a:sysClr val="window" lastClr="FFFFFF"/>
      </a:lt1>
      <a:dk2>
        <a:srgbClr val="D77E6F"/>
      </a:dk2>
      <a:lt2>
        <a:srgbClr val="6667AB"/>
      </a:lt2>
      <a:accent1>
        <a:srgbClr val="B38F6A"/>
      </a:accent1>
      <a:accent2>
        <a:srgbClr val="D75078"/>
      </a:accent2>
      <a:accent3>
        <a:srgbClr val="E288B6"/>
      </a:accent3>
      <a:accent4>
        <a:srgbClr val="E9445D"/>
      </a:accent4>
      <a:accent5>
        <a:srgbClr val="EEC272"/>
      </a:accent5>
      <a:accent6>
        <a:srgbClr val="85A0A9"/>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573AD6BE-256C-44EB-886C-5713CB0A8D47}"/>
    </a:ext>
  </a:extLst>
</a:theme>
</file>

<file path=docProps/app.xml><?xml version="1.0" encoding="utf-8"?>
<Properties xmlns="http://schemas.openxmlformats.org/officeDocument/2006/extended-properties" xmlns:vt="http://schemas.openxmlformats.org/officeDocument/2006/docPropsVTypes">
  <Template>tf78479028_win32</Template>
  <TotalTime>1884</TotalTime>
  <Words>1005</Words>
  <Application>Microsoft Office PowerPoint</Application>
  <PresentationFormat>Widescreen</PresentationFormat>
  <Paragraphs>124</Paragraphs>
  <Slides>15</Slides>
  <Notes>0</Notes>
  <HiddenSlides>0</HiddenSlides>
  <MMClips>0</MMClips>
  <ScaleCrop>false</ScaleCrop>
  <HeadingPairs>
    <vt:vector size="6" baseType="variant">
      <vt:variant>
        <vt:lpstr>Fonts Used</vt:lpstr>
      </vt:variant>
      <vt:variant>
        <vt:i4>3</vt:i4>
      </vt:variant>
      <vt:variant>
        <vt:lpstr>Theme</vt:lpstr>
      </vt:variant>
      <vt:variant>
        <vt:i4>4</vt:i4>
      </vt:variant>
      <vt:variant>
        <vt:lpstr>Slide Titles</vt:lpstr>
      </vt:variant>
      <vt:variant>
        <vt:i4>15</vt:i4>
      </vt:variant>
    </vt:vector>
  </HeadingPairs>
  <TitlesOfParts>
    <vt:vector size="22" baseType="lpstr">
      <vt:lpstr>Arial</vt:lpstr>
      <vt:lpstr>Segoe UI</vt:lpstr>
      <vt:lpstr>Segoe UI Light</vt:lpstr>
      <vt:lpstr>Balancing Act</vt:lpstr>
      <vt:lpstr>Wellspring</vt:lpstr>
      <vt:lpstr>Star of the show</vt:lpstr>
      <vt:lpstr>Amusements</vt:lpstr>
      <vt:lpstr>Evaluate Technique for Wifi Locationing</vt:lpstr>
      <vt:lpstr>Agenda</vt:lpstr>
      <vt:lpstr>1. Background</vt:lpstr>
      <vt:lpstr>2. Objectives</vt:lpstr>
      <vt:lpstr>3. Data Management</vt:lpstr>
      <vt:lpstr>4. Dataset description</vt:lpstr>
      <vt:lpstr>5. Developed system description</vt:lpstr>
      <vt:lpstr>6. Models Produced – Building ID</vt:lpstr>
      <vt:lpstr>6. Models Produced – Floor</vt:lpstr>
      <vt:lpstr>6. Models Produced – Relative Position</vt:lpstr>
      <vt:lpstr>6. Models Produced – Longitude</vt:lpstr>
      <vt:lpstr>6. Models Produced – Latitude</vt:lpstr>
      <vt:lpstr>6. Models Produced – Conclusions</vt:lpstr>
      <vt:lpstr>7. High-level recommendations</vt:lpstr>
      <vt:lpstr>8. Conclusions</vt:lpstr>
    </vt:vector>
  </TitlesOfParts>
  <Company>Grupo Santander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Luis Tomé Pinto Almeida Borges</dc:creator>
  <cp:lastModifiedBy>Luis Tomé Pinto Almeida Borges</cp:lastModifiedBy>
  <cp:revision>73</cp:revision>
  <dcterms:created xsi:type="dcterms:W3CDTF">2022-01-29T12:30:43Z</dcterms:created>
  <dcterms:modified xsi:type="dcterms:W3CDTF">2022-03-23T21:31:31Z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1b88ec2-a72b-4523-9e84-0458a1764731_Enabled">
    <vt:lpwstr>true</vt:lpwstr>
  </property>
  <property fmtid="{D5CDD505-2E9C-101B-9397-08002B2CF9AE}" pid="3" name="MSIP_Label_41b88ec2-a72b-4523-9e84-0458a1764731_SetDate">
    <vt:lpwstr>2022-03-23T15:22:10Z</vt:lpwstr>
  </property>
  <property fmtid="{D5CDD505-2E9C-101B-9397-08002B2CF9AE}" pid="4" name="MSIP_Label_41b88ec2-a72b-4523-9e84-0458a1764731_Method">
    <vt:lpwstr>Privileged</vt:lpwstr>
  </property>
  <property fmtid="{D5CDD505-2E9C-101B-9397-08002B2CF9AE}" pid="5" name="MSIP_Label_41b88ec2-a72b-4523-9e84-0458a1764731_Name">
    <vt:lpwstr>Public O365</vt:lpwstr>
  </property>
  <property fmtid="{D5CDD505-2E9C-101B-9397-08002B2CF9AE}" pid="6" name="MSIP_Label_41b88ec2-a72b-4523-9e84-0458a1764731_SiteId">
    <vt:lpwstr>35595a02-4d6d-44ac-99e1-f9ab4cd872db</vt:lpwstr>
  </property>
  <property fmtid="{D5CDD505-2E9C-101B-9397-08002B2CF9AE}" pid="7" name="MSIP_Label_41b88ec2-a72b-4523-9e84-0458a1764731_ActionId">
    <vt:lpwstr>cc38d963-ff84-4cb0-828f-4938db8630d8</vt:lpwstr>
  </property>
  <property fmtid="{D5CDD505-2E9C-101B-9397-08002B2CF9AE}" pid="8" name="MSIP_Label_41b88ec2-a72b-4523-9e84-0458a1764731_ContentBits">
    <vt:lpwstr>0</vt:lpwstr>
  </property>
</Properties>
</file>